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1" r:id="rId5"/>
    <p:sldId id="260" r:id="rId6"/>
    <p:sldId id="262" r:id="rId7"/>
    <p:sldId id="263" r:id="rId8"/>
    <p:sldId id="259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AC95-82A4-C445-93DD-B43A159796E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39DE-D274-BB47-9754-4A63BC3F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71B-4370-EB44-BB9C-B20F0CF4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91E0-566A-BF4F-BA97-955C4F0ED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FD0E-E121-204C-BADF-4A9ECD74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CCD-F514-A848-B207-CEA39BAD16F6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ECF9-0D0E-9248-9D25-7DE75CE2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A9CB-9F2C-E643-A512-248DEA9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BB13-2DAF-4B45-91D9-E5B0E26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E82E8-E47D-BD4A-9A46-F7901824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C6C1-3562-3A47-976A-72E0E67A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88AC-EB13-F842-A82B-B32364F39464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3B4B-81E6-3644-9DAC-EBBA621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AC46-5972-B048-BE48-670400F5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69CD1-258D-2A4C-B81E-5E2FBA3B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8E6B8-2D81-EA49-927A-FC5BEFA8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A085-816D-C648-BA48-A05C3478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FF3C-935C-5D42-A567-7BDF4855FAC5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CE07-5581-BD4B-815F-B482E4ED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442D-7C55-0B44-B650-FC49D2FD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7399-10F0-D147-AE58-F2F8451B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5D3C-7D0E-C54A-8A88-35B7B352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5E00-0C12-2847-B936-E8DE4307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2494-A564-DD4E-A18F-2786A9DA6993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1F06-DE40-F74A-9FA8-D75CEE8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8124-D465-9346-B7F2-FF014B2E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78D6-7A02-3A47-9EC7-3BA6C6BD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7D22-11C6-1442-B420-5AE97617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C05F-92ED-8447-8F12-10627BDB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A540-7C98-524C-AF3D-472E51281607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EAEF-9EA7-1B4D-B17C-28A274A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B2F4-7732-604F-9C4E-B08B09AE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ECE9-5059-8748-B9C5-16CB152E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C344-C383-2743-8698-FC7DDD63E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E75E-ACC4-1B46-A8BC-36F13D65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C7336-CF52-C841-B1F4-309A7CC8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2294-9CD3-614D-8379-319A509E2842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D338C-AD0D-B247-A7B0-56C43FB9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E2F5-FD8D-8F47-BA0E-56E5720D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B96-B0B2-BE4D-B966-D57B646C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FBB3-876B-3741-AC8B-173184B4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18EF-1966-5F4B-9614-AD6E0D6F2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2A475-EF47-2F47-AB23-B0D38AD5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CE1C2-6091-4740-8447-C7C0A6EF8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D04A1-ECBC-E04B-936A-47545AD8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986-F556-664D-B9DB-9E4B50140FBA}" type="datetime1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2C695-87D8-374E-BE4F-33D5F655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79F7C-5C4B-9A48-8336-8E6D74D2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FDE0-E1C5-B54F-9C99-B6F26E1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805C3-17BF-244B-BD28-F4F84D77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950-CC18-024B-B1F5-58AA33C8194E}" type="datetime1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A7FA6-6154-9B40-8F3F-79D9974C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E728-F654-C64D-B2B7-07F8C82F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01ED9-C0E1-1C42-B345-E1D0852F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9CA-59CD-5F48-8ADD-AFC09CBE0B5E}" type="datetime1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EB309-CB7A-7449-A271-71668779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CB108-4520-0C46-B2B4-3A3B9AA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897A-B9E3-424C-96C5-4E8FEBBE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3B8C-E9A3-7A4C-A349-0EA6166E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1433-2C8C-7A46-839C-B8D47C9E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E033-6682-9A4C-A775-3B5AD599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C8D5-58B7-9348-BE35-7E71B42E6D32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681A-2695-2A41-B43F-C8C87B05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3191-2AC9-274A-8A6D-C09F83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651B-9438-E443-90DE-CC35B21F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A8644-3884-E542-A8E8-A63343194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7AE1-612F-764C-A6BD-D5D367B47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C4776-F5F3-3E43-8906-032F739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BEC-AF82-014C-AAD3-AB2CE702A5DD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DA82-29E7-2A4C-A982-2F8C0E78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F19C-4282-CD4F-B0DA-56F9644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F93E6-6C4B-B64D-B760-B9F60C0B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F4EA-F130-C84F-8E4E-AC547F6A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C466-7D2E-D748-968E-7D740B67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08C5-D00C-3443-AA54-CAA6A3A56D84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100F-08B7-CD4A-999F-4BB227DC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9358-8442-8E47-969E-76783644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2D99-442C-D340-8786-858525A1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1E7-4B7D-0645-BA4A-D730E92CC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SAMPEX Microburst Widths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567B-CA1B-6244-ADAB-BDC8E68BD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Mykhaylo</a:t>
            </a:r>
            <a:r>
              <a:rPr lang="en-US" dirty="0"/>
              <a:t> </a:t>
            </a:r>
            <a:r>
              <a:rPr lang="en-US" dirty="0" err="1"/>
              <a:t>Shumko</a:t>
            </a:r>
            <a:endParaRPr lang="en-US" dirty="0"/>
          </a:p>
          <a:p>
            <a:r>
              <a:rPr lang="en-US" dirty="0"/>
              <a:t>20 October 2020</a:t>
            </a:r>
          </a:p>
        </p:txBody>
      </p:sp>
    </p:spTree>
    <p:extLst>
      <p:ext uri="{BB962C8B-B14F-4D97-AF65-F5344CB8AC3E}">
        <p14:creationId xmlns:p14="http://schemas.microsoft.com/office/powerpoint/2010/main" val="2703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6BAB7FEF-1082-DF4F-8EF3-5B8C034E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139" y="943410"/>
            <a:ext cx="7217253" cy="54129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83B59-63AA-EB4E-9A5F-39D8048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width-L shell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3843-30DD-1441-99A0-6F3E2293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2494-A564-DD4E-A18F-2786A9DA6993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CAD-D257-404C-916B-69589938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5257-A6CD-E749-8641-4BAC545B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hematic&#10;&#10;Description automatically generated">
            <a:extLst>
              <a:ext uri="{FF2B5EF4-FFF2-40B4-BE49-F238E27FC236}">
                <a16:creationId xmlns:a16="http://schemas.microsoft.com/office/drawing/2014/main" id="{97A28973-A383-E545-B1CA-A7654FFC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910" y="3792"/>
            <a:ext cx="8567758" cy="68542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A4E9E-6952-9547-8A52-5381D207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1162" cy="1404681"/>
          </a:xfrm>
        </p:spPr>
        <p:txBody>
          <a:bodyPr/>
          <a:lstStyle/>
          <a:p>
            <a:r>
              <a:rPr lang="en-US" dirty="0"/>
              <a:t>Results: L-MLT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7501-2AA8-F745-A048-6B86EE35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2494-A564-DD4E-A18F-2786A9DA6993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3464-AA80-9A48-B523-ACB53A77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94B3-5986-6F48-8077-7E1C3918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3F56-ED5F-E84F-BD62-D5B86ACC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2368-32F3-9145-B295-F08C7097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Finish documenting 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BC9-3353-C74F-A383-99E78DB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595-81FC-0B43-A944-A38B3CC845EC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A999-9567-B147-9870-D52ACD19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F5D4-76DB-F14C-927A-634B74B4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516B-3E9A-A74F-AAC8-482E860D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4BFA-1C2D-8549-9905-5C46BE2A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microburst catalog using the O’Brien et al., 2003’s burst parameter.</a:t>
            </a:r>
          </a:p>
          <a:p>
            <a:pPr lvl="1"/>
            <a:r>
              <a:rPr lang="en-US" dirty="0"/>
              <a:t>Used a 0.5 s baseline (the exact burst parameter… this is the A500 param in O’Brien et al., 2003) </a:t>
            </a:r>
            <a:r>
              <a:rPr lang="en-US" dirty="0">
                <a:solidFill>
                  <a:srgbClr val="00B050"/>
                </a:solidFill>
              </a:rPr>
              <a:t>microburst_catalog_02.csv</a:t>
            </a:r>
          </a:p>
          <a:p>
            <a:pPr lvl="1"/>
            <a:r>
              <a:rPr lang="en-US" dirty="0"/>
              <a:t>Also generated a microburst list using a 1 s baseline </a:t>
            </a:r>
            <a:r>
              <a:rPr lang="en-US" dirty="0">
                <a:solidFill>
                  <a:srgbClr val="00B050"/>
                </a:solidFill>
              </a:rPr>
              <a:t>microburst_catalog_00.csv and microburst_catalog_01.csv</a:t>
            </a:r>
          </a:p>
          <a:p>
            <a:r>
              <a:rPr lang="en-US" dirty="0"/>
              <a:t>Estimated widths at half of the peak prominence (</a:t>
            </a:r>
            <a:r>
              <a:rPr lang="en-US" dirty="0" err="1">
                <a:solidFill>
                  <a:srgbClr val="00B050"/>
                </a:solidFill>
              </a:rPr>
              <a:t>width_s</a:t>
            </a:r>
            <a:r>
              <a:rPr lang="en-US" dirty="0"/>
              <a:t> column) as well as the Gaussian FWHM from the fit (</a:t>
            </a:r>
            <a:r>
              <a:rPr lang="en-US" dirty="0" err="1">
                <a:solidFill>
                  <a:srgbClr val="00B050"/>
                </a:solidFill>
              </a:rPr>
              <a:t>fwhm</a:t>
            </a:r>
            <a:r>
              <a:rPr lang="en-US" dirty="0">
                <a:solidFill>
                  <a:srgbClr val="00FF75"/>
                </a:solidFill>
              </a:rPr>
              <a:t> </a:t>
            </a:r>
            <a:r>
              <a:rPr lang="en-US" dirty="0"/>
              <a:t>column).</a:t>
            </a:r>
          </a:p>
          <a:p>
            <a:pPr lvl="1"/>
            <a:r>
              <a:rPr lang="en-US" dirty="0"/>
              <a:t>Gaussian function is superposed with a linear trend (5 parameters total)</a:t>
            </a:r>
          </a:p>
          <a:p>
            <a:r>
              <a:rPr lang="en-US" dirty="0"/>
              <a:t>Implemented the R^2 and adjusted R^2 goodness of fit tests (</a:t>
            </a:r>
            <a:r>
              <a:rPr lang="en-US" dirty="0">
                <a:solidFill>
                  <a:srgbClr val="00B050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adj_r2</a:t>
            </a:r>
            <a:r>
              <a:rPr lang="en-US" dirty="0"/>
              <a:t> columns)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A998-5A5F-C447-93F9-9E6272F6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8F74-4D43-0546-ACE8-E5A27AE9C6FD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A58F-685D-6849-82BC-52E4CF6E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11E-91FD-044C-AA36-7D8B46E4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1C83-6D60-1E4F-8C02-98DDDF8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939C-0C51-4042-886A-5FF63667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Used a Gaussian for the peak, and a linear trend to account for the drift loss cone background.</a:t>
            </a:r>
          </a:p>
          <a:p>
            <a:r>
              <a:rPr lang="en-US" dirty="0"/>
              <a:t>The time slice for the fit is:</a:t>
            </a:r>
          </a:p>
          <a:p>
            <a:pPr lvl="1"/>
            <a:r>
              <a:rPr lang="en-US" dirty="0"/>
              <a:t>by default 4x the prominence width </a:t>
            </a:r>
          </a:p>
          <a:p>
            <a:pPr lvl="1"/>
            <a:r>
              <a:rPr lang="en-US" dirty="0"/>
              <a:t>500 </a:t>
            </a:r>
            <a:r>
              <a:rPr lang="en-US" dirty="0" err="1"/>
              <a:t>ms</a:t>
            </a:r>
            <a:r>
              <a:rPr lang="en-US" dirty="0"/>
              <a:t> if the 4x prominence width is less than 100 </a:t>
            </a:r>
            <a:r>
              <a:rPr lang="en-US" dirty="0" err="1"/>
              <a:t>ms</a:t>
            </a:r>
            <a:r>
              <a:rPr lang="en-US" dirty="0"/>
              <a:t> (5 data points). This is a failsafe in case the prominence method fails and </a:t>
            </a:r>
            <a:r>
              <a:rPr lang="en-US" dirty="0" err="1"/>
              <a:t>width_s</a:t>
            </a:r>
            <a:r>
              <a:rPr lang="en-US" dirty="0"/>
              <a:t> is 0.</a:t>
            </a:r>
          </a:p>
          <a:p>
            <a:r>
              <a:rPr lang="en-US" dirty="0"/>
              <a:t>Initial parameter guesses</a:t>
            </a:r>
          </a:p>
          <a:p>
            <a:pPr lvl="1"/>
            <a:r>
              <a:rPr lang="en-US" dirty="0"/>
              <a:t>Amplitude from prominence </a:t>
            </a:r>
          </a:p>
          <a:p>
            <a:pPr lvl="1"/>
            <a:r>
              <a:rPr lang="en-US" dirty="0"/>
              <a:t>t0 from microburst detection</a:t>
            </a:r>
          </a:p>
          <a:p>
            <a:pPr lvl="1"/>
            <a:r>
              <a:rPr lang="en-US" dirty="0"/>
              <a:t>Width from prominence</a:t>
            </a:r>
          </a:p>
          <a:p>
            <a:pPr lvl="1"/>
            <a:r>
              <a:rPr lang="en-US" dirty="0"/>
              <a:t>Y-intercept = 50</a:t>
            </a:r>
          </a:p>
          <a:p>
            <a:pPr lvl="1"/>
            <a:r>
              <a:rPr lang="en-US" dirty="0"/>
              <a:t>Slope = 0</a:t>
            </a:r>
          </a:p>
          <a:p>
            <a:r>
              <a:rPr lang="en-US" dirty="0"/>
              <a:t>The saved </a:t>
            </a:r>
            <a:r>
              <a:rPr lang="en-US" dirty="0" err="1"/>
              <a:t>fwhm</a:t>
            </a:r>
            <a:r>
              <a:rPr lang="en-US" dirty="0"/>
              <a:t> units is seconds, t0 is datetime string, amplitude is counts. Y-intercept and slope have units of counts and counts/</a:t>
            </a:r>
            <a:r>
              <a:rPr lang="en-US" dirty="0" err="1"/>
              <a:t>sec_of_day</a:t>
            </a:r>
            <a:r>
              <a:rPr lang="en-US" dirty="0"/>
              <a:t>, respectively.</a:t>
            </a:r>
          </a:p>
          <a:p>
            <a:r>
              <a:rPr lang="en-US" dirty="0"/>
              <a:t>If fit did not converge, the detection fit parameters are </a:t>
            </a:r>
            <a:r>
              <a:rPr lang="en-US" dirty="0" err="1"/>
              <a:t>NaN</a:t>
            </a:r>
            <a:r>
              <a:rPr lang="en-US" dirty="0"/>
              <a:t> (in a csv it is nothing, i.e. “,,”)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C7FE-120B-2741-B529-F56A619E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5A68-15EE-7141-824D-13C5455CD1FD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999E-180A-284E-8A24-4393861A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DF35-A207-D645-8A23-94A06AC6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1C52-9F8C-6542-8334-595901FF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Example microbursts with fits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6DFDD1-E6A2-9048-BF0A-62E93CCD27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CD7AB6F-3009-6E4E-B9FA-525404201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36F87-E9B7-2D47-A8FE-9000B3F8BA77}"/>
              </a:ext>
            </a:extLst>
          </p:cNvPr>
          <p:cNvSpPr txBox="1"/>
          <p:nvPr/>
        </p:nvSpPr>
        <p:spPr>
          <a:xfrm>
            <a:off x="6710516" y="1412657"/>
            <a:ext cx="294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75"/>
                </a:solidFill>
              </a:rPr>
              <a:t>Green</a:t>
            </a:r>
            <a:r>
              <a:rPr lang="en-US" dirty="0"/>
              <a:t>: fit bounds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Gaussian + linear trend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C40970F-B8A3-D44E-850B-4BAA298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425-9F43-4B4B-8066-2964D407F13D}" type="datetime1">
              <a:rPr lang="en-US" smtClean="0"/>
              <a:t>10/20/20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AB6FE-D86D-C841-8DFC-4D4E792E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03EC86-E8BE-0C4E-A755-2D2599F2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FEA-46FD-694E-AE21-C334C2D7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Example microbursts with fits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B52258-5D32-4844-AC44-864BF34B1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7DC2895-F29C-E945-8F38-CC21340E88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424C37-4D99-854D-9440-00939F4B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A1F0-9FB2-F446-B35C-EC7CD8C51AD3}" type="datetime1">
              <a:rPr lang="en-US" smtClean="0"/>
              <a:t>10/20/20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6812A6-6EA6-B144-9700-D0D8E650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BB983C-5E51-3F49-85C6-E1C51948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EA1B-A51F-164C-9744-5093A9B8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Example microbursts with fits</a:t>
            </a:r>
            <a:endParaRPr lang="en-US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DDBA0E6-3225-E240-BDF0-4BA14C0811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4B608D1-E13B-4C42-9D5F-EE73AEED1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740C92-31BC-3F4A-B01F-07D806A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2956-E801-DC43-857C-72F042F76F45}" type="datetime1">
              <a:rPr lang="en-US" smtClean="0"/>
              <a:t>10/20/20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60D84E-F9E1-3840-B841-16BC15EA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A97236-B481-4340-9BE4-1CD8AE6E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68F8-8E1F-0141-80C0-D1A8C365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Example microbursts with fits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EED1454-4373-C34C-A3C7-B0A431F25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8330B399-89F0-8248-8B45-B19FDC0B7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8B55BE7-4670-794D-B2B8-85D04ECA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905-1833-CD4B-B996-E3E3EB613C82}" type="datetime1">
              <a:rPr lang="en-US" smtClean="0"/>
              <a:t>10/20/20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567F1-FDB9-A54D-B50F-BD890F4C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DA2A26-5F4C-C146-9C04-241F6C93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83EC01-3D2A-CD4A-A583-6A48B16D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845" y="988937"/>
            <a:ext cx="7836310" cy="58772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30C83-BD98-014E-9324-5531A0DE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Microburst width histogram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FE0FC4-258F-3845-8F4A-63B8403B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577-F3DC-3C49-8BC8-A65E7F972942}" type="datetime1">
              <a:rPr lang="en-US" smtClean="0"/>
              <a:t>10/20/20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216276-CC40-8E49-B855-33806211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ED2BBE-633A-4E4C-8BD3-4EAEB774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BB2589-15A4-1045-A8B8-50384AA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width-MLT distribution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5886CC4-D14F-1840-B1AF-7CB459BA7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191" y="1690688"/>
            <a:ext cx="6220883" cy="4665662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D7A46DB3-A023-AD44-B365-EA502DB6C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5267" y="1741487"/>
            <a:ext cx="6220882" cy="4665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1B28-940D-4447-86E0-7385B63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2494-A564-DD4E-A18F-2786A9DA6993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7EFA-0888-5143-B160-D800B51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Width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9AE7-4AD4-7541-9DA0-CCADB3A8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2D99-442C-D340-8786-858525A1D0BB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48A17-FEF6-7C48-847F-140A4828F858}"/>
              </a:ext>
            </a:extLst>
          </p:cNvPr>
          <p:cNvSpPr txBox="1"/>
          <p:nvPr/>
        </p:nvSpPr>
        <p:spPr>
          <a:xfrm>
            <a:off x="6798222" y="1742664"/>
            <a:ext cx="39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Gaussian fit with R^2 &gt; 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652C2-9599-CC4F-AC76-FCA34D79C513}"/>
              </a:ext>
            </a:extLst>
          </p:cNvPr>
          <p:cNvSpPr txBox="1"/>
          <p:nvPr/>
        </p:nvSpPr>
        <p:spPr>
          <a:xfrm>
            <a:off x="1268361" y="1690688"/>
            <a:ext cx="346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 at half prominence</a:t>
            </a:r>
          </a:p>
        </p:txBody>
      </p:sp>
    </p:spTree>
    <p:extLst>
      <p:ext uri="{BB962C8B-B14F-4D97-AF65-F5344CB8AC3E}">
        <p14:creationId xmlns:p14="http://schemas.microsoft.com/office/powerpoint/2010/main" val="413917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459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SAMPEX Microburst Widths Update</vt:lpstr>
      <vt:lpstr>Summary of changes</vt:lpstr>
      <vt:lpstr>Fit Details</vt:lpstr>
      <vt:lpstr>Results: Example microbursts with fits</vt:lpstr>
      <vt:lpstr>Results: Example microbursts with fits</vt:lpstr>
      <vt:lpstr>Results: Example microbursts with fits</vt:lpstr>
      <vt:lpstr>Results: Example microbursts with fits</vt:lpstr>
      <vt:lpstr>Results: Microburst width histogram</vt:lpstr>
      <vt:lpstr>Results: width-MLT distribution</vt:lpstr>
      <vt:lpstr>Results: width-L shell distribution</vt:lpstr>
      <vt:lpstr>Results: L-MLT distribution</vt:lpstr>
      <vt:lpstr>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SAMPEX Microburst Widths Update</dc:title>
  <dc:creator>Shumko, Mykhaylo (GSFC-6720)[UNIVERSITIES SPACE RESEARCH ASSOCIATION]</dc:creator>
  <cp:lastModifiedBy>Shumko, Mykhaylo (GSFC-6720)[UNIVERSITIES SPACE RESEARCH ASSOCIATION]</cp:lastModifiedBy>
  <cp:revision>12</cp:revision>
  <dcterms:created xsi:type="dcterms:W3CDTF">2020-10-20T23:51:29Z</dcterms:created>
  <dcterms:modified xsi:type="dcterms:W3CDTF">2020-10-21T01:22:06Z</dcterms:modified>
</cp:coreProperties>
</file>