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Helvetica Neue" panose="020B0604020202020204" charset="0"/>
      <p:regular r:id="rId13"/>
      <p:bold r:id="rId14"/>
      <p:italic r:id="rId15"/>
      <p:boldItalic r:id="rId16"/>
    </p:embeddedFont>
    <p:embeddedFont>
      <p:font typeface="PT Sans" panose="020B0604020202020204" charset="0"/>
      <p:italic r:id="rId17"/>
      <p:bold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372371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43441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1990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4859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5741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519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9847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2982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949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9219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6701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/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lvl="1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lvl="2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lvl="3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lvl="4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lvl="5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lvl="6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lvl="7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lvl="8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/>
            </a:lvl1pPr>
            <a:lvl2pPr marL="457200" lvl="1" indent="0" rtl="0">
              <a:spcBef>
                <a:spcPts val="0"/>
              </a:spcBef>
              <a:buFont typeface="Calibri"/>
              <a:buNone/>
              <a:defRPr/>
            </a:lvl2pPr>
            <a:lvl3pPr marL="914400" lvl="2" indent="0" rtl="0">
              <a:spcBef>
                <a:spcPts val="0"/>
              </a:spcBef>
              <a:buFont typeface="Calibri"/>
              <a:buNone/>
              <a:defRPr/>
            </a:lvl3pPr>
            <a:lvl4pPr marL="1371600" lvl="3" indent="0" rtl="0">
              <a:spcBef>
                <a:spcPts val="0"/>
              </a:spcBef>
              <a:buFont typeface="Calibri"/>
              <a:buNone/>
              <a:defRPr/>
            </a:lvl4pPr>
            <a:lvl5pPr marL="1828800" lvl="4" indent="0" rtl="0">
              <a:spcBef>
                <a:spcPts val="0"/>
              </a:spcBef>
              <a:buFont typeface="Calibri"/>
              <a:buNone/>
              <a:defRPr/>
            </a:lvl5pPr>
            <a:lvl6pPr marL="2286000" lvl="5" indent="0" rtl="0">
              <a:spcBef>
                <a:spcPts val="0"/>
              </a:spcBef>
              <a:buFont typeface="Calibri"/>
              <a:buNone/>
              <a:defRPr/>
            </a:lvl6pPr>
            <a:lvl7pPr marL="2743200" lvl="6" indent="0" rtl="0">
              <a:spcBef>
                <a:spcPts val="0"/>
              </a:spcBef>
              <a:buFont typeface="Calibri"/>
              <a:buNone/>
              <a:defRPr/>
            </a:lvl7pPr>
            <a:lvl8pPr marL="3200400" lvl="7" indent="0" rtl="0">
              <a:spcBef>
                <a:spcPts val="0"/>
              </a:spcBef>
              <a:buFont typeface="Calibri"/>
              <a:buNone/>
              <a:defRPr/>
            </a:lvl8pPr>
            <a:lvl9pPr marL="3657600" lvl="8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/>
            </a:lvl1pPr>
            <a:lvl2pPr marL="457200" lvl="1" indent="0" rtl="0">
              <a:spcBef>
                <a:spcPts val="0"/>
              </a:spcBef>
              <a:buFont typeface="Calibri"/>
              <a:buNone/>
              <a:defRPr/>
            </a:lvl2pPr>
            <a:lvl3pPr marL="914400" lvl="2" indent="0" rtl="0">
              <a:spcBef>
                <a:spcPts val="0"/>
              </a:spcBef>
              <a:buFont typeface="Calibri"/>
              <a:buNone/>
              <a:defRPr/>
            </a:lvl3pPr>
            <a:lvl4pPr marL="1371600" lvl="3" indent="0" rtl="0">
              <a:spcBef>
                <a:spcPts val="0"/>
              </a:spcBef>
              <a:buFont typeface="Calibri"/>
              <a:buNone/>
              <a:defRPr/>
            </a:lvl4pPr>
            <a:lvl5pPr marL="1828800" lvl="4" indent="0" rtl="0">
              <a:spcBef>
                <a:spcPts val="0"/>
              </a:spcBef>
              <a:buFont typeface="Calibri"/>
              <a:buNone/>
              <a:defRPr/>
            </a:lvl5pPr>
            <a:lvl6pPr marL="2286000" lvl="5" indent="0" rtl="0">
              <a:spcBef>
                <a:spcPts val="0"/>
              </a:spcBef>
              <a:buFont typeface="Calibri"/>
              <a:buNone/>
              <a:defRPr/>
            </a:lvl6pPr>
            <a:lvl7pPr marL="2743200" lvl="6" indent="0" rtl="0">
              <a:spcBef>
                <a:spcPts val="0"/>
              </a:spcBef>
              <a:buFont typeface="Calibri"/>
              <a:buNone/>
              <a:defRPr/>
            </a:lvl7pPr>
            <a:lvl8pPr marL="3200400" lvl="7" indent="0" rtl="0">
              <a:spcBef>
                <a:spcPts val="0"/>
              </a:spcBef>
              <a:buFont typeface="Calibri"/>
              <a:buNone/>
              <a:defRPr/>
            </a:lvl8pPr>
            <a:lvl9pPr marL="3657600" lvl="8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/>
            </a:lvl1pPr>
            <a:lvl2pPr marL="457200" lvl="1" indent="0" rtl="0">
              <a:spcBef>
                <a:spcPts val="0"/>
              </a:spcBef>
              <a:buFont typeface="Calibri"/>
              <a:buNone/>
              <a:defRPr/>
            </a:lvl2pPr>
            <a:lvl3pPr marL="914400" lvl="2" indent="0" rtl="0">
              <a:spcBef>
                <a:spcPts val="0"/>
              </a:spcBef>
              <a:buFont typeface="Calibri"/>
              <a:buNone/>
              <a:defRPr/>
            </a:lvl3pPr>
            <a:lvl4pPr marL="1371600" lvl="3" indent="0" rtl="0">
              <a:spcBef>
                <a:spcPts val="0"/>
              </a:spcBef>
              <a:buFont typeface="Calibri"/>
              <a:buNone/>
              <a:defRPr/>
            </a:lvl4pPr>
            <a:lvl5pPr marL="1828800" lvl="4" indent="0" rtl="0">
              <a:spcBef>
                <a:spcPts val="0"/>
              </a:spcBef>
              <a:buFont typeface="Calibri"/>
              <a:buNone/>
              <a:defRPr/>
            </a:lvl5pPr>
            <a:lvl6pPr marL="2286000" lvl="5" indent="0" rtl="0">
              <a:spcBef>
                <a:spcPts val="0"/>
              </a:spcBef>
              <a:buFont typeface="Calibri"/>
              <a:buNone/>
              <a:defRPr/>
            </a:lvl6pPr>
            <a:lvl7pPr marL="2743200" lvl="6" indent="0" rtl="0">
              <a:spcBef>
                <a:spcPts val="0"/>
              </a:spcBef>
              <a:buFont typeface="Calibri"/>
              <a:buNone/>
              <a:defRPr/>
            </a:lvl7pPr>
            <a:lvl8pPr marL="3200400" lvl="7" indent="0" rtl="0">
              <a:spcBef>
                <a:spcPts val="0"/>
              </a:spcBef>
              <a:buFont typeface="Calibri"/>
              <a:buNone/>
              <a:defRPr/>
            </a:lvl8pPr>
            <a:lvl9pPr marL="3657600" lvl="8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/>
            </a:lvl1pPr>
            <a:lvl2pPr marL="457200" lvl="1" indent="0" rtl="0">
              <a:spcBef>
                <a:spcPts val="0"/>
              </a:spcBef>
              <a:buFont typeface="Calibri"/>
              <a:buNone/>
              <a:defRPr/>
            </a:lvl2pPr>
            <a:lvl3pPr marL="914400" lvl="2" indent="0" rtl="0">
              <a:spcBef>
                <a:spcPts val="0"/>
              </a:spcBef>
              <a:buFont typeface="Calibri"/>
              <a:buNone/>
              <a:defRPr/>
            </a:lvl3pPr>
            <a:lvl4pPr marL="1371600" lvl="3" indent="0" rtl="0">
              <a:spcBef>
                <a:spcPts val="0"/>
              </a:spcBef>
              <a:buFont typeface="Calibri"/>
              <a:buNone/>
              <a:defRPr/>
            </a:lvl4pPr>
            <a:lvl5pPr marL="1828800" lvl="4" indent="0" rtl="0">
              <a:spcBef>
                <a:spcPts val="0"/>
              </a:spcBef>
              <a:buFont typeface="Calibri"/>
              <a:buNone/>
              <a:defRPr/>
            </a:lvl5pPr>
            <a:lvl6pPr marL="2286000" lvl="5" indent="0" rtl="0">
              <a:spcBef>
                <a:spcPts val="0"/>
              </a:spcBef>
              <a:buFont typeface="Calibri"/>
              <a:buNone/>
              <a:defRPr/>
            </a:lvl6pPr>
            <a:lvl7pPr marL="2743200" lvl="6" indent="0" rtl="0">
              <a:spcBef>
                <a:spcPts val="0"/>
              </a:spcBef>
              <a:buFont typeface="Calibri"/>
              <a:buNone/>
              <a:defRPr/>
            </a:lvl7pPr>
            <a:lvl8pPr marL="3200400" lvl="7" indent="0" rtl="0">
              <a:spcBef>
                <a:spcPts val="0"/>
              </a:spcBef>
              <a:buFont typeface="Calibri"/>
              <a:buNone/>
              <a:defRPr/>
            </a:lvl8pPr>
            <a:lvl9pPr marL="3657600" lvl="8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adoopecosystemtable.github.io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789708" y="209263"/>
            <a:ext cx="10515599" cy="4661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Trends in Database Systems</a:t>
            </a:r>
          </a:p>
        </p:txBody>
      </p:sp>
      <p:sp>
        <p:nvSpPr>
          <p:cNvPr id="339" name="Shape 339"/>
          <p:cNvSpPr/>
          <p:nvPr/>
        </p:nvSpPr>
        <p:spPr>
          <a:xfrm>
            <a:off x="0" y="6610592"/>
            <a:ext cx="12192000" cy="247407"/>
          </a:xfrm>
          <a:prstGeom prst="rect">
            <a:avLst/>
          </a:prstGeom>
          <a:solidFill>
            <a:srgbClr val="76E1E6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0" name="Shape 340"/>
          <p:cNvCxnSpPr/>
          <p:nvPr/>
        </p:nvCxnSpPr>
        <p:spPr>
          <a:xfrm rot="10800000" flipH="1">
            <a:off x="194309" y="811529"/>
            <a:ext cx="11750040" cy="11429"/>
          </a:xfrm>
          <a:prstGeom prst="straightConnector1">
            <a:avLst/>
          </a:prstGeom>
          <a:noFill/>
          <a:ln w="25400" cap="flat" cmpd="sng">
            <a:solidFill>
              <a:srgbClr val="00B0F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41" name="Shape 341"/>
          <p:cNvSpPr txBox="1"/>
          <p:nvPr/>
        </p:nvSpPr>
        <p:spPr>
          <a:xfrm>
            <a:off x="9770643" y="6594850"/>
            <a:ext cx="2188803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VAI | Value Add Insights © 2014</a:t>
            </a:r>
          </a:p>
        </p:txBody>
      </p:sp>
      <p:sp>
        <p:nvSpPr>
          <p:cNvPr id="342" name="Shape 342"/>
          <p:cNvSpPr/>
          <p:nvPr/>
        </p:nvSpPr>
        <p:spPr>
          <a:xfrm>
            <a:off x="336480" y="962520"/>
            <a:ext cx="11169739" cy="32932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still use for “basic” relational databases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However, it is becoming easier to use flexible, cloud based (think accessible, distributed and scalable) storage systems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business owners latch on to buzz words in the data science industry and as companies “exhaust” the information they can get out of more traditional data, there is a push for using more “advanced” data storing, manipulating and analytical techniques.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will find many extensions of tools related to distributed data systems and cloud based systems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handing ling of semi/unstructured data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need to process massive amounts of data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 data management time and increase allowed analytical insight time  - solving the challenge of navigating through an enterprise of disparate data sources and manipulating it to get what you need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maintaining some sort of definitional integrity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Faster access and delivery of results / insights 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Pushing the calculations and analytics to the data not bringing the data to the analytics. 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Shape 343"/>
          <p:cNvSpPr/>
          <p:nvPr/>
        </p:nvSpPr>
        <p:spPr>
          <a:xfrm>
            <a:off x="457687" y="4561789"/>
            <a:ext cx="1859973" cy="47788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Apache Hadoop</a:t>
            </a:r>
          </a:p>
        </p:txBody>
      </p:sp>
      <p:sp>
        <p:nvSpPr>
          <p:cNvPr id="344" name="Shape 344"/>
          <p:cNvSpPr/>
          <p:nvPr/>
        </p:nvSpPr>
        <p:spPr>
          <a:xfrm>
            <a:off x="2580278" y="5218167"/>
            <a:ext cx="1859973" cy="47788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Cloudera</a:t>
            </a:r>
          </a:p>
        </p:txBody>
      </p:sp>
      <p:sp>
        <p:nvSpPr>
          <p:cNvPr id="345" name="Shape 345"/>
          <p:cNvSpPr/>
          <p:nvPr/>
        </p:nvSpPr>
        <p:spPr>
          <a:xfrm>
            <a:off x="2580277" y="5947455"/>
            <a:ext cx="1859973" cy="47788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Hortonworks</a:t>
            </a:r>
          </a:p>
        </p:txBody>
      </p:sp>
      <p:sp>
        <p:nvSpPr>
          <p:cNvPr id="346" name="Shape 346"/>
          <p:cNvSpPr/>
          <p:nvPr/>
        </p:nvSpPr>
        <p:spPr>
          <a:xfrm>
            <a:off x="6825463" y="4568862"/>
            <a:ext cx="1859973" cy="47788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Google Cloud Datastore</a:t>
            </a:r>
          </a:p>
        </p:txBody>
      </p:sp>
      <p:sp>
        <p:nvSpPr>
          <p:cNvPr id="347" name="Shape 347"/>
          <p:cNvSpPr/>
          <p:nvPr/>
        </p:nvSpPr>
        <p:spPr>
          <a:xfrm>
            <a:off x="6855646" y="5946126"/>
            <a:ext cx="1859973" cy="47788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</a:p>
        </p:txBody>
      </p:sp>
      <p:sp>
        <p:nvSpPr>
          <p:cNvPr id="348" name="Shape 348"/>
          <p:cNvSpPr/>
          <p:nvPr/>
        </p:nvSpPr>
        <p:spPr>
          <a:xfrm>
            <a:off x="6840553" y="5232798"/>
            <a:ext cx="1859973" cy="47788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BigQuery and BigTable</a:t>
            </a:r>
          </a:p>
        </p:txBody>
      </p:sp>
      <p:sp>
        <p:nvSpPr>
          <p:cNvPr id="349" name="Shape 349"/>
          <p:cNvSpPr/>
          <p:nvPr/>
        </p:nvSpPr>
        <p:spPr>
          <a:xfrm>
            <a:off x="457685" y="5222733"/>
            <a:ext cx="1859973" cy="47788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Apache Spark</a:t>
            </a:r>
          </a:p>
        </p:txBody>
      </p:sp>
      <p:sp>
        <p:nvSpPr>
          <p:cNvPr id="350" name="Shape 350"/>
          <p:cNvSpPr/>
          <p:nvPr/>
        </p:nvSpPr>
        <p:spPr>
          <a:xfrm>
            <a:off x="472777" y="5949648"/>
            <a:ext cx="1859973" cy="47788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Apache Kafka</a:t>
            </a:r>
          </a:p>
        </p:txBody>
      </p:sp>
      <p:sp>
        <p:nvSpPr>
          <p:cNvPr id="351" name="Shape 351"/>
          <p:cNvSpPr/>
          <p:nvPr/>
        </p:nvSpPr>
        <p:spPr>
          <a:xfrm>
            <a:off x="2580278" y="4561789"/>
            <a:ext cx="1859973" cy="47788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Revolution R</a:t>
            </a:r>
          </a:p>
        </p:txBody>
      </p:sp>
      <p:sp>
        <p:nvSpPr>
          <p:cNvPr id="352" name="Shape 352"/>
          <p:cNvSpPr/>
          <p:nvPr/>
        </p:nvSpPr>
        <p:spPr>
          <a:xfrm>
            <a:off x="4702871" y="4568682"/>
            <a:ext cx="1859973" cy="47788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Teradata</a:t>
            </a:r>
          </a:p>
        </p:txBody>
      </p:sp>
      <p:sp>
        <p:nvSpPr>
          <p:cNvPr id="353" name="Shape 353"/>
          <p:cNvSpPr/>
          <p:nvPr/>
        </p:nvSpPr>
        <p:spPr>
          <a:xfrm>
            <a:off x="8964960" y="4555619"/>
            <a:ext cx="1859973" cy="47788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Amazon Web Services</a:t>
            </a:r>
          </a:p>
        </p:txBody>
      </p:sp>
      <p:sp>
        <p:nvSpPr>
          <p:cNvPr id="354" name="Shape 354"/>
          <p:cNvSpPr/>
          <p:nvPr/>
        </p:nvSpPr>
        <p:spPr>
          <a:xfrm>
            <a:off x="8963146" y="5207905"/>
            <a:ext cx="1859973" cy="47788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Looker</a:t>
            </a:r>
          </a:p>
        </p:txBody>
      </p:sp>
      <p:sp>
        <p:nvSpPr>
          <p:cNvPr id="355" name="Shape 355"/>
          <p:cNvSpPr/>
          <p:nvPr/>
        </p:nvSpPr>
        <p:spPr>
          <a:xfrm>
            <a:off x="8963146" y="5913935"/>
            <a:ext cx="1859973" cy="47788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Tamr</a:t>
            </a:r>
          </a:p>
        </p:txBody>
      </p:sp>
      <p:sp>
        <p:nvSpPr>
          <p:cNvPr id="356" name="Shape 356"/>
          <p:cNvSpPr/>
          <p:nvPr/>
        </p:nvSpPr>
        <p:spPr>
          <a:xfrm>
            <a:off x="4702871" y="5226876"/>
            <a:ext cx="1859973" cy="47788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Vertica</a:t>
            </a:r>
          </a:p>
        </p:txBody>
      </p:sp>
      <p:sp>
        <p:nvSpPr>
          <p:cNvPr id="357" name="Shape 357"/>
          <p:cNvSpPr/>
          <p:nvPr/>
        </p:nvSpPr>
        <p:spPr>
          <a:xfrm>
            <a:off x="4687778" y="5930192"/>
            <a:ext cx="1859973" cy="47788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Alteryx</a:t>
            </a:r>
          </a:p>
        </p:txBody>
      </p:sp>
      <p:sp>
        <p:nvSpPr>
          <p:cNvPr id="358" name="Shape 358"/>
          <p:cNvSpPr/>
          <p:nvPr/>
        </p:nvSpPr>
        <p:spPr>
          <a:xfrm>
            <a:off x="10969375" y="4555619"/>
            <a:ext cx="1073689" cy="1819526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Many Others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789708" y="209263"/>
            <a:ext cx="10515599" cy="4661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What’s a Database?</a:t>
            </a:r>
          </a:p>
        </p:txBody>
      </p:sp>
      <p:sp>
        <p:nvSpPr>
          <p:cNvPr id="95" name="Shape 95"/>
          <p:cNvSpPr/>
          <p:nvPr/>
        </p:nvSpPr>
        <p:spPr>
          <a:xfrm>
            <a:off x="0" y="6610592"/>
            <a:ext cx="12192000" cy="247407"/>
          </a:xfrm>
          <a:prstGeom prst="rect">
            <a:avLst/>
          </a:prstGeom>
          <a:solidFill>
            <a:srgbClr val="76E1E6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6" name="Shape 96"/>
          <p:cNvCxnSpPr/>
          <p:nvPr/>
        </p:nvCxnSpPr>
        <p:spPr>
          <a:xfrm rot="10800000" flipH="1">
            <a:off x="194309" y="811529"/>
            <a:ext cx="11750040" cy="11429"/>
          </a:xfrm>
          <a:prstGeom prst="straightConnector1">
            <a:avLst/>
          </a:prstGeom>
          <a:noFill/>
          <a:ln w="25400" cap="flat" cmpd="sng">
            <a:solidFill>
              <a:srgbClr val="00B0F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97" name="Shape 97"/>
          <p:cNvSpPr txBox="1"/>
          <p:nvPr/>
        </p:nvSpPr>
        <p:spPr>
          <a:xfrm>
            <a:off x="9770643" y="6594850"/>
            <a:ext cx="2188803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VAI | Value Add Insights © 2014</a:t>
            </a:r>
          </a:p>
        </p:txBody>
      </p:sp>
      <p:sp>
        <p:nvSpPr>
          <p:cNvPr id="98" name="Shape 98"/>
          <p:cNvSpPr/>
          <p:nvPr/>
        </p:nvSpPr>
        <p:spPr>
          <a:xfrm>
            <a:off x="194309" y="2026400"/>
            <a:ext cx="3798987" cy="330489"/>
          </a:xfrm>
          <a:prstGeom prst="rect">
            <a:avLst/>
          </a:prstGeom>
          <a:solidFill>
            <a:srgbClr val="19C3FF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Structuring of Data</a:t>
            </a:r>
          </a:p>
        </p:txBody>
      </p:sp>
      <p:sp>
        <p:nvSpPr>
          <p:cNvPr id="99" name="Shape 99"/>
          <p:cNvSpPr/>
          <p:nvPr/>
        </p:nvSpPr>
        <p:spPr>
          <a:xfrm>
            <a:off x="4169835" y="2026400"/>
            <a:ext cx="3798987" cy="330489"/>
          </a:xfrm>
          <a:prstGeom prst="rect">
            <a:avLst/>
          </a:prstGeom>
          <a:solidFill>
            <a:srgbClr val="19C3FF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Storing Data</a:t>
            </a:r>
          </a:p>
        </p:txBody>
      </p:sp>
      <p:sp>
        <p:nvSpPr>
          <p:cNvPr id="100" name="Shape 100"/>
          <p:cNvSpPr/>
          <p:nvPr/>
        </p:nvSpPr>
        <p:spPr>
          <a:xfrm>
            <a:off x="277437" y="2415869"/>
            <a:ext cx="3715860" cy="28623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Tabular form with rows and columns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Key-value pairs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Graphs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Hierarchical / Tree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 Column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8145361" y="2026400"/>
            <a:ext cx="3798987" cy="330489"/>
          </a:xfrm>
          <a:prstGeom prst="rect">
            <a:avLst/>
          </a:prstGeom>
          <a:solidFill>
            <a:srgbClr val="19C3FF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Inquiry / Processing Data</a:t>
            </a:r>
          </a:p>
        </p:txBody>
      </p:sp>
      <p:sp>
        <p:nvSpPr>
          <p:cNvPr id="102" name="Shape 102"/>
          <p:cNvSpPr/>
          <p:nvPr/>
        </p:nvSpPr>
        <p:spPr>
          <a:xfrm>
            <a:off x="184768" y="1015399"/>
            <a:ext cx="11822464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a high-level, here are some ways to think about databases (</a:t>
            </a:r>
            <a:r>
              <a:rPr lang="en-US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more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– the data must have some (even if flexible) structure assumption, must be stored in some location or series of locations with a method to submit an inquiry and process a result</a:t>
            </a:r>
          </a:p>
        </p:txBody>
      </p:sp>
      <p:sp>
        <p:nvSpPr>
          <p:cNvPr id="103" name="Shape 103"/>
          <p:cNvSpPr/>
          <p:nvPr/>
        </p:nvSpPr>
        <p:spPr>
          <a:xfrm>
            <a:off x="4252964" y="2470841"/>
            <a:ext cx="3715860" cy="3477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a single computer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Across several computers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Within a single intranet or data cluster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Through the internet across many disparate computers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Backup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Fault Tolerant?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access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Consistency 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Etc.</a:t>
            </a:r>
          </a:p>
        </p:txBody>
      </p:sp>
      <p:sp>
        <p:nvSpPr>
          <p:cNvPr id="104" name="Shape 104"/>
          <p:cNvSpPr/>
          <p:nvPr/>
        </p:nvSpPr>
        <p:spPr>
          <a:xfrm>
            <a:off x="8145361" y="2455099"/>
            <a:ext cx="3861869" cy="31700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will depend on the structure and storage of the data (and potential on the parallelism of the processing too)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Relational algebra 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MapReduce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types of inquiry / processing methods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Shape 109"/>
          <p:cNvCxnSpPr/>
          <p:nvPr/>
        </p:nvCxnSpPr>
        <p:spPr>
          <a:xfrm>
            <a:off x="4518212" y="2672535"/>
            <a:ext cx="511416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miter/>
            <a:headEnd type="none" w="med" len="med"/>
            <a:tailEnd type="none" w="med" len="med"/>
          </a:ln>
        </p:spPr>
      </p:cxnSp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789708" y="209263"/>
            <a:ext cx="10515599" cy="4661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Design</a:t>
            </a:r>
          </a:p>
        </p:txBody>
      </p:sp>
      <p:sp>
        <p:nvSpPr>
          <p:cNvPr id="111" name="Shape 111"/>
          <p:cNvSpPr/>
          <p:nvPr/>
        </p:nvSpPr>
        <p:spPr>
          <a:xfrm>
            <a:off x="0" y="6610592"/>
            <a:ext cx="12192000" cy="247407"/>
          </a:xfrm>
          <a:prstGeom prst="rect">
            <a:avLst/>
          </a:prstGeom>
          <a:solidFill>
            <a:srgbClr val="76E1E6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" name="Shape 112"/>
          <p:cNvCxnSpPr/>
          <p:nvPr/>
        </p:nvCxnSpPr>
        <p:spPr>
          <a:xfrm rot="10800000" flipH="1">
            <a:off x="194309" y="811529"/>
            <a:ext cx="11750040" cy="11429"/>
          </a:xfrm>
          <a:prstGeom prst="straightConnector1">
            <a:avLst/>
          </a:prstGeom>
          <a:noFill/>
          <a:ln w="25400" cap="flat" cmpd="sng">
            <a:solidFill>
              <a:srgbClr val="00B0F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13" name="Shape 113"/>
          <p:cNvSpPr txBox="1"/>
          <p:nvPr/>
        </p:nvSpPr>
        <p:spPr>
          <a:xfrm>
            <a:off x="9770643" y="6594850"/>
            <a:ext cx="2188803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VAI | Value Add Insights © 2014</a:t>
            </a:r>
          </a:p>
        </p:txBody>
      </p:sp>
      <p:cxnSp>
        <p:nvCxnSpPr>
          <p:cNvPr id="114" name="Shape 114"/>
          <p:cNvCxnSpPr/>
          <p:nvPr/>
        </p:nvCxnSpPr>
        <p:spPr>
          <a:xfrm>
            <a:off x="1918447" y="5074021"/>
            <a:ext cx="5988423" cy="53788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15" name="Shape 115"/>
          <p:cNvCxnSpPr/>
          <p:nvPr/>
        </p:nvCxnSpPr>
        <p:spPr>
          <a:xfrm rot="10800000" flipH="1">
            <a:off x="1918447" y="1594855"/>
            <a:ext cx="44824" cy="3506059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16" name="Shape 116"/>
          <p:cNvCxnSpPr/>
          <p:nvPr/>
        </p:nvCxnSpPr>
        <p:spPr>
          <a:xfrm rot="10800000" flipH="1">
            <a:off x="1963271" y="2496054"/>
            <a:ext cx="2554941" cy="2551074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117" name="Shape 117"/>
          <p:cNvSpPr txBox="1"/>
          <p:nvPr/>
        </p:nvSpPr>
        <p:spPr>
          <a:xfrm>
            <a:off x="948038" y="1614137"/>
            <a:ext cx="860747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Internet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961480" y="4150691"/>
            <a:ext cx="845639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 data center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3432578" y="2302158"/>
            <a:ext cx="791561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–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Parallel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2000364" y="3625139"/>
            <a:ext cx="900630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Shared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0" y="6265112"/>
            <a:ext cx="2919516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 - by Michael Isard at Microsoft Research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1918447" y="5086760"/>
            <a:ext cx="90460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Latency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6833810" y="5183992"/>
            <a:ext cx="129022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Throughput</a:t>
            </a:r>
          </a:p>
        </p:txBody>
      </p:sp>
      <p:sp>
        <p:nvSpPr>
          <p:cNvPr id="124" name="Shape 124"/>
          <p:cNvSpPr/>
          <p:nvPr/>
        </p:nvSpPr>
        <p:spPr>
          <a:xfrm>
            <a:off x="2725063" y="3893976"/>
            <a:ext cx="1740502" cy="1076664"/>
          </a:xfrm>
          <a:prstGeom prst="cube">
            <a:avLst>
              <a:gd name="adj" fmla="val 35546"/>
            </a:avLst>
          </a:prstGeom>
          <a:solidFill>
            <a:schemeClr val="accent1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Older DBs</a:t>
            </a:r>
          </a:p>
        </p:txBody>
      </p:sp>
      <p:sp>
        <p:nvSpPr>
          <p:cNvPr id="125" name="Shape 125"/>
          <p:cNvSpPr/>
          <p:nvPr/>
        </p:nvSpPr>
        <p:spPr>
          <a:xfrm>
            <a:off x="4224139" y="2302158"/>
            <a:ext cx="1740502" cy="1076664"/>
          </a:xfrm>
          <a:prstGeom prst="cube">
            <a:avLst>
              <a:gd name="adj" fmla="val 35546"/>
            </a:avLst>
          </a:prstGeom>
          <a:solidFill>
            <a:schemeClr val="accent1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Search Key Lookup</a:t>
            </a:r>
          </a:p>
        </p:txBody>
      </p:sp>
      <p:sp>
        <p:nvSpPr>
          <p:cNvPr id="126" name="Shape 126"/>
          <p:cNvSpPr/>
          <p:nvPr/>
        </p:nvSpPr>
        <p:spPr>
          <a:xfrm>
            <a:off x="8124035" y="921895"/>
            <a:ext cx="1374911" cy="918772"/>
          </a:xfrm>
          <a:prstGeom prst="cube">
            <a:avLst>
              <a:gd name="adj" fmla="val 35546"/>
            </a:avLst>
          </a:prstGeom>
          <a:solidFill>
            <a:schemeClr val="accent1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Grid</a:t>
            </a:r>
          </a:p>
        </p:txBody>
      </p:sp>
      <p:sp>
        <p:nvSpPr>
          <p:cNvPr id="127" name="Shape 127"/>
          <p:cNvSpPr/>
          <p:nvPr/>
        </p:nvSpPr>
        <p:spPr>
          <a:xfrm>
            <a:off x="7762009" y="2348089"/>
            <a:ext cx="1740502" cy="1076664"/>
          </a:xfrm>
          <a:prstGeom prst="cube">
            <a:avLst>
              <a:gd name="adj" fmla="val 35546"/>
            </a:avLst>
          </a:prstGeom>
          <a:solidFill>
            <a:schemeClr val="accent1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Analytics</a:t>
            </a:r>
          </a:p>
        </p:txBody>
      </p:sp>
      <p:sp>
        <p:nvSpPr>
          <p:cNvPr id="128" name="Shape 128"/>
          <p:cNvSpPr/>
          <p:nvPr/>
        </p:nvSpPr>
        <p:spPr>
          <a:xfrm>
            <a:off x="6153419" y="3948051"/>
            <a:ext cx="1843746" cy="1076664"/>
          </a:xfrm>
          <a:prstGeom prst="cube">
            <a:avLst>
              <a:gd name="adj" fmla="val 35546"/>
            </a:avLst>
          </a:prstGeom>
          <a:solidFill>
            <a:schemeClr val="accent1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High Performance </a:t>
            </a:r>
          </a:p>
        </p:txBody>
      </p:sp>
      <p:cxnSp>
        <p:nvCxnSpPr>
          <p:cNvPr id="129" name="Shape 129"/>
          <p:cNvCxnSpPr/>
          <p:nvPr/>
        </p:nvCxnSpPr>
        <p:spPr>
          <a:xfrm rot="10800000" flipH="1">
            <a:off x="7762009" y="2745076"/>
            <a:ext cx="2098963" cy="231345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miter/>
            <a:headEnd type="none" w="med" len="med"/>
            <a:tailEnd type="none" w="med" len="med"/>
          </a:ln>
        </p:spPr>
      </p:cxnSp>
      <p:sp>
        <p:nvSpPr>
          <p:cNvPr id="130" name="Shape 130"/>
          <p:cNvSpPr/>
          <p:nvPr/>
        </p:nvSpPr>
        <p:spPr>
          <a:xfrm>
            <a:off x="9986478" y="2029871"/>
            <a:ext cx="1613849" cy="564675"/>
          </a:xfrm>
          <a:prstGeom prst="accentBorderCallout1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MapReduce Parallel and distributed</a:t>
            </a:r>
          </a:p>
        </p:txBody>
      </p:sp>
      <p:sp>
        <p:nvSpPr>
          <p:cNvPr id="131" name="Shape 131"/>
          <p:cNvSpPr/>
          <p:nvPr/>
        </p:nvSpPr>
        <p:spPr>
          <a:xfrm>
            <a:off x="4206538" y="1459026"/>
            <a:ext cx="1613849" cy="564675"/>
          </a:xfrm>
          <a:prstGeom prst="accentBorderCallout1">
            <a:avLst>
              <a:gd name="adj1" fmla="val 18750"/>
              <a:gd name="adj2" fmla="val -8333"/>
              <a:gd name="adj3" fmla="val 167557"/>
              <a:gd name="adj4" fmla="val 4162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1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NoSQL</a:t>
            </a:r>
            <a:endParaRPr lang="en-US" sz="11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3021433" y="5368658"/>
            <a:ext cx="1613849" cy="564675"/>
          </a:xfrm>
          <a:prstGeom prst="accentBorderCallout1">
            <a:avLst>
              <a:gd name="adj1" fmla="val 18750"/>
              <a:gd name="adj2" fmla="val -8333"/>
              <a:gd name="adj3" fmla="val -73724"/>
              <a:gd name="adj4" fmla="val 2462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MySQL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ProtegeSQL</a:t>
            </a:r>
            <a:endParaRPr lang="en-US" sz="11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Etc.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789708" y="209263"/>
            <a:ext cx="10515599" cy="4661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Structures</a:t>
            </a:r>
          </a:p>
        </p:txBody>
      </p:sp>
      <p:sp>
        <p:nvSpPr>
          <p:cNvPr id="138" name="Shape 138"/>
          <p:cNvSpPr/>
          <p:nvPr/>
        </p:nvSpPr>
        <p:spPr>
          <a:xfrm>
            <a:off x="0" y="6610592"/>
            <a:ext cx="12192000" cy="247407"/>
          </a:xfrm>
          <a:prstGeom prst="rect">
            <a:avLst/>
          </a:prstGeom>
          <a:solidFill>
            <a:srgbClr val="76E1E6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9" name="Shape 139"/>
          <p:cNvCxnSpPr/>
          <p:nvPr/>
        </p:nvCxnSpPr>
        <p:spPr>
          <a:xfrm rot="10800000" flipH="1">
            <a:off x="194309" y="811529"/>
            <a:ext cx="11750040" cy="11429"/>
          </a:xfrm>
          <a:prstGeom prst="straightConnector1">
            <a:avLst/>
          </a:prstGeom>
          <a:noFill/>
          <a:ln w="25400" cap="flat" cmpd="sng">
            <a:solidFill>
              <a:srgbClr val="00B0F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40" name="Shape 140"/>
          <p:cNvSpPr txBox="1"/>
          <p:nvPr/>
        </p:nvSpPr>
        <p:spPr>
          <a:xfrm>
            <a:off x="9770643" y="6594850"/>
            <a:ext cx="2188803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VAI | Value Add Insights © 2014</a:t>
            </a:r>
          </a:p>
        </p:txBody>
      </p:sp>
      <p:sp>
        <p:nvSpPr>
          <p:cNvPr id="141" name="Shape 141"/>
          <p:cNvSpPr/>
          <p:nvPr/>
        </p:nvSpPr>
        <p:spPr>
          <a:xfrm>
            <a:off x="342900" y="1475508"/>
            <a:ext cx="3283527" cy="270164"/>
          </a:xfrm>
          <a:prstGeom prst="rect">
            <a:avLst/>
          </a:prstGeom>
          <a:solidFill>
            <a:srgbClr val="19C3FF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Relational</a:t>
            </a:r>
          </a:p>
        </p:txBody>
      </p:sp>
      <p:sp>
        <p:nvSpPr>
          <p:cNvPr id="142" name="Shape 142"/>
          <p:cNvSpPr/>
          <p:nvPr/>
        </p:nvSpPr>
        <p:spPr>
          <a:xfrm>
            <a:off x="4144760" y="1475508"/>
            <a:ext cx="3283527" cy="270164"/>
          </a:xfrm>
          <a:prstGeom prst="rect">
            <a:avLst/>
          </a:prstGeom>
          <a:solidFill>
            <a:srgbClr val="19C3FF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Distributed + Parallel</a:t>
            </a:r>
          </a:p>
        </p:txBody>
      </p:sp>
      <p:sp>
        <p:nvSpPr>
          <p:cNvPr id="143" name="Shape 143"/>
          <p:cNvSpPr/>
          <p:nvPr/>
        </p:nvSpPr>
        <p:spPr>
          <a:xfrm>
            <a:off x="7946620" y="1475508"/>
            <a:ext cx="3283527" cy="270164"/>
          </a:xfrm>
          <a:prstGeom prst="rect">
            <a:avLst/>
          </a:prstGeom>
          <a:solidFill>
            <a:srgbClr val="19C3FF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NoSQL</a:t>
            </a:r>
          </a:p>
        </p:txBody>
      </p:sp>
      <p:sp>
        <p:nvSpPr>
          <p:cNvPr id="144" name="Shape 144"/>
          <p:cNvSpPr/>
          <p:nvPr/>
        </p:nvSpPr>
        <p:spPr>
          <a:xfrm>
            <a:off x="11393631" y="959078"/>
            <a:ext cx="639040" cy="446808"/>
          </a:xfrm>
          <a:prstGeom prst="ellipse">
            <a:avLst/>
          </a:prstGeom>
          <a:solidFill>
            <a:srgbClr val="D8D8D8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Others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301335" y="1953491"/>
            <a:ext cx="3231572" cy="335476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MySQL, SQL Server,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Oracle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 database structured to recognize relations among stored items of information usually with a defined schema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Characteristics: 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Relational Algebra, Physical / logical independence, *“forced to be clean”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do you use: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4144758" y="1892531"/>
            <a:ext cx="3283527" cy="35394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Hadoop, Teradata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Data is distributed across a set of nodes and processing is performed in parallel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Characteristics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Scalable, Fault Tolerance (during processing),  “no loading”, bring operations to data.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do you use: Massive data, capable or real time, long and complicated calculating and processing, unstructured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7946618" y="1950828"/>
            <a:ext cx="3283527" cy="452431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MongoDB, CouchDB, Vertica, Cassandra and many others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Storage and retrieval of data in alternative form to traditional relational data (row and column), data can be stored in many ways aimed at solving particular problem: column, document, key-value, graph and others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Characteristics: 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scalable, some search and retrieval is faster, finer control of data consistency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do you use: Real time web applications and large data sets, unstructured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789708" y="209263"/>
            <a:ext cx="10515599" cy="4661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on Distributed Systems</a:t>
            </a:r>
          </a:p>
        </p:txBody>
      </p:sp>
      <p:sp>
        <p:nvSpPr>
          <p:cNvPr id="153" name="Shape 153"/>
          <p:cNvSpPr/>
          <p:nvPr/>
        </p:nvSpPr>
        <p:spPr>
          <a:xfrm>
            <a:off x="0" y="6610592"/>
            <a:ext cx="12192000" cy="247407"/>
          </a:xfrm>
          <a:prstGeom prst="rect">
            <a:avLst/>
          </a:prstGeom>
          <a:solidFill>
            <a:srgbClr val="76E1E6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4" name="Shape 154"/>
          <p:cNvCxnSpPr/>
          <p:nvPr/>
        </p:nvCxnSpPr>
        <p:spPr>
          <a:xfrm rot="10800000" flipH="1">
            <a:off x="194309" y="811529"/>
            <a:ext cx="11750040" cy="11429"/>
          </a:xfrm>
          <a:prstGeom prst="straightConnector1">
            <a:avLst/>
          </a:prstGeom>
          <a:noFill/>
          <a:ln w="25400" cap="flat" cmpd="sng">
            <a:solidFill>
              <a:srgbClr val="00B0F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55" name="Shape 155"/>
          <p:cNvSpPr txBox="1"/>
          <p:nvPr/>
        </p:nvSpPr>
        <p:spPr>
          <a:xfrm>
            <a:off x="9770643" y="6594850"/>
            <a:ext cx="2188803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VAI | Value Add Insights © 2014</a:t>
            </a:r>
          </a:p>
        </p:txBody>
      </p:sp>
      <p:sp>
        <p:nvSpPr>
          <p:cNvPr id="156" name="Shape 156"/>
          <p:cNvSpPr/>
          <p:nvPr/>
        </p:nvSpPr>
        <p:spPr>
          <a:xfrm>
            <a:off x="462027" y="971633"/>
            <a:ext cx="4746925" cy="413555"/>
          </a:xfrm>
          <a:prstGeom prst="rect">
            <a:avLst/>
          </a:prstGeom>
          <a:solidFill>
            <a:srgbClr val="19C3FF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Distributed Query</a:t>
            </a:r>
          </a:p>
        </p:txBody>
      </p:sp>
      <p:sp>
        <p:nvSpPr>
          <p:cNvPr id="157" name="Shape 157"/>
          <p:cNvSpPr/>
          <p:nvPr/>
        </p:nvSpPr>
        <p:spPr>
          <a:xfrm>
            <a:off x="6402519" y="971633"/>
            <a:ext cx="4746925" cy="413555"/>
          </a:xfrm>
          <a:prstGeom prst="rect">
            <a:avLst/>
          </a:prstGeom>
          <a:solidFill>
            <a:srgbClr val="19C3FF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Parallel Query</a:t>
            </a:r>
          </a:p>
        </p:txBody>
      </p:sp>
      <p:sp>
        <p:nvSpPr>
          <p:cNvPr id="158" name="Shape 158"/>
          <p:cNvSpPr/>
          <p:nvPr/>
        </p:nvSpPr>
        <p:spPr>
          <a:xfrm>
            <a:off x="462027" y="1437699"/>
            <a:ext cx="4746925" cy="33239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happens during the query: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“Rewrite” the query as a union of subqueries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Workers communicate through standard interfaces, so compatible with federated, heterogeneous, or distributed databases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other words 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data is distributed, we do a series of steps to find what we want, assimilate it together and reduce it down to our result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Buzz word: 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 Reduce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Hadoop – an open source distributed database system from Apache with a million extensions.</a:t>
            </a:r>
          </a:p>
        </p:txBody>
      </p:sp>
      <p:sp>
        <p:nvSpPr>
          <p:cNvPr id="159" name="Shape 159"/>
          <p:cNvSpPr/>
          <p:nvPr/>
        </p:nvSpPr>
        <p:spPr>
          <a:xfrm>
            <a:off x="6402519" y="1437699"/>
            <a:ext cx="4746925" cy="31085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happens during the query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operator is implemented with a parallel algorithm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 gets run on each “AMP” or server and results are returned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other words 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data is distributed, but more importantly, so is the “query”. It is run separately on each computer and results are returned and then aggregated.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Buzzword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Hash buckets &amp; IDs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Teradata – a powerful proprietary distributed and parallel processing database.</a:t>
            </a:r>
          </a:p>
        </p:txBody>
      </p:sp>
      <p:sp>
        <p:nvSpPr>
          <p:cNvPr id="160" name="Shape 160"/>
          <p:cNvSpPr/>
          <p:nvPr/>
        </p:nvSpPr>
        <p:spPr>
          <a:xfrm>
            <a:off x="2514600" y="5158467"/>
            <a:ext cx="7398327" cy="11695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a nutshell, Hadoop is excellent for storing unstructured data and running parallel transformations to 'sanitize' incoming data, where Teradata / RDBMSs </a:t>
            </a:r>
            <a:r>
              <a:rPr lang="en-US" sz="11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(Relational Database Management System)</a:t>
            </a:r>
            <a:r>
              <a:rPr lang="en-US" sz="14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excel at executing complex queries quickly.  Though there are extensions and methods to improve Hadoop’s performance on large complex queries, it is best for ingestion, storing, filtering and aggregating.</a:t>
            </a:r>
          </a:p>
        </p:txBody>
      </p:sp>
      <p:sp>
        <p:nvSpPr>
          <p:cNvPr id="161" name="Shape 161"/>
          <p:cNvSpPr/>
          <p:nvPr/>
        </p:nvSpPr>
        <p:spPr>
          <a:xfrm rot="10800000">
            <a:off x="5052396" y="4724917"/>
            <a:ext cx="1506681" cy="254874"/>
          </a:xfrm>
          <a:prstGeom prst="triangle">
            <a:avLst>
              <a:gd name="adj" fmla="val 50000"/>
            </a:avLst>
          </a:prstGeom>
          <a:solidFill>
            <a:srgbClr val="D8D8D8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6589467" y="1037892"/>
            <a:ext cx="1583658" cy="2741548"/>
          </a:xfrm>
          <a:prstGeom prst="roundRect">
            <a:avLst>
              <a:gd name="adj" fmla="val 6838"/>
            </a:avLst>
          </a:prstGeom>
          <a:solidFill>
            <a:schemeClr val="lt1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1850438" y="999499"/>
            <a:ext cx="4695470" cy="4070683"/>
          </a:xfrm>
          <a:prstGeom prst="roundRect">
            <a:avLst>
              <a:gd name="adj" fmla="val 6838"/>
            </a:avLst>
          </a:prstGeom>
          <a:solidFill>
            <a:schemeClr val="lt1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endParaRPr sz="1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789708" y="209263"/>
            <a:ext cx="10515599" cy="4661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Well Known Extensions of Hadoop</a:t>
            </a:r>
          </a:p>
        </p:txBody>
      </p:sp>
      <p:sp>
        <p:nvSpPr>
          <p:cNvPr id="169" name="Shape 169"/>
          <p:cNvSpPr/>
          <p:nvPr/>
        </p:nvSpPr>
        <p:spPr>
          <a:xfrm>
            <a:off x="0" y="6610592"/>
            <a:ext cx="12192000" cy="247407"/>
          </a:xfrm>
          <a:prstGeom prst="rect">
            <a:avLst/>
          </a:prstGeom>
          <a:solidFill>
            <a:srgbClr val="76E1E6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0" name="Shape 170"/>
          <p:cNvCxnSpPr/>
          <p:nvPr/>
        </p:nvCxnSpPr>
        <p:spPr>
          <a:xfrm rot="10800000" flipH="1">
            <a:off x="194309" y="811529"/>
            <a:ext cx="11750040" cy="11429"/>
          </a:xfrm>
          <a:prstGeom prst="straightConnector1">
            <a:avLst/>
          </a:prstGeom>
          <a:noFill/>
          <a:ln w="25400" cap="flat" cmpd="sng">
            <a:solidFill>
              <a:srgbClr val="00B0F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71" name="Shape 171"/>
          <p:cNvSpPr txBox="1"/>
          <p:nvPr/>
        </p:nvSpPr>
        <p:spPr>
          <a:xfrm>
            <a:off x="9770643" y="6594850"/>
            <a:ext cx="2188803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VAI | Value Add Insights © 2014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1861193" y="-1933244"/>
            <a:ext cx="7193763" cy="14773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Pig Relational Algebra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Hive SQL over Hadoop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Impala, SQL over HDFS uses some Hive code, newer and Cloudera specific</a:t>
            </a:r>
          </a:p>
        </p:txBody>
      </p:sp>
      <p:sp>
        <p:nvSpPr>
          <p:cNvPr id="173" name="Shape 173"/>
          <p:cNvSpPr/>
          <p:nvPr/>
        </p:nvSpPr>
        <p:spPr>
          <a:xfrm>
            <a:off x="7736177" y="6019457"/>
            <a:ext cx="4068933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https://hadoopecosystemtable.github.io/</a:t>
            </a:r>
          </a:p>
        </p:txBody>
      </p:sp>
      <p:sp>
        <p:nvSpPr>
          <p:cNvPr id="174" name="Shape 174"/>
          <p:cNvSpPr/>
          <p:nvPr/>
        </p:nvSpPr>
        <p:spPr>
          <a:xfrm>
            <a:off x="3975133" y="4356732"/>
            <a:ext cx="2402968" cy="649330"/>
          </a:xfrm>
          <a:prstGeom prst="flowChartMagneticDisk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Hadoop</a:t>
            </a:r>
          </a:p>
        </p:txBody>
      </p:sp>
      <p:sp>
        <p:nvSpPr>
          <p:cNvPr id="175" name="Shape 175"/>
          <p:cNvSpPr/>
          <p:nvPr/>
        </p:nvSpPr>
        <p:spPr>
          <a:xfrm>
            <a:off x="4997332" y="1945783"/>
            <a:ext cx="1380769" cy="282214"/>
          </a:xfrm>
          <a:prstGeom prst="roundRect">
            <a:avLst>
              <a:gd name="adj" fmla="val 16667"/>
            </a:avLst>
          </a:prstGeom>
          <a:solidFill>
            <a:srgbClr val="BBD6EE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Hive</a:t>
            </a:r>
          </a:p>
        </p:txBody>
      </p:sp>
      <p:sp>
        <p:nvSpPr>
          <p:cNvPr id="176" name="Shape 176"/>
          <p:cNvSpPr/>
          <p:nvPr/>
        </p:nvSpPr>
        <p:spPr>
          <a:xfrm>
            <a:off x="3500712" y="1945783"/>
            <a:ext cx="1380769" cy="282214"/>
          </a:xfrm>
          <a:prstGeom prst="roundRect">
            <a:avLst>
              <a:gd name="adj" fmla="val 16667"/>
            </a:avLst>
          </a:prstGeom>
          <a:solidFill>
            <a:srgbClr val="BBD6EE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Pig</a:t>
            </a:r>
          </a:p>
        </p:txBody>
      </p:sp>
      <p:sp>
        <p:nvSpPr>
          <p:cNvPr id="177" name="Shape 177"/>
          <p:cNvSpPr/>
          <p:nvPr/>
        </p:nvSpPr>
        <p:spPr>
          <a:xfrm>
            <a:off x="3792682" y="5174673"/>
            <a:ext cx="768927" cy="705445"/>
          </a:xfrm>
          <a:prstGeom prst="ellipse">
            <a:avLst/>
          </a:prstGeom>
          <a:solidFill>
            <a:schemeClr val="lt2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</a:p>
        </p:txBody>
      </p:sp>
      <p:sp>
        <p:nvSpPr>
          <p:cNvPr id="178" name="Shape 178"/>
          <p:cNvSpPr/>
          <p:nvPr/>
        </p:nvSpPr>
        <p:spPr>
          <a:xfrm>
            <a:off x="4829528" y="5174673"/>
            <a:ext cx="768927" cy="705445"/>
          </a:xfrm>
          <a:prstGeom prst="ellipse">
            <a:avLst/>
          </a:prstGeom>
          <a:solidFill>
            <a:schemeClr val="lt2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</a:p>
        </p:txBody>
      </p:sp>
      <p:sp>
        <p:nvSpPr>
          <p:cNvPr id="179" name="Shape 179"/>
          <p:cNvSpPr/>
          <p:nvPr/>
        </p:nvSpPr>
        <p:spPr>
          <a:xfrm>
            <a:off x="5881255" y="5178978"/>
            <a:ext cx="768927" cy="705445"/>
          </a:xfrm>
          <a:prstGeom prst="ellipse">
            <a:avLst/>
          </a:prstGeom>
          <a:solidFill>
            <a:schemeClr val="lt2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</a:p>
        </p:txBody>
      </p:sp>
      <p:sp>
        <p:nvSpPr>
          <p:cNvPr id="180" name="Shape 180"/>
          <p:cNvSpPr/>
          <p:nvPr/>
        </p:nvSpPr>
        <p:spPr>
          <a:xfrm>
            <a:off x="3492567" y="5984608"/>
            <a:ext cx="482566" cy="369332"/>
          </a:xfrm>
          <a:prstGeom prst="flowChartDocument">
            <a:avLst/>
          </a:prstGeom>
          <a:solidFill>
            <a:srgbClr val="BFBFBF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HDFS</a:t>
            </a:r>
          </a:p>
        </p:txBody>
      </p:sp>
      <p:sp>
        <p:nvSpPr>
          <p:cNvPr id="181" name="Shape 181"/>
          <p:cNvSpPr/>
          <p:nvPr/>
        </p:nvSpPr>
        <p:spPr>
          <a:xfrm>
            <a:off x="4079042" y="5984608"/>
            <a:ext cx="482566" cy="369332"/>
          </a:xfrm>
          <a:prstGeom prst="flowChartDocument">
            <a:avLst/>
          </a:prstGeom>
          <a:solidFill>
            <a:srgbClr val="BFBFBF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HDFS</a:t>
            </a:r>
          </a:p>
        </p:txBody>
      </p:sp>
      <p:sp>
        <p:nvSpPr>
          <p:cNvPr id="182" name="Shape 182"/>
          <p:cNvSpPr/>
          <p:nvPr/>
        </p:nvSpPr>
        <p:spPr>
          <a:xfrm>
            <a:off x="5931855" y="5984608"/>
            <a:ext cx="482566" cy="369332"/>
          </a:xfrm>
          <a:prstGeom prst="flowChartDocument">
            <a:avLst/>
          </a:prstGeom>
          <a:solidFill>
            <a:srgbClr val="BFBFBF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HDFS</a:t>
            </a:r>
          </a:p>
        </p:txBody>
      </p:sp>
      <p:sp>
        <p:nvSpPr>
          <p:cNvPr id="183" name="Shape 183"/>
          <p:cNvSpPr/>
          <p:nvPr/>
        </p:nvSpPr>
        <p:spPr>
          <a:xfrm>
            <a:off x="4706057" y="5974967"/>
            <a:ext cx="482566" cy="369332"/>
          </a:xfrm>
          <a:prstGeom prst="flowChartDocument">
            <a:avLst/>
          </a:prstGeom>
          <a:solidFill>
            <a:srgbClr val="BFBFBF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HDFS</a:t>
            </a:r>
          </a:p>
        </p:txBody>
      </p:sp>
      <p:sp>
        <p:nvSpPr>
          <p:cNvPr id="184" name="Shape 184"/>
          <p:cNvSpPr/>
          <p:nvPr/>
        </p:nvSpPr>
        <p:spPr>
          <a:xfrm>
            <a:off x="5234542" y="5974967"/>
            <a:ext cx="482566" cy="369332"/>
          </a:xfrm>
          <a:prstGeom prst="flowChartDocument">
            <a:avLst/>
          </a:prstGeom>
          <a:solidFill>
            <a:srgbClr val="BFBFBF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HDFS</a:t>
            </a:r>
          </a:p>
        </p:txBody>
      </p:sp>
      <p:sp>
        <p:nvSpPr>
          <p:cNvPr id="185" name="Shape 185"/>
          <p:cNvSpPr/>
          <p:nvPr/>
        </p:nvSpPr>
        <p:spPr>
          <a:xfrm>
            <a:off x="6460341" y="5971569"/>
            <a:ext cx="482566" cy="369332"/>
          </a:xfrm>
          <a:prstGeom prst="flowChartDocument">
            <a:avLst/>
          </a:prstGeom>
          <a:solidFill>
            <a:srgbClr val="BFBFBF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HDFS</a:t>
            </a:r>
          </a:p>
        </p:txBody>
      </p:sp>
      <p:sp>
        <p:nvSpPr>
          <p:cNvPr id="186" name="Shape 186"/>
          <p:cNvSpPr/>
          <p:nvPr/>
        </p:nvSpPr>
        <p:spPr>
          <a:xfrm>
            <a:off x="6682903" y="2709015"/>
            <a:ext cx="1380769" cy="282214"/>
          </a:xfrm>
          <a:prstGeom prst="roundRect">
            <a:avLst>
              <a:gd name="adj" fmla="val 16667"/>
            </a:avLst>
          </a:prstGeom>
          <a:solidFill>
            <a:srgbClr val="F7CAAC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Impala</a:t>
            </a:r>
          </a:p>
        </p:txBody>
      </p:sp>
      <p:sp>
        <p:nvSpPr>
          <p:cNvPr id="187" name="Shape 187"/>
          <p:cNvSpPr/>
          <p:nvPr/>
        </p:nvSpPr>
        <p:spPr>
          <a:xfrm>
            <a:off x="6682903" y="1635079"/>
            <a:ext cx="1396782" cy="324966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Hue</a:t>
            </a:r>
          </a:p>
        </p:txBody>
      </p:sp>
      <p:sp>
        <p:nvSpPr>
          <p:cNvPr id="188" name="Shape 188"/>
          <p:cNvSpPr/>
          <p:nvPr/>
        </p:nvSpPr>
        <p:spPr>
          <a:xfrm>
            <a:off x="1974335" y="4126944"/>
            <a:ext cx="1394625" cy="261820"/>
          </a:xfrm>
          <a:prstGeom prst="roundRect">
            <a:avLst>
              <a:gd name="adj" fmla="val 16667"/>
            </a:avLst>
          </a:prstGeom>
          <a:solidFill>
            <a:srgbClr val="2E75B5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Spark</a:t>
            </a:r>
          </a:p>
        </p:txBody>
      </p:sp>
      <p:sp>
        <p:nvSpPr>
          <p:cNvPr id="189" name="Shape 189"/>
          <p:cNvSpPr/>
          <p:nvPr/>
        </p:nvSpPr>
        <p:spPr>
          <a:xfrm>
            <a:off x="1974336" y="3055765"/>
            <a:ext cx="1394625" cy="261820"/>
          </a:xfrm>
          <a:prstGeom prst="roundRect">
            <a:avLst>
              <a:gd name="adj" fmla="val 16667"/>
            </a:avLst>
          </a:prstGeom>
          <a:solidFill>
            <a:srgbClr val="2E75B5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Kafka</a:t>
            </a:r>
          </a:p>
        </p:txBody>
      </p:sp>
      <p:sp>
        <p:nvSpPr>
          <p:cNvPr id="190" name="Shape 190"/>
          <p:cNvSpPr/>
          <p:nvPr/>
        </p:nvSpPr>
        <p:spPr>
          <a:xfrm>
            <a:off x="3506628" y="1105024"/>
            <a:ext cx="1396782" cy="324966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Ambari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1939050" y="1016791"/>
            <a:ext cx="885179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Apache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6936097" y="1021509"/>
            <a:ext cx="102791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Cloudera</a:t>
            </a:r>
          </a:p>
        </p:txBody>
      </p:sp>
      <p:sp>
        <p:nvSpPr>
          <p:cNvPr id="193" name="Shape 193"/>
          <p:cNvSpPr/>
          <p:nvPr/>
        </p:nvSpPr>
        <p:spPr>
          <a:xfrm>
            <a:off x="1974335" y="1941791"/>
            <a:ext cx="1394625" cy="261820"/>
          </a:xfrm>
          <a:prstGeom prst="roundRect">
            <a:avLst>
              <a:gd name="adj" fmla="val 16667"/>
            </a:avLst>
          </a:prstGeom>
          <a:solidFill>
            <a:srgbClr val="2E75B5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Flume</a:t>
            </a:r>
          </a:p>
        </p:txBody>
      </p:sp>
      <p:sp>
        <p:nvSpPr>
          <p:cNvPr id="194" name="Shape 194"/>
          <p:cNvSpPr/>
          <p:nvPr/>
        </p:nvSpPr>
        <p:spPr>
          <a:xfrm>
            <a:off x="1766108" y="4805751"/>
            <a:ext cx="639040" cy="446808"/>
          </a:xfrm>
          <a:prstGeom prst="ellipse">
            <a:avLst/>
          </a:prstGeom>
          <a:solidFill>
            <a:srgbClr val="D8D8D8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Others</a:t>
            </a:r>
          </a:p>
        </p:txBody>
      </p:sp>
      <p:sp>
        <p:nvSpPr>
          <p:cNvPr id="195" name="Shape 195"/>
          <p:cNvSpPr/>
          <p:nvPr/>
        </p:nvSpPr>
        <p:spPr>
          <a:xfrm>
            <a:off x="8254550" y="1020330"/>
            <a:ext cx="1583658" cy="2741548"/>
          </a:xfrm>
          <a:prstGeom prst="roundRect">
            <a:avLst>
              <a:gd name="adj" fmla="val 6838"/>
            </a:avLst>
          </a:prstGeom>
          <a:solidFill>
            <a:schemeClr val="lt1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 txBox="1"/>
          <p:nvPr/>
        </p:nvSpPr>
        <p:spPr>
          <a:xfrm>
            <a:off x="8324060" y="1021509"/>
            <a:ext cx="140448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Hortonworks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3664869" y="1469699"/>
            <a:ext cx="988667" cy="430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browser management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6876150" y="2047193"/>
            <a:ext cx="988667" cy="430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browser management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3412728" y="2271749"/>
            <a:ext cx="1531681" cy="430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Pig Latin – MapReduce translator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5174294" y="2292358"/>
            <a:ext cx="988667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emulator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6876150" y="3047043"/>
            <a:ext cx="988667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emulator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1861194" y="4393448"/>
            <a:ext cx="1639517" cy="430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Fast, in-mem alternative to MapReduce</a:t>
            </a:r>
          </a:p>
        </p:txBody>
      </p:sp>
      <p:sp>
        <p:nvSpPr>
          <p:cNvPr id="203" name="Shape 203"/>
          <p:cNvSpPr/>
          <p:nvPr/>
        </p:nvSpPr>
        <p:spPr>
          <a:xfrm>
            <a:off x="4962946" y="3076606"/>
            <a:ext cx="1380769" cy="282214"/>
          </a:xfrm>
          <a:prstGeom prst="roundRect">
            <a:avLst>
              <a:gd name="adj" fmla="val 16667"/>
            </a:avLst>
          </a:prstGeom>
          <a:solidFill>
            <a:srgbClr val="BBD6EE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YARN</a:t>
            </a:r>
          </a:p>
        </p:txBody>
      </p:sp>
      <p:sp>
        <p:nvSpPr>
          <p:cNvPr id="204" name="Shape 204"/>
          <p:cNvSpPr/>
          <p:nvPr/>
        </p:nvSpPr>
        <p:spPr>
          <a:xfrm>
            <a:off x="3454992" y="3058898"/>
            <a:ext cx="1380769" cy="282214"/>
          </a:xfrm>
          <a:prstGeom prst="roundRect">
            <a:avLst>
              <a:gd name="adj" fmla="val 16667"/>
            </a:avLst>
          </a:prstGeom>
          <a:solidFill>
            <a:srgbClr val="BBD6EE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MapReduce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3320569" y="3442389"/>
            <a:ext cx="1508960" cy="6001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Programming model for large distributed and parallel data sets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1897376" y="2238275"/>
            <a:ext cx="1531681" cy="6001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Collect, aggregate and move large amounts of data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1880025" y="3303960"/>
            <a:ext cx="1531681" cy="6001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Publish-subscribe for large amounts of streaming data</a:t>
            </a:r>
          </a:p>
        </p:txBody>
      </p:sp>
      <p:sp>
        <p:nvSpPr>
          <p:cNvPr id="208" name="Shape 208"/>
          <p:cNvSpPr/>
          <p:nvPr/>
        </p:nvSpPr>
        <p:spPr>
          <a:xfrm>
            <a:off x="4881482" y="3402576"/>
            <a:ext cx="1496619" cy="7848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900" b="0" i="0" u="none" strike="noStrike" cap="none">
                <a:solidFill>
                  <a:srgbClr val="373737"/>
                </a:solidFill>
                <a:latin typeface="PT Sans"/>
                <a:ea typeface="PT Sans"/>
                <a:cs typeface="PT Sans"/>
                <a:sym typeface="PT Sans"/>
              </a:rPr>
              <a:t>“Yet-Another-Resource-Negotiator” – a more generalized method for writing arbitrary distributed processes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8456503" y="2101739"/>
            <a:ext cx="988667" cy="1446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big Player in Hadoop world offering enterprise support and solutions for Hadoop</a:t>
            </a:r>
          </a:p>
        </p:txBody>
      </p:sp>
      <p:sp>
        <p:nvSpPr>
          <p:cNvPr id="210" name="Shape 210"/>
          <p:cNvSpPr/>
          <p:nvPr/>
        </p:nvSpPr>
        <p:spPr>
          <a:xfrm>
            <a:off x="8311817" y="1635079"/>
            <a:ext cx="1396782" cy="324966"/>
          </a:xfrm>
          <a:prstGeom prst="rect">
            <a:avLst/>
          </a:prstGeom>
          <a:solidFill>
            <a:srgbClr val="C4E0B2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Ambari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789708" y="209263"/>
            <a:ext cx="10515599" cy="4661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level survey of a selection of databases</a:t>
            </a:r>
          </a:p>
        </p:txBody>
      </p:sp>
      <p:sp>
        <p:nvSpPr>
          <p:cNvPr id="216" name="Shape 216"/>
          <p:cNvSpPr/>
          <p:nvPr/>
        </p:nvSpPr>
        <p:spPr>
          <a:xfrm>
            <a:off x="0" y="6610592"/>
            <a:ext cx="12192000" cy="247407"/>
          </a:xfrm>
          <a:prstGeom prst="rect">
            <a:avLst/>
          </a:prstGeom>
          <a:solidFill>
            <a:srgbClr val="76E1E6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7" name="Shape 217"/>
          <p:cNvCxnSpPr/>
          <p:nvPr/>
        </p:nvCxnSpPr>
        <p:spPr>
          <a:xfrm rot="10800000" flipH="1">
            <a:off x="194309" y="811529"/>
            <a:ext cx="11750040" cy="11429"/>
          </a:xfrm>
          <a:prstGeom prst="straightConnector1">
            <a:avLst/>
          </a:prstGeom>
          <a:noFill/>
          <a:ln w="25400" cap="flat" cmpd="sng">
            <a:solidFill>
              <a:srgbClr val="00B0F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18" name="Shape 218"/>
          <p:cNvSpPr txBox="1"/>
          <p:nvPr/>
        </p:nvSpPr>
        <p:spPr>
          <a:xfrm>
            <a:off x="9770643" y="6594850"/>
            <a:ext cx="2188803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VAI | Value Add Insights © 2014</a:t>
            </a:r>
          </a:p>
        </p:txBody>
      </p:sp>
      <p:pic>
        <p:nvPicPr>
          <p:cNvPr id="219" name="Shape 219"/>
          <p:cNvPicPr preferRelativeResize="0"/>
          <p:nvPr/>
        </p:nvPicPr>
        <p:blipFill rotWithShape="1">
          <a:blip r:embed="rId3">
            <a:alphaModFix/>
          </a:blip>
          <a:srcRect l="21059" t="25686" r="19882" b="27255"/>
          <a:stretch/>
        </p:blipFill>
        <p:spPr>
          <a:xfrm>
            <a:off x="358383" y="1578695"/>
            <a:ext cx="11160701" cy="4703812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Shape 230"/>
          <p:cNvSpPr txBox="1"/>
          <p:nvPr/>
        </p:nvSpPr>
        <p:spPr>
          <a:xfrm>
            <a:off x="-51627" y="6298248"/>
            <a:ext cx="2753959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 – Bill Howe, University of Washington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/>
        </p:nvSpPr>
        <p:spPr>
          <a:xfrm>
            <a:off x="5877410" y="5668242"/>
            <a:ext cx="3709555" cy="738472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987137" y="5668242"/>
            <a:ext cx="3709555" cy="738472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789708" y="209263"/>
            <a:ext cx="10515599" cy="4661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Enterprise Data Ecosystem – High level </a:t>
            </a:r>
            <a:r>
              <a:rPr lang="en-US" sz="395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DMU</a:t>
            </a:r>
          </a:p>
        </p:txBody>
      </p:sp>
      <p:sp>
        <p:nvSpPr>
          <p:cNvPr id="238" name="Shape 238"/>
          <p:cNvSpPr/>
          <p:nvPr/>
        </p:nvSpPr>
        <p:spPr>
          <a:xfrm>
            <a:off x="0" y="6561588"/>
            <a:ext cx="12192000" cy="247407"/>
          </a:xfrm>
          <a:prstGeom prst="rect">
            <a:avLst/>
          </a:prstGeom>
          <a:solidFill>
            <a:srgbClr val="76E1E6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9" name="Shape 239"/>
          <p:cNvCxnSpPr/>
          <p:nvPr/>
        </p:nvCxnSpPr>
        <p:spPr>
          <a:xfrm rot="10800000" flipH="1">
            <a:off x="194309" y="811529"/>
            <a:ext cx="11750040" cy="11429"/>
          </a:xfrm>
          <a:prstGeom prst="straightConnector1">
            <a:avLst/>
          </a:prstGeom>
          <a:noFill/>
          <a:ln w="25400" cap="flat" cmpd="sng">
            <a:solidFill>
              <a:srgbClr val="00B0F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40" name="Shape 240"/>
          <p:cNvSpPr txBox="1"/>
          <p:nvPr/>
        </p:nvSpPr>
        <p:spPr>
          <a:xfrm>
            <a:off x="9770643" y="6594850"/>
            <a:ext cx="2188803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VAI | Value Add Insights © 2014</a:t>
            </a:r>
          </a:p>
        </p:txBody>
      </p:sp>
      <p:sp>
        <p:nvSpPr>
          <p:cNvPr id="241" name="Shape 241"/>
          <p:cNvSpPr/>
          <p:nvPr/>
        </p:nvSpPr>
        <p:spPr>
          <a:xfrm>
            <a:off x="987137" y="5476010"/>
            <a:ext cx="3709555" cy="384463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Structured Data</a:t>
            </a:r>
          </a:p>
        </p:txBody>
      </p:sp>
      <p:sp>
        <p:nvSpPr>
          <p:cNvPr id="242" name="Shape 242"/>
          <p:cNvSpPr/>
          <p:nvPr/>
        </p:nvSpPr>
        <p:spPr>
          <a:xfrm>
            <a:off x="5877410" y="5463930"/>
            <a:ext cx="3709555" cy="384463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Unstructured Data</a:t>
            </a:r>
          </a:p>
        </p:txBody>
      </p:sp>
      <p:sp>
        <p:nvSpPr>
          <p:cNvPr id="243" name="Shape 243"/>
          <p:cNvSpPr/>
          <p:nvPr/>
        </p:nvSpPr>
        <p:spPr>
          <a:xfrm>
            <a:off x="3582791" y="2545556"/>
            <a:ext cx="1021613" cy="32426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Access &amp; Extraction</a:t>
            </a:r>
          </a:p>
        </p:txBody>
      </p:sp>
      <p:sp>
        <p:nvSpPr>
          <p:cNvPr id="244" name="Shape 244"/>
          <p:cNvSpPr/>
          <p:nvPr/>
        </p:nvSpPr>
        <p:spPr>
          <a:xfrm>
            <a:off x="5877408" y="3488703"/>
            <a:ext cx="3709555" cy="1231574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Shape 245"/>
          <p:cNvSpPr/>
          <p:nvPr/>
        </p:nvSpPr>
        <p:spPr>
          <a:xfrm>
            <a:off x="3532910" y="1825378"/>
            <a:ext cx="3709555" cy="1101181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Shape 246"/>
          <p:cNvSpPr/>
          <p:nvPr/>
        </p:nvSpPr>
        <p:spPr>
          <a:xfrm>
            <a:off x="987137" y="3418794"/>
            <a:ext cx="3709555" cy="1231574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Shape 247"/>
          <p:cNvSpPr/>
          <p:nvPr/>
        </p:nvSpPr>
        <p:spPr>
          <a:xfrm rot="5400000">
            <a:off x="10915650" y="2119572"/>
            <a:ext cx="779317" cy="818776"/>
          </a:xfrm>
          <a:prstGeom prst="flowChartOnlineStorage">
            <a:avLst/>
          </a:prstGeom>
          <a:solidFill>
            <a:srgbClr val="E6604A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Shape 248"/>
          <p:cNvSpPr/>
          <p:nvPr/>
        </p:nvSpPr>
        <p:spPr>
          <a:xfrm>
            <a:off x="10946821" y="1474912"/>
            <a:ext cx="716973" cy="703984"/>
          </a:xfrm>
          <a:prstGeom prst="ellipse">
            <a:avLst/>
          </a:prstGeom>
          <a:solidFill>
            <a:srgbClr val="E6604A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987137" y="3373103"/>
            <a:ext cx="3709555" cy="3844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Enterprise</a:t>
            </a: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DW</a:t>
            </a:r>
          </a:p>
        </p:txBody>
      </p:sp>
      <p:sp>
        <p:nvSpPr>
          <p:cNvPr id="250" name="Shape 250"/>
          <p:cNvSpPr/>
          <p:nvPr/>
        </p:nvSpPr>
        <p:spPr>
          <a:xfrm>
            <a:off x="5877407" y="3428182"/>
            <a:ext cx="3709555" cy="3844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Lake</a:t>
            </a:r>
          </a:p>
        </p:txBody>
      </p:sp>
      <p:sp>
        <p:nvSpPr>
          <p:cNvPr id="251" name="Shape 251"/>
          <p:cNvSpPr/>
          <p:nvPr/>
        </p:nvSpPr>
        <p:spPr>
          <a:xfrm>
            <a:off x="3532910" y="1776071"/>
            <a:ext cx="3709555" cy="384463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Access layer</a:t>
            </a:r>
            <a:endParaRPr lang="en-US"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Shape 252"/>
          <p:cNvSpPr/>
          <p:nvPr/>
        </p:nvSpPr>
        <p:spPr>
          <a:xfrm>
            <a:off x="4938955" y="4298426"/>
            <a:ext cx="696190" cy="45924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2F2F2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Shape 253"/>
          <p:cNvSpPr/>
          <p:nvPr/>
        </p:nvSpPr>
        <p:spPr>
          <a:xfrm>
            <a:off x="4938955" y="3441682"/>
            <a:ext cx="696190" cy="415636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2F2F2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7479202" y="4744194"/>
            <a:ext cx="505964" cy="670902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2F2F2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Shape 255"/>
          <p:cNvSpPr/>
          <p:nvPr/>
        </p:nvSpPr>
        <p:spPr>
          <a:xfrm>
            <a:off x="2335950" y="4724873"/>
            <a:ext cx="505964" cy="670902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2F2F2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Shape 256"/>
          <p:cNvSpPr/>
          <p:nvPr/>
        </p:nvSpPr>
        <p:spPr>
          <a:xfrm rot="-2452378">
            <a:off x="2788236" y="2739780"/>
            <a:ext cx="821358" cy="567368"/>
          </a:xfrm>
          <a:prstGeom prst="leftRightArrow">
            <a:avLst>
              <a:gd name="adj1" fmla="val 44234"/>
              <a:gd name="adj2" fmla="val 46577"/>
            </a:avLst>
          </a:prstGeom>
          <a:solidFill>
            <a:schemeClr val="accent1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Shape 257"/>
          <p:cNvSpPr/>
          <p:nvPr/>
        </p:nvSpPr>
        <p:spPr>
          <a:xfrm rot="5400000">
            <a:off x="3554521" y="1163860"/>
            <a:ext cx="380319" cy="404657"/>
          </a:xfrm>
          <a:prstGeom prst="flowChartOnlineStorage">
            <a:avLst/>
          </a:prstGeom>
          <a:solidFill>
            <a:srgbClr val="D8D8D8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3564480" y="886616"/>
            <a:ext cx="354343" cy="343558"/>
          </a:xfrm>
          <a:prstGeom prst="ellipse">
            <a:avLst/>
          </a:prstGeom>
          <a:solidFill>
            <a:srgbClr val="D8D8D8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Shape 259"/>
          <p:cNvSpPr/>
          <p:nvPr/>
        </p:nvSpPr>
        <p:spPr>
          <a:xfrm rot="5400000">
            <a:off x="3960000" y="1168956"/>
            <a:ext cx="380319" cy="404657"/>
          </a:xfrm>
          <a:prstGeom prst="flowChartOnlineStorage">
            <a:avLst/>
          </a:prstGeom>
          <a:solidFill>
            <a:srgbClr val="D8D8D8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3969958" y="891712"/>
            <a:ext cx="354343" cy="343558"/>
          </a:xfrm>
          <a:prstGeom prst="ellipse">
            <a:avLst/>
          </a:prstGeom>
          <a:solidFill>
            <a:srgbClr val="D8D8D8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Shape 261"/>
          <p:cNvSpPr/>
          <p:nvPr/>
        </p:nvSpPr>
        <p:spPr>
          <a:xfrm rot="5400000">
            <a:off x="4314344" y="1168360"/>
            <a:ext cx="380319" cy="404657"/>
          </a:xfrm>
          <a:prstGeom prst="flowChartOnlineStorage">
            <a:avLst/>
          </a:prstGeom>
          <a:solidFill>
            <a:srgbClr val="D8D8D8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Shape 262"/>
          <p:cNvSpPr/>
          <p:nvPr/>
        </p:nvSpPr>
        <p:spPr>
          <a:xfrm>
            <a:off x="4324303" y="891116"/>
            <a:ext cx="354343" cy="343558"/>
          </a:xfrm>
          <a:prstGeom prst="ellipse">
            <a:avLst/>
          </a:prstGeom>
          <a:solidFill>
            <a:srgbClr val="D8D8D8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Shape 263"/>
          <p:cNvSpPr/>
          <p:nvPr/>
        </p:nvSpPr>
        <p:spPr>
          <a:xfrm rot="5400000">
            <a:off x="4662441" y="1158447"/>
            <a:ext cx="380319" cy="404657"/>
          </a:xfrm>
          <a:prstGeom prst="flowChartOnlineStorage">
            <a:avLst/>
          </a:prstGeom>
          <a:solidFill>
            <a:srgbClr val="D8D8D8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4672400" y="881201"/>
            <a:ext cx="354343" cy="343558"/>
          </a:xfrm>
          <a:prstGeom prst="ellipse">
            <a:avLst/>
          </a:prstGeom>
          <a:solidFill>
            <a:srgbClr val="D8D8D8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Shape 265"/>
          <p:cNvSpPr/>
          <p:nvPr/>
        </p:nvSpPr>
        <p:spPr>
          <a:xfrm rot="5400000">
            <a:off x="4407486" y="1231559"/>
            <a:ext cx="380319" cy="404657"/>
          </a:xfrm>
          <a:prstGeom prst="flowChartOnlineStorage">
            <a:avLst/>
          </a:prstGeom>
          <a:solidFill>
            <a:srgbClr val="D8D8D8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4439164" y="954241"/>
            <a:ext cx="354343" cy="343558"/>
          </a:xfrm>
          <a:prstGeom prst="ellipse">
            <a:avLst/>
          </a:prstGeom>
          <a:solidFill>
            <a:srgbClr val="D8D8D8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Shape 267"/>
          <p:cNvSpPr/>
          <p:nvPr/>
        </p:nvSpPr>
        <p:spPr>
          <a:xfrm rot="5400000">
            <a:off x="3750541" y="1230698"/>
            <a:ext cx="380319" cy="404657"/>
          </a:xfrm>
          <a:prstGeom prst="flowChartOnlineStorage">
            <a:avLst/>
          </a:prstGeom>
          <a:solidFill>
            <a:srgbClr val="D8D8D8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3781312" y="953454"/>
            <a:ext cx="354343" cy="343558"/>
          </a:xfrm>
          <a:prstGeom prst="ellipse">
            <a:avLst/>
          </a:prstGeom>
          <a:solidFill>
            <a:srgbClr val="D8D8D8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Shape 269"/>
          <p:cNvSpPr/>
          <p:nvPr/>
        </p:nvSpPr>
        <p:spPr>
          <a:xfrm rot="3927030">
            <a:off x="5083154" y="4546838"/>
            <a:ext cx="505964" cy="1294845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2F2F2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Shape 270"/>
          <p:cNvSpPr txBox="1"/>
          <p:nvPr/>
        </p:nvSpPr>
        <p:spPr>
          <a:xfrm>
            <a:off x="3582791" y="2171923"/>
            <a:ext cx="3372461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Primary access point for 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</a:t>
            </a:r>
            <a:endParaRPr lang="en-US"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4817821" y="2551083"/>
            <a:ext cx="1021613" cy="32426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 Tool Interface</a:t>
            </a:r>
          </a:p>
        </p:txBody>
      </p:sp>
      <p:sp>
        <p:nvSpPr>
          <p:cNvPr id="272" name="Shape 272"/>
          <p:cNvSpPr/>
          <p:nvPr/>
        </p:nvSpPr>
        <p:spPr>
          <a:xfrm rot="5400000">
            <a:off x="5700155" y="1160272"/>
            <a:ext cx="380319" cy="404657"/>
          </a:xfrm>
          <a:prstGeom prst="flowChartOnlineStorage">
            <a:avLst/>
          </a:prstGeom>
          <a:solidFill>
            <a:srgbClr val="D8D8D8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5710112" y="883026"/>
            <a:ext cx="354343" cy="343558"/>
          </a:xfrm>
          <a:prstGeom prst="ellipse">
            <a:avLst/>
          </a:prstGeom>
          <a:solidFill>
            <a:srgbClr val="D8D8D8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Shape 274"/>
          <p:cNvSpPr/>
          <p:nvPr/>
        </p:nvSpPr>
        <p:spPr>
          <a:xfrm rot="5400000">
            <a:off x="6105634" y="1165368"/>
            <a:ext cx="380319" cy="404657"/>
          </a:xfrm>
          <a:prstGeom prst="flowChartOnlineStorage">
            <a:avLst/>
          </a:prstGeom>
          <a:solidFill>
            <a:srgbClr val="D8D8D8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6115592" y="888123"/>
            <a:ext cx="354343" cy="343558"/>
          </a:xfrm>
          <a:prstGeom prst="ellipse">
            <a:avLst/>
          </a:prstGeom>
          <a:solidFill>
            <a:srgbClr val="D8D8D8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Shape 276"/>
          <p:cNvSpPr/>
          <p:nvPr/>
        </p:nvSpPr>
        <p:spPr>
          <a:xfrm rot="5400000">
            <a:off x="6459978" y="1164772"/>
            <a:ext cx="380319" cy="404657"/>
          </a:xfrm>
          <a:prstGeom prst="flowChartOnlineStorage">
            <a:avLst/>
          </a:prstGeom>
          <a:solidFill>
            <a:srgbClr val="D8D8D8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6469935" y="887526"/>
            <a:ext cx="354343" cy="343558"/>
          </a:xfrm>
          <a:prstGeom prst="ellipse">
            <a:avLst/>
          </a:prstGeom>
          <a:solidFill>
            <a:srgbClr val="D8D8D8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Shape 278"/>
          <p:cNvSpPr/>
          <p:nvPr/>
        </p:nvSpPr>
        <p:spPr>
          <a:xfrm rot="5400000">
            <a:off x="6808075" y="1154857"/>
            <a:ext cx="380319" cy="404657"/>
          </a:xfrm>
          <a:prstGeom prst="flowChartOnlineStorage">
            <a:avLst/>
          </a:prstGeom>
          <a:solidFill>
            <a:srgbClr val="D8D8D8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6818032" y="877612"/>
            <a:ext cx="354343" cy="343558"/>
          </a:xfrm>
          <a:prstGeom prst="ellipse">
            <a:avLst/>
          </a:prstGeom>
          <a:solidFill>
            <a:srgbClr val="D8D8D8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Shape 280"/>
          <p:cNvSpPr/>
          <p:nvPr/>
        </p:nvSpPr>
        <p:spPr>
          <a:xfrm rot="5400000">
            <a:off x="6553118" y="1227971"/>
            <a:ext cx="380319" cy="404657"/>
          </a:xfrm>
          <a:prstGeom prst="flowChartOnlineStorage">
            <a:avLst/>
          </a:prstGeom>
          <a:solidFill>
            <a:srgbClr val="D8D8D8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Shape 281"/>
          <p:cNvSpPr/>
          <p:nvPr/>
        </p:nvSpPr>
        <p:spPr>
          <a:xfrm>
            <a:off x="6584797" y="950651"/>
            <a:ext cx="354343" cy="343558"/>
          </a:xfrm>
          <a:prstGeom prst="ellipse">
            <a:avLst/>
          </a:prstGeom>
          <a:solidFill>
            <a:srgbClr val="D8D8D8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Shape 282"/>
          <p:cNvSpPr/>
          <p:nvPr/>
        </p:nvSpPr>
        <p:spPr>
          <a:xfrm rot="5400000">
            <a:off x="5896175" y="1227109"/>
            <a:ext cx="380319" cy="404657"/>
          </a:xfrm>
          <a:prstGeom prst="flowChartOnlineStorage">
            <a:avLst/>
          </a:prstGeom>
          <a:solidFill>
            <a:srgbClr val="D8D8D8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Shape 283"/>
          <p:cNvSpPr/>
          <p:nvPr/>
        </p:nvSpPr>
        <p:spPr>
          <a:xfrm>
            <a:off x="5926946" y="949865"/>
            <a:ext cx="354343" cy="343558"/>
          </a:xfrm>
          <a:prstGeom prst="ellipse">
            <a:avLst/>
          </a:prstGeom>
          <a:solidFill>
            <a:srgbClr val="D8D8D8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Shape 284"/>
          <p:cNvSpPr/>
          <p:nvPr/>
        </p:nvSpPr>
        <p:spPr>
          <a:xfrm>
            <a:off x="6030142" y="2538388"/>
            <a:ext cx="1021613" cy="32426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Connectivity by other tools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3364010" y="1281087"/>
            <a:ext cx="1806712" cy="27699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Self Serving Business User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5611092" y="1267233"/>
            <a:ext cx="1925784" cy="27699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Analysts supporting Insights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10788178" y="2330589"/>
            <a:ext cx="1034257" cy="27699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Data Scientist</a:t>
            </a:r>
          </a:p>
        </p:txBody>
      </p:sp>
      <p:sp>
        <p:nvSpPr>
          <p:cNvPr id="288" name="Shape 288"/>
          <p:cNvSpPr/>
          <p:nvPr/>
        </p:nvSpPr>
        <p:spPr>
          <a:xfrm rot="949536">
            <a:off x="7596072" y="1737660"/>
            <a:ext cx="3064695" cy="253691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Shape 289"/>
          <p:cNvSpPr/>
          <p:nvPr/>
        </p:nvSpPr>
        <p:spPr>
          <a:xfrm rot="2464746">
            <a:off x="7196432" y="2791840"/>
            <a:ext cx="818320" cy="585977"/>
          </a:xfrm>
          <a:prstGeom prst="leftRightArrow">
            <a:avLst>
              <a:gd name="adj1" fmla="val 44234"/>
              <a:gd name="adj2" fmla="val 46577"/>
            </a:avLst>
          </a:prstGeom>
          <a:solidFill>
            <a:schemeClr val="accent1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Shape 290"/>
          <p:cNvSpPr txBox="1"/>
          <p:nvPr/>
        </p:nvSpPr>
        <p:spPr>
          <a:xfrm>
            <a:off x="1079215" y="3770191"/>
            <a:ext cx="3420272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Standardized, controlled and optimized environment for a set structure and schema of data to support specific goals. </a:t>
            </a:r>
            <a:r>
              <a:rPr lang="en-US" sz="1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 comprise multiple databases of different types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1127026" y="5896803"/>
            <a:ext cx="3477378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Various internal and external data sources which have a tabular format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10648696" y="3024667"/>
            <a:ext cx="1478415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choice or not, often must leverage all layers of the ecosystem to answer the business questions posed to them</a:t>
            </a:r>
          </a:p>
        </p:txBody>
      </p:sp>
      <p:sp>
        <p:nvSpPr>
          <p:cNvPr id="293" name="Shape 293"/>
          <p:cNvSpPr/>
          <p:nvPr/>
        </p:nvSpPr>
        <p:spPr>
          <a:xfrm rot="271843">
            <a:off x="7511822" y="2306729"/>
            <a:ext cx="3064695" cy="25369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Shape 294"/>
          <p:cNvSpPr/>
          <p:nvPr/>
        </p:nvSpPr>
        <p:spPr>
          <a:xfrm rot="-1949640">
            <a:off x="9634222" y="3003742"/>
            <a:ext cx="1012699" cy="253691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Shape 295"/>
          <p:cNvSpPr/>
          <p:nvPr/>
        </p:nvSpPr>
        <p:spPr>
          <a:xfrm rot="-4038553">
            <a:off x="8950485" y="4075005"/>
            <a:ext cx="2415839" cy="25369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Shape 296"/>
          <p:cNvSpPr txBox="1"/>
          <p:nvPr/>
        </p:nvSpPr>
        <p:spPr>
          <a:xfrm>
            <a:off x="6044771" y="3788058"/>
            <a:ext cx="3420272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Cheap storage and flexible structures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Though some control is needed – used to collect data not yet conformable to Enterprise DW standards: massive data, unstructured, etc. </a:t>
            </a:r>
          </a:p>
        </p:txBody>
      </p:sp>
      <p:sp>
        <p:nvSpPr>
          <p:cNvPr id="297" name="Shape 297"/>
          <p:cNvSpPr/>
          <p:nvPr/>
        </p:nvSpPr>
        <p:spPr>
          <a:xfrm>
            <a:off x="4665262" y="3092823"/>
            <a:ext cx="121601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Filtered, Aggregated  or “conforming”</a:t>
            </a:r>
          </a:p>
        </p:txBody>
      </p:sp>
      <p:sp>
        <p:nvSpPr>
          <p:cNvPr id="298" name="Shape 298"/>
          <p:cNvSpPr/>
          <p:nvPr/>
        </p:nvSpPr>
        <p:spPr>
          <a:xfrm>
            <a:off x="4633369" y="3857319"/>
            <a:ext cx="1261803" cy="5078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 data or for performance / calculation</a:t>
            </a:r>
          </a:p>
        </p:txBody>
      </p:sp>
      <p:sp>
        <p:nvSpPr>
          <p:cNvPr id="299" name="Shape 299"/>
          <p:cNvSpPr/>
          <p:nvPr/>
        </p:nvSpPr>
        <p:spPr>
          <a:xfrm>
            <a:off x="4642751" y="5024367"/>
            <a:ext cx="1216016" cy="36933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 and / or non-conforming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5785121" y="5852687"/>
            <a:ext cx="3477378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Various data sources which do not have a tabular format</a:t>
            </a:r>
          </a:p>
        </p:txBody>
      </p:sp>
      <p:sp>
        <p:nvSpPr>
          <p:cNvPr id="301" name="Shape 301"/>
          <p:cNvSpPr txBox="1"/>
          <p:nvPr/>
        </p:nvSpPr>
        <p:spPr>
          <a:xfrm rot="-5400000">
            <a:off x="-181100" y="3621220"/>
            <a:ext cx="910827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ade</a:t>
            </a:r>
          </a:p>
        </p:txBody>
      </p:sp>
      <p:sp>
        <p:nvSpPr>
          <p:cNvPr id="302" name="Shape 302"/>
          <p:cNvSpPr txBox="1"/>
          <p:nvPr/>
        </p:nvSpPr>
        <p:spPr>
          <a:xfrm rot="-5400000">
            <a:off x="-132689" y="5586526"/>
            <a:ext cx="764696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ata</a:t>
            </a:r>
          </a:p>
        </p:txBody>
      </p:sp>
      <p:sp>
        <p:nvSpPr>
          <p:cNvPr id="303" name="Shape 303"/>
          <p:cNvSpPr txBox="1"/>
          <p:nvPr/>
        </p:nvSpPr>
        <p:spPr>
          <a:xfrm rot="-5400000">
            <a:off x="-187495" y="1978086"/>
            <a:ext cx="980268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seful</a:t>
            </a:r>
          </a:p>
        </p:txBody>
      </p:sp>
      <p:sp>
        <p:nvSpPr>
          <p:cNvPr id="304" name="Shape 304"/>
          <p:cNvSpPr/>
          <p:nvPr/>
        </p:nvSpPr>
        <p:spPr>
          <a:xfrm>
            <a:off x="578624" y="1691182"/>
            <a:ext cx="408513" cy="1269102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Shape 305"/>
          <p:cNvSpPr/>
          <p:nvPr/>
        </p:nvSpPr>
        <p:spPr>
          <a:xfrm>
            <a:off x="548493" y="3276671"/>
            <a:ext cx="412922" cy="1490864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Shape 306"/>
          <p:cNvSpPr/>
          <p:nvPr/>
        </p:nvSpPr>
        <p:spPr>
          <a:xfrm>
            <a:off x="543781" y="5282930"/>
            <a:ext cx="412922" cy="115504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title"/>
          </p:nvPr>
        </p:nvSpPr>
        <p:spPr>
          <a:xfrm>
            <a:off x="789708" y="209263"/>
            <a:ext cx="10515599" cy="4661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Curse of the Data Scientist</a:t>
            </a:r>
          </a:p>
        </p:txBody>
      </p:sp>
      <p:sp>
        <p:nvSpPr>
          <p:cNvPr id="312" name="Shape 312"/>
          <p:cNvSpPr/>
          <p:nvPr/>
        </p:nvSpPr>
        <p:spPr>
          <a:xfrm>
            <a:off x="0" y="6610592"/>
            <a:ext cx="12192000" cy="247407"/>
          </a:xfrm>
          <a:prstGeom prst="rect">
            <a:avLst/>
          </a:prstGeom>
          <a:solidFill>
            <a:srgbClr val="76E1E6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3" name="Shape 313"/>
          <p:cNvCxnSpPr/>
          <p:nvPr/>
        </p:nvCxnSpPr>
        <p:spPr>
          <a:xfrm rot="10800000" flipH="1">
            <a:off x="194309" y="811529"/>
            <a:ext cx="11750040" cy="11429"/>
          </a:xfrm>
          <a:prstGeom prst="straightConnector1">
            <a:avLst/>
          </a:prstGeom>
          <a:noFill/>
          <a:ln w="25400" cap="flat" cmpd="sng">
            <a:solidFill>
              <a:srgbClr val="00B0F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14" name="Shape 314"/>
          <p:cNvSpPr txBox="1"/>
          <p:nvPr/>
        </p:nvSpPr>
        <p:spPr>
          <a:xfrm>
            <a:off x="9770643" y="6594850"/>
            <a:ext cx="2188803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VAI | Value Add Insights © 2014</a:t>
            </a:r>
          </a:p>
        </p:txBody>
      </p:sp>
      <p:sp>
        <p:nvSpPr>
          <p:cNvPr id="315" name="Shape 315"/>
          <p:cNvSpPr/>
          <p:nvPr/>
        </p:nvSpPr>
        <p:spPr>
          <a:xfrm rot="5400000">
            <a:off x="5481209" y="2661751"/>
            <a:ext cx="779317" cy="818776"/>
          </a:xfrm>
          <a:prstGeom prst="flowChartOnlineStorage">
            <a:avLst/>
          </a:prstGeom>
          <a:solidFill>
            <a:srgbClr val="E6604A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5512380" y="2017092"/>
            <a:ext cx="716973" cy="703984"/>
          </a:xfrm>
          <a:prstGeom prst="ellipse">
            <a:avLst/>
          </a:prstGeom>
          <a:solidFill>
            <a:srgbClr val="E6604A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Shape 317"/>
          <p:cNvSpPr/>
          <p:nvPr/>
        </p:nvSpPr>
        <p:spPr>
          <a:xfrm>
            <a:off x="5461478" y="3757832"/>
            <a:ext cx="748146" cy="86244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Shape 318"/>
          <p:cNvSpPr/>
          <p:nvPr/>
        </p:nvSpPr>
        <p:spPr>
          <a:xfrm rot="-567453">
            <a:off x="2262089" y="3455831"/>
            <a:ext cx="7495408" cy="278494"/>
          </a:xfrm>
          <a:prstGeom prst="roundRect">
            <a:avLst>
              <a:gd name="adj" fmla="val 38749"/>
            </a:avLst>
          </a:prstGeom>
          <a:solidFill>
            <a:schemeClr val="accent1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Shape 319"/>
          <p:cNvSpPr txBox="1"/>
          <p:nvPr/>
        </p:nvSpPr>
        <p:spPr>
          <a:xfrm>
            <a:off x="2068947" y="2271246"/>
            <a:ext cx="1258549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I need</a:t>
            </a:r>
          </a:p>
        </p:txBody>
      </p:sp>
      <p:sp>
        <p:nvSpPr>
          <p:cNvPr id="320" name="Shape 320"/>
          <p:cNvSpPr txBox="1"/>
          <p:nvPr/>
        </p:nvSpPr>
        <p:spPr>
          <a:xfrm>
            <a:off x="8017232" y="1531750"/>
            <a:ext cx="2776529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Available in Ecosystem</a:t>
            </a:r>
          </a:p>
        </p:txBody>
      </p:sp>
      <p:sp>
        <p:nvSpPr>
          <p:cNvPr id="321" name="Shape 321"/>
          <p:cNvSpPr/>
          <p:nvPr/>
        </p:nvSpPr>
        <p:spPr>
          <a:xfrm>
            <a:off x="8936221" y="1993175"/>
            <a:ext cx="841663" cy="264882"/>
          </a:xfrm>
          <a:prstGeom prst="flowChartMagneticDisk">
            <a:avLst/>
          </a:prstGeom>
          <a:solidFill>
            <a:srgbClr val="F2F2F2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Shape 322"/>
          <p:cNvSpPr/>
          <p:nvPr/>
        </p:nvSpPr>
        <p:spPr>
          <a:xfrm>
            <a:off x="9308607" y="2177365"/>
            <a:ext cx="841663" cy="264882"/>
          </a:xfrm>
          <a:prstGeom prst="flowChartMagneticDisk">
            <a:avLst/>
          </a:prstGeom>
          <a:solidFill>
            <a:srgbClr val="F2F2F2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Shape 323"/>
          <p:cNvSpPr/>
          <p:nvPr/>
        </p:nvSpPr>
        <p:spPr>
          <a:xfrm>
            <a:off x="8563832" y="2191250"/>
            <a:ext cx="841663" cy="264882"/>
          </a:xfrm>
          <a:prstGeom prst="flowChartMagneticDisk">
            <a:avLst/>
          </a:prstGeom>
          <a:solidFill>
            <a:srgbClr val="F2F2F2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Shape 324"/>
          <p:cNvSpPr/>
          <p:nvPr/>
        </p:nvSpPr>
        <p:spPr>
          <a:xfrm rot="10800000">
            <a:off x="8599151" y="2487174"/>
            <a:ext cx="1496291" cy="388611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Shape 325"/>
          <p:cNvSpPr/>
          <p:nvPr/>
        </p:nvSpPr>
        <p:spPr>
          <a:xfrm rot="10800000">
            <a:off x="1831205" y="3621461"/>
            <a:ext cx="1496291" cy="388611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Shape 326"/>
          <p:cNvSpPr/>
          <p:nvPr/>
        </p:nvSpPr>
        <p:spPr>
          <a:xfrm>
            <a:off x="1687099" y="3341471"/>
            <a:ext cx="841663" cy="264882"/>
          </a:xfrm>
          <a:prstGeom prst="flowChartMagneticDisk">
            <a:avLst/>
          </a:prstGeom>
          <a:solidFill>
            <a:srgbClr val="F2F2F2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Shape 327"/>
          <p:cNvSpPr/>
          <p:nvPr/>
        </p:nvSpPr>
        <p:spPr>
          <a:xfrm>
            <a:off x="2683155" y="3330196"/>
            <a:ext cx="841663" cy="264882"/>
          </a:xfrm>
          <a:prstGeom prst="flowChartMagneticDisk">
            <a:avLst/>
          </a:prstGeom>
          <a:solidFill>
            <a:srgbClr val="F2F2F2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Shape 328"/>
          <p:cNvSpPr/>
          <p:nvPr/>
        </p:nvSpPr>
        <p:spPr>
          <a:xfrm>
            <a:off x="2196432" y="3337121"/>
            <a:ext cx="841663" cy="264882"/>
          </a:xfrm>
          <a:prstGeom prst="flowChartMagneticDisk">
            <a:avLst/>
          </a:prstGeom>
          <a:solidFill>
            <a:srgbClr val="F2F2F2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Shape 329"/>
          <p:cNvSpPr/>
          <p:nvPr/>
        </p:nvSpPr>
        <p:spPr>
          <a:xfrm>
            <a:off x="1816214" y="3148653"/>
            <a:ext cx="841663" cy="264882"/>
          </a:xfrm>
          <a:prstGeom prst="flowChartMagneticDisk">
            <a:avLst/>
          </a:prstGeom>
          <a:solidFill>
            <a:srgbClr val="F2F2F2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Shape 330"/>
          <p:cNvSpPr/>
          <p:nvPr/>
        </p:nvSpPr>
        <p:spPr>
          <a:xfrm>
            <a:off x="2528763" y="3143922"/>
            <a:ext cx="841663" cy="264882"/>
          </a:xfrm>
          <a:prstGeom prst="flowChartMagneticDisk">
            <a:avLst/>
          </a:prstGeom>
          <a:solidFill>
            <a:srgbClr val="F2F2F2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Shape 331"/>
          <p:cNvSpPr/>
          <p:nvPr/>
        </p:nvSpPr>
        <p:spPr>
          <a:xfrm>
            <a:off x="1999215" y="2938731"/>
            <a:ext cx="841663" cy="264882"/>
          </a:xfrm>
          <a:prstGeom prst="flowChartMagneticDisk">
            <a:avLst/>
          </a:prstGeom>
          <a:solidFill>
            <a:srgbClr val="F2F2F2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Shape 332"/>
          <p:cNvSpPr/>
          <p:nvPr/>
        </p:nvSpPr>
        <p:spPr>
          <a:xfrm>
            <a:off x="2431994" y="2938731"/>
            <a:ext cx="841663" cy="264882"/>
          </a:xfrm>
          <a:prstGeom prst="flowChartMagneticDisk">
            <a:avLst/>
          </a:prstGeom>
          <a:solidFill>
            <a:srgbClr val="F2F2F2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Shape 333"/>
          <p:cNvSpPr/>
          <p:nvPr/>
        </p:nvSpPr>
        <p:spPr>
          <a:xfrm>
            <a:off x="2182216" y="2748940"/>
            <a:ext cx="841663" cy="264882"/>
          </a:xfrm>
          <a:prstGeom prst="flowChartMagneticDisk">
            <a:avLst/>
          </a:prstGeom>
          <a:solidFill>
            <a:srgbClr val="F2F2F2"/>
          </a:solidFill>
          <a:ln w="12700" cap="flat" cmpd="sng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1204</Words>
  <Application>Microsoft Office PowerPoint</Application>
  <PresentationFormat>Widescreen</PresentationFormat>
  <Paragraphs>206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Helvetica Neue</vt:lpstr>
      <vt:lpstr>Arial</vt:lpstr>
      <vt:lpstr>PT Sans</vt:lpstr>
      <vt:lpstr>Calibri</vt:lpstr>
      <vt:lpstr>Office Theme</vt:lpstr>
      <vt:lpstr>Databases</vt:lpstr>
      <vt:lpstr>What’s a Database?</vt:lpstr>
      <vt:lpstr>Database Design</vt:lpstr>
      <vt:lpstr>Database Structures</vt:lpstr>
      <vt:lpstr>More on Distributed Systems</vt:lpstr>
      <vt:lpstr>Some Well Known Extensions of Hadoop</vt:lpstr>
      <vt:lpstr>High level survey of a selection of databases</vt:lpstr>
      <vt:lpstr>Enterprise Data Ecosystem – High level DMU</vt:lpstr>
      <vt:lpstr>Curse of the Data Scientist</vt:lpstr>
      <vt:lpstr>Trends in Database Systems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</dc:title>
  <dc:creator>Matt</dc:creator>
  <cp:lastModifiedBy>matthew shump</cp:lastModifiedBy>
  <cp:revision>2</cp:revision>
  <dcterms:modified xsi:type="dcterms:W3CDTF">2016-09-06T00:35:12Z</dcterms:modified>
</cp:coreProperties>
</file>