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3B0CBA-5D9D-4EA7-82BC-240C16512973}">
  <a:tblStyle styleId="{C23B0CBA-5D9D-4EA7-82BC-240C165129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slide" Target="slides/slide40.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AutoNum type="arabicPeriod"/>
            </a:pPr>
            <a:r>
              <a:t/>
            </a:r>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75014a4a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So patient status tells us whether the patient is alive or dead after their transplant. Here we see the distribution of alive (1) or dead(0) across all regions. If you notice, you'll see that region 3 has the highest number of deaths after transplants by a good margin, and so we looked into what states are in this region and the different health factors over this region as well. Region 3 consists of Alabama, Arkansas, Florida, Georgia, Louisiana, Mississippi, and Puerto Rico. region 3 also has the highest number of recipients with diabetes, the graph here is only showing type 2 diabetes since it is the most severe but even when you consider all types of diabetes it still has the highest rate. Therefore, it is not very surprising to us that region 3 is experiencing the most deaths after a transplant, because diabetes mixed with ESLD can cause a lot of health issues, even if you get a a transplant successfully done.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18" name="Google Shape;218;g775014a4a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756a53cc9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a:t>
            </a:r>
            <a:endParaRPr/>
          </a:p>
        </p:txBody>
      </p:sp>
      <p:sp>
        <p:nvSpPr>
          <p:cNvPr id="233" name="Google Shape;233;g7756a53cc9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756a53cc9_4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a:t>
            </a:r>
            <a:endParaRPr/>
          </a:p>
        </p:txBody>
      </p:sp>
      <p:sp>
        <p:nvSpPr>
          <p:cNvPr id="248" name="Google Shape;248;g7756a53cc9_4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75014a4a1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263" name="Google Shape;263;g775014a4a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75014a4a1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278" name="Google Shape;278;g775014a4a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75014a4a1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293" name="Google Shape;293;g775014a4a1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75014a4a1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308" name="Google Shape;308;g775014a4a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75014a4a1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323" name="Google Shape;323;g775014a4a1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756a53cc9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756a53cc9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a:t>
            </a:r>
            <a:endParaRPr/>
          </a:p>
          <a:p>
            <a:pPr indent="0" lvl="0" marL="0" rtl="0" algn="l">
              <a:spcBef>
                <a:spcPts val="0"/>
              </a:spcBef>
              <a:spcAft>
                <a:spcPts val="0"/>
              </a:spcAft>
              <a:buNone/>
            </a:pPr>
            <a:r>
              <a:rPr lang="en-US"/>
              <a:t>here we see the distribution of gender across the recipients and donors, and you can see that its very obiously uneven, and something that we will get into later is that gender plays a sigificant role in liver size and with such an uneven distribution of genders this can make it harder to find matches for transplant. </a:t>
            </a:r>
            <a:endParaRPr/>
          </a:p>
        </p:txBody>
      </p:sp>
      <p:sp>
        <p:nvSpPr>
          <p:cNvPr id="340" name="Google Shape;340;g7756a53cc9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756a53cc9_4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756a53cc9_4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a:p>
            <a:pPr indent="0" lvl="0" marL="0" rtl="0" algn="l">
              <a:spcBef>
                <a:spcPts val="0"/>
              </a:spcBef>
              <a:spcAft>
                <a:spcPts val="0"/>
              </a:spcAft>
              <a:buClr>
                <a:schemeClr val="dk1"/>
              </a:buClr>
              <a:buSzPts val="1100"/>
              <a:buFont typeface="Arial"/>
              <a:buNone/>
            </a:pPr>
            <a:r>
              <a:rPr lang="en-US"/>
              <a:t>Bridget</a:t>
            </a:r>
            <a:endParaRPr/>
          </a:p>
          <a:p>
            <a:pPr indent="0" lvl="0" marL="0" rtl="0" algn="l">
              <a:spcBef>
                <a:spcPts val="0"/>
              </a:spcBef>
              <a:spcAft>
                <a:spcPts val="0"/>
              </a:spcAft>
              <a:buClr>
                <a:schemeClr val="dk1"/>
              </a:buClr>
              <a:buSzPts val="1100"/>
              <a:buFont typeface="Arial"/>
              <a:buNone/>
            </a:pPr>
            <a:r>
              <a:rPr lang="en-US"/>
              <a:t>something that we did in an attempt to improve our models accuracy was make a new variable for recipients liver size and donors liver size. When it comes to liver transplants, the thing that makes the biggest difference in matching recipients and donors is their size, which ultimately correlates to their liver size. Through a lot of research we found an article that used this formula to calculate liver size for different age ranges. We applied this formula to our data to create a liver size variable to include in our models and we also have a chart that shows the distribution of this liver size variable for both the recipient and the donor across all the regions. If you notice the blue columns, which indicate donor liver size, are larger than the recipients liver size. since liver size is a big factor in determining transplant matches, this discrepancy can lead to a lot of issues when matching recipeints and donors. </a:t>
            </a:r>
            <a:endParaRPr/>
          </a:p>
        </p:txBody>
      </p:sp>
      <p:sp>
        <p:nvSpPr>
          <p:cNvPr id="348" name="Google Shape;348;g7756a53cc9_4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400"/>
              <a:buNone/>
            </a:pPr>
            <a:r>
              <a:rPr lang="en-US"/>
              <a:t>Sid</a:t>
            </a:r>
            <a:endParaRPr/>
          </a:p>
          <a:p>
            <a:pPr indent="0" lvl="0" marL="45720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756a53cc9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756a53cc9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p:txBody>
      </p:sp>
      <p:sp>
        <p:nvSpPr>
          <p:cNvPr id="355" name="Google Shape;355;g7756a53cc9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75014a4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75014a4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63" name="Google Shape;363;g775014a4a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75014a4a1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75014a4a1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71" name="Google Shape;371;g775014a4a1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7756a53cc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756a53cc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78" name="Google Shape;378;g7756a53cc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75014a4a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75014a4a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88" name="Google Shape;388;g775014a4a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75014a4a1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75014a4a1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98" name="Google Shape;398;g775014a4a1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75014a4a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75014a4a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408" name="Google Shape;408;g775014a4a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75014a4a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75014a4a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416" name="Google Shape;416;g775014a4a1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75014a4a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75014a4a1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425" name="Google Shape;425;g775014a4a1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756a53cc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756a53cc9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a:t>
            </a:r>
            <a:r>
              <a:rPr lang="en-US"/>
              <a:t>For our classification models, we wanted to predict the </a:t>
            </a:r>
            <a:r>
              <a:rPr lang="en-US"/>
              <a:t>patient's</a:t>
            </a:r>
            <a:r>
              <a:rPr lang="en-US"/>
              <a:t> status 3 years and 5 years after their transplant. Since we are predicting the patient status, we wanted to include variables that pertained to both the patient and the donor. Specifically, we wanted variables that indicated the patient and donors size, as well as the liver quality since these variables are important in determining matches for transplants and ultimately transplant success. We </a:t>
            </a:r>
            <a:endParaRPr/>
          </a:p>
        </p:txBody>
      </p:sp>
      <p:sp>
        <p:nvSpPr>
          <p:cNvPr id="434" name="Google Shape;434;g7756a53cc9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222222"/>
                </a:solidFill>
                <a:highlight>
                  <a:schemeClr val="lt1"/>
                </a:highlight>
                <a:latin typeface="Roboto"/>
                <a:ea typeface="Roboto"/>
                <a:cs typeface="Roboto"/>
                <a:sym typeface="Roboto"/>
              </a:rPr>
              <a:t>Sid</a:t>
            </a:r>
            <a:endParaRPr>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US">
                <a:solidFill>
                  <a:srgbClr val="222222"/>
                </a:solidFill>
                <a:highlight>
                  <a:schemeClr val="lt1"/>
                </a:highlight>
                <a:latin typeface="Roboto"/>
                <a:ea typeface="Roboto"/>
                <a:cs typeface="Roboto"/>
                <a:sym typeface="Roboto"/>
              </a:rPr>
              <a:t>A liver transplant is a surgical procedure that removes a liver that no longer functions properly and replaces it by a deceased donors healthy liver or a portion of a living donor's healthy liver. </a:t>
            </a:r>
            <a:endParaRPr>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22222"/>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22222"/>
              </a:buClr>
              <a:buSzPts val="1200"/>
              <a:buFont typeface="Roboto"/>
              <a:buChar char="●"/>
            </a:pPr>
            <a:r>
              <a:rPr lang="en-US">
                <a:solidFill>
                  <a:srgbClr val="222222"/>
                </a:solidFill>
                <a:highlight>
                  <a:schemeClr val="lt1"/>
                </a:highlight>
                <a:latin typeface="Roboto"/>
                <a:ea typeface="Roboto"/>
                <a:cs typeface="Roboto"/>
                <a:sym typeface="Roboto"/>
              </a:rPr>
              <a:t>With such a large number, giving patients a better understanding of where they stand can help them make better choices.</a:t>
            </a:r>
            <a:endParaRPr>
              <a:solidFill>
                <a:srgbClr val="222222"/>
              </a:solidFill>
              <a:highlight>
                <a:schemeClr val="lt1"/>
              </a:highlight>
              <a:latin typeface="Roboto"/>
              <a:ea typeface="Roboto"/>
              <a:cs typeface="Roboto"/>
              <a:sym typeface="Roboto"/>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756a53cc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756a53cc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In addition to the variables we just discussed that we included, we also played around with including blood type in our classification models. In our research, we found that blood type isnt very significant when matching a recipient to a donor. You don’t need an exact match when it comes to liver transplants, you just need the blood types to be compatible. We ran some models with a variable called blood type match, which is an indicator of how well the blood types of the recipient and donor match. Overall, we found that this variable did not improve the results of the model, and in the instance we have above, the accuracy actually decreases slightly. This </a:t>
            </a:r>
            <a:r>
              <a:rPr lang="en-US"/>
              <a:t>finding</a:t>
            </a:r>
            <a:r>
              <a:rPr lang="en-US"/>
              <a:t> was consistent with the rest of our models, we just wanted to give you guys an idea of how our model reacted to this variable and why we choose not to include it in these models. </a:t>
            </a:r>
            <a:endParaRPr/>
          </a:p>
        </p:txBody>
      </p:sp>
      <p:sp>
        <p:nvSpPr>
          <p:cNvPr id="441" name="Google Shape;441;g7756a53cc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756a53cc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756a53cc9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a:t>
            </a:r>
            <a:endParaRPr/>
          </a:p>
          <a:p>
            <a:pPr indent="0" lvl="0" marL="0" rtl="0" algn="l">
              <a:spcBef>
                <a:spcPts val="0"/>
              </a:spcBef>
              <a:spcAft>
                <a:spcPts val="0"/>
              </a:spcAft>
              <a:buNone/>
            </a:pPr>
            <a:r>
              <a:rPr lang="en-US"/>
              <a:t>for our logistic model, we got validation errors of 71.52% for 1 - 3 years survival time and 71.63% for 1-5 years survival time </a:t>
            </a:r>
            <a:endParaRPr/>
          </a:p>
        </p:txBody>
      </p:sp>
      <p:sp>
        <p:nvSpPr>
          <p:cNvPr id="448" name="Google Shape;448;g7756a53cc9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756a53cc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756a53cc9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a:p>
            <a:pPr indent="0" lvl="0" marL="0" rtl="0" algn="l">
              <a:spcBef>
                <a:spcPts val="0"/>
              </a:spcBef>
              <a:spcAft>
                <a:spcPts val="0"/>
              </a:spcAft>
              <a:buNone/>
            </a:pPr>
            <a:r>
              <a:rPr lang="en-US"/>
              <a:t>between LDA and QDA, lda predicted patient status better than QDA with an error of 71.56% for 3 year survival time and 71.59% for 5 year survival time</a:t>
            </a:r>
            <a:endParaRPr/>
          </a:p>
        </p:txBody>
      </p:sp>
      <p:sp>
        <p:nvSpPr>
          <p:cNvPr id="455" name="Google Shape;455;g7756a53cc9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756a53cc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756a53cc9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our neural networks, we ran two different structures. first with one hidden layer and two nodes, and then with 1 hidden layer and 3 nodes. Both structures gave around the same accuracy but for 3 years survival time, the network with 1 hidden layer and 2 nodes gave the best accuracy with 71.4% and then for 5 years the network with 1 hidden layer and 3 nodes gave the best with 71.46%</a:t>
            </a:r>
            <a:endParaRPr/>
          </a:p>
        </p:txBody>
      </p:sp>
      <p:sp>
        <p:nvSpPr>
          <p:cNvPr id="462" name="Google Shape;462;g7756a53cc9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756a53cc9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756a53cc9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best nn for predicting 3 years </a:t>
            </a:r>
            <a:endParaRPr/>
          </a:p>
        </p:txBody>
      </p:sp>
      <p:sp>
        <p:nvSpPr>
          <p:cNvPr id="469" name="Google Shape;469;g7756a53cc9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756a53cc9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756a53cc9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best NN for predicting 5 years </a:t>
            </a:r>
            <a:endParaRPr/>
          </a:p>
        </p:txBody>
      </p:sp>
      <p:sp>
        <p:nvSpPr>
          <p:cNvPr id="480" name="Google Shape;480;g7756a53cc9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7756a53cc9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756a53cc9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Sid</a:t>
            </a:r>
            <a:endParaRPr/>
          </a:p>
        </p:txBody>
      </p:sp>
      <p:sp>
        <p:nvSpPr>
          <p:cNvPr id="491" name="Google Shape;491;g7756a53cc9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756a53cc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756a53cc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Sid</a:t>
            </a:r>
            <a:endParaRPr/>
          </a:p>
        </p:txBody>
      </p:sp>
      <p:sp>
        <p:nvSpPr>
          <p:cNvPr id="501" name="Google Shape;501;g7756a53cc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756a53cc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756a53cc9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Sid</a:t>
            </a:r>
            <a:endParaRPr/>
          </a:p>
        </p:txBody>
      </p:sp>
      <p:sp>
        <p:nvSpPr>
          <p:cNvPr id="508" name="Google Shape;508;g7756a53cc9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756a53cc9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756a53cc9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515" name="Google Shape;515;g7756a53cc9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en-US"/>
              <a:t>the data we obtained came from the scientific registry of transplant recipients and it ranges from the years 1987-2018. originally it had 404 variables and over 200,000 observations. Based on our research questions, we only needed to include variables that pertained to the recipient and donors health and size, so we narrowed it down to 47 variables. Since the data set goes back so far and has so many variables we had to do a lot of filtering in our data set. For example, we got rid of pediatric patients and only looked at years 2002 and above since the MELD score was introduced in 2002. After all of our filtering, we were left with 46,600 observations. </a:t>
            </a:r>
            <a:endParaRPr/>
          </a:p>
          <a:p>
            <a:pPr indent="0" lvl="0" marL="0" rtl="0" algn="l">
              <a:lnSpc>
                <a:spcPct val="100000"/>
              </a:lnSpc>
              <a:spcBef>
                <a:spcPts val="0"/>
              </a:spcBef>
              <a:spcAft>
                <a:spcPts val="0"/>
              </a:spcAft>
              <a:buSzPts val="1400"/>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147c2bfe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161" name="Google Shape;161;g7f147c2bf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61d096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61d096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176" name="Google Shape;176;g8161d096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helps doctors give patients a better idea of their placement on the list and helps the patients make better decisions </a:t>
            </a:r>
            <a:endParaRPr/>
          </a:p>
        </p:txBody>
      </p:sp>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756a53cc9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56a53cc9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197" name="Google Shape;197;g7756a53cc9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147c2bfe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203" name="Google Shape;203;g7f147c2bf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bg>
      <p:bgPr>
        <a:gradFill>
          <a:gsLst>
            <a:gs pos="0">
              <a:schemeClr val="lt1"/>
            </a:gs>
            <a:gs pos="100000">
              <a:srgbClr val="F2F2F2"/>
            </a:gs>
          </a:gsLst>
          <a:path path="circle">
            <a:fillToRect b="50%" l="50%" r="50%" t="50%"/>
          </a:path>
          <a:tileRect/>
        </a:gra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0" y="3291830"/>
            <a:ext cx="9144000" cy="56844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148" y="3856846"/>
            <a:ext cx="9144000" cy="4320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13" name="Google Shape;13;p2"/>
          <p:cNvPicPr preferRelativeResize="0"/>
          <p:nvPr/>
        </p:nvPicPr>
        <p:blipFill rotWithShape="1">
          <a:blip r:embed="rId2">
            <a:alphaModFix/>
          </a:blip>
          <a:srcRect b="0" l="0" r="0" t="0"/>
          <a:stretch/>
        </p:blipFill>
        <p:spPr>
          <a:xfrm>
            <a:off x="3059832" y="570538"/>
            <a:ext cx="3024336" cy="22446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Agenda Layout">
  <p:cSld name="8_Agenda Layou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2"/>
          <p:cNvSpPr/>
          <p:nvPr/>
        </p:nvSpPr>
        <p:spPr>
          <a:xfrm>
            <a:off x="0" y="0"/>
            <a:ext cx="9144000" cy="5143500"/>
          </a:xfrm>
          <a:prstGeom prst="rect">
            <a:avLst/>
          </a:prstGeom>
          <a:solidFill>
            <a:schemeClr val="lt1">
              <a:alpha val="4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2"/>
          <p:cNvSpPr txBox="1"/>
          <p:nvPr>
            <p:ph idx="1" type="body"/>
          </p:nvPr>
        </p:nvSpPr>
        <p:spPr>
          <a:xfrm>
            <a:off x="107504" y="3075806"/>
            <a:ext cx="2808312" cy="13684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PNG이미지\핸드폰2.png" id="54" name="Google Shape;54;p12"/>
          <p:cNvPicPr preferRelativeResize="0"/>
          <p:nvPr/>
        </p:nvPicPr>
        <p:blipFill rotWithShape="1">
          <a:blip r:embed="rId3">
            <a:alphaModFix/>
          </a:blip>
          <a:srcRect b="0" l="0" r="0" t="0"/>
          <a:stretch/>
        </p:blipFill>
        <p:spPr>
          <a:xfrm>
            <a:off x="2885336" y="925101"/>
            <a:ext cx="3168352" cy="3836811"/>
          </a:xfrm>
          <a:prstGeom prst="rect">
            <a:avLst/>
          </a:prstGeom>
          <a:noFill/>
          <a:ln>
            <a:noFill/>
          </a:ln>
        </p:spPr>
      </p:pic>
      <p:sp>
        <p:nvSpPr>
          <p:cNvPr id="55" name="Google Shape;55;p12"/>
          <p:cNvSpPr/>
          <p:nvPr>
            <p:ph idx="2" type="pic"/>
          </p:nvPr>
        </p:nvSpPr>
        <p:spPr>
          <a:xfrm>
            <a:off x="3662184" y="1061419"/>
            <a:ext cx="1827251" cy="282254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Images and Contents Layout">
  <p:cSld name="7_Images and Contents Layout">
    <p:spTree>
      <p:nvGrpSpPr>
        <p:cNvPr id="56" name="Shape 56"/>
        <p:cNvGrpSpPr/>
        <p:nvPr/>
      </p:nvGrpSpPr>
      <p:grpSpPr>
        <a:xfrm>
          <a:off x="0" y="0"/>
          <a:ext cx="0" cy="0"/>
          <a:chOff x="0" y="0"/>
          <a:chExt cx="0" cy="0"/>
        </a:xfrm>
      </p:grpSpPr>
      <p:sp>
        <p:nvSpPr>
          <p:cNvPr id="57" name="Google Shape;57;p13"/>
          <p:cNvSpPr txBox="1"/>
          <p:nvPr>
            <p:ph idx="1" type="body"/>
          </p:nvPr>
        </p:nvSpPr>
        <p:spPr>
          <a:xfrm>
            <a:off x="1547664" y="406569"/>
            <a:ext cx="5004048"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58" name="Google Shape;58;p13"/>
          <p:cNvPicPr preferRelativeResize="0"/>
          <p:nvPr/>
        </p:nvPicPr>
        <p:blipFill rotWithShape="1">
          <a:blip r:embed="rId2">
            <a:alphaModFix/>
          </a:blip>
          <a:srcRect b="0" l="0" r="0" t="0"/>
          <a:stretch/>
        </p:blipFill>
        <p:spPr>
          <a:xfrm>
            <a:off x="387916" y="329620"/>
            <a:ext cx="983526" cy="729962"/>
          </a:xfrm>
          <a:prstGeom prst="rect">
            <a:avLst/>
          </a:prstGeom>
          <a:noFill/>
          <a:ln>
            <a:noFill/>
          </a:ln>
        </p:spPr>
      </p:pic>
      <p:sp>
        <p:nvSpPr>
          <p:cNvPr id="59" name="Google Shape;59;p13"/>
          <p:cNvSpPr/>
          <p:nvPr>
            <p:ph idx="2" type="pic"/>
          </p:nvPr>
        </p:nvSpPr>
        <p:spPr>
          <a:xfrm>
            <a:off x="0" y="2931790"/>
            <a:ext cx="9144000" cy="22117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sng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genda Layout">
  <p:cSld name="1_Agenda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1">
              <a:alpha val="8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4"/>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63" name="Google Shape;63;p14"/>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64" name="Google Shape;64;p14"/>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mages and Contents Layout">
  <p:cSld name="2_Images and Contents Layout">
    <p:spTree>
      <p:nvGrpSpPr>
        <p:cNvPr id="65" name="Shape 65"/>
        <p:cNvGrpSpPr/>
        <p:nvPr/>
      </p:nvGrpSpPr>
      <p:grpSpPr>
        <a:xfrm>
          <a:off x="0" y="0"/>
          <a:ext cx="0" cy="0"/>
          <a:chOff x="0" y="0"/>
          <a:chExt cx="0" cy="0"/>
        </a:xfrm>
      </p:grpSpPr>
      <p:pic>
        <p:nvPicPr>
          <p:cNvPr descr="D:\Fullppt\PNG이미지\핸드폰2.png" id="66" name="Google Shape;66;p15"/>
          <p:cNvPicPr preferRelativeResize="0"/>
          <p:nvPr/>
        </p:nvPicPr>
        <p:blipFill rotWithShape="1">
          <a:blip r:embed="rId2">
            <a:alphaModFix/>
          </a:blip>
          <a:srcRect b="0" l="0" r="0" t="0"/>
          <a:stretch/>
        </p:blipFill>
        <p:spPr>
          <a:xfrm>
            <a:off x="3070880" y="1497141"/>
            <a:ext cx="2808312" cy="3400810"/>
          </a:xfrm>
          <a:prstGeom prst="rect">
            <a:avLst/>
          </a:prstGeom>
          <a:noFill/>
          <a:ln>
            <a:noFill/>
          </a:ln>
        </p:spPr>
      </p:pic>
      <p:sp>
        <p:nvSpPr>
          <p:cNvPr id="67" name="Google Shape;67;p15"/>
          <p:cNvSpPr/>
          <p:nvPr>
            <p:ph idx="2" type="pic"/>
          </p:nvPr>
        </p:nvSpPr>
        <p:spPr>
          <a:xfrm>
            <a:off x="3755527"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5"/>
          <p:cNvSpPr/>
          <p:nvPr>
            <p:ph idx="3" type="pic"/>
          </p:nvPr>
        </p:nvSpPr>
        <p:spPr>
          <a:xfrm>
            <a:off x="1964472"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5"/>
          <p:cNvSpPr/>
          <p:nvPr>
            <p:ph idx="4" type="pic"/>
          </p:nvPr>
        </p:nvSpPr>
        <p:spPr>
          <a:xfrm>
            <a:off x="249617"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15"/>
          <p:cNvSpPr/>
          <p:nvPr>
            <p:ph idx="5" type="pic"/>
          </p:nvPr>
        </p:nvSpPr>
        <p:spPr>
          <a:xfrm>
            <a:off x="5564872"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15"/>
          <p:cNvSpPr/>
          <p:nvPr>
            <p:ph idx="6" type="pic"/>
          </p:nvPr>
        </p:nvSpPr>
        <p:spPr>
          <a:xfrm>
            <a:off x="7288872"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15"/>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73" name="Google Shape;73;p15"/>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74" name="Google Shape;74;p15"/>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Images and Contents Layout">
  <p:cSld name="5_Images and Contents Layout">
    <p:spTree>
      <p:nvGrpSpPr>
        <p:cNvPr id="75" name="Shape 75"/>
        <p:cNvGrpSpPr/>
        <p:nvPr/>
      </p:nvGrpSpPr>
      <p:grpSpPr>
        <a:xfrm>
          <a:off x="0" y="0"/>
          <a:ext cx="0" cy="0"/>
          <a:chOff x="0" y="0"/>
          <a:chExt cx="0" cy="0"/>
        </a:xfrm>
      </p:grpSpPr>
      <p:sp>
        <p:nvSpPr>
          <p:cNvPr id="76" name="Google Shape;76;p16"/>
          <p:cNvSpPr/>
          <p:nvPr>
            <p:ph idx="2" type="pic"/>
          </p:nvPr>
        </p:nvSpPr>
        <p:spPr>
          <a:xfrm>
            <a:off x="2843808" y="0"/>
            <a:ext cx="3456384" cy="51435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Agenda Layout">
  <p:cSld name="3_Agenda Layou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7"/>
          <p:cNvSpPr/>
          <p:nvPr/>
        </p:nvSpPr>
        <p:spPr>
          <a:xfrm>
            <a:off x="0" y="0"/>
            <a:ext cx="9144000" cy="514350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7"/>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80" name="Google Shape;80;p17"/>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81" name="Google Shape;81;p17"/>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Images and Contents Layout">
  <p:cSld name="6_Images and Contents Layout">
    <p:spTree>
      <p:nvGrpSpPr>
        <p:cNvPr id="82" name="Shape 82"/>
        <p:cNvGrpSpPr/>
        <p:nvPr/>
      </p:nvGrpSpPr>
      <p:grpSpPr>
        <a:xfrm>
          <a:off x="0" y="0"/>
          <a:ext cx="0" cy="0"/>
          <a:chOff x="0" y="0"/>
          <a:chExt cx="0" cy="0"/>
        </a:xfrm>
      </p:grpSpPr>
      <p:sp>
        <p:nvSpPr>
          <p:cNvPr id="83" name="Google Shape;83;p18"/>
          <p:cNvSpPr/>
          <p:nvPr/>
        </p:nvSpPr>
        <p:spPr>
          <a:xfrm>
            <a:off x="4575733" y="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8"/>
          <p:cNvSpPr/>
          <p:nvPr>
            <p:ph idx="2" type="pic"/>
          </p:nvPr>
        </p:nvSpPr>
        <p:spPr>
          <a:xfrm>
            <a:off x="6858000" y="698778"/>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5" name="Google Shape;85;p18"/>
          <p:cNvSpPr/>
          <p:nvPr>
            <p:ph idx="3" type="pic"/>
          </p:nvPr>
        </p:nvSpPr>
        <p:spPr>
          <a:xfrm>
            <a:off x="4575733" y="2578606"/>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6" name="Google Shape;86;p18"/>
          <p:cNvSpPr/>
          <p:nvPr>
            <p:ph idx="4" type="pic"/>
          </p:nvPr>
        </p:nvSpPr>
        <p:spPr>
          <a:xfrm>
            <a:off x="2289428" y="699542"/>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7" name="Google Shape;87;p18"/>
          <p:cNvSpPr/>
          <p:nvPr>
            <p:ph idx="5" type="pic"/>
          </p:nvPr>
        </p:nvSpPr>
        <p:spPr>
          <a:xfrm>
            <a:off x="0" y="2579370"/>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Images and Contents Layout">
  <p:cSld name="3_Images and Contents Layout">
    <p:spTree>
      <p:nvGrpSpPr>
        <p:cNvPr id="88" name="Shape 88"/>
        <p:cNvGrpSpPr/>
        <p:nvPr/>
      </p:nvGrpSpPr>
      <p:grpSpPr>
        <a:xfrm>
          <a:off x="0" y="0"/>
          <a:ext cx="0" cy="0"/>
          <a:chOff x="0" y="0"/>
          <a:chExt cx="0" cy="0"/>
        </a:xfrm>
      </p:grpSpPr>
      <p:pic>
        <p:nvPicPr>
          <p:cNvPr descr="D:\Fullppt\005-PNG이미지\모니터.png" id="89" name="Google Shape;89;p19"/>
          <p:cNvPicPr preferRelativeResize="0"/>
          <p:nvPr/>
        </p:nvPicPr>
        <p:blipFill rotWithShape="1">
          <a:blip r:embed="rId2">
            <a:alphaModFix/>
          </a:blip>
          <a:srcRect b="0" l="0" r="0" t="0"/>
          <a:stretch/>
        </p:blipFill>
        <p:spPr>
          <a:xfrm>
            <a:off x="4788024" y="1280200"/>
            <a:ext cx="3600400" cy="3589865"/>
          </a:xfrm>
          <a:prstGeom prst="rect">
            <a:avLst/>
          </a:prstGeom>
          <a:noFill/>
          <a:ln>
            <a:noFill/>
          </a:ln>
        </p:spPr>
      </p:pic>
      <p:sp>
        <p:nvSpPr>
          <p:cNvPr id="90" name="Google Shape;90;p19"/>
          <p:cNvSpPr/>
          <p:nvPr>
            <p:ph idx="2" type="pic"/>
          </p:nvPr>
        </p:nvSpPr>
        <p:spPr>
          <a:xfrm>
            <a:off x="4932040" y="1408807"/>
            <a:ext cx="3312368" cy="232588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1" name="Google Shape;91;p19"/>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92" name="Google Shape;92;p19"/>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93" name="Google Shape;93;p19"/>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Agenda Layout">
  <p:cSld name="5_Agenda Layou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0"/>
          <p:cNvSpPr/>
          <p:nvPr/>
        </p:nvSpPr>
        <p:spPr>
          <a:xfrm>
            <a:off x="0" y="0"/>
            <a:ext cx="9144000" cy="5143500"/>
          </a:xfrm>
          <a:prstGeom prst="rect">
            <a:avLst/>
          </a:prstGeom>
          <a:solidFill>
            <a:schemeClr val="lt1">
              <a:alpha val="4509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20"/>
          <p:cNvSpPr/>
          <p:nvPr/>
        </p:nvSpPr>
        <p:spPr>
          <a:xfrm>
            <a:off x="2915816" y="0"/>
            <a:ext cx="6228184" cy="51435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0"/>
          <p:cNvSpPr txBox="1"/>
          <p:nvPr>
            <p:ph idx="1" type="body"/>
          </p:nvPr>
        </p:nvSpPr>
        <p:spPr>
          <a:xfrm>
            <a:off x="107504" y="2715766"/>
            <a:ext cx="2808312" cy="208848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s and Contents Layout">
  <p:cSld name="8_Images and Contents Layout">
    <p:spTree>
      <p:nvGrpSpPr>
        <p:cNvPr id="98" name="Shape 98"/>
        <p:cNvGrpSpPr/>
        <p:nvPr/>
      </p:nvGrpSpPr>
      <p:grpSpPr>
        <a:xfrm>
          <a:off x="0" y="0"/>
          <a:ext cx="0" cy="0"/>
          <a:chOff x="0" y="0"/>
          <a:chExt cx="0" cy="0"/>
        </a:xfrm>
      </p:grpSpPr>
      <p:sp>
        <p:nvSpPr>
          <p:cNvPr id="99" name="Google Shape;99;p21"/>
          <p:cNvSpPr/>
          <p:nvPr>
            <p:ph idx="2" type="pic"/>
          </p:nvPr>
        </p:nvSpPr>
        <p:spPr>
          <a:xfrm>
            <a:off x="2051720" y="0"/>
            <a:ext cx="2286000" cy="278777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0" name="Google Shape;100;p21"/>
          <p:cNvSpPr/>
          <p:nvPr>
            <p:ph idx="3" type="pic"/>
          </p:nvPr>
        </p:nvSpPr>
        <p:spPr>
          <a:xfrm>
            <a:off x="4572000" y="2571750"/>
            <a:ext cx="457200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101" name="Google Shape;101;p21"/>
          <p:cNvPicPr preferRelativeResize="0"/>
          <p:nvPr/>
        </p:nvPicPr>
        <p:blipFill rotWithShape="1">
          <a:blip r:embed="rId2">
            <a:alphaModFix/>
          </a:blip>
          <a:srcRect b="0" l="0" r="0" t="0"/>
          <a:stretch/>
        </p:blipFill>
        <p:spPr>
          <a:xfrm>
            <a:off x="510798" y="1561376"/>
            <a:ext cx="983526" cy="7299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4" name="Shape 14"/>
        <p:cNvGrpSpPr/>
        <p:nvPr/>
      </p:nvGrpSpPr>
      <p:grpSpPr>
        <a:xfrm>
          <a:off x="0" y="0"/>
          <a:ext cx="0" cy="0"/>
          <a:chOff x="0" y="0"/>
          <a:chExt cx="0" cy="0"/>
        </a:xfrm>
      </p:grpSpPr>
      <p:sp>
        <p:nvSpPr>
          <p:cNvPr id="15" name="Google Shape;15;p3"/>
          <p:cNvSpPr/>
          <p:nvPr/>
        </p:nvSpPr>
        <p:spPr>
          <a:xfrm>
            <a:off x="2987824" y="0"/>
            <a:ext cx="3168352" cy="5143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3"/>
          <p:cNvSpPr txBox="1"/>
          <p:nvPr>
            <p:ph idx="1" type="body"/>
          </p:nvPr>
        </p:nvSpPr>
        <p:spPr>
          <a:xfrm>
            <a:off x="0" y="3363838"/>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txBox="1"/>
          <p:nvPr>
            <p:ph idx="2" type="body"/>
          </p:nvPr>
        </p:nvSpPr>
        <p:spPr>
          <a:xfrm>
            <a:off x="-148" y="393990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18" name="Google Shape;18;p3"/>
          <p:cNvPicPr preferRelativeResize="0"/>
          <p:nvPr/>
        </p:nvPicPr>
        <p:blipFill rotWithShape="1">
          <a:blip r:embed="rId2">
            <a:alphaModFix/>
          </a:blip>
          <a:srcRect b="0" l="0" r="0" t="0"/>
          <a:stretch/>
        </p:blipFill>
        <p:spPr>
          <a:xfrm>
            <a:off x="3563888" y="1013222"/>
            <a:ext cx="2016224" cy="149641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apes sets layout">
  <p:cSld name="shapes sets layout">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2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solidFill>
          <a:schemeClr val="lt1"/>
        </a:solidFill>
      </p:bgPr>
    </p:bg>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asic Layout">
  <p:cSld name="1_Basic Layout">
    <p:spTree>
      <p:nvGrpSpPr>
        <p:cNvPr id="21" name="Shape 21"/>
        <p:cNvGrpSpPr/>
        <p:nvPr/>
      </p:nvGrpSpPr>
      <p:grpSpPr>
        <a:xfrm>
          <a:off x="0" y="0"/>
          <a:ext cx="0" cy="0"/>
          <a:chOff x="0" y="0"/>
          <a:chExt cx="0" cy="0"/>
        </a:xfrm>
      </p:grpSpPr>
      <p:sp>
        <p:nvSpPr>
          <p:cNvPr id="22" name="Google Shape;22;p6"/>
          <p:cNvSpPr/>
          <p:nvPr/>
        </p:nvSpPr>
        <p:spPr>
          <a:xfrm>
            <a:off x="-6032" y="0"/>
            <a:ext cx="1841728" cy="5143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6"/>
          <p:cNvSpPr txBox="1"/>
          <p:nvPr>
            <p:ph idx="1" type="body"/>
          </p:nvPr>
        </p:nvSpPr>
        <p:spPr>
          <a:xfrm>
            <a:off x="2051720" y="123478"/>
            <a:ext cx="6912768"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24" name="Google Shape;24;p6"/>
          <p:cNvPicPr preferRelativeResize="0"/>
          <p:nvPr/>
        </p:nvPicPr>
        <p:blipFill rotWithShape="1">
          <a:blip r:embed="rId2">
            <a:alphaModFix/>
          </a:blip>
          <a:srcRect b="0" l="0" r="0" t="0"/>
          <a:stretch/>
        </p:blipFill>
        <p:spPr>
          <a:xfrm>
            <a:off x="282000" y="3867894"/>
            <a:ext cx="1265664" cy="939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 sets layout">
  <p:cSld name="icon sets layout">
    <p:spTree>
      <p:nvGrpSpPr>
        <p:cNvPr id="25" name="Shape 25"/>
        <p:cNvGrpSpPr/>
        <p:nvPr/>
      </p:nvGrpSpPr>
      <p:grpSpPr>
        <a:xfrm>
          <a:off x="0" y="0"/>
          <a:ext cx="0" cy="0"/>
          <a:chOff x="0" y="0"/>
          <a:chExt cx="0" cy="0"/>
        </a:xfrm>
      </p:grpSpPr>
      <p:sp>
        <p:nvSpPr>
          <p:cNvPr id="26" name="Google Shape;26;p7"/>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7"/>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7"/>
          <p:cNvSpPr/>
          <p:nvPr/>
        </p:nvSpPr>
        <p:spPr>
          <a:xfrm>
            <a:off x="531932" y="1347500"/>
            <a:ext cx="108520" cy="3240473"/>
          </a:xfrm>
          <a:prstGeom prst="roundRect">
            <a:avLst>
              <a:gd fmla="val 50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7"/>
          <p:cNvSpPr/>
          <p:nvPr/>
        </p:nvSpPr>
        <p:spPr>
          <a:xfrm rot="5400000">
            <a:off x="2592642" y="1238201"/>
            <a:ext cx="502331" cy="502331"/>
          </a:xfrm>
          <a:prstGeom prst="halfFrame">
            <a:avLst>
              <a:gd fmla="val 23728" name="adj1"/>
              <a:gd fmla="val 24642" name="adj2"/>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Agenda Layout">
  <p:cSld name="6_Agenda Layou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8"/>
          <p:cNvSpPr/>
          <p:nvPr/>
        </p:nvSpPr>
        <p:spPr>
          <a:xfrm>
            <a:off x="3203848" y="0"/>
            <a:ext cx="5940152" cy="5143500"/>
          </a:xfrm>
          <a:prstGeom prst="rect">
            <a:avLst/>
          </a:prstGeom>
          <a:solidFill>
            <a:schemeClr val="accen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8"/>
          <p:cNvSpPr txBox="1"/>
          <p:nvPr>
            <p:ph idx="1" type="body"/>
          </p:nvPr>
        </p:nvSpPr>
        <p:spPr>
          <a:xfrm>
            <a:off x="3419872" y="123478"/>
            <a:ext cx="55446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Agenda Layout">
  <p:cSld name="7_Agenda Layout">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9"/>
          <p:cNvSpPr/>
          <p:nvPr/>
        </p:nvSpPr>
        <p:spPr>
          <a:xfrm>
            <a:off x="0" y="0"/>
            <a:ext cx="9144000" cy="5143500"/>
          </a:xfrm>
          <a:prstGeom prst="rect">
            <a:avLst/>
          </a:prstGeom>
          <a:solidFill>
            <a:schemeClr val="lt1">
              <a:alpha val="8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9"/>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36" name="Google Shape;36;p9"/>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37" name="Google Shape;37;p9"/>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
        <p:nvSpPr>
          <p:cNvPr id="38" name="Google Shape;38;p9"/>
          <p:cNvSpPr/>
          <p:nvPr>
            <p:ph idx="2" type="pic"/>
          </p:nvPr>
        </p:nvSpPr>
        <p:spPr>
          <a:xfrm>
            <a:off x="683568"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9" name="Google Shape;39;p9"/>
          <p:cNvSpPr/>
          <p:nvPr>
            <p:ph idx="3" type="pic"/>
          </p:nvPr>
        </p:nvSpPr>
        <p:spPr>
          <a:xfrm>
            <a:off x="2699792"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0" name="Google Shape;40;p9"/>
          <p:cNvSpPr/>
          <p:nvPr>
            <p:ph idx="4" type="pic"/>
          </p:nvPr>
        </p:nvSpPr>
        <p:spPr>
          <a:xfrm>
            <a:off x="4716016"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1" name="Google Shape;41;p9"/>
          <p:cNvSpPr/>
          <p:nvPr>
            <p:ph idx="5" type="pic"/>
          </p:nvPr>
        </p:nvSpPr>
        <p:spPr>
          <a:xfrm>
            <a:off x="6732240"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asic Layout">
  <p:cSld name="2_Basic Layout">
    <p:bg>
      <p:bgPr>
        <a:solidFill>
          <a:schemeClr val="lt1"/>
        </a:solidFill>
      </p:bgPr>
    </p:bg>
    <p:spTree>
      <p:nvGrpSpPr>
        <p:cNvPr id="42" name="Shape 42"/>
        <p:cNvGrpSpPr/>
        <p:nvPr/>
      </p:nvGrpSpPr>
      <p:grpSpPr>
        <a:xfrm>
          <a:off x="0" y="0"/>
          <a:ext cx="0" cy="0"/>
          <a:chOff x="0" y="0"/>
          <a:chExt cx="0" cy="0"/>
        </a:xfrm>
      </p:grpSpPr>
      <p:sp>
        <p:nvSpPr>
          <p:cNvPr id="43" name="Google Shape;43;p10"/>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44" name="Google Shape;44;p10"/>
          <p:cNvPicPr preferRelativeResize="0"/>
          <p:nvPr/>
        </p:nvPicPr>
        <p:blipFill rotWithShape="1">
          <a:blip r:embed="rId2">
            <a:alphaModFix/>
          </a:blip>
          <a:srcRect b="0" l="0" r="0" t="0"/>
          <a:stretch/>
        </p:blipFill>
        <p:spPr>
          <a:xfrm>
            <a:off x="8025373" y="123478"/>
            <a:ext cx="983526" cy="729962"/>
          </a:xfrm>
          <a:prstGeom prst="rect">
            <a:avLst/>
          </a:prstGeom>
          <a:noFill/>
          <a:ln>
            <a:noFill/>
          </a:ln>
        </p:spPr>
      </p:pic>
      <p:cxnSp>
        <p:nvCxnSpPr>
          <p:cNvPr id="45" name="Google Shape;45;p10"/>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Basic Layout">
  <p:cSld name="3_Basic Layout">
    <p:bg>
      <p:bgPr>
        <a:solidFill>
          <a:srgbClr val="F2F2F2"/>
        </a:solidFill>
      </p:bgPr>
    </p:bg>
    <p:spTree>
      <p:nvGrpSpPr>
        <p:cNvPr id="46" name="Shape 46"/>
        <p:cNvGrpSpPr/>
        <p:nvPr/>
      </p:nvGrpSpPr>
      <p:grpSpPr>
        <a:xfrm>
          <a:off x="0" y="0"/>
          <a:ext cx="0" cy="0"/>
          <a:chOff x="0" y="0"/>
          <a:chExt cx="0" cy="0"/>
        </a:xfrm>
      </p:grpSpPr>
      <p:sp>
        <p:nvSpPr>
          <p:cNvPr id="47" name="Google Shape;47;p11"/>
          <p:cNvSpPr txBox="1"/>
          <p:nvPr>
            <p:ph idx="1" type="body"/>
          </p:nvPr>
        </p:nvSpPr>
        <p:spPr>
          <a:xfrm>
            <a:off x="1619672" y="3939902"/>
            <a:ext cx="2952328"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800"/>
              </a:spcBef>
              <a:spcAft>
                <a:spcPts val="0"/>
              </a:spcAft>
              <a:buClr>
                <a:srgbClr val="3F3F3F"/>
              </a:buClr>
              <a:buSzPts val="4000"/>
              <a:buFont typeface="Arial"/>
              <a:buNone/>
              <a:defRPr b="0" i="0" sz="40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48" name="Google Shape;48;p11"/>
          <p:cNvPicPr preferRelativeResize="0"/>
          <p:nvPr/>
        </p:nvPicPr>
        <p:blipFill rotWithShape="1">
          <a:blip r:embed="rId2">
            <a:alphaModFix/>
          </a:blip>
          <a:srcRect b="0" l="0" r="0" t="0"/>
          <a:stretch/>
        </p:blipFill>
        <p:spPr>
          <a:xfrm>
            <a:off x="704006" y="3947522"/>
            <a:ext cx="776169" cy="576064"/>
          </a:xfrm>
          <a:prstGeom prst="rect">
            <a:avLst/>
          </a:prstGeom>
          <a:noFill/>
          <a:ln>
            <a:noFill/>
          </a:ln>
        </p:spPr>
      </p:pic>
      <p:sp>
        <p:nvSpPr>
          <p:cNvPr id="49" name="Google Shape;49;p11"/>
          <p:cNvSpPr/>
          <p:nvPr/>
        </p:nvSpPr>
        <p:spPr>
          <a:xfrm>
            <a:off x="539552" y="3723878"/>
            <a:ext cx="8064896" cy="1008112"/>
          </a:xfrm>
          <a:prstGeom prst="rect">
            <a:avLst/>
          </a:prstGeom>
          <a:noFill/>
          <a:ln cap="flat" cmpd="sng" w="1905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11"/>
          <p:cNvSpPr/>
          <p:nvPr>
            <p:ph idx="2" type="pic"/>
          </p:nvPr>
        </p:nvSpPr>
        <p:spPr>
          <a:xfrm>
            <a:off x="539552" y="0"/>
            <a:ext cx="8064896" cy="336383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theme" Target="../theme/theme2.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41.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0" y="2961146"/>
            <a:ext cx="9144000" cy="10515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3F3F3F"/>
              </a:buClr>
              <a:buSzPts val="3600"/>
              <a:buNone/>
            </a:pPr>
            <a:r>
              <a:rPr b="1" lang="en-US"/>
              <a:t>Prediction and Classification Models for Liver Transplant Patients</a:t>
            </a:r>
            <a:endParaRPr b="1"/>
          </a:p>
        </p:txBody>
      </p:sp>
      <p:sp>
        <p:nvSpPr>
          <p:cNvPr id="110" name="Google Shape;110;p23"/>
          <p:cNvSpPr txBox="1"/>
          <p:nvPr>
            <p:ph idx="2" type="body"/>
          </p:nvPr>
        </p:nvSpPr>
        <p:spPr>
          <a:xfrm>
            <a:off x="2" y="4095714"/>
            <a:ext cx="9144000" cy="43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b="1" lang="en-US"/>
              <a:t>BY:</a:t>
            </a:r>
            <a:r>
              <a:rPr lang="en-US"/>
              <a:t> </a:t>
            </a:r>
            <a:r>
              <a:rPr lang="en-US"/>
              <a:t>Bridget Hanley, Danish Rai, Sid Mehta</a:t>
            </a:r>
            <a:endParaRPr/>
          </a:p>
        </p:txBody>
      </p:sp>
      <p:sp>
        <p:nvSpPr>
          <p:cNvPr id="111" name="Google Shape;111;p23"/>
          <p:cNvSpPr txBox="1"/>
          <p:nvPr/>
        </p:nvSpPr>
        <p:spPr>
          <a:xfrm>
            <a:off x="3851920" y="4371950"/>
            <a:ext cx="144016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12" name="Google Shape;112;p23"/>
          <p:cNvSpPr/>
          <p:nvPr/>
        </p:nvSpPr>
        <p:spPr>
          <a:xfrm>
            <a:off x="1348750" y="3522248"/>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9" name="Shape 219"/>
        <p:cNvGrpSpPr/>
        <p:nvPr/>
      </p:nvGrpSpPr>
      <p:grpSpPr>
        <a:xfrm>
          <a:off x="0" y="0"/>
          <a:ext cx="0" cy="0"/>
          <a:chOff x="0" y="0"/>
          <a:chExt cx="0" cy="0"/>
        </a:xfrm>
      </p:grpSpPr>
      <p:sp>
        <p:nvSpPr>
          <p:cNvPr id="220" name="Google Shape;220;p32"/>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Status Over</a:t>
            </a:r>
            <a:r>
              <a:rPr lang="en-US" sz="2400">
                <a:solidFill>
                  <a:schemeClr val="accent1"/>
                </a:solidFill>
              </a:rPr>
              <a:t> Region</a:t>
            </a:r>
            <a:endParaRPr sz="2400"/>
          </a:p>
        </p:txBody>
      </p:sp>
      <p:grpSp>
        <p:nvGrpSpPr>
          <p:cNvPr id="221" name="Google Shape;221;p32"/>
          <p:cNvGrpSpPr/>
          <p:nvPr/>
        </p:nvGrpSpPr>
        <p:grpSpPr>
          <a:xfrm>
            <a:off x="1475656" y="817270"/>
            <a:ext cx="7056900" cy="3914720"/>
            <a:chOff x="1475656" y="817270"/>
            <a:chExt cx="7056900" cy="3914720"/>
          </a:xfrm>
        </p:grpSpPr>
        <p:cxnSp>
          <p:nvCxnSpPr>
            <p:cNvPr id="222" name="Google Shape;222;p32"/>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23" name="Google Shape;223;p32"/>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24" name="Google Shape;224;p32"/>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25" name="Google Shape;225;p32"/>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26" name="Google Shape;226;p32"/>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32"/>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8" name="Google Shape;228;p32"/>
          <p:cNvSpPr txBox="1"/>
          <p:nvPr/>
        </p:nvSpPr>
        <p:spPr>
          <a:xfrm>
            <a:off x="0" y="817275"/>
            <a:ext cx="2845800" cy="353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3</a:t>
            </a:r>
            <a:r>
              <a:rPr lang="en-US" sz="1500">
                <a:solidFill>
                  <a:srgbClr val="3F3F3F"/>
                </a:solidFill>
              </a:rPr>
              <a:t> has the highest patient death and survival in records.</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b="1" lang="en-US" sz="1500">
                <a:solidFill>
                  <a:srgbClr val="3F3F3F"/>
                </a:solidFill>
              </a:rPr>
              <a:t>Region 6</a:t>
            </a:r>
            <a:r>
              <a:rPr lang="en-US" sz="1500">
                <a:solidFill>
                  <a:srgbClr val="3F3F3F"/>
                </a:solidFill>
              </a:rPr>
              <a:t> has the lowest patient death and </a:t>
            </a:r>
            <a:r>
              <a:rPr lang="en-US" sz="1500">
                <a:solidFill>
                  <a:srgbClr val="3F3F3F"/>
                </a:solidFill>
              </a:rPr>
              <a:t>survival in our records.</a:t>
            </a:r>
            <a:r>
              <a:rPr lang="en-US" sz="1500">
                <a:solidFill>
                  <a:srgbClr val="3F3F3F"/>
                </a:solidFill>
              </a:rPr>
              <a:t>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29" name="Google Shape;229;p32"/>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30" name="Google Shape;230;p32"/>
          <p:cNvPicPr preferRelativeResize="0"/>
          <p:nvPr/>
        </p:nvPicPr>
        <p:blipFill>
          <a:blip r:embed="rId3">
            <a:alphaModFix/>
          </a:blip>
          <a:stretch>
            <a:fillRect/>
          </a:stretch>
        </p:blipFill>
        <p:spPr>
          <a:xfrm>
            <a:off x="2902226" y="817275"/>
            <a:ext cx="6167451" cy="4131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4" name="Shape 234"/>
        <p:cNvGrpSpPr/>
        <p:nvPr/>
      </p:nvGrpSpPr>
      <p:grpSpPr>
        <a:xfrm>
          <a:off x="0" y="0"/>
          <a:ext cx="0" cy="0"/>
          <a:chOff x="0" y="0"/>
          <a:chExt cx="0" cy="0"/>
        </a:xfrm>
      </p:grpSpPr>
      <p:sp>
        <p:nvSpPr>
          <p:cNvPr id="235" name="Google Shape;235;p33"/>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Diabetes Type 2</a:t>
            </a:r>
            <a:r>
              <a:rPr lang="en-US" sz="2400">
                <a:solidFill>
                  <a:schemeClr val="accent1"/>
                </a:solidFill>
              </a:rPr>
              <a:t> Over Region</a:t>
            </a:r>
            <a:endParaRPr sz="2400"/>
          </a:p>
        </p:txBody>
      </p:sp>
      <p:grpSp>
        <p:nvGrpSpPr>
          <p:cNvPr id="236" name="Google Shape;236;p33"/>
          <p:cNvGrpSpPr/>
          <p:nvPr/>
        </p:nvGrpSpPr>
        <p:grpSpPr>
          <a:xfrm>
            <a:off x="1475656" y="817270"/>
            <a:ext cx="7056900" cy="3914720"/>
            <a:chOff x="1475656" y="817270"/>
            <a:chExt cx="7056900" cy="3914720"/>
          </a:xfrm>
        </p:grpSpPr>
        <p:cxnSp>
          <p:nvCxnSpPr>
            <p:cNvPr id="237" name="Google Shape;237;p33"/>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38" name="Google Shape;238;p33"/>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39" name="Google Shape;239;p33"/>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40" name="Google Shape;240;p33"/>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41" name="Google Shape;241;p33"/>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33"/>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43" name="Google Shape;243;p33"/>
          <p:cNvSpPr txBox="1"/>
          <p:nvPr/>
        </p:nvSpPr>
        <p:spPr>
          <a:xfrm>
            <a:off x="0" y="817275"/>
            <a:ext cx="2518200" cy="353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3 </a:t>
            </a:r>
            <a:r>
              <a:rPr lang="en-US" sz="1500">
                <a:solidFill>
                  <a:srgbClr val="3F3F3F"/>
                </a:solidFill>
              </a:rPr>
              <a:t>has highest number of deceased patients who were also diagnosed with  Type 2</a:t>
            </a:r>
            <a:r>
              <a:rPr b="1" lang="en-US" sz="1500">
                <a:solidFill>
                  <a:srgbClr val="3F3F3F"/>
                </a:solidFill>
              </a:rPr>
              <a:t> </a:t>
            </a:r>
            <a:r>
              <a:rPr lang="en-US" sz="1500">
                <a:solidFill>
                  <a:srgbClr val="3F3F3F"/>
                </a:solidFill>
              </a:rPr>
              <a:t>diabetes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44" name="Google Shape;244;p33"/>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45" name="Google Shape;245;p33"/>
          <p:cNvPicPr preferRelativeResize="0"/>
          <p:nvPr/>
        </p:nvPicPr>
        <p:blipFill>
          <a:blip r:embed="rId3">
            <a:alphaModFix/>
          </a:blip>
          <a:stretch>
            <a:fillRect/>
          </a:stretch>
        </p:blipFill>
        <p:spPr>
          <a:xfrm>
            <a:off x="2460650" y="864100"/>
            <a:ext cx="6071899" cy="3867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9" name="Shape 249"/>
        <p:cNvGrpSpPr/>
        <p:nvPr/>
      </p:nvGrpSpPr>
      <p:grpSpPr>
        <a:xfrm>
          <a:off x="0" y="0"/>
          <a:ext cx="0" cy="0"/>
          <a:chOff x="0" y="0"/>
          <a:chExt cx="0" cy="0"/>
        </a:xfrm>
      </p:grpSpPr>
      <p:sp>
        <p:nvSpPr>
          <p:cNvPr id="250" name="Google Shape;250;p34"/>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Age </a:t>
            </a:r>
            <a:r>
              <a:rPr lang="en-US" sz="2400">
                <a:solidFill>
                  <a:schemeClr val="accent1"/>
                </a:solidFill>
              </a:rPr>
              <a:t>Distribution</a:t>
            </a:r>
            <a:r>
              <a:rPr lang="en-US" sz="2400">
                <a:solidFill>
                  <a:schemeClr val="accent1"/>
                </a:solidFill>
              </a:rPr>
              <a:t> for</a:t>
            </a:r>
            <a:r>
              <a:rPr lang="en-US" sz="2400">
                <a:solidFill>
                  <a:schemeClr val="accent1"/>
                </a:solidFill>
              </a:rPr>
              <a:t> Region 3</a:t>
            </a:r>
            <a:endParaRPr sz="2400"/>
          </a:p>
        </p:txBody>
      </p:sp>
      <p:grpSp>
        <p:nvGrpSpPr>
          <p:cNvPr id="251" name="Google Shape;251;p34"/>
          <p:cNvGrpSpPr/>
          <p:nvPr/>
        </p:nvGrpSpPr>
        <p:grpSpPr>
          <a:xfrm>
            <a:off x="1475656" y="817270"/>
            <a:ext cx="7056900" cy="3914720"/>
            <a:chOff x="1475656" y="817270"/>
            <a:chExt cx="7056900" cy="3914720"/>
          </a:xfrm>
        </p:grpSpPr>
        <p:cxnSp>
          <p:nvCxnSpPr>
            <p:cNvPr id="252" name="Google Shape;252;p34"/>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53" name="Google Shape;253;p34"/>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54" name="Google Shape;254;p34"/>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55" name="Google Shape;255;p34"/>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56" name="Google Shape;256;p34"/>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34"/>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8" name="Google Shape;258;p34"/>
          <p:cNvSpPr txBox="1"/>
          <p:nvPr/>
        </p:nvSpPr>
        <p:spPr>
          <a:xfrm>
            <a:off x="0" y="817275"/>
            <a:ext cx="2518200" cy="353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3 </a:t>
            </a:r>
            <a:r>
              <a:rPr lang="en-US" sz="1500">
                <a:solidFill>
                  <a:srgbClr val="3F3F3F"/>
                </a:solidFill>
              </a:rPr>
              <a:t>has patients with an elderly population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59" name="Google Shape;259;p34"/>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60" name="Google Shape;260;p34"/>
          <p:cNvPicPr preferRelativeResize="0"/>
          <p:nvPr/>
        </p:nvPicPr>
        <p:blipFill>
          <a:blip r:embed="rId3">
            <a:alphaModFix/>
          </a:blip>
          <a:stretch>
            <a:fillRect/>
          </a:stretch>
        </p:blipFill>
        <p:spPr>
          <a:xfrm>
            <a:off x="3162690" y="781150"/>
            <a:ext cx="5369858" cy="3914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4" name="Shape 264"/>
        <p:cNvGrpSpPr/>
        <p:nvPr/>
      </p:nvGrpSpPr>
      <p:grpSpPr>
        <a:xfrm>
          <a:off x="0" y="0"/>
          <a:ext cx="0" cy="0"/>
          <a:chOff x="0" y="0"/>
          <a:chExt cx="0" cy="0"/>
        </a:xfrm>
      </p:grpSpPr>
      <p:sp>
        <p:nvSpPr>
          <p:cNvPr id="265" name="Google Shape;265;p35"/>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Survival Time</a:t>
            </a:r>
            <a:r>
              <a:rPr lang="en-US" sz="2400">
                <a:solidFill>
                  <a:schemeClr val="accent1"/>
                </a:solidFill>
              </a:rPr>
              <a:t> Over Region (&lt; Year)</a:t>
            </a:r>
            <a:endParaRPr sz="2400"/>
          </a:p>
        </p:txBody>
      </p:sp>
      <p:grpSp>
        <p:nvGrpSpPr>
          <p:cNvPr id="266" name="Google Shape;266;p35"/>
          <p:cNvGrpSpPr/>
          <p:nvPr/>
        </p:nvGrpSpPr>
        <p:grpSpPr>
          <a:xfrm>
            <a:off x="1475656" y="817270"/>
            <a:ext cx="7056900" cy="3914720"/>
            <a:chOff x="1475656" y="817270"/>
            <a:chExt cx="7056900" cy="3914720"/>
          </a:xfrm>
        </p:grpSpPr>
        <p:cxnSp>
          <p:nvCxnSpPr>
            <p:cNvPr id="267" name="Google Shape;267;p35"/>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68" name="Google Shape;268;p35"/>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69" name="Google Shape;269;p35"/>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70" name="Google Shape;270;p35"/>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71" name="Google Shape;271;p35"/>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35"/>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3" name="Google Shape;273;p35"/>
          <p:cNvSpPr txBox="1"/>
          <p:nvPr/>
        </p:nvSpPr>
        <p:spPr>
          <a:xfrm>
            <a:off x="-76200" y="890325"/>
            <a:ext cx="3482400" cy="3638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6</a:t>
            </a:r>
            <a:r>
              <a:rPr lang="en-US" sz="1500">
                <a:solidFill>
                  <a:srgbClr val="3F3F3F"/>
                </a:solidFill>
              </a:rPr>
              <a:t> has the highest </a:t>
            </a:r>
            <a:r>
              <a:rPr lang="en-US" sz="1500">
                <a:solidFill>
                  <a:srgbClr val="3F3F3F"/>
                </a:solidFill>
              </a:rPr>
              <a:t>average</a:t>
            </a:r>
            <a:r>
              <a:rPr lang="en-US" sz="1500">
                <a:solidFill>
                  <a:srgbClr val="3F3F3F"/>
                </a:solidFill>
              </a:rPr>
              <a:t> patient </a:t>
            </a:r>
            <a:r>
              <a:rPr lang="en-US" sz="1500">
                <a:solidFill>
                  <a:srgbClr val="3F3F3F"/>
                </a:solidFill>
              </a:rPr>
              <a:t>survival</a:t>
            </a:r>
            <a:r>
              <a:rPr lang="en-US" sz="1500">
                <a:solidFill>
                  <a:srgbClr val="3F3F3F"/>
                </a:solidFill>
              </a:rPr>
              <a:t> time in days after Liver T</a:t>
            </a:r>
            <a:r>
              <a:rPr lang="en-US" sz="1500">
                <a:solidFill>
                  <a:srgbClr val="3F3F3F"/>
                </a:solidFill>
              </a:rPr>
              <a:t>ransplant</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9</a:t>
            </a:r>
            <a:r>
              <a:rPr lang="en-US" sz="1500">
                <a:solidFill>
                  <a:srgbClr val="3F3F3F"/>
                </a:solidFill>
              </a:rPr>
              <a:t> </a:t>
            </a:r>
            <a:r>
              <a:rPr lang="en-US" sz="1500">
                <a:solidFill>
                  <a:srgbClr val="3F3F3F"/>
                </a:solidFill>
              </a:rPr>
              <a:t>has the lowest average patient survival time in days after Liver Transplant.</a:t>
            </a:r>
            <a:endParaRPr sz="1500">
              <a:solidFill>
                <a:srgbClr val="3F3F3F"/>
              </a:solidFill>
            </a:endParaRPr>
          </a:p>
          <a:p>
            <a:pPr indent="0" lvl="0" marL="45720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74" name="Google Shape;274;p35"/>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75" name="Google Shape;275;p35"/>
          <p:cNvPicPr preferRelativeResize="0"/>
          <p:nvPr/>
        </p:nvPicPr>
        <p:blipFill>
          <a:blip r:embed="rId3">
            <a:alphaModFix/>
          </a:blip>
          <a:stretch>
            <a:fillRect/>
          </a:stretch>
        </p:blipFill>
        <p:spPr>
          <a:xfrm>
            <a:off x="3506075" y="817275"/>
            <a:ext cx="5407250" cy="399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9" name="Shape 279"/>
        <p:cNvGrpSpPr/>
        <p:nvPr/>
      </p:nvGrpSpPr>
      <p:grpSpPr>
        <a:xfrm>
          <a:off x="0" y="0"/>
          <a:ext cx="0" cy="0"/>
          <a:chOff x="0" y="0"/>
          <a:chExt cx="0" cy="0"/>
        </a:xfrm>
      </p:grpSpPr>
      <p:sp>
        <p:nvSpPr>
          <p:cNvPr id="280" name="Google Shape;280;p36"/>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Survival Time Over Region (1-3 yrs)</a:t>
            </a:r>
            <a:endParaRPr sz="2400"/>
          </a:p>
        </p:txBody>
      </p:sp>
      <p:grpSp>
        <p:nvGrpSpPr>
          <p:cNvPr id="281" name="Google Shape;281;p36"/>
          <p:cNvGrpSpPr/>
          <p:nvPr/>
        </p:nvGrpSpPr>
        <p:grpSpPr>
          <a:xfrm>
            <a:off x="1475656" y="817270"/>
            <a:ext cx="7056900" cy="3914720"/>
            <a:chOff x="1475656" y="817270"/>
            <a:chExt cx="7056900" cy="3914720"/>
          </a:xfrm>
        </p:grpSpPr>
        <p:cxnSp>
          <p:nvCxnSpPr>
            <p:cNvPr id="282" name="Google Shape;282;p36"/>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83" name="Google Shape;283;p36"/>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84" name="Google Shape;284;p36"/>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85" name="Google Shape;285;p36"/>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86" name="Google Shape;286;p36"/>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36"/>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88" name="Google Shape;288;p36"/>
          <p:cNvSpPr txBox="1"/>
          <p:nvPr/>
        </p:nvSpPr>
        <p:spPr>
          <a:xfrm>
            <a:off x="158975" y="882725"/>
            <a:ext cx="3710100" cy="3509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1</a:t>
            </a:r>
            <a:r>
              <a:rPr lang="en-US" sz="1500">
                <a:solidFill>
                  <a:srgbClr val="3F3F3F"/>
                </a:solidFill>
              </a:rPr>
              <a:t> has the highest </a:t>
            </a:r>
            <a:r>
              <a:rPr lang="en-US" sz="1500">
                <a:solidFill>
                  <a:srgbClr val="3F3F3F"/>
                </a:solidFill>
              </a:rPr>
              <a:t>average</a:t>
            </a:r>
            <a:r>
              <a:rPr lang="en-US" sz="1500">
                <a:solidFill>
                  <a:srgbClr val="3F3F3F"/>
                </a:solidFill>
              </a:rPr>
              <a:t> patient survival time between years one and three.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b="1" lang="en-US" sz="1500">
                <a:solidFill>
                  <a:srgbClr val="3F3F3F"/>
                </a:solidFill>
              </a:rPr>
              <a:t>Region 9</a:t>
            </a:r>
            <a:r>
              <a:rPr lang="en-US" sz="1500">
                <a:solidFill>
                  <a:srgbClr val="3F3F3F"/>
                </a:solidFill>
              </a:rPr>
              <a:t> </a:t>
            </a:r>
            <a:r>
              <a:rPr lang="en-US" sz="1500">
                <a:solidFill>
                  <a:srgbClr val="3F3F3F"/>
                </a:solidFill>
              </a:rPr>
              <a:t>has the lowest average patient survival time between years one and three.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89" name="Google Shape;289;p36"/>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90" name="Google Shape;290;p36"/>
          <p:cNvPicPr preferRelativeResize="0"/>
          <p:nvPr/>
        </p:nvPicPr>
        <p:blipFill>
          <a:blip r:embed="rId3">
            <a:alphaModFix/>
          </a:blip>
          <a:stretch>
            <a:fillRect/>
          </a:stretch>
        </p:blipFill>
        <p:spPr>
          <a:xfrm>
            <a:off x="4202901" y="817275"/>
            <a:ext cx="4363925" cy="4090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4" name="Shape 294"/>
        <p:cNvGrpSpPr/>
        <p:nvPr/>
      </p:nvGrpSpPr>
      <p:grpSpPr>
        <a:xfrm>
          <a:off x="0" y="0"/>
          <a:ext cx="0" cy="0"/>
          <a:chOff x="0" y="0"/>
          <a:chExt cx="0" cy="0"/>
        </a:xfrm>
      </p:grpSpPr>
      <p:sp>
        <p:nvSpPr>
          <p:cNvPr id="295" name="Google Shape;295;p37"/>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Survival Time Over Region (1-5 yrs)</a:t>
            </a:r>
            <a:endParaRPr sz="2400"/>
          </a:p>
        </p:txBody>
      </p:sp>
      <p:grpSp>
        <p:nvGrpSpPr>
          <p:cNvPr id="296" name="Google Shape;296;p37"/>
          <p:cNvGrpSpPr/>
          <p:nvPr/>
        </p:nvGrpSpPr>
        <p:grpSpPr>
          <a:xfrm>
            <a:off x="1475656" y="817270"/>
            <a:ext cx="7056900" cy="3914720"/>
            <a:chOff x="1475656" y="817270"/>
            <a:chExt cx="7056900" cy="3914720"/>
          </a:xfrm>
        </p:grpSpPr>
        <p:cxnSp>
          <p:nvCxnSpPr>
            <p:cNvPr id="297" name="Google Shape;297;p37"/>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98" name="Google Shape;298;p37"/>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99" name="Google Shape;299;p37"/>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300" name="Google Shape;300;p37"/>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301" name="Google Shape;301;p37"/>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37"/>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03" name="Google Shape;303;p37"/>
          <p:cNvSpPr txBox="1"/>
          <p:nvPr/>
        </p:nvSpPr>
        <p:spPr>
          <a:xfrm>
            <a:off x="234850" y="973775"/>
            <a:ext cx="3823800" cy="3441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8</a:t>
            </a:r>
            <a:r>
              <a:rPr lang="en-US" sz="1500">
                <a:solidFill>
                  <a:srgbClr val="3F3F3F"/>
                </a:solidFill>
              </a:rPr>
              <a:t> has the highest average patient survival time between years one and five.</a:t>
            </a:r>
            <a:r>
              <a:rPr lang="en-US" sz="1500">
                <a:solidFill>
                  <a:srgbClr val="3F3F3F"/>
                </a:solidFill>
              </a:rPr>
              <a:t> </a:t>
            </a:r>
            <a:endParaRPr sz="1500">
              <a:solidFill>
                <a:srgbClr val="3F3F3F"/>
              </a:solidFill>
            </a:endParaRPr>
          </a:p>
          <a:p>
            <a:pPr indent="-323850" lvl="0" marL="457200" rtl="0" algn="l">
              <a:lnSpc>
                <a:spcPct val="150000"/>
              </a:lnSpc>
              <a:spcBef>
                <a:spcPts val="0"/>
              </a:spcBef>
              <a:spcAft>
                <a:spcPts val="0"/>
              </a:spcAft>
              <a:buClr>
                <a:schemeClr val="dk1"/>
              </a:buClr>
              <a:buSzPts val="1500"/>
              <a:buChar char="●"/>
            </a:pPr>
            <a:r>
              <a:rPr b="1" lang="en-US" sz="1500">
                <a:solidFill>
                  <a:srgbClr val="3F3F3F"/>
                </a:solidFill>
              </a:rPr>
              <a:t>Region 3</a:t>
            </a:r>
            <a:r>
              <a:rPr lang="en-US" sz="1500">
                <a:solidFill>
                  <a:srgbClr val="3F3F3F"/>
                </a:solidFill>
              </a:rPr>
              <a:t> has the lowest average patient survival time between years one and five.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304" name="Google Shape;304;p37"/>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05" name="Google Shape;305;p37"/>
          <p:cNvPicPr preferRelativeResize="0"/>
          <p:nvPr/>
        </p:nvPicPr>
        <p:blipFill>
          <a:blip r:embed="rId3">
            <a:alphaModFix/>
          </a:blip>
          <a:stretch>
            <a:fillRect/>
          </a:stretch>
        </p:blipFill>
        <p:spPr>
          <a:xfrm>
            <a:off x="4520248" y="817275"/>
            <a:ext cx="4301876" cy="4031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9" name="Shape 309"/>
        <p:cNvGrpSpPr/>
        <p:nvPr/>
      </p:nvGrpSpPr>
      <p:grpSpPr>
        <a:xfrm>
          <a:off x="0" y="0"/>
          <a:ext cx="0" cy="0"/>
          <a:chOff x="0" y="0"/>
          <a:chExt cx="0" cy="0"/>
        </a:xfrm>
      </p:grpSpPr>
      <p:sp>
        <p:nvSpPr>
          <p:cNvPr id="310" name="Google Shape;310;p38"/>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PTIME over MELD Score</a:t>
            </a:r>
            <a:endParaRPr sz="2400"/>
          </a:p>
        </p:txBody>
      </p:sp>
      <p:grpSp>
        <p:nvGrpSpPr>
          <p:cNvPr id="311" name="Google Shape;311;p38"/>
          <p:cNvGrpSpPr/>
          <p:nvPr/>
        </p:nvGrpSpPr>
        <p:grpSpPr>
          <a:xfrm>
            <a:off x="1475656" y="817270"/>
            <a:ext cx="7056900" cy="3914720"/>
            <a:chOff x="1475656" y="817270"/>
            <a:chExt cx="7056900" cy="3914720"/>
          </a:xfrm>
        </p:grpSpPr>
        <p:cxnSp>
          <p:nvCxnSpPr>
            <p:cNvPr id="312" name="Google Shape;312;p38"/>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313" name="Google Shape;313;p38"/>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314" name="Google Shape;314;p38"/>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315" name="Google Shape;315;p38"/>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316" name="Google Shape;316;p38"/>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7" name="Google Shape;317;p38"/>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8" name="Google Shape;318;p38"/>
          <p:cNvSpPr txBox="1"/>
          <p:nvPr/>
        </p:nvSpPr>
        <p:spPr>
          <a:xfrm>
            <a:off x="51500" y="931450"/>
            <a:ext cx="2845800" cy="2697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Patients who had a very High or very Low MELD score at the time of the transplant, had a very low Average survival time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319" name="Google Shape;319;p38"/>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20" name="Google Shape;320;p38"/>
          <p:cNvPicPr preferRelativeResize="0"/>
          <p:nvPr/>
        </p:nvPicPr>
        <p:blipFill>
          <a:blip r:embed="rId3">
            <a:alphaModFix/>
          </a:blip>
          <a:stretch>
            <a:fillRect/>
          </a:stretch>
        </p:blipFill>
        <p:spPr>
          <a:xfrm>
            <a:off x="3061400" y="853025"/>
            <a:ext cx="5421876" cy="3843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4" name="Shape 324"/>
        <p:cNvGrpSpPr/>
        <p:nvPr/>
      </p:nvGrpSpPr>
      <p:grpSpPr>
        <a:xfrm>
          <a:off x="0" y="0"/>
          <a:ext cx="0" cy="0"/>
          <a:chOff x="0" y="0"/>
          <a:chExt cx="0" cy="0"/>
        </a:xfrm>
      </p:grpSpPr>
      <p:sp>
        <p:nvSpPr>
          <p:cNvPr id="325" name="Google Shape;325;p39"/>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MELD Score over Ethnicity</a:t>
            </a:r>
            <a:endParaRPr sz="2400"/>
          </a:p>
        </p:txBody>
      </p:sp>
      <p:grpSp>
        <p:nvGrpSpPr>
          <p:cNvPr id="326" name="Google Shape;326;p39"/>
          <p:cNvGrpSpPr/>
          <p:nvPr/>
        </p:nvGrpSpPr>
        <p:grpSpPr>
          <a:xfrm>
            <a:off x="1475656" y="817270"/>
            <a:ext cx="7056900" cy="3914720"/>
            <a:chOff x="1475656" y="817270"/>
            <a:chExt cx="7056900" cy="3914720"/>
          </a:xfrm>
        </p:grpSpPr>
        <p:cxnSp>
          <p:nvCxnSpPr>
            <p:cNvPr id="327" name="Google Shape;327;p39"/>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328" name="Google Shape;328;p39"/>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329" name="Google Shape;329;p39"/>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330" name="Google Shape;330;p39"/>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331" name="Google Shape;331;p39"/>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2" name="Google Shape;332;p39"/>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33" name="Google Shape;333;p39"/>
          <p:cNvSpPr txBox="1"/>
          <p:nvPr/>
        </p:nvSpPr>
        <p:spPr>
          <a:xfrm>
            <a:off x="0" y="866675"/>
            <a:ext cx="3291900" cy="2739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Hispanic patients have the lowest avg. MELD score.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American Indians/ Alaska Native have the highest MELD Score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334" name="Google Shape;334;p39"/>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35" name="Google Shape;335;p39"/>
          <p:cNvPicPr preferRelativeResize="0"/>
          <p:nvPr/>
        </p:nvPicPr>
        <p:blipFill rotWithShape="1">
          <a:blip r:embed="rId3">
            <a:alphaModFix/>
          </a:blip>
          <a:srcRect b="0" l="0" r="49811" t="0"/>
          <a:stretch/>
        </p:blipFill>
        <p:spPr>
          <a:xfrm>
            <a:off x="4862800" y="866650"/>
            <a:ext cx="3095251" cy="3815975"/>
          </a:xfrm>
          <a:prstGeom prst="rect">
            <a:avLst/>
          </a:prstGeom>
          <a:noFill/>
          <a:ln>
            <a:noFill/>
          </a:ln>
        </p:spPr>
      </p:pic>
      <p:pic>
        <p:nvPicPr>
          <p:cNvPr id="336" name="Google Shape;336;p39"/>
          <p:cNvPicPr preferRelativeResize="0"/>
          <p:nvPr/>
        </p:nvPicPr>
        <p:blipFill rotWithShape="1">
          <a:blip r:embed="rId4">
            <a:alphaModFix/>
          </a:blip>
          <a:srcRect b="0" l="0" r="1912" t="0"/>
          <a:stretch/>
        </p:blipFill>
        <p:spPr>
          <a:xfrm>
            <a:off x="323525" y="2920375"/>
            <a:ext cx="2968375" cy="161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600"/>
              <a:t>Distribution of Gender for </a:t>
            </a:r>
            <a:r>
              <a:rPr lang="en-US" sz="2600"/>
              <a:t>Recipient</a:t>
            </a:r>
            <a:r>
              <a:rPr lang="en-US" sz="2600"/>
              <a:t> and Donor</a:t>
            </a:r>
            <a:endParaRPr sz="2600"/>
          </a:p>
        </p:txBody>
      </p:sp>
      <p:pic>
        <p:nvPicPr>
          <p:cNvPr id="343" name="Google Shape;343;p40"/>
          <p:cNvPicPr preferRelativeResize="0"/>
          <p:nvPr/>
        </p:nvPicPr>
        <p:blipFill>
          <a:blip r:embed="rId3">
            <a:alphaModFix/>
          </a:blip>
          <a:stretch>
            <a:fillRect/>
          </a:stretch>
        </p:blipFill>
        <p:spPr>
          <a:xfrm>
            <a:off x="3136700" y="1149324"/>
            <a:ext cx="5741200" cy="3456675"/>
          </a:xfrm>
          <a:prstGeom prst="rect">
            <a:avLst/>
          </a:prstGeom>
          <a:noFill/>
          <a:ln>
            <a:noFill/>
          </a:ln>
        </p:spPr>
      </p:pic>
      <p:sp>
        <p:nvSpPr>
          <p:cNvPr id="344" name="Google Shape;344;p40"/>
          <p:cNvSpPr txBox="1"/>
          <p:nvPr/>
        </p:nvSpPr>
        <p:spPr>
          <a:xfrm>
            <a:off x="140000" y="890325"/>
            <a:ext cx="2845800" cy="1823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There are less female donors than male donors</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1"/>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800"/>
              <a:t>Calculating Liver Size</a:t>
            </a:r>
            <a:endParaRPr sz="2800"/>
          </a:p>
        </p:txBody>
      </p:sp>
      <p:pic>
        <p:nvPicPr>
          <p:cNvPr id="351" name="Google Shape;351;p41"/>
          <p:cNvPicPr preferRelativeResize="0"/>
          <p:nvPr/>
        </p:nvPicPr>
        <p:blipFill>
          <a:blip r:embed="rId3">
            <a:alphaModFix/>
          </a:blip>
          <a:stretch>
            <a:fillRect/>
          </a:stretch>
        </p:blipFill>
        <p:spPr>
          <a:xfrm>
            <a:off x="152400" y="851878"/>
            <a:ext cx="8839199" cy="40733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nvSpPr>
        <p:spPr>
          <a:xfrm>
            <a:off x="2555776" y="581814"/>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Agenda</a:t>
            </a:r>
            <a:r>
              <a:rPr b="0" i="0" lang="en-US" sz="3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2627784" y="244634"/>
            <a:ext cx="6516216" cy="72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4"/>
          <p:cNvSpPr/>
          <p:nvPr/>
        </p:nvSpPr>
        <p:spPr>
          <a:xfrm>
            <a:off x="2627784" y="316104"/>
            <a:ext cx="6516216" cy="7200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24"/>
          <p:cNvSpPr txBox="1"/>
          <p:nvPr/>
        </p:nvSpPr>
        <p:spPr>
          <a:xfrm>
            <a:off x="2915816" y="1444223"/>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01</a:t>
            </a:r>
            <a:endParaRPr b="0" i="0" sz="3600" u="none" cap="none" strike="noStrike">
              <a:solidFill>
                <a:srgbClr val="3F3F3F"/>
              </a:solidFill>
              <a:latin typeface="Arial"/>
              <a:ea typeface="Arial"/>
              <a:cs typeface="Arial"/>
              <a:sym typeface="Arial"/>
            </a:endParaRPr>
          </a:p>
        </p:txBody>
      </p:sp>
      <p:sp>
        <p:nvSpPr>
          <p:cNvPr id="121" name="Google Shape;121;p24"/>
          <p:cNvSpPr txBox="1"/>
          <p:nvPr/>
        </p:nvSpPr>
        <p:spPr>
          <a:xfrm>
            <a:off x="2915816" y="2092295"/>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02</a:t>
            </a:r>
            <a:endParaRPr b="0" i="0" sz="3600" u="none" cap="none" strike="noStrike">
              <a:solidFill>
                <a:srgbClr val="3F3F3F"/>
              </a:solidFill>
              <a:latin typeface="Arial"/>
              <a:ea typeface="Arial"/>
              <a:cs typeface="Arial"/>
              <a:sym typeface="Arial"/>
            </a:endParaRPr>
          </a:p>
        </p:txBody>
      </p:sp>
      <p:sp>
        <p:nvSpPr>
          <p:cNvPr id="122" name="Google Shape;122;p24"/>
          <p:cNvSpPr txBox="1"/>
          <p:nvPr/>
        </p:nvSpPr>
        <p:spPr>
          <a:xfrm>
            <a:off x="2915816" y="2740367"/>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03</a:t>
            </a:r>
            <a:endParaRPr b="0" i="0" sz="3600" u="none" cap="none" strike="noStrike">
              <a:solidFill>
                <a:srgbClr val="3F3F3F"/>
              </a:solidFill>
              <a:latin typeface="Arial"/>
              <a:ea typeface="Arial"/>
              <a:cs typeface="Arial"/>
              <a:sym typeface="Arial"/>
            </a:endParaRPr>
          </a:p>
        </p:txBody>
      </p:sp>
      <p:sp>
        <p:nvSpPr>
          <p:cNvPr id="123" name="Google Shape;123;p24"/>
          <p:cNvSpPr txBox="1"/>
          <p:nvPr/>
        </p:nvSpPr>
        <p:spPr>
          <a:xfrm>
            <a:off x="2915816" y="3388439"/>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04</a:t>
            </a:r>
            <a:endParaRPr b="0" i="0" sz="3600" u="none" cap="none" strike="noStrike">
              <a:solidFill>
                <a:srgbClr val="3F3F3F"/>
              </a:solidFill>
              <a:latin typeface="Arial"/>
              <a:ea typeface="Arial"/>
              <a:cs typeface="Arial"/>
              <a:sym typeface="Arial"/>
            </a:endParaRPr>
          </a:p>
        </p:txBody>
      </p:sp>
      <p:sp>
        <p:nvSpPr>
          <p:cNvPr id="124" name="Google Shape;124;p24"/>
          <p:cNvSpPr txBox="1"/>
          <p:nvPr/>
        </p:nvSpPr>
        <p:spPr>
          <a:xfrm>
            <a:off x="2915816" y="4036511"/>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05</a:t>
            </a:r>
            <a:endParaRPr b="0" i="0" sz="3600" u="none" cap="none" strike="noStrike">
              <a:solidFill>
                <a:srgbClr val="3F3F3F"/>
              </a:solidFill>
              <a:latin typeface="Arial"/>
              <a:ea typeface="Arial"/>
              <a:cs typeface="Arial"/>
              <a:sym typeface="Arial"/>
            </a:endParaRPr>
          </a:p>
        </p:txBody>
      </p:sp>
      <p:sp>
        <p:nvSpPr>
          <p:cNvPr id="125" name="Google Shape;125;p24"/>
          <p:cNvSpPr txBox="1"/>
          <p:nvPr/>
        </p:nvSpPr>
        <p:spPr>
          <a:xfrm>
            <a:off x="3707904" y="1600313"/>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Introduction and Motivation </a:t>
            </a:r>
            <a:endParaRPr b="0" i="0" sz="1400" u="none" cap="none" strike="noStrike">
              <a:solidFill>
                <a:srgbClr val="000000"/>
              </a:solidFill>
              <a:latin typeface="Arial"/>
              <a:ea typeface="Arial"/>
              <a:cs typeface="Arial"/>
              <a:sym typeface="Arial"/>
            </a:endParaRPr>
          </a:p>
        </p:txBody>
      </p:sp>
      <p:sp>
        <p:nvSpPr>
          <p:cNvPr id="126" name="Google Shape;126;p24"/>
          <p:cNvSpPr txBox="1"/>
          <p:nvPr/>
        </p:nvSpPr>
        <p:spPr>
          <a:xfrm>
            <a:off x="3707904" y="2243987"/>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Our Data</a:t>
            </a:r>
            <a:endParaRPr b="0" i="0" sz="1800" u="none" cap="none" strike="noStrike">
              <a:solidFill>
                <a:srgbClr val="000000"/>
              </a:solidFill>
              <a:latin typeface="Arial"/>
              <a:ea typeface="Arial"/>
              <a:cs typeface="Arial"/>
              <a:sym typeface="Arial"/>
            </a:endParaRPr>
          </a:p>
        </p:txBody>
      </p:sp>
      <p:sp>
        <p:nvSpPr>
          <p:cNvPr id="127" name="Google Shape;127;p24"/>
          <p:cNvSpPr txBox="1"/>
          <p:nvPr/>
        </p:nvSpPr>
        <p:spPr>
          <a:xfrm>
            <a:off x="3707904" y="2887661"/>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Research Questions </a:t>
            </a:r>
            <a:endParaRPr b="0" i="0" sz="1400" u="none" cap="none" strike="noStrike">
              <a:solidFill>
                <a:srgbClr val="000000"/>
              </a:solidFill>
              <a:latin typeface="Arial"/>
              <a:ea typeface="Arial"/>
              <a:cs typeface="Arial"/>
              <a:sym typeface="Arial"/>
            </a:endParaRPr>
          </a:p>
        </p:txBody>
      </p:sp>
      <p:sp>
        <p:nvSpPr>
          <p:cNvPr id="128" name="Google Shape;128;p24"/>
          <p:cNvSpPr txBox="1"/>
          <p:nvPr/>
        </p:nvSpPr>
        <p:spPr>
          <a:xfrm>
            <a:off x="3707904" y="3531335"/>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Preliminary Analysis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3707904" y="4175010"/>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800"/>
              <a:t>Models and Results</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453574" y="2092301"/>
            <a:ext cx="2033101" cy="1679710"/>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2"/>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800"/>
              <a:t>Donor and Recipient Liver Size Per Region</a:t>
            </a:r>
            <a:endParaRPr sz="2800"/>
          </a:p>
        </p:txBody>
      </p:sp>
      <p:sp>
        <p:nvSpPr>
          <p:cNvPr id="358" name="Google Shape;358;p42"/>
          <p:cNvSpPr txBox="1"/>
          <p:nvPr/>
        </p:nvSpPr>
        <p:spPr>
          <a:xfrm>
            <a:off x="0" y="890325"/>
            <a:ext cx="2845800" cy="2030400"/>
          </a:xfrm>
          <a:prstGeom prst="rect">
            <a:avLst/>
          </a:prstGeom>
          <a:solidFill>
            <a:schemeClr val="lt1"/>
          </a:solid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rgbClr val="3F3F3F"/>
                </a:solidFill>
              </a:rPr>
              <a:t>Donor Liver size is larger in all regions, making it harder to find matches</a:t>
            </a:r>
            <a:endParaRPr b="0" i="0" sz="1800" u="none" cap="none" strike="noStrike">
              <a:solidFill>
                <a:srgbClr val="3F3F3F"/>
              </a:solidFill>
              <a:latin typeface="Arial"/>
              <a:ea typeface="Arial"/>
              <a:cs typeface="Arial"/>
              <a:sym typeface="Arial"/>
            </a:endParaRPr>
          </a:p>
        </p:txBody>
      </p:sp>
      <p:pic>
        <p:nvPicPr>
          <p:cNvPr id="359" name="Google Shape;359;p42"/>
          <p:cNvPicPr preferRelativeResize="0"/>
          <p:nvPr/>
        </p:nvPicPr>
        <p:blipFill>
          <a:blip r:embed="rId3">
            <a:alphaModFix/>
          </a:blip>
          <a:stretch>
            <a:fillRect/>
          </a:stretch>
        </p:blipFill>
        <p:spPr>
          <a:xfrm>
            <a:off x="2949100" y="1171053"/>
            <a:ext cx="5993400" cy="36295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3"/>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800"/>
              <a:t>Correlation Heatmap</a:t>
            </a:r>
            <a:endParaRPr sz="2800"/>
          </a:p>
        </p:txBody>
      </p:sp>
      <p:sp>
        <p:nvSpPr>
          <p:cNvPr id="366" name="Google Shape;366;p43"/>
          <p:cNvSpPr txBox="1"/>
          <p:nvPr/>
        </p:nvSpPr>
        <p:spPr>
          <a:xfrm>
            <a:off x="0" y="890325"/>
            <a:ext cx="3267300" cy="3520800"/>
          </a:xfrm>
          <a:prstGeom prst="rect">
            <a:avLst/>
          </a:prstGeom>
          <a:solidFill>
            <a:schemeClr val="lt1"/>
          </a:solid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rgbClr val="3F3F3F"/>
                </a:solidFill>
              </a:rPr>
              <a:t>Strong correlation between:</a:t>
            </a:r>
            <a:endParaRPr sz="1800">
              <a:solidFill>
                <a:srgbClr val="3F3F3F"/>
              </a:solidFill>
            </a:endParaRPr>
          </a:p>
          <a:p>
            <a:pPr indent="-342900" lvl="1" marL="914400" marR="0" rtl="0" algn="l">
              <a:lnSpc>
                <a:spcPct val="150000"/>
              </a:lnSpc>
              <a:spcBef>
                <a:spcPts val="0"/>
              </a:spcBef>
              <a:spcAft>
                <a:spcPts val="0"/>
              </a:spcAft>
              <a:buClr>
                <a:srgbClr val="3F3F3F"/>
              </a:buClr>
              <a:buSzPts val="1800"/>
              <a:buChar char="○"/>
            </a:pPr>
            <a:r>
              <a:rPr lang="en-US" sz="1800">
                <a:solidFill>
                  <a:srgbClr val="3F3F3F"/>
                </a:solidFill>
              </a:rPr>
              <a:t>Liver Size and Weight</a:t>
            </a:r>
            <a:endParaRPr sz="1800">
              <a:solidFill>
                <a:srgbClr val="3F3F3F"/>
              </a:solidFill>
            </a:endParaRPr>
          </a:p>
          <a:p>
            <a:pPr indent="-342900" lvl="1" marL="914400" marR="0" rtl="0" algn="l">
              <a:lnSpc>
                <a:spcPct val="150000"/>
              </a:lnSpc>
              <a:spcBef>
                <a:spcPts val="0"/>
              </a:spcBef>
              <a:spcAft>
                <a:spcPts val="0"/>
              </a:spcAft>
              <a:buClr>
                <a:srgbClr val="3F3F3F"/>
              </a:buClr>
              <a:buSzPts val="1800"/>
              <a:buChar char="○"/>
            </a:pPr>
            <a:r>
              <a:rPr lang="en-US" sz="1800">
                <a:solidFill>
                  <a:srgbClr val="3F3F3F"/>
                </a:solidFill>
              </a:rPr>
              <a:t>BMI and Weight</a:t>
            </a:r>
            <a:endParaRPr sz="1800">
              <a:solidFill>
                <a:srgbClr val="3F3F3F"/>
              </a:solidFill>
            </a:endParaRPr>
          </a:p>
          <a:p>
            <a:pPr indent="-342900" lvl="1" marL="914400" marR="0" rtl="0" algn="l">
              <a:lnSpc>
                <a:spcPct val="150000"/>
              </a:lnSpc>
              <a:spcBef>
                <a:spcPts val="0"/>
              </a:spcBef>
              <a:spcAft>
                <a:spcPts val="0"/>
              </a:spcAft>
              <a:buClr>
                <a:srgbClr val="3F3F3F"/>
              </a:buClr>
              <a:buSzPts val="1800"/>
              <a:buChar char="○"/>
            </a:pPr>
            <a:r>
              <a:rPr lang="en-US" sz="1800">
                <a:solidFill>
                  <a:srgbClr val="3F3F3F"/>
                </a:solidFill>
              </a:rPr>
              <a:t>Liver Size and Age</a:t>
            </a:r>
            <a:endParaRPr sz="1800">
              <a:solidFill>
                <a:srgbClr val="3F3F3F"/>
              </a:solidFill>
            </a:endParaRPr>
          </a:p>
          <a:p>
            <a:pPr indent="-342900" lvl="0" marL="457200" marR="0" rtl="0" algn="l">
              <a:lnSpc>
                <a:spcPct val="150000"/>
              </a:lnSpc>
              <a:spcBef>
                <a:spcPts val="0"/>
              </a:spcBef>
              <a:spcAft>
                <a:spcPts val="0"/>
              </a:spcAft>
              <a:buClr>
                <a:srgbClr val="3F3F3F"/>
              </a:buClr>
              <a:buSzPts val="1800"/>
              <a:buChar char="●"/>
            </a:pPr>
            <a:r>
              <a:rPr lang="en-US" sz="1800">
                <a:solidFill>
                  <a:srgbClr val="3F3F3F"/>
                </a:solidFill>
              </a:rPr>
              <a:t>Mostly low to no correlation between the variables</a:t>
            </a:r>
            <a:endParaRPr sz="1800">
              <a:solidFill>
                <a:srgbClr val="3F3F3F"/>
              </a:solidFill>
            </a:endParaRPr>
          </a:p>
          <a:p>
            <a:pPr indent="0" lvl="0" marL="0" marR="0" rtl="0" algn="l">
              <a:lnSpc>
                <a:spcPct val="150000"/>
              </a:lnSpc>
              <a:spcBef>
                <a:spcPts val="0"/>
              </a:spcBef>
              <a:spcAft>
                <a:spcPts val="0"/>
              </a:spcAft>
              <a:buNone/>
            </a:pPr>
            <a:r>
              <a:t/>
            </a:r>
            <a:endParaRPr sz="1800">
              <a:solidFill>
                <a:srgbClr val="3F3F3F"/>
              </a:solidFill>
            </a:endParaRPr>
          </a:p>
        </p:txBody>
      </p:sp>
      <p:pic>
        <p:nvPicPr>
          <p:cNvPr id="367" name="Google Shape;367;p43"/>
          <p:cNvPicPr preferRelativeResize="0"/>
          <p:nvPr/>
        </p:nvPicPr>
        <p:blipFill rotWithShape="1">
          <a:blip r:embed="rId3">
            <a:alphaModFix/>
          </a:blip>
          <a:srcRect b="0" l="17376" r="16730" t="0"/>
          <a:stretch/>
        </p:blipFill>
        <p:spPr>
          <a:xfrm>
            <a:off x="3429000" y="1010275"/>
            <a:ext cx="4733501" cy="38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4"/>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a:t>
            </a:r>
            <a:r>
              <a:rPr lang="en-US"/>
              <a:t>Models </a:t>
            </a:r>
            <a:endParaRPr/>
          </a:p>
        </p:txBody>
      </p:sp>
      <p:sp>
        <p:nvSpPr>
          <p:cNvPr id="374" name="Google Shape;374;p44"/>
          <p:cNvSpPr txBox="1"/>
          <p:nvPr/>
        </p:nvSpPr>
        <p:spPr>
          <a:xfrm>
            <a:off x="409975" y="1025125"/>
            <a:ext cx="5712600" cy="370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Variables Included to Predict Patient Survival Time: </a:t>
            </a:r>
            <a:endParaRPr/>
          </a:p>
          <a:p>
            <a:pPr indent="-317500" lvl="0" marL="457200" rtl="0" algn="l">
              <a:lnSpc>
                <a:spcPct val="150000"/>
              </a:lnSpc>
              <a:spcBef>
                <a:spcPts val="0"/>
              </a:spcBef>
              <a:spcAft>
                <a:spcPts val="0"/>
              </a:spcAft>
              <a:buSzPts val="1400"/>
              <a:buChar char="●"/>
            </a:pPr>
            <a:r>
              <a:rPr lang="en-US"/>
              <a:t>MELD Score</a:t>
            </a:r>
            <a:endParaRPr/>
          </a:p>
          <a:p>
            <a:pPr indent="-317500" lvl="0" marL="457200" rtl="0" algn="l">
              <a:lnSpc>
                <a:spcPct val="150000"/>
              </a:lnSpc>
              <a:spcBef>
                <a:spcPts val="0"/>
              </a:spcBef>
              <a:spcAft>
                <a:spcPts val="0"/>
              </a:spcAft>
              <a:buSzPts val="1400"/>
              <a:buChar char="●"/>
            </a:pPr>
            <a:r>
              <a:rPr lang="en-US"/>
              <a:t>Region </a:t>
            </a:r>
            <a:endParaRPr/>
          </a:p>
          <a:p>
            <a:pPr indent="-317500" lvl="0" marL="457200" rtl="0" algn="l">
              <a:lnSpc>
                <a:spcPct val="150000"/>
              </a:lnSpc>
              <a:spcBef>
                <a:spcPts val="0"/>
              </a:spcBef>
              <a:spcAft>
                <a:spcPts val="0"/>
              </a:spcAft>
              <a:buSzPts val="1400"/>
              <a:buChar char="●"/>
            </a:pPr>
            <a:r>
              <a:rPr lang="en-US"/>
              <a:t>Recipient and Donor liver size (includes body weight, gender, and age) </a:t>
            </a:r>
            <a:endParaRPr/>
          </a:p>
          <a:p>
            <a:pPr indent="-317500" lvl="0" marL="457200" rtl="0" algn="l">
              <a:lnSpc>
                <a:spcPct val="150000"/>
              </a:lnSpc>
              <a:spcBef>
                <a:spcPts val="0"/>
              </a:spcBef>
              <a:spcAft>
                <a:spcPts val="0"/>
              </a:spcAft>
              <a:buSzPts val="1400"/>
              <a:buChar char="●"/>
            </a:pPr>
            <a:r>
              <a:rPr lang="en-US"/>
              <a:t>Alcohol Heavy Donor</a:t>
            </a:r>
            <a:endParaRPr/>
          </a:p>
          <a:p>
            <a:pPr indent="-317500" lvl="0" marL="457200" rtl="0" algn="l">
              <a:lnSpc>
                <a:spcPct val="150000"/>
              </a:lnSpc>
              <a:spcBef>
                <a:spcPts val="0"/>
              </a:spcBef>
              <a:spcAft>
                <a:spcPts val="0"/>
              </a:spcAft>
              <a:buSzPts val="1400"/>
              <a:buChar char="●"/>
            </a:pPr>
            <a:r>
              <a:rPr lang="en-US"/>
              <a:t>Transplant Year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Regression Models (1-3 yrs)</a:t>
            </a:r>
            <a:endParaRPr/>
          </a:p>
        </p:txBody>
      </p:sp>
      <p:pic>
        <p:nvPicPr>
          <p:cNvPr id="381" name="Google Shape;381;p45"/>
          <p:cNvPicPr preferRelativeResize="0"/>
          <p:nvPr/>
        </p:nvPicPr>
        <p:blipFill>
          <a:blip r:embed="rId3">
            <a:alphaModFix/>
          </a:blip>
          <a:stretch>
            <a:fillRect/>
          </a:stretch>
        </p:blipFill>
        <p:spPr>
          <a:xfrm>
            <a:off x="3616772" y="840600"/>
            <a:ext cx="5527229" cy="2936338"/>
          </a:xfrm>
          <a:prstGeom prst="rect">
            <a:avLst/>
          </a:prstGeom>
          <a:noFill/>
          <a:ln>
            <a:noFill/>
          </a:ln>
        </p:spPr>
      </p:pic>
      <p:pic>
        <p:nvPicPr>
          <p:cNvPr id="382" name="Google Shape;382;p45"/>
          <p:cNvPicPr preferRelativeResize="0"/>
          <p:nvPr/>
        </p:nvPicPr>
        <p:blipFill>
          <a:blip r:embed="rId4">
            <a:alphaModFix/>
          </a:blip>
          <a:stretch>
            <a:fillRect/>
          </a:stretch>
        </p:blipFill>
        <p:spPr>
          <a:xfrm>
            <a:off x="3517800" y="3776950"/>
            <a:ext cx="5626210" cy="906525"/>
          </a:xfrm>
          <a:prstGeom prst="rect">
            <a:avLst/>
          </a:prstGeom>
          <a:noFill/>
          <a:ln>
            <a:noFill/>
          </a:ln>
        </p:spPr>
      </p:pic>
      <p:pic>
        <p:nvPicPr>
          <p:cNvPr id="383" name="Google Shape;383;p45"/>
          <p:cNvPicPr preferRelativeResize="0"/>
          <p:nvPr/>
        </p:nvPicPr>
        <p:blipFill>
          <a:blip r:embed="rId5">
            <a:alphaModFix/>
          </a:blip>
          <a:stretch>
            <a:fillRect/>
          </a:stretch>
        </p:blipFill>
        <p:spPr>
          <a:xfrm>
            <a:off x="1962150" y="4683475"/>
            <a:ext cx="7181850" cy="495300"/>
          </a:xfrm>
          <a:prstGeom prst="rect">
            <a:avLst/>
          </a:prstGeom>
          <a:noFill/>
          <a:ln>
            <a:noFill/>
          </a:ln>
        </p:spPr>
      </p:pic>
      <p:sp>
        <p:nvSpPr>
          <p:cNvPr id="384" name="Google Shape;384;p45"/>
          <p:cNvSpPr txBox="1"/>
          <p:nvPr/>
        </p:nvSpPr>
        <p:spPr>
          <a:xfrm>
            <a:off x="51500" y="931450"/>
            <a:ext cx="2845800" cy="319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rtl="0" algn="l">
              <a:lnSpc>
                <a:spcPct val="150000"/>
              </a:lnSpc>
              <a:spcBef>
                <a:spcPts val="0"/>
              </a:spcBef>
              <a:spcAft>
                <a:spcPts val="0"/>
              </a:spcAft>
              <a:buSzPts val="1500"/>
              <a:buChar char="●"/>
            </a:pPr>
            <a:r>
              <a:rPr lang="en-US" sz="1500">
                <a:solidFill>
                  <a:srgbClr val="3F3F3F"/>
                </a:solidFill>
              </a:rPr>
              <a:t>Adjusted R-Squared: 0.56</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RSE: 0.66</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The Residual vs Leverage plot shows there are out outliers in the data set</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No Sign of Leverage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Low ME and MAE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6"/>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Regression Models (1-5 yrs)</a:t>
            </a:r>
            <a:endParaRPr/>
          </a:p>
        </p:txBody>
      </p:sp>
      <p:pic>
        <p:nvPicPr>
          <p:cNvPr id="391" name="Google Shape;391;p46"/>
          <p:cNvPicPr preferRelativeResize="0"/>
          <p:nvPr/>
        </p:nvPicPr>
        <p:blipFill>
          <a:blip r:embed="rId3">
            <a:alphaModFix/>
          </a:blip>
          <a:stretch>
            <a:fillRect/>
          </a:stretch>
        </p:blipFill>
        <p:spPr>
          <a:xfrm>
            <a:off x="3591351" y="851876"/>
            <a:ext cx="5552650" cy="2949850"/>
          </a:xfrm>
          <a:prstGeom prst="rect">
            <a:avLst/>
          </a:prstGeom>
          <a:noFill/>
          <a:ln>
            <a:noFill/>
          </a:ln>
        </p:spPr>
      </p:pic>
      <p:pic>
        <p:nvPicPr>
          <p:cNvPr id="392" name="Google Shape;392;p46"/>
          <p:cNvPicPr preferRelativeResize="0"/>
          <p:nvPr/>
        </p:nvPicPr>
        <p:blipFill>
          <a:blip r:embed="rId4">
            <a:alphaModFix/>
          </a:blip>
          <a:stretch>
            <a:fillRect/>
          </a:stretch>
        </p:blipFill>
        <p:spPr>
          <a:xfrm>
            <a:off x="3227950" y="3801726"/>
            <a:ext cx="5916050" cy="850624"/>
          </a:xfrm>
          <a:prstGeom prst="rect">
            <a:avLst/>
          </a:prstGeom>
          <a:noFill/>
          <a:ln>
            <a:noFill/>
          </a:ln>
        </p:spPr>
      </p:pic>
      <p:pic>
        <p:nvPicPr>
          <p:cNvPr id="393" name="Google Shape;393;p46"/>
          <p:cNvPicPr preferRelativeResize="0"/>
          <p:nvPr/>
        </p:nvPicPr>
        <p:blipFill>
          <a:blip r:embed="rId5">
            <a:alphaModFix/>
          </a:blip>
          <a:stretch>
            <a:fillRect/>
          </a:stretch>
        </p:blipFill>
        <p:spPr>
          <a:xfrm>
            <a:off x="1752600" y="4652338"/>
            <a:ext cx="7391400" cy="485775"/>
          </a:xfrm>
          <a:prstGeom prst="rect">
            <a:avLst/>
          </a:prstGeom>
          <a:noFill/>
          <a:ln>
            <a:noFill/>
          </a:ln>
        </p:spPr>
      </p:pic>
      <p:sp>
        <p:nvSpPr>
          <p:cNvPr id="394" name="Google Shape;394;p46"/>
          <p:cNvSpPr txBox="1"/>
          <p:nvPr/>
        </p:nvSpPr>
        <p:spPr>
          <a:xfrm>
            <a:off x="51500" y="931450"/>
            <a:ext cx="2845800" cy="319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Adjusted R-squared: 0.5778</a:t>
            </a:r>
            <a:endParaRPr sz="1500">
              <a:solidFill>
                <a:srgbClr val="3F3F3F"/>
              </a:solidFill>
            </a:endParaRPr>
          </a:p>
          <a:p>
            <a:pPr indent="-323850" lvl="0" marL="457200" rtl="0" algn="l">
              <a:lnSpc>
                <a:spcPct val="150000"/>
              </a:lnSpc>
              <a:spcBef>
                <a:spcPts val="0"/>
              </a:spcBef>
              <a:spcAft>
                <a:spcPts val="0"/>
              </a:spcAft>
              <a:buClr>
                <a:srgbClr val="3F3F3F"/>
              </a:buClr>
              <a:buSzPts val="1500"/>
              <a:buChar char="●"/>
            </a:pPr>
            <a:r>
              <a:rPr lang="en-US" sz="1500">
                <a:solidFill>
                  <a:srgbClr val="3F3F3F"/>
                </a:solidFill>
              </a:rPr>
              <a:t>RSE: 0.649</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The Residual vs Leverage plot shows there are out outliers in the data set</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 No Sign of Leverage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7"/>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Regression Models (1-3 yrs)</a:t>
            </a:r>
            <a:endParaRPr/>
          </a:p>
        </p:txBody>
      </p:sp>
      <p:pic>
        <p:nvPicPr>
          <p:cNvPr id="401" name="Google Shape;401;p47"/>
          <p:cNvPicPr preferRelativeResize="0"/>
          <p:nvPr/>
        </p:nvPicPr>
        <p:blipFill>
          <a:blip r:embed="rId3">
            <a:alphaModFix/>
          </a:blip>
          <a:stretch>
            <a:fillRect/>
          </a:stretch>
        </p:blipFill>
        <p:spPr>
          <a:xfrm>
            <a:off x="3517800" y="3776950"/>
            <a:ext cx="5626210" cy="906525"/>
          </a:xfrm>
          <a:prstGeom prst="rect">
            <a:avLst/>
          </a:prstGeom>
          <a:noFill/>
          <a:ln>
            <a:noFill/>
          </a:ln>
        </p:spPr>
      </p:pic>
      <p:pic>
        <p:nvPicPr>
          <p:cNvPr id="402" name="Google Shape;402;p47"/>
          <p:cNvPicPr preferRelativeResize="0"/>
          <p:nvPr/>
        </p:nvPicPr>
        <p:blipFill>
          <a:blip r:embed="rId4">
            <a:alphaModFix/>
          </a:blip>
          <a:stretch>
            <a:fillRect/>
          </a:stretch>
        </p:blipFill>
        <p:spPr>
          <a:xfrm>
            <a:off x="1962150" y="4683475"/>
            <a:ext cx="7181850" cy="495300"/>
          </a:xfrm>
          <a:prstGeom prst="rect">
            <a:avLst/>
          </a:prstGeom>
          <a:noFill/>
          <a:ln>
            <a:noFill/>
          </a:ln>
        </p:spPr>
      </p:pic>
      <p:pic>
        <p:nvPicPr>
          <p:cNvPr id="403" name="Google Shape;403;p47"/>
          <p:cNvPicPr preferRelativeResize="0"/>
          <p:nvPr/>
        </p:nvPicPr>
        <p:blipFill>
          <a:blip r:embed="rId5">
            <a:alphaModFix/>
          </a:blip>
          <a:stretch>
            <a:fillRect/>
          </a:stretch>
        </p:blipFill>
        <p:spPr>
          <a:xfrm>
            <a:off x="3517800" y="851875"/>
            <a:ext cx="5626202" cy="2925074"/>
          </a:xfrm>
          <a:prstGeom prst="rect">
            <a:avLst/>
          </a:prstGeom>
          <a:noFill/>
          <a:ln>
            <a:noFill/>
          </a:ln>
        </p:spPr>
      </p:pic>
      <p:sp>
        <p:nvSpPr>
          <p:cNvPr id="404" name="Google Shape;404;p47"/>
          <p:cNvSpPr txBox="1"/>
          <p:nvPr/>
        </p:nvSpPr>
        <p:spPr>
          <a:xfrm>
            <a:off x="51500" y="931450"/>
            <a:ext cx="2845800" cy="319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After outliers are removed, the Residual vs Leverage plot is more spread out, however, no changes in the model performance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409" name="Shape 409"/>
        <p:cNvGrpSpPr/>
        <p:nvPr/>
      </p:nvGrpSpPr>
      <p:grpSpPr>
        <a:xfrm>
          <a:off x="0" y="0"/>
          <a:ext cx="0" cy="0"/>
          <a:chOff x="0" y="0"/>
          <a:chExt cx="0" cy="0"/>
        </a:xfrm>
      </p:grpSpPr>
      <p:sp>
        <p:nvSpPr>
          <p:cNvPr id="410" name="Google Shape;410;p48"/>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Validation Distribution</a:t>
            </a:r>
            <a:endParaRPr/>
          </a:p>
        </p:txBody>
      </p:sp>
      <p:pic>
        <p:nvPicPr>
          <p:cNvPr id="411" name="Google Shape;411;p48"/>
          <p:cNvPicPr preferRelativeResize="0"/>
          <p:nvPr/>
        </p:nvPicPr>
        <p:blipFill>
          <a:blip r:embed="rId3">
            <a:alphaModFix/>
          </a:blip>
          <a:stretch>
            <a:fillRect/>
          </a:stretch>
        </p:blipFill>
        <p:spPr>
          <a:xfrm>
            <a:off x="0" y="1324700"/>
            <a:ext cx="4855550" cy="2700650"/>
          </a:xfrm>
          <a:prstGeom prst="rect">
            <a:avLst/>
          </a:prstGeom>
          <a:noFill/>
          <a:ln>
            <a:noFill/>
          </a:ln>
        </p:spPr>
      </p:pic>
      <p:pic>
        <p:nvPicPr>
          <p:cNvPr id="412" name="Google Shape;412;p48"/>
          <p:cNvPicPr preferRelativeResize="0"/>
          <p:nvPr/>
        </p:nvPicPr>
        <p:blipFill>
          <a:blip r:embed="rId4">
            <a:alphaModFix/>
          </a:blip>
          <a:stretch>
            <a:fillRect/>
          </a:stretch>
        </p:blipFill>
        <p:spPr>
          <a:xfrm>
            <a:off x="4855550" y="1324700"/>
            <a:ext cx="4470199" cy="270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49"/>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Neural Network</a:t>
            </a:r>
            <a:r>
              <a:rPr lang="en-US"/>
              <a:t> (1-3 yrs)</a:t>
            </a:r>
            <a:endParaRPr/>
          </a:p>
        </p:txBody>
      </p:sp>
      <p:pic>
        <p:nvPicPr>
          <p:cNvPr id="419" name="Google Shape;419;p49"/>
          <p:cNvPicPr preferRelativeResize="0"/>
          <p:nvPr/>
        </p:nvPicPr>
        <p:blipFill rotWithShape="1">
          <a:blip r:embed="rId3">
            <a:alphaModFix/>
          </a:blip>
          <a:srcRect b="0" l="8842" r="1567" t="0"/>
          <a:stretch/>
        </p:blipFill>
        <p:spPr>
          <a:xfrm>
            <a:off x="2098575" y="831200"/>
            <a:ext cx="7045426" cy="4265725"/>
          </a:xfrm>
          <a:prstGeom prst="rect">
            <a:avLst/>
          </a:prstGeom>
          <a:noFill/>
          <a:ln>
            <a:noFill/>
          </a:ln>
        </p:spPr>
      </p:pic>
      <p:pic>
        <p:nvPicPr>
          <p:cNvPr id="420" name="Google Shape;420;p49"/>
          <p:cNvPicPr preferRelativeResize="0"/>
          <p:nvPr/>
        </p:nvPicPr>
        <p:blipFill>
          <a:blip r:embed="rId4">
            <a:alphaModFix/>
          </a:blip>
          <a:stretch>
            <a:fillRect/>
          </a:stretch>
        </p:blipFill>
        <p:spPr>
          <a:xfrm>
            <a:off x="4165125" y="4657725"/>
            <a:ext cx="4978875" cy="485775"/>
          </a:xfrm>
          <a:prstGeom prst="rect">
            <a:avLst/>
          </a:prstGeom>
          <a:noFill/>
          <a:ln>
            <a:noFill/>
          </a:ln>
        </p:spPr>
      </p:pic>
      <p:sp>
        <p:nvSpPr>
          <p:cNvPr id="421" name="Google Shape;421;p49"/>
          <p:cNvSpPr txBox="1"/>
          <p:nvPr/>
        </p:nvSpPr>
        <p:spPr>
          <a:xfrm>
            <a:off x="51500" y="931450"/>
            <a:ext cx="1915500" cy="194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Very low ME and High RMSE.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Under predicts</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Neural Network (1-5 yrs)</a:t>
            </a:r>
            <a:endParaRPr/>
          </a:p>
        </p:txBody>
      </p:sp>
      <p:pic>
        <p:nvPicPr>
          <p:cNvPr id="428" name="Google Shape;428;p50"/>
          <p:cNvPicPr preferRelativeResize="0"/>
          <p:nvPr/>
        </p:nvPicPr>
        <p:blipFill rotWithShape="1">
          <a:blip r:embed="rId3">
            <a:alphaModFix/>
          </a:blip>
          <a:srcRect b="0" l="9575" r="0" t="0"/>
          <a:stretch/>
        </p:blipFill>
        <p:spPr>
          <a:xfrm>
            <a:off x="2098550" y="872175"/>
            <a:ext cx="7045450" cy="4139225"/>
          </a:xfrm>
          <a:prstGeom prst="rect">
            <a:avLst/>
          </a:prstGeom>
          <a:noFill/>
          <a:ln>
            <a:noFill/>
          </a:ln>
        </p:spPr>
      </p:pic>
      <p:pic>
        <p:nvPicPr>
          <p:cNvPr id="429" name="Google Shape;429;p50"/>
          <p:cNvPicPr preferRelativeResize="0"/>
          <p:nvPr/>
        </p:nvPicPr>
        <p:blipFill rotWithShape="1">
          <a:blip r:embed="rId4">
            <a:alphaModFix/>
          </a:blip>
          <a:srcRect b="0" l="0" r="0" t="9189"/>
          <a:stretch/>
        </p:blipFill>
        <p:spPr>
          <a:xfrm>
            <a:off x="4314200" y="4616800"/>
            <a:ext cx="4829801" cy="442850"/>
          </a:xfrm>
          <a:prstGeom prst="rect">
            <a:avLst/>
          </a:prstGeom>
          <a:noFill/>
          <a:ln>
            <a:noFill/>
          </a:ln>
        </p:spPr>
      </p:pic>
      <p:sp>
        <p:nvSpPr>
          <p:cNvPr id="430" name="Google Shape;430;p50"/>
          <p:cNvSpPr txBox="1"/>
          <p:nvPr/>
        </p:nvSpPr>
        <p:spPr>
          <a:xfrm>
            <a:off x="51500" y="931450"/>
            <a:ext cx="1915500" cy="194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Very low ME and High RMSE.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Under predicts</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1"/>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Classification Models </a:t>
            </a:r>
            <a:endParaRPr/>
          </a:p>
        </p:txBody>
      </p:sp>
      <p:sp>
        <p:nvSpPr>
          <p:cNvPr id="437" name="Google Shape;437;p51"/>
          <p:cNvSpPr txBox="1"/>
          <p:nvPr/>
        </p:nvSpPr>
        <p:spPr>
          <a:xfrm>
            <a:off x="409975" y="1025125"/>
            <a:ext cx="5712600" cy="370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Variables Included to Predict Patient Status: </a:t>
            </a:r>
            <a:endParaRPr/>
          </a:p>
          <a:p>
            <a:pPr indent="-317500" lvl="0" marL="457200" rtl="0" algn="l">
              <a:lnSpc>
                <a:spcPct val="150000"/>
              </a:lnSpc>
              <a:spcBef>
                <a:spcPts val="0"/>
              </a:spcBef>
              <a:spcAft>
                <a:spcPts val="0"/>
              </a:spcAft>
              <a:buSzPts val="1400"/>
              <a:buChar char="●"/>
            </a:pPr>
            <a:r>
              <a:rPr lang="en-US"/>
              <a:t>MELD Score</a:t>
            </a:r>
            <a:endParaRPr/>
          </a:p>
          <a:p>
            <a:pPr indent="-317500" lvl="0" marL="457200" rtl="0" algn="l">
              <a:lnSpc>
                <a:spcPct val="150000"/>
              </a:lnSpc>
              <a:spcBef>
                <a:spcPts val="0"/>
              </a:spcBef>
              <a:spcAft>
                <a:spcPts val="0"/>
              </a:spcAft>
              <a:buSzPts val="1400"/>
              <a:buChar char="●"/>
            </a:pPr>
            <a:r>
              <a:rPr lang="en-US"/>
              <a:t>Diabetes in the donor and Recipient </a:t>
            </a:r>
            <a:endParaRPr/>
          </a:p>
          <a:p>
            <a:pPr indent="-317500" lvl="0" marL="457200" rtl="0" algn="l">
              <a:lnSpc>
                <a:spcPct val="150000"/>
              </a:lnSpc>
              <a:spcBef>
                <a:spcPts val="0"/>
              </a:spcBef>
              <a:spcAft>
                <a:spcPts val="0"/>
              </a:spcAft>
              <a:buSzPts val="1400"/>
              <a:buChar char="●"/>
            </a:pPr>
            <a:r>
              <a:rPr lang="en-US"/>
              <a:t>Region </a:t>
            </a:r>
            <a:endParaRPr/>
          </a:p>
          <a:p>
            <a:pPr indent="-317500" lvl="0" marL="457200" rtl="0" algn="l">
              <a:lnSpc>
                <a:spcPct val="150000"/>
              </a:lnSpc>
              <a:spcBef>
                <a:spcPts val="0"/>
              </a:spcBef>
              <a:spcAft>
                <a:spcPts val="0"/>
              </a:spcAft>
              <a:buSzPts val="1400"/>
              <a:buChar char="●"/>
            </a:pPr>
            <a:r>
              <a:rPr lang="en-US"/>
              <a:t>Recipient medical condition at time of transplant </a:t>
            </a:r>
            <a:endParaRPr/>
          </a:p>
          <a:p>
            <a:pPr indent="-317500" lvl="0" marL="457200" rtl="0" algn="l">
              <a:lnSpc>
                <a:spcPct val="150000"/>
              </a:lnSpc>
              <a:spcBef>
                <a:spcPts val="0"/>
              </a:spcBef>
              <a:spcAft>
                <a:spcPts val="0"/>
              </a:spcAft>
              <a:buSzPts val="1400"/>
              <a:buChar char="●"/>
            </a:pPr>
            <a:r>
              <a:rPr lang="en-US"/>
              <a:t>Recipient and donor height</a:t>
            </a:r>
            <a:endParaRPr/>
          </a:p>
          <a:p>
            <a:pPr indent="-317500" lvl="0" marL="457200" rtl="0" algn="l">
              <a:lnSpc>
                <a:spcPct val="150000"/>
              </a:lnSpc>
              <a:spcBef>
                <a:spcPts val="0"/>
              </a:spcBef>
              <a:spcAft>
                <a:spcPts val="0"/>
              </a:spcAft>
              <a:buSzPts val="1400"/>
              <a:buChar char="●"/>
            </a:pPr>
            <a:r>
              <a:rPr lang="en-US"/>
              <a:t>Recipient and Donor liver size (includes body weight, gender, and age) </a:t>
            </a:r>
            <a:endParaRPr/>
          </a:p>
          <a:p>
            <a:pPr indent="-317500" lvl="0" marL="457200" rtl="0" algn="l">
              <a:lnSpc>
                <a:spcPct val="150000"/>
              </a:lnSpc>
              <a:spcBef>
                <a:spcPts val="0"/>
              </a:spcBef>
              <a:spcAft>
                <a:spcPts val="0"/>
              </a:spcAft>
              <a:buSzPts val="1400"/>
              <a:buChar char="●"/>
            </a:pPr>
            <a:r>
              <a:rPr lang="en-US"/>
              <a:t>Gender Match (indicated whether recipient and donor were of the same gender)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a:solidFill>
                  <a:schemeClr val="accent1"/>
                </a:solidFill>
              </a:rPr>
              <a:t>Introduction and Motivation </a:t>
            </a:r>
            <a:endParaRPr/>
          </a:p>
        </p:txBody>
      </p:sp>
      <p:grpSp>
        <p:nvGrpSpPr>
          <p:cNvPr id="136" name="Google Shape;136;p25"/>
          <p:cNvGrpSpPr/>
          <p:nvPr/>
        </p:nvGrpSpPr>
        <p:grpSpPr>
          <a:xfrm>
            <a:off x="1475656" y="817270"/>
            <a:ext cx="7056900" cy="3914720"/>
            <a:chOff x="1475656" y="817270"/>
            <a:chExt cx="7056900" cy="3914720"/>
          </a:xfrm>
        </p:grpSpPr>
        <p:cxnSp>
          <p:nvCxnSpPr>
            <p:cNvPr id="137" name="Google Shape;137;p25"/>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38" name="Google Shape;138;p25"/>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39" name="Google Shape;139;p25"/>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40" name="Google Shape;140;p25"/>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41" name="Google Shape;141;p25"/>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5"/>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3" name="Google Shape;143;p25"/>
          <p:cNvSpPr txBox="1"/>
          <p:nvPr/>
        </p:nvSpPr>
        <p:spPr>
          <a:xfrm>
            <a:off x="2196550" y="964675"/>
            <a:ext cx="6336000" cy="342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b="0" i="0" u="none" cap="none" strike="noStrike">
              <a:solidFill>
                <a:srgbClr val="222222"/>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t/>
            </a:r>
            <a:endParaRPr>
              <a:solidFill>
                <a:srgbClr val="22222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US">
                <a:solidFill>
                  <a:srgbClr val="222222"/>
                </a:solidFill>
                <a:highlight>
                  <a:srgbClr val="FFFFFF"/>
                </a:highlight>
                <a:latin typeface="Roboto"/>
                <a:ea typeface="Roboto"/>
                <a:cs typeface="Roboto"/>
                <a:sym typeface="Roboto"/>
              </a:rPr>
              <a:t>Giving patients a better understanding of their chances of survival after they receive a transplant </a:t>
            </a:r>
            <a:endParaRPr>
              <a:solidFill>
                <a:srgbClr val="22222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US">
                <a:solidFill>
                  <a:srgbClr val="222222"/>
                </a:solidFill>
                <a:highlight>
                  <a:srgbClr val="FFFFFF"/>
                </a:highlight>
                <a:latin typeface="Roboto"/>
                <a:ea typeface="Roboto"/>
                <a:cs typeface="Roboto"/>
                <a:sym typeface="Roboto"/>
              </a:rPr>
              <a:t>No known cure for End Stage Liver </a:t>
            </a:r>
            <a:r>
              <a:rPr lang="en-US">
                <a:solidFill>
                  <a:srgbClr val="222222"/>
                </a:solidFill>
                <a:highlight>
                  <a:srgbClr val="FFFFFF"/>
                </a:highlight>
                <a:latin typeface="Roboto"/>
                <a:ea typeface="Roboto"/>
                <a:cs typeface="Roboto"/>
                <a:sym typeface="Roboto"/>
              </a:rPr>
              <a:t>Disease</a:t>
            </a:r>
            <a:r>
              <a:rPr lang="en-US">
                <a:solidFill>
                  <a:srgbClr val="222222"/>
                </a:solidFill>
                <a:highlight>
                  <a:srgbClr val="FFFFFF"/>
                </a:highlight>
                <a:latin typeface="Roboto"/>
                <a:ea typeface="Roboto"/>
                <a:cs typeface="Roboto"/>
                <a:sym typeface="Roboto"/>
              </a:rPr>
              <a:t> (ESLD) other than a transplant </a:t>
            </a:r>
            <a:endParaRPr>
              <a:solidFill>
                <a:srgbClr val="22222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US">
                <a:solidFill>
                  <a:srgbClr val="222222"/>
                </a:solidFill>
                <a:highlight>
                  <a:srgbClr val="FFFFFF"/>
                </a:highlight>
                <a:latin typeface="Roboto"/>
                <a:ea typeface="Roboto"/>
                <a:cs typeface="Roboto"/>
                <a:sym typeface="Roboto"/>
              </a:rPr>
              <a:t>Over 17,000 people on the waiting list </a:t>
            </a:r>
            <a:endParaRPr>
              <a:solidFill>
                <a:srgbClr val="222222"/>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Roboto"/>
              <a:ea typeface="Roboto"/>
              <a:cs typeface="Roboto"/>
              <a:sym typeface="Roboto"/>
            </a:endParaRPr>
          </a:p>
        </p:txBody>
      </p:sp>
      <p:sp>
        <p:nvSpPr>
          <p:cNvPr id="144" name="Google Shape;144;p25"/>
          <p:cNvSpPr/>
          <p:nvPr/>
        </p:nvSpPr>
        <p:spPr>
          <a:xfrm>
            <a:off x="1638625" y="313248"/>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2"/>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Impact of Blood Type Variable </a:t>
            </a:r>
            <a:endParaRPr/>
          </a:p>
        </p:txBody>
      </p:sp>
      <p:graphicFrame>
        <p:nvGraphicFramePr>
          <p:cNvPr id="444" name="Google Shape;444;p52"/>
          <p:cNvGraphicFramePr/>
          <p:nvPr/>
        </p:nvGraphicFramePr>
        <p:xfrm>
          <a:off x="323525" y="1932875"/>
          <a:ext cx="3000000" cy="3000000"/>
        </p:xfrm>
        <a:graphic>
          <a:graphicData uri="http://schemas.openxmlformats.org/drawingml/2006/table">
            <a:tbl>
              <a:tblPr>
                <a:noFill/>
                <a:tableStyleId>{C23B0CBA-5D9D-4EA7-82BC-240C16512973}</a:tableStyleId>
              </a:tblPr>
              <a:tblGrid>
                <a:gridCol w="2413000"/>
                <a:gridCol w="2806050"/>
                <a:gridCol w="2851000"/>
              </a:tblGrid>
              <a:tr h="3810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US" sz="1800"/>
                        <a:t>without blood type match</a:t>
                      </a:r>
                      <a:endParaRPr sz="1800"/>
                    </a:p>
                  </a:txBody>
                  <a:tcPr marT="91425" marB="91425" marR="91425" marL="91425"/>
                </a:tc>
                <a:tc>
                  <a:txBody>
                    <a:bodyPr/>
                    <a:lstStyle/>
                    <a:p>
                      <a:pPr indent="0" lvl="0" marL="0" rtl="0" algn="l">
                        <a:spcBef>
                          <a:spcPts val="0"/>
                        </a:spcBef>
                        <a:spcAft>
                          <a:spcPts val="0"/>
                        </a:spcAft>
                        <a:buNone/>
                      </a:pPr>
                      <a:r>
                        <a:rPr lang="en-US" sz="1800"/>
                        <a:t>with blood type match</a:t>
                      </a:r>
                      <a:endParaRPr sz="1800"/>
                    </a:p>
                  </a:txBody>
                  <a:tcPr marT="91425" marB="91425" marR="91425" marL="91425"/>
                </a:tc>
              </a:tr>
              <a:tr h="381000">
                <a:tc>
                  <a:txBody>
                    <a:bodyPr/>
                    <a:lstStyle/>
                    <a:p>
                      <a:pPr indent="0" lvl="0" marL="0" rtl="0" algn="l">
                        <a:spcBef>
                          <a:spcPts val="0"/>
                        </a:spcBef>
                        <a:spcAft>
                          <a:spcPts val="0"/>
                        </a:spcAft>
                        <a:buNone/>
                      </a:pPr>
                      <a:r>
                        <a:rPr lang="en-US" sz="1800"/>
                        <a:t>Logistic </a:t>
                      </a:r>
                      <a:endParaRPr sz="1800"/>
                    </a:p>
                  </a:txBody>
                  <a:tcPr marT="91425" marB="91425" marR="91425" marL="91425"/>
                </a:tc>
                <a:tc>
                  <a:txBody>
                    <a:bodyPr/>
                    <a:lstStyle/>
                    <a:p>
                      <a:pPr indent="0" lvl="0" marL="0" rtl="0" algn="l">
                        <a:spcBef>
                          <a:spcPts val="0"/>
                        </a:spcBef>
                        <a:spcAft>
                          <a:spcPts val="0"/>
                        </a:spcAft>
                        <a:buNone/>
                      </a:pPr>
                      <a:r>
                        <a:rPr lang="en-US" sz="1800"/>
                        <a:t>71.52</a:t>
                      </a:r>
                      <a:endParaRPr sz="1800"/>
                    </a:p>
                  </a:txBody>
                  <a:tcPr marT="91425" marB="91425" marR="91425" marL="91425"/>
                </a:tc>
                <a:tc>
                  <a:txBody>
                    <a:bodyPr/>
                    <a:lstStyle/>
                    <a:p>
                      <a:pPr indent="0" lvl="0" marL="0" rtl="0" algn="l">
                        <a:spcBef>
                          <a:spcPts val="0"/>
                        </a:spcBef>
                        <a:spcAft>
                          <a:spcPts val="0"/>
                        </a:spcAft>
                        <a:buNone/>
                      </a:pPr>
                      <a:r>
                        <a:rPr lang="en-US" sz="1800"/>
                        <a:t>71.39</a:t>
                      </a:r>
                      <a:endParaRPr sz="1800"/>
                    </a:p>
                  </a:txBody>
                  <a:tcPr marT="91425" marB="91425" marR="91425" marL="91425"/>
                </a:tc>
              </a:tr>
              <a:tr h="381000">
                <a:tc>
                  <a:txBody>
                    <a:bodyPr/>
                    <a:lstStyle/>
                    <a:p>
                      <a:pPr indent="0" lvl="0" marL="0" rtl="0" algn="l">
                        <a:spcBef>
                          <a:spcPts val="0"/>
                        </a:spcBef>
                        <a:spcAft>
                          <a:spcPts val="0"/>
                        </a:spcAft>
                        <a:buNone/>
                      </a:pPr>
                      <a:r>
                        <a:rPr lang="en-US" sz="1800"/>
                        <a:t>LDA</a:t>
                      </a:r>
                      <a:endParaRPr sz="1800"/>
                    </a:p>
                  </a:txBody>
                  <a:tcPr marT="91425" marB="91425" marR="91425" marL="91425"/>
                </a:tc>
                <a:tc>
                  <a:txBody>
                    <a:bodyPr/>
                    <a:lstStyle/>
                    <a:p>
                      <a:pPr indent="0" lvl="0" marL="0" rtl="0" algn="l">
                        <a:spcBef>
                          <a:spcPts val="0"/>
                        </a:spcBef>
                        <a:spcAft>
                          <a:spcPts val="0"/>
                        </a:spcAft>
                        <a:buNone/>
                      </a:pPr>
                      <a:r>
                        <a:rPr lang="en-US" sz="1800"/>
                        <a:t>71.56</a:t>
                      </a:r>
                      <a:endParaRPr sz="1800"/>
                    </a:p>
                  </a:txBody>
                  <a:tcPr marT="91425" marB="91425" marR="91425" marL="91425"/>
                </a:tc>
                <a:tc>
                  <a:txBody>
                    <a:bodyPr/>
                    <a:lstStyle/>
                    <a:p>
                      <a:pPr indent="0" lvl="0" marL="0" rtl="0" algn="l">
                        <a:spcBef>
                          <a:spcPts val="0"/>
                        </a:spcBef>
                        <a:spcAft>
                          <a:spcPts val="0"/>
                        </a:spcAft>
                        <a:buNone/>
                      </a:pPr>
                      <a:r>
                        <a:rPr lang="en-US" sz="1800"/>
                        <a:t>71.32</a:t>
                      </a:r>
                      <a:endParaRPr sz="1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3"/>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Logistic </a:t>
            </a:r>
            <a:endParaRPr/>
          </a:p>
        </p:txBody>
      </p:sp>
      <p:graphicFrame>
        <p:nvGraphicFramePr>
          <p:cNvPr id="451" name="Google Shape;451;p53"/>
          <p:cNvGraphicFramePr/>
          <p:nvPr/>
        </p:nvGraphicFramePr>
        <p:xfrm>
          <a:off x="952500" y="1984550"/>
          <a:ext cx="3000000" cy="3000000"/>
        </p:xfrm>
        <a:graphic>
          <a:graphicData uri="http://schemas.openxmlformats.org/drawingml/2006/table">
            <a:tbl>
              <a:tblPr>
                <a:noFill/>
                <a:tableStyleId>{C23B0CBA-5D9D-4EA7-82BC-240C16512973}</a:tableStyleId>
              </a:tblPr>
              <a:tblGrid>
                <a:gridCol w="2413000"/>
                <a:gridCol w="2413000"/>
                <a:gridCol w="2413000"/>
              </a:tblGrid>
              <a:tr h="658575">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en-US" sz="1700"/>
                        <a:t>3 year </a:t>
                      </a:r>
                      <a:endParaRPr sz="1700"/>
                    </a:p>
                  </a:txBody>
                  <a:tcPr marT="91425" marB="91425" marR="91425" marL="91425"/>
                </a:tc>
                <a:tc>
                  <a:txBody>
                    <a:bodyPr/>
                    <a:lstStyle/>
                    <a:p>
                      <a:pPr indent="0" lvl="0" marL="0" rtl="0" algn="ctr">
                        <a:spcBef>
                          <a:spcPts val="0"/>
                        </a:spcBef>
                        <a:spcAft>
                          <a:spcPts val="0"/>
                        </a:spcAft>
                        <a:buNone/>
                      </a:pPr>
                      <a:r>
                        <a:rPr lang="en-US" sz="1700"/>
                        <a:t>5 year </a:t>
                      </a:r>
                      <a:endParaRPr sz="1700"/>
                    </a:p>
                  </a:txBody>
                  <a:tcPr marT="91425" marB="91425" marR="91425" marL="91425"/>
                </a:tc>
              </a:tr>
              <a:tr h="652250">
                <a:tc>
                  <a:txBody>
                    <a:bodyPr/>
                    <a:lstStyle/>
                    <a:p>
                      <a:pPr indent="0" lvl="0" marL="0" rtl="0" algn="ctr">
                        <a:spcBef>
                          <a:spcPts val="0"/>
                        </a:spcBef>
                        <a:spcAft>
                          <a:spcPts val="0"/>
                        </a:spcAft>
                        <a:buNone/>
                      </a:pPr>
                      <a:r>
                        <a:rPr lang="en-US" sz="1700"/>
                        <a:t>Validation Classification</a:t>
                      </a:r>
                      <a:endParaRPr sz="1700"/>
                    </a:p>
                  </a:txBody>
                  <a:tcPr marT="91425" marB="91425" marR="91425" marL="91425"/>
                </a:tc>
                <a:tc>
                  <a:txBody>
                    <a:bodyPr/>
                    <a:lstStyle/>
                    <a:p>
                      <a:pPr indent="0" lvl="0" marL="0" rtl="0" algn="ctr">
                        <a:spcBef>
                          <a:spcPts val="0"/>
                        </a:spcBef>
                        <a:spcAft>
                          <a:spcPts val="0"/>
                        </a:spcAft>
                        <a:buNone/>
                      </a:pPr>
                      <a:r>
                        <a:rPr lang="en-US" sz="1700"/>
                        <a:t>71.52</a:t>
                      </a:r>
                      <a:endParaRPr sz="1700"/>
                    </a:p>
                  </a:txBody>
                  <a:tcPr marT="91425" marB="91425" marR="91425" marL="91425"/>
                </a:tc>
                <a:tc>
                  <a:txBody>
                    <a:bodyPr/>
                    <a:lstStyle/>
                    <a:p>
                      <a:pPr indent="0" lvl="0" marL="0" rtl="0" algn="ctr">
                        <a:spcBef>
                          <a:spcPts val="0"/>
                        </a:spcBef>
                        <a:spcAft>
                          <a:spcPts val="0"/>
                        </a:spcAft>
                        <a:buNone/>
                      </a:pPr>
                      <a:r>
                        <a:rPr lang="en-US" sz="1700"/>
                        <a:t>71.63</a:t>
                      </a:r>
                      <a:endParaRPr sz="1700"/>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4"/>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LDA &amp; QDA</a:t>
            </a:r>
            <a:endParaRPr/>
          </a:p>
        </p:txBody>
      </p:sp>
      <p:graphicFrame>
        <p:nvGraphicFramePr>
          <p:cNvPr id="458" name="Google Shape;458;p54"/>
          <p:cNvGraphicFramePr/>
          <p:nvPr/>
        </p:nvGraphicFramePr>
        <p:xfrm>
          <a:off x="952500" y="2000250"/>
          <a:ext cx="3000000" cy="3000000"/>
        </p:xfrm>
        <a:graphic>
          <a:graphicData uri="http://schemas.openxmlformats.org/drawingml/2006/table">
            <a:tbl>
              <a:tblPr>
                <a:noFill/>
                <a:tableStyleId>{C23B0CBA-5D9D-4EA7-82BC-240C16512973}</a:tableStyleId>
              </a:tblPr>
              <a:tblGrid>
                <a:gridCol w="2413000"/>
                <a:gridCol w="2413000"/>
                <a:gridCol w="2413000"/>
              </a:tblGrid>
              <a:tr h="381000">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US" sz="1700"/>
                        <a:t>3 year</a:t>
                      </a:r>
                      <a:endParaRPr sz="1700"/>
                    </a:p>
                  </a:txBody>
                  <a:tcPr marT="91425" marB="91425" marR="91425" marL="91425"/>
                </a:tc>
                <a:tc>
                  <a:txBody>
                    <a:bodyPr/>
                    <a:lstStyle/>
                    <a:p>
                      <a:pPr indent="0" lvl="0" marL="0" rtl="0" algn="l">
                        <a:spcBef>
                          <a:spcPts val="0"/>
                        </a:spcBef>
                        <a:spcAft>
                          <a:spcPts val="0"/>
                        </a:spcAft>
                        <a:buNone/>
                      </a:pPr>
                      <a:r>
                        <a:rPr lang="en-US" sz="1700"/>
                        <a:t>5 year </a:t>
                      </a:r>
                      <a:endParaRPr sz="1700"/>
                    </a:p>
                  </a:txBody>
                  <a:tcPr marT="91425" marB="91425" marR="91425" marL="91425"/>
                </a:tc>
              </a:tr>
              <a:tr h="381000">
                <a:tc>
                  <a:txBody>
                    <a:bodyPr/>
                    <a:lstStyle/>
                    <a:p>
                      <a:pPr indent="0" lvl="0" marL="0" rtl="0" algn="l">
                        <a:spcBef>
                          <a:spcPts val="0"/>
                        </a:spcBef>
                        <a:spcAft>
                          <a:spcPts val="0"/>
                        </a:spcAft>
                        <a:buNone/>
                      </a:pPr>
                      <a:r>
                        <a:rPr lang="en-US" sz="1700"/>
                        <a:t>Validation</a:t>
                      </a:r>
                      <a:r>
                        <a:rPr lang="en-US" sz="1700"/>
                        <a:t> for LDA</a:t>
                      </a:r>
                      <a:endParaRPr sz="1700"/>
                    </a:p>
                  </a:txBody>
                  <a:tcPr marT="91425" marB="91425" marR="91425" marL="91425"/>
                </a:tc>
                <a:tc>
                  <a:txBody>
                    <a:bodyPr/>
                    <a:lstStyle/>
                    <a:p>
                      <a:pPr indent="0" lvl="0" marL="0" rtl="0" algn="l">
                        <a:spcBef>
                          <a:spcPts val="0"/>
                        </a:spcBef>
                        <a:spcAft>
                          <a:spcPts val="0"/>
                        </a:spcAft>
                        <a:buNone/>
                      </a:pPr>
                      <a:r>
                        <a:rPr b="1" lang="en-US" sz="1700"/>
                        <a:t>71.56</a:t>
                      </a:r>
                      <a:endParaRPr b="1" sz="1700"/>
                    </a:p>
                  </a:txBody>
                  <a:tcPr marT="91425" marB="91425" marR="91425" marL="91425"/>
                </a:tc>
                <a:tc>
                  <a:txBody>
                    <a:bodyPr/>
                    <a:lstStyle/>
                    <a:p>
                      <a:pPr indent="0" lvl="0" marL="0" rtl="0" algn="l">
                        <a:spcBef>
                          <a:spcPts val="0"/>
                        </a:spcBef>
                        <a:spcAft>
                          <a:spcPts val="0"/>
                        </a:spcAft>
                        <a:buNone/>
                      </a:pPr>
                      <a:r>
                        <a:rPr b="1" lang="en-US" sz="1700"/>
                        <a:t>71.59</a:t>
                      </a:r>
                      <a:endParaRPr b="1" sz="1700"/>
                    </a:p>
                  </a:txBody>
                  <a:tcPr marT="91425" marB="91425" marR="91425" marL="91425"/>
                </a:tc>
              </a:tr>
              <a:tr h="381000">
                <a:tc>
                  <a:txBody>
                    <a:bodyPr/>
                    <a:lstStyle/>
                    <a:p>
                      <a:pPr indent="0" lvl="0" marL="0" rtl="0" algn="l">
                        <a:spcBef>
                          <a:spcPts val="0"/>
                        </a:spcBef>
                        <a:spcAft>
                          <a:spcPts val="0"/>
                        </a:spcAft>
                        <a:buNone/>
                      </a:pPr>
                      <a:r>
                        <a:rPr lang="en-US" sz="1700"/>
                        <a:t>Validation for QDA</a:t>
                      </a:r>
                      <a:endParaRPr sz="1700"/>
                    </a:p>
                  </a:txBody>
                  <a:tcPr marT="91425" marB="91425" marR="91425" marL="91425"/>
                </a:tc>
                <a:tc>
                  <a:txBody>
                    <a:bodyPr/>
                    <a:lstStyle/>
                    <a:p>
                      <a:pPr indent="0" lvl="0" marL="0" rtl="0" algn="l">
                        <a:spcBef>
                          <a:spcPts val="0"/>
                        </a:spcBef>
                        <a:spcAft>
                          <a:spcPts val="0"/>
                        </a:spcAft>
                        <a:buNone/>
                      </a:pPr>
                      <a:r>
                        <a:rPr lang="en-US" sz="1700"/>
                        <a:t>70.81</a:t>
                      </a:r>
                      <a:endParaRPr sz="1700"/>
                    </a:p>
                  </a:txBody>
                  <a:tcPr marT="91425" marB="91425" marR="91425" marL="91425"/>
                </a:tc>
                <a:tc>
                  <a:txBody>
                    <a:bodyPr/>
                    <a:lstStyle/>
                    <a:p>
                      <a:pPr indent="0" lvl="0" marL="0" rtl="0" algn="l">
                        <a:spcBef>
                          <a:spcPts val="0"/>
                        </a:spcBef>
                        <a:spcAft>
                          <a:spcPts val="0"/>
                        </a:spcAft>
                        <a:buNone/>
                      </a:pPr>
                      <a:r>
                        <a:rPr lang="en-US" sz="1700"/>
                        <a:t>71.56</a:t>
                      </a:r>
                      <a:endParaRPr sz="1700"/>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5"/>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Neural Network </a:t>
            </a:r>
            <a:endParaRPr/>
          </a:p>
        </p:txBody>
      </p:sp>
      <p:graphicFrame>
        <p:nvGraphicFramePr>
          <p:cNvPr id="465" name="Google Shape;465;p55"/>
          <p:cNvGraphicFramePr/>
          <p:nvPr/>
        </p:nvGraphicFramePr>
        <p:xfrm>
          <a:off x="323550" y="2000250"/>
          <a:ext cx="3000000" cy="3000000"/>
        </p:xfrm>
        <a:graphic>
          <a:graphicData uri="http://schemas.openxmlformats.org/drawingml/2006/table">
            <a:tbl>
              <a:tblPr>
                <a:noFill/>
                <a:tableStyleId>{C23B0CBA-5D9D-4EA7-82BC-240C16512973}</a:tableStyleId>
              </a:tblPr>
              <a:tblGrid>
                <a:gridCol w="2622650"/>
                <a:gridCol w="2622650"/>
                <a:gridCol w="2622650"/>
              </a:tblGrid>
              <a:tr h="441925">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US" sz="1700"/>
                        <a:t>3 year</a:t>
                      </a:r>
                      <a:endParaRPr sz="1700"/>
                    </a:p>
                  </a:txBody>
                  <a:tcPr marT="91425" marB="91425" marR="91425" marL="91425"/>
                </a:tc>
                <a:tc>
                  <a:txBody>
                    <a:bodyPr/>
                    <a:lstStyle/>
                    <a:p>
                      <a:pPr indent="0" lvl="0" marL="0" rtl="0" algn="l">
                        <a:spcBef>
                          <a:spcPts val="0"/>
                        </a:spcBef>
                        <a:spcAft>
                          <a:spcPts val="0"/>
                        </a:spcAft>
                        <a:buNone/>
                      </a:pPr>
                      <a:r>
                        <a:rPr lang="en-US" sz="1700"/>
                        <a:t>5 year</a:t>
                      </a:r>
                      <a:endParaRPr sz="1700"/>
                    </a:p>
                  </a:txBody>
                  <a:tcPr marT="91425" marB="91425" marR="91425" marL="91425"/>
                </a:tc>
              </a:tr>
              <a:tr h="381000">
                <a:tc>
                  <a:txBody>
                    <a:bodyPr/>
                    <a:lstStyle/>
                    <a:p>
                      <a:pPr indent="0" lvl="0" marL="0" rtl="0" algn="l">
                        <a:spcBef>
                          <a:spcPts val="0"/>
                        </a:spcBef>
                        <a:spcAft>
                          <a:spcPts val="0"/>
                        </a:spcAft>
                        <a:buNone/>
                      </a:pPr>
                      <a:r>
                        <a:rPr lang="en-US" sz="1700"/>
                        <a:t>1 Hidden layer 2 Nodes</a:t>
                      </a:r>
                      <a:endParaRPr sz="1700"/>
                    </a:p>
                  </a:txBody>
                  <a:tcPr marT="91425" marB="91425" marR="91425" marL="91425"/>
                </a:tc>
                <a:tc>
                  <a:txBody>
                    <a:bodyPr/>
                    <a:lstStyle/>
                    <a:p>
                      <a:pPr indent="0" lvl="0" marL="0" rtl="0" algn="l">
                        <a:spcBef>
                          <a:spcPts val="0"/>
                        </a:spcBef>
                        <a:spcAft>
                          <a:spcPts val="0"/>
                        </a:spcAft>
                        <a:buNone/>
                      </a:pPr>
                      <a:r>
                        <a:rPr b="1" lang="en-US" sz="1700"/>
                        <a:t>71.4</a:t>
                      </a:r>
                      <a:endParaRPr b="1" sz="1700"/>
                    </a:p>
                  </a:txBody>
                  <a:tcPr marT="91425" marB="91425" marR="91425" marL="91425"/>
                </a:tc>
                <a:tc>
                  <a:txBody>
                    <a:bodyPr/>
                    <a:lstStyle/>
                    <a:p>
                      <a:pPr indent="0" lvl="0" marL="0" rtl="0" algn="l">
                        <a:spcBef>
                          <a:spcPts val="0"/>
                        </a:spcBef>
                        <a:spcAft>
                          <a:spcPts val="0"/>
                        </a:spcAft>
                        <a:buNone/>
                      </a:pPr>
                      <a:r>
                        <a:rPr lang="en-US" sz="1700"/>
                        <a:t>71.21</a:t>
                      </a:r>
                      <a:endParaRPr sz="1700"/>
                    </a:p>
                  </a:txBody>
                  <a:tcPr marT="91425" marB="91425" marR="91425" marL="91425"/>
                </a:tc>
              </a:tr>
              <a:tr h="381000">
                <a:tc>
                  <a:txBody>
                    <a:bodyPr/>
                    <a:lstStyle/>
                    <a:p>
                      <a:pPr indent="0" lvl="0" marL="0" rtl="0" algn="l">
                        <a:spcBef>
                          <a:spcPts val="0"/>
                        </a:spcBef>
                        <a:spcAft>
                          <a:spcPts val="0"/>
                        </a:spcAft>
                        <a:buNone/>
                      </a:pPr>
                      <a:r>
                        <a:rPr lang="en-US" sz="1700"/>
                        <a:t>1 Hidden layer 3 Nodes</a:t>
                      </a:r>
                      <a:endParaRPr sz="1700"/>
                    </a:p>
                  </a:txBody>
                  <a:tcPr marT="91425" marB="91425" marR="91425" marL="91425"/>
                </a:tc>
                <a:tc>
                  <a:txBody>
                    <a:bodyPr/>
                    <a:lstStyle/>
                    <a:p>
                      <a:pPr indent="0" lvl="0" marL="0" rtl="0" algn="l">
                        <a:spcBef>
                          <a:spcPts val="0"/>
                        </a:spcBef>
                        <a:spcAft>
                          <a:spcPts val="0"/>
                        </a:spcAft>
                        <a:buNone/>
                      </a:pPr>
                      <a:r>
                        <a:rPr lang="en-US" sz="1700"/>
                        <a:t>71.11</a:t>
                      </a:r>
                      <a:endParaRPr sz="1700"/>
                    </a:p>
                  </a:txBody>
                  <a:tcPr marT="91425" marB="91425" marR="91425" marL="91425"/>
                </a:tc>
                <a:tc>
                  <a:txBody>
                    <a:bodyPr/>
                    <a:lstStyle/>
                    <a:p>
                      <a:pPr indent="0" lvl="0" marL="0" rtl="0" algn="l">
                        <a:spcBef>
                          <a:spcPts val="0"/>
                        </a:spcBef>
                        <a:spcAft>
                          <a:spcPts val="0"/>
                        </a:spcAft>
                        <a:buNone/>
                      </a:pPr>
                      <a:r>
                        <a:rPr b="1" lang="en-US" sz="1700"/>
                        <a:t>71.46</a:t>
                      </a:r>
                      <a:endParaRPr b="1" sz="17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6"/>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t/>
            </a:r>
            <a:endParaRPr/>
          </a:p>
        </p:txBody>
      </p:sp>
      <p:sp>
        <p:nvSpPr>
          <p:cNvPr id="472" name="Google Shape;472;p56"/>
          <p:cNvSpPr/>
          <p:nvPr>
            <p:ph idx="2" type="pic"/>
          </p:nvPr>
        </p:nvSpPr>
        <p:spPr>
          <a:xfrm>
            <a:off x="683568"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73" name="Google Shape;473;p56"/>
          <p:cNvSpPr/>
          <p:nvPr>
            <p:ph idx="3" type="pic"/>
          </p:nvPr>
        </p:nvSpPr>
        <p:spPr>
          <a:xfrm>
            <a:off x="2699792"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74" name="Google Shape;474;p56"/>
          <p:cNvSpPr/>
          <p:nvPr>
            <p:ph idx="4" type="pic"/>
          </p:nvPr>
        </p:nvSpPr>
        <p:spPr>
          <a:xfrm>
            <a:off x="4716016"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75" name="Google Shape;475;p56"/>
          <p:cNvSpPr/>
          <p:nvPr>
            <p:ph idx="5" type="pic"/>
          </p:nvPr>
        </p:nvSpPr>
        <p:spPr>
          <a:xfrm>
            <a:off x="6732240"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pic>
        <p:nvPicPr>
          <p:cNvPr id="476" name="Google Shape;476;p56"/>
          <p:cNvPicPr preferRelativeResize="0"/>
          <p:nvPr/>
        </p:nvPicPr>
        <p:blipFill>
          <a:blip r:embed="rId3">
            <a:alphaModFix/>
          </a:blip>
          <a:stretch>
            <a:fillRect/>
          </a:stretch>
        </p:blipFill>
        <p:spPr>
          <a:xfrm>
            <a:off x="0" y="171825"/>
            <a:ext cx="9345250" cy="468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7"/>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t/>
            </a:r>
            <a:endParaRPr/>
          </a:p>
        </p:txBody>
      </p:sp>
      <p:sp>
        <p:nvSpPr>
          <p:cNvPr id="483" name="Google Shape;483;p57"/>
          <p:cNvSpPr/>
          <p:nvPr>
            <p:ph idx="2" type="pic"/>
          </p:nvPr>
        </p:nvSpPr>
        <p:spPr>
          <a:xfrm>
            <a:off x="683568"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84" name="Google Shape;484;p57"/>
          <p:cNvSpPr/>
          <p:nvPr>
            <p:ph idx="3" type="pic"/>
          </p:nvPr>
        </p:nvSpPr>
        <p:spPr>
          <a:xfrm>
            <a:off x="2699792"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85" name="Google Shape;485;p57"/>
          <p:cNvSpPr/>
          <p:nvPr>
            <p:ph idx="4" type="pic"/>
          </p:nvPr>
        </p:nvSpPr>
        <p:spPr>
          <a:xfrm>
            <a:off x="4716016"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86" name="Google Shape;486;p57"/>
          <p:cNvSpPr/>
          <p:nvPr>
            <p:ph idx="5" type="pic"/>
          </p:nvPr>
        </p:nvSpPr>
        <p:spPr>
          <a:xfrm>
            <a:off x="6732240"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pic>
        <p:nvPicPr>
          <p:cNvPr id="487" name="Google Shape;487;p57"/>
          <p:cNvPicPr preferRelativeResize="0"/>
          <p:nvPr/>
        </p:nvPicPr>
        <p:blipFill>
          <a:blip r:embed="rId3">
            <a:alphaModFix/>
          </a:blip>
          <a:stretch>
            <a:fillRect/>
          </a:stretch>
        </p:blipFill>
        <p:spPr>
          <a:xfrm>
            <a:off x="-68875" y="192225"/>
            <a:ext cx="9050225" cy="45383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8"/>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US"/>
              <a:t>Naive Bayes </a:t>
            </a:r>
            <a:endParaRPr/>
          </a:p>
        </p:txBody>
      </p:sp>
      <p:sp>
        <p:nvSpPr>
          <p:cNvPr id="494" name="Google Shape;494;p58"/>
          <p:cNvSpPr/>
          <p:nvPr>
            <p:ph idx="2" type="pic"/>
          </p:nvPr>
        </p:nvSpPr>
        <p:spPr>
          <a:xfrm>
            <a:off x="683574" y="926831"/>
            <a:ext cx="3476400" cy="5094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rPr lang="en-US"/>
              <a:t>PATIENT SURVIVAL AFTER ONE TO THREE YEARS AFTER SURGERY</a:t>
            </a:r>
            <a:endParaRPr/>
          </a:p>
        </p:txBody>
      </p:sp>
      <p:sp>
        <p:nvSpPr>
          <p:cNvPr id="495" name="Google Shape;495;p58"/>
          <p:cNvSpPr/>
          <p:nvPr>
            <p:ph idx="5" type="pic"/>
          </p:nvPr>
        </p:nvSpPr>
        <p:spPr>
          <a:xfrm>
            <a:off x="4506750" y="926800"/>
            <a:ext cx="3204900" cy="5094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Clr>
                <a:schemeClr val="dk1"/>
              </a:buClr>
              <a:buSzPts val="1100"/>
              <a:buFont typeface="Arial"/>
              <a:buNone/>
            </a:pPr>
            <a:r>
              <a:rPr lang="en-US"/>
              <a:t>PATIENT SURVIVAL AFTER ONE TO FIVE YEARS AFTER SURGERY</a:t>
            </a:r>
            <a:endParaRPr/>
          </a:p>
        </p:txBody>
      </p:sp>
      <p:pic>
        <p:nvPicPr>
          <p:cNvPr id="496" name="Google Shape;496;p58"/>
          <p:cNvPicPr preferRelativeResize="0"/>
          <p:nvPr/>
        </p:nvPicPr>
        <p:blipFill>
          <a:blip r:embed="rId3">
            <a:alphaModFix/>
          </a:blip>
          <a:stretch>
            <a:fillRect/>
          </a:stretch>
        </p:blipFill>
        <p:spPr>
          <a:xfrm>
            <a:off x="888200" y="1546181"/>
            <a:ext cx="2876939" cy="3402469"/>
          </a:xfrm>
          <a:prstGeom prst="rect">
            <a:avLst/>
          </a:prstGeom>
          <a:noFill/>
          <a:ln>
            <a:noFill/>
          </a:ln>
        </p:spPr>
      </p:pic>
      <p:pic>
        <p:nvPicPr>
          <p:cNvPr id="497" name="Google Shape;497;p58"/>
          <p:cNvPicPr preferRelativeResize="0"/>
          <p:nvPr/>
        </p:nvPicPr>
        <p:blipFill>
          <a:blip r:embed="rId4">
            <a:alphaModFix/>
          </a:blip>
          <a:stretch>
            <a:fillRect/>
          </a:stretch>
        </p:blipFill>
        <p:spPr>
          <a:xfrm>
            <a:off x="5068826" y="1546175"/>
            <a:ext cx="2726217" cy="321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9"/>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Clr>
                <a:schemeClr val="dk1"/>
              </a:buClr>
              <a:buSzPts val="1100"/>
              <a:buFont typeface="Arial"/>
              <a:buNone/>
            </a:pPr>
            <a:r>
              <a:rPr lang="en-US"/>
              <a:t>Random Forest</a:t>
            </a:r>
            <a:endParaRPr/>
          </a:p>
        </p:txBody>
      </p:sp>
      <p:graphicFrame>
        <p:nvGraphicFramePr>
          <p:cNvPr id="504" name="Google Shape;504;p59"/>
          <p:cNvGraphicFramePr/>
          <p:nvPr/>
        </p:nvGraphicFramePr>
        <p:xfrm>
          <a:off x="853875" y="1940838"/>
          <a:ext cx="3000000" cy="3000000"/>
        </p:xfrm>
        <a:graphic>
          <a:graphicData uri="http://schemas.openxmlformats.org/drawingml/2006/table">
            <a:tbl>
              <a:tblPr>
                <a:noFill/>
                <a:tableStyleId>{C23B0CBA-5D9D-4EA7-82BC-240C16512973}</a:tableStyleId>
              </a:tblPr>
              <a:tblGrid>
                <a:gridCol w="2413000"/>
                <a:gridCol w="2413000"/>
                <a:gridCol w="2413000"/>
              </a:tblGrid>
              <a:tr h="564600">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en-US" sz="1700"/>
                        <a:t>1-</a:t>
                      </a:r>
                      <a:r>
                        <a:rPr lang="en-US" sz="1700"/>
                        <a:t>3 years </a:t>
                      </a:r>
                      <a:endParaRPr sz="1700"/>
                    </a:p>
                  </a:txBody>
                  <a:tcPr marT="91425" marB="91425" marR="91425" marL="91425"/>
                </a:tc>
                <a:tc>
                  <a:txBody>
                    <a:bodyPr/>
                    <a:lstStyle/>
                    <a:p>
                      <a:pPr indent="0" lvl="0" marL="0" rtl="0" algn="ctr">
                        <a:spcBef>
                          <a:spcPts val="0"/>
                        </a:spcBef>
                        <a:spcAft>
                          <a:spcPts val="0"/>
                        </a:spcAft>
                        <a:buNone/>
                      </a:pPr>
                      <a:r>
                        <a:rPr lang="en-US" sz="1700"/>
                        <a:t>1-</a:t>
                      </a:r>
                      <a:r>
                        <a:rPr lang="en-US" sz="1700"/>
                        <a:t>5 years </a:t>
                      </a:r>
                      <a:endParaRPr sz="1700"/>
                    </a:p>
                  </a:txBody>
                  <a:tcPr marT="91425" marB="91425" marR="91425" marL="91425"/>
                </a:tc>
              </a:tr>
              <a:tr h="597700">
                <a:tc>
                  <a:txBody>
                    <a:bodyPr/>
                    <a:lstStyle/>
                    <a:p>
                      <a:pPr indent="0" lvl="0" marL="0" rtl="0" algn="ctr">
                        <a:spcBef>
                          <a:spcPts val="0"/>
                        </a:spcBef>
                        <a:spcAft>
                          <a:spcPts val="0"/>
                        </a:spcAft>
                        <a:buNone/>
                      </a:pPr>
                      <a:r>
                        <a:rPr lang="en-US" sz="1700"/>
                        <a:t>Validation Classification</a:t>
                      </a:r>
                      <a:endParaRPr sz="17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000">
                          <a:solidFill>
                            <a:schemeClr val="dk1"/>
                          </a:solidFill>
                        </a:rPr>
                        <a:t>71.22</a:t>
                      </a:r>
                      <a:endParaRPr sz="17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000">
                          <a:solidFill>
                            <a:schemeClr val="dk1"/>
                          </a:solidFill>
                        </a:rPr>
                        <a:t>72.54</a:t>
                      </a:r>
                      <a:endParaRPr sz="1700"/>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Classification Comparison </a:t>
            </a:r>
            <a:endParaRPr/>
          </a:p>
        </p:txBody>
      </p:sp>
      <p:graphicFrame>
        <p:nvGraphicFramePr>
          <p:cNvPr id="511" name="Google Shape;511;p60"/>
          <p:cNvGraphicFramePr/>
          <p:nvPr/>
        </p:nvGraphicFramePr>
        <p:xfrm>
          <a:off x="842025" y="1029575"/>
          <a:ext cx="3000000" cy="3000000"/>
        </p:xfrm>
        <a:graphic>
          <a:graphicData uri="http://schemas.openxmlformats.org/drawingml/2006/table">
            <a:tbl>
              <a:tblPr>
                <a:noFill/>
                <a:tableStyleId>{C23B0CBA-5D9D-4EA7-82BC-240C16512973}</a:tableStyleId>
              </a:tblPr>
              <a:tblGrid>
                <a:gridCol w="2413000"/>
                <a:gridCol w="2413000"/>
                <a:gridCol w="2413000"/>
              </a:tblGrid>
              <a:tr h="381000">
                <a:tc>
                  <a:txBody>
                    <a:bodyPr/>
                    <a:lstStyle/>
                    <a:p>
                      <a:pPr indent="0" lvl="0" marL="0" rtl="0" algn="ctr">
                        <a:spcBef>
                          <a:spcPts val="0"/>
                        </a:spcBef>
                        <a:spcAft>
                          <a:spcPts val="0"/>
                        </a:spcAft>
                        <a:buNone/>
                      </a:pPr>
                      <a:r>
                        <a:t/>
                      </a:r>
                      <a:endParaRPr sz="2000"/>
                    </a:p>
                  </a:txBody>
                  <a:tcPr marT="91425" marB="91425" marR="91425" marL="91425"/>
                </a:tc>
                <a:tc>
                  <a:txBody>
                    <a:bodyPr/>
                    <a:lstStyle/>
                    <a:p>
                      <a:pPr indent="0" lvl="0" marL="0" rtl="0" algn="ctr">
                        <a:spcBef>
                          <a:spcPts val="0"/>
                        </a:spcBef>
                        <a:spcAft>
                          <a:spcPts val="0"/>
                        </a:spcAft>
                        <a:buNone/>
                      </a:pPr>
                      <a:r>
                        <a:rPr lang="en-US" sz="2000"/>
                        <a:t>1-</a:t>
                      </a:r>
                      <a:r>
                        <a:rPr lang="en-US" sz="2000"/>
                        <a:t>3 years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1-</a:t>
                      </a:r>
                      <a:r>
                        <a:rPr lang="en-US" sz="2000"/>
                        <a:t>5 years </a:t>
                      </a:r>
                      <a:endParaRPr sz="20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Logistic </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71.52</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71.63</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LDA</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sz="2000">
                          <a:solidFill>
                            <a:srgbClr val="FF0000"/>
                          </a:solidFill>
                        </a:rPr>
                        <a:t>71.56</a:t>
                      </a:r>
                      <a:endParaRPr b="1" sz="20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71.59</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QDA</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70.81</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71.56</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NN 1 layer 2 nodes</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71.4</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71.21</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NN 1 layer 3 nodes </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71.11</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71.46</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Naive Bayes</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71.48</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000">
                          <a:solidFill>
                            <a:srgbClr val="FF0000"/>
                          </a:solidFill>
                        </a:rPr>
                        <a:t>72.65</a:t>
                      </a:r>
                      <a:endParaRPr b="1" sz="20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Random Forest</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71.22</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72.54</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1"/>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Conclusion</a:t>
            </a:r>
            <a:endParaRPr/>
          </a:p>
        </p:txBody>
      </p:sp>
      <p:sp>
        <p:nvSpPr>
          <p:cNvPr id="518" name="Google Shape;518;p61"/>
          <p:cNvSpPr txBox="1"/>
          <p:nvPr/>
        </p:nvSpPr>
        <p:spPr>
          <a:xfrm>
            <a:off x="549875" y="875600"/>
            <a:ext cx="7943100" cy="387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800">
                <a:solidFill>
                  <a:srgbClr val="4A86E8"/>
                </a:solidFill>
              </a:rPr>
              <a:t>Quantitative:</a:t>
            </a:r>
            <a:endParaRPr b="1" sz="1800">
              <a:solidFill>
                <a:srgbClr val="4A86E8"/>
              </a:solidFill>
            </a:endParaRPr>
          </a:p>
          <a:p>
            <a:pPr indent="-342900" lvl="0" marL="457200" marR="0" rtl="0" algn="l">
              <a:lnSpc>
                <a:spcPct val="100000"/>
              </a:lnSpc>
              <a:spcBef>
                <a:spcPts val="0"/>
              </a:spcBef>
              <a:spcAft>
                <a:spcPts val="0"/>
              </a:spcAft>
              <a:buClr>
                <a:srgbClr val="FF0000"/>
              </a:buClr>
              <a:buSzPts val="1800"/>
              <a:buFont typeface="Arial"/>
              <a:buChar char="●"/>
            </a:pPr>
            <a:r>
              <a:rPr lang="en-US" sz="1800">
                <a:solidFill>
                  <a:srgbClr val="3F3F3F"/>
                </a:solidFill>
              </a:rPr>
              <a:t>Can we predict survival time for patients one-year after receiving a transplant?</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marR="0" rtl="0" algn="l">
              <a:lnSpc>
                <a:spcPct val="100000"/>
              </a:lnSpc>
              <a:spcBef>
                <a:spcPts val="0"/>
              </a:spcBef>
              <a:spcAft>
                <a:spcPts val="0"/>
              </a:spcAft>
              <a:buNone/>
            </a:pPr>
            <a:r>
              <a:rPr lang="en-US" sz="1800">
                <a:solidFill>
                  <a:srgbClr val="3F3F3F"/>
                </a:solidFill>
              </a:rPr>
              <a:t>Yes, we are able to predict patient survival time using linear regression and predictive variables such as Liver Size, MELD Score, Region and Transplant Year.</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rtl="0" algn="l">
              <a:spcBef>
                <a:spcPts val="0"/>
              </a:spcBef>
              <a:spcAft>
                <a:spcPts val="0"/>
              </a:spcAft>
              <a:buNone/>
            </a:pPr>
            <a:r>
              <a:rPr b="1" lang="en-US" sz="1800">
                <a:solidFill>
                  <a:srgbClr val="A61C00"/>
                </a:solidFill>
              </a:rPr>
              <a:t>Qualitative:</a:t>
            </a:r>
            <a:endParaRPr b="0" i="0" sz="1800" u="none" cap="none" strike="noStrike">
              <a:solidFill>
                <a:srgbClr val="A61C00"/>
              </a:solidFill>
              <a:latin typeface="Arial"/>
              <a:ea typeface="Arial"/>
              <a:cs typeface="Arial"/>
              <a:sym typeface="Arial"/>
            </a:endParaRPr>
          </a:p>
          <a:p>
            <a:pPr indent="-342900" lvl="0" marL="457200" marR="0" rtl="0" algn="l">
              <a:lnSpc>
                <a:spcPct val="100000"/>
              </a:lnSpc>
              <a:spcBef>
                <a:spcPts val="0"/>
              </a:spcBef>
              <a:spcAft>
                <a:spcPts val="0"/>
              </a:spcAft>
              <a:buClr>
                <a:srgbClr val="FF0000"/>
              </a:buClr>
              <a:buSzPts val="1800"/>
              <a:buChar char="●"/>
            </a:pPr>
            <a:r>
              <a:rPr lang="en-US" sz="1800">
                <a:solidFill>
                  <a:srgbClr val="3F3F3F"/>
                </a:solidFill>
              </a:rPr>
              <a:t>Classifying if a patient survived one-year after receiving a transplant. </a:t>
            </a:r>
            <a:endParaRPr sz="1800">
              <a:solidFill>
                <a:srgbClr val="3F3F3F"/>
              </a:solidFill>
            </a:endParaRPr>
          </a:p>
          <a:p>
            <a:pPr indent="0" lvl="0" marL="457200" marR="0" rtl="0" algn="l">
              <a:lnSpc>
                <a:spcPct val="100000"/>
              </a:lnSpc>
              <a:spcBef>
                <a:spcPts val="0"/>
              </a:spcBef>
              <a:spcAft>
                <a:spcPts val="0"/>
              </a:spcAft>
              <a:buNone/>
            </a:pPr>
            <a:r>
              <a:t/>
            </a:r>
            <a:endParaRPr sz="1800">
              <a:solidFill>
                <a:srgbClr val="3F3F3F"/>
              </a:solidFill>
            </a:endParaRPr>
          </a:p>
          <a:p>
            <a:pPr indent="0" lvl="0" marL="0" marR="0" rtl="0" algn="l">
              <a:lnSpc>
                <a:spcPct val="100000"/>
              </a:lnSpc>
              <a:spcBef>
                <a:spcPts val="0"/>
              </a:spcBef>
              <a:spcAft>
                <a:spcPts val="0"/>
              </a:spcAft>
              <a:buNone/>
            </a:pPr>
            <a:r>
              <a:rPr lang="en-US" sz="1800">
                <a:solidFill>
                  <a:srgbClr val="3F3F3F"/>
                </a:solidFill>
              </a:rPr>
              <a:t>We are able to predict a </a:t>
            </a:r>
            <a:r>
              <a:rPr lang="en-US" sz="1800">
                <a:solidFill>
                  <a:srgbClr val="3F3F3F"/>
                </a:solidFill>
              </a:rPr>
              <a:t>patient's</a:t>
            </a:r>
            <a:r>
              <a:rPr lang="en-US" sz="1800">
                <a:solidFill>
                  <a:srgbClr val="3F3F3F"/>
                </a:solidFill>
              </a:rPr>
              <a:t> survival status successfully for 1-3 years and 1-5 years after a transplant with good accuracy using LDA for 1-3 years and Naive Bayes for 1-5 years</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marR="0" rtl="0" algn="l">
              <a:lnSpc>
                <a:spcPct val="100000"/>
              </a:lnSpc>
              <a:spcBef>
                <a:spcPts val="0"/>
              </a:spcBef>
              <a:spcAft>
                <a:spcPts val="0"/>
              </a:spcAft>
              <a:buNone/>
            </a:pPr>
            <a:r>
              <a:t/>
            </a:r>
            <a:endParaRPr b="1" sz="2500">
              <a:solidFill>
                <a:srgbClr val="38761D"/>
              </a:solidFil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a:solidFill>
                  <a:schemeClr val="accent1"/>
                </a:solidFill>
              </a:rPr>
              <a:t>Data</a:t>
            </a:r>
            <a:endParaRPr/>
          </a:p>
        </p:txBody>
      </p:sp>
      <p:grpSp>
        <p:nvGrpSpPr>
          <p:cNvPr id="150" name="Google Shape;150;p26"/>
          <p:cNvGrpSpPr/>
          <p:nvPr/>
        </p:nvGrpSpPr>
        <p:grpSpPr>
          <a:xfrm>
            <a:off x="1475656" y="817270"/>
            <a:ext cx="7056900" cy="3914720"/>
            <a:chOff x="1475656" y="817270"/>
            <a:chExt cx="7056900" cy="3914720"/>
          </a:xfrm>
        </p:grpSpPr>
        <p:cxnSp>
          <p:nvCxnSpPr>
            <p:cNvPr id="151" name="Google Shape;151;p26"/>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52" name="Google Shape;152;p26"/>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53" name="Google Shape;153;p26"/>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54" name="Google Shape;154;p26"/>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55" name="Google Shape;155;p26"/>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26"/>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7" name="Google Shape;157;p26"/>
          <p:cNvSpPr txBox="1"/>
          <p:nvPr/>
        </p:nvSpPr>
        <p:spPr>
          <a:xfrm>
            <a:off x="2296750" y="1210762"/>
            <a:ext cx="6235800" cy="3356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3F3F3F"/>
                </a:solidFill>
                <a:latin typeface="Arial"/>
                <a:ea typeface="Arial"/>
                <a:cs typeface="Arial"/>
                <a:sym typeface="Arial"/>
              </a:rPr>
              <a:t>Scientific Registry of Transplant Recipients (SRTR)</a:t>
            </a:r>
            <a:endParaRPr b="0" i="0" sz="1800" u="none" cap="none" strike="noStrike">
              <a:solidFill>
                <a:srgbClr val="3F3F3F"/>
              </a:solidFill>
              <a:latin typeface="Arial"/>
              <a:ea typeface="Arial"/>
              <a:cs typeface="Arial"/>
              <a:sym typeface="Arial"/>
            </a:endParaRPr>
          </a:p>
          <a:p>
            <a:pPr indent="-342900" lvl="0" marL="457200" marR="0" rtl="0" algn="l">
              <a:lnSpc>
                <a:spcPct val="200000"/>
              </a:lnSpc>
              <a:spcBef>
                <a:spcPts val="0"/>
              </a:spcBef>
              <a:spcAft>
                <a:spcPts val="0"/>
              </a:spcAft>
              <a:buClr>
                <a:srgbClr val="3F3F3F"/>
              </a:buClr>
              <a:buSzPts val="1800"/>
              <a:buFont typeface="Arial"/>
              <a:buChar char="●"/>
            </a:pPr>
            <a:r>
              <a:rPr b="0" i="0" lang="en-US" sz="1800" u="none" cap="none" strike="noStrike">
                <a:solidFill>
                  <a:srgbClr val="3F3F3F"/>
                </a:solidFill>
                <a:latin typeface="Arial"/>
                <a:ea typeface="Arial"/>
                <a:cs typeface="Arial"/>
                <a:sym typeface="Arial"/>
              </a:rPr>
              <a:t>1987-2018</a:t>
            </a:r>
            <a:endParaRPr b="0" i="0" sz="1800" u="none" cap="none" strike="noStrike">
              <a:solidFill>
                <a:srgbClr val="3F3F3F"/>
              </a:solidFill>
              <a:latin typeface="Arial"/>
              <a:ea typeface="Arial"/>
              <a:cs typeface="Arial"/>
              <a:sym typeface="Arial"/>
            </a:endParaRPr>
          </a:p>
          <a:p>
            <a:pPr indent="-342900" lvl="0" marL="457200" marR="0" rtl="0" algn="l">
              <a:lnSpc>
                <a:spcPct val="200000"/>
              </a:lnSpc>
              <a:spcBef>
                <a:spcPts val="0"/>
              </a:spcBef>
              <a:spcAft>
                <a:spcPts val="0"/>
              </a:spcAft>
              <a:buClr>
                <a:srgbClr val="3F3F3F"/>
              </a:buClr>
              <a:buSzPts val="1800"/>
              <a:buChar char="●"/>
            </a:pPr>
            <a:r>
              <a:rPr lang="en-US" sz="1800">
                <a:solidFill>
                  <a:srgbClr val="3F3F3F"/>
                </a:solidFill>
              </a:rPr>
              <a:t>404 variables, 292,489 observations before data preparation and cleaning </a:t>
            </a:r>
            <a:endParaRPr sz="1800">
              <a:solidFill>
                <a:srgbClr val="3F3F3F"/>
              </a:solidFill>
            </a:endParaRPr>
          </a:p>
          <a:p>
            <a:pPr indent="-342900" lvl="0" marL="457200" marR="0" rtl="0" algn="l">
              <a:lnSpc>
                <a:spcPct val="200000"/>
              </a:lnSpc>
              <a:spcBef>
                <a:spcPts val="0"/>
              </a:spcBef>
              <a:spcAft>
                <a:spcPts val="0"/>
              </a:spcAft>
              <a:buClr>
                <a:srgbClr val="3F3F3F"/>
              </a:buClr>
              <a:buSzPts val="1800"/>
              <a:buChar char="●"/>
            </a:pPr>
            <a:r>
              <a:rPr lang="en-US" sz="1800">
                <a:solidFill>
                  <a:srgbClr val="3F3F3F"/>
                </a:solidFill>
              </a:rPr>
              <a:t>47 variables and 46,600 observations after data preparation and cleaning for 2002-2018</a:t>
            </a:r>
            <a:endParaRPr sz="1800">
              <a:solidFill>
                <a:srgbClr val="3F3F3F"/>
              </a:solidFil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58" name="Google Shape;158;p26"/>
          <p:cNvSpPr/>
          <p:nvPr/>
        </p:nvSpPr>
        <p:spPr>
          <a:xfrm>
            <a:off x="1638625" y="362173"/>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2"/>
          <p:cNvSpPr txBox="1"/>
          <p:nvPr>
            <p:ph idx="1" type="body"/>
          </p:nvPr>
        </p:nvSpPr>
        <p:spPr>
          <a:xfrm>
            <a:off x="0" y="3363838"/>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a:t>Thank you!</a:t>
            </a:r>
            <a:endParaRPr/>
          </a:p>
        </p:txBody>
      </p:sp>
      <p:sp>
        <p:nvSpPr>
          <p:cNvPr id="524" name="Google Shape;524;p62"/>
          <p:cNvSpPr txBox="1"/>
          <p:nvPr>
            <p:ph idx="2" type="body"/>
          </p:nvPr>
        </p:nvSpPr>
        <p:spPr>
          <a:xfrm>
            <a:off x="-148" y="3939902"/>
            <a:ext cx="9144000" cy="28803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Any questions?</a:t>
            </a:r>
            <a:endParaRPr/>
          </a:p>
        </p:txBody>
      </p:sp>
      <p:sp>
        <p:nvSpPr>
          <p:cNvPr id="525" name="Google Shape;525;p62"/>
          <p:cNvSpPr/>
          <p:nvPr/>
        </p:nvSpPr>
        <p:spPr>
          <a:xfrm>
            <a:off x="480624" y="1564426"/>
            <a:ext cx="2033101" cy="1679710"/>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6" name="Google Shape;526;p62"/>
          <p:cNvSpPr/>
          <p:nvPr/>
        </p:nvSpPr>
        <p:spPr>
          <a:xfrm flipH="1">
            <a:off x="6517349" y="1640625"/>
            <a:ext cx="2316601" cy="1578522"/>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0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FF00"/>
              </a:solidFill>
              <a:highlight>
                <a:srgbClr val="00FF00"/>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3000">
                <a:solidFill>
                  <a:schemeClr val="accent1"/>
                </a:solidFill>
              </a:rPr>
              <a:t>Preliminary View of Key Variables</a:t>
            </a:r>
            <a:endParaRPr sz="3000"/>
          </a:p>
        </p:txBody>
      </p:sp>
      <p:grpSp>
        <p:nvGrpSpPr>
          <p:cNvPr id="164" name="Google Shape;164;p27"/>
          <p:cNvGrpSpPr/>
          <p:nvPr/>
        </p:nvGrpSpPr>
        <p:grpSpPr>
          <a:xfrm>
            <a:off x="1475656" y="817270"/>
            <a:ext cx="7056900" cy="3914720"/>
            <a:chOff x="1475656" y="817270"/>
            <a:chExt cx="7056900" cy="3914720"/>
          </a:xfrm>
        </p:grpSpPr>
        <p:cxnSp>
          <p:nvCxnSpPr>
            <p:cNvPr id="165" name="Google Shape;165;p27"/>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66" name="Google Shape;166;p27"/>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67" name="Google Shape;167;p27"/>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68" name="Google Shape;168;p27"/>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69" name="Google Shape;169;p27"/>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27"/>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1" name="Google Shape;171;p27"/>
          <p:cNvSpPr txBox="1"/>
          <p:nvPr/>
        </p:nvSpPr>
        <p:spPr>
          <a:xfrm>
            <a:off x="2140150" y="1121750"/>
            <a:ext cx="6392400" cy="383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arenR"/>
            </a:pPr>
            <a:r>
              <a:rPr b="1" lang="en-US" sz="1200">
                <a:solidFill>
                  <a:srgbClr val="222222"/>
                </a:solidFill>
                <a:highlight>
                  <a:srgbClr val="FFFFFF"/>
                </a:highlight>
                <a:latin typeface="Roboto"/>
                <a:ea typeface="Roboto"/>
                <a:cs typeface="Roboto"/>
                <a:sym typeface="Roboto"/>
              </a:rPr>
              <a:t>Organ Procurement Organizations (OPO)</a:t>
            </a:r>
            <a:r>
              <a:rPr lang="en-US" sz="1200">
                <a:solidFill>
                  <a:srgbClr val="222222"/>
                </a:solidFill>
                <a:highlight>
                  <a:srgbClr val="FFFFFF"/>
                </a:highlight>
                <a:latin typeface="Roboto"/>
                <a:ea typeface="Roboto"/>
                <a:cs typeface="Roboto"/>
                <a:sym typeface="Roboto"/>
              </a:rPr>
              <a:t>: is a non-profit organization that is responsible for the evaluation and procurement of deceased-donor organs for organ transplantation.</a:t>
            </a:r>
            <a:endParaRPr sz="1200">
              <a:solidFill>
                <a:srgbClr val="222222"/>
              </a:solidFill>
              <a:highlight>
                <a:srgbClr val="FFFFFF"/>
              </a:highlight>
              <a:latin typeface="Roboto"/>
              <a:ea typeface="Roboto"/>
              <a:cs typeface="Roboto"/>
              <a:sym typeface="Roboto"/>
            </a:endParaRPr>
          </a:p>
          <a:p>
            <a:pPr indent="-304800" lvl="0" marL="1371600" rtl="0" algn="l">
              <a:spcBef>
                <a:spcPts val="0"/>
              </a:spcBef>
              <a:spcAft>
                <a:spcPts val="0"/>
              </a:spcAft>
              <a:buClr>
                <a:srgbClr val="222222"/>
              </a:buClr>
              <a:buSzPts val="1200"/>
              <a:buFont typeface="Roboto"/>
              <a:buChar char="-"/>
            </a:pPr>
            <a:r>
              <a:rPr b="1" lang="en-US" sz="1200">
                <a:solidFill>
                  <a:srgbClr val="222222"/>
                </a:solidFill>
                <a:highlight>
                  <a:srgbClr val="FFFFFF"/>
                </a:highlight>
                <a:latin typeface="Roboto"/>
                <a:ea typeface="Roboto"/>
                <a:cs typeface="Roboto"/>
                <a:sym typeface="Roboto"/>
              </a:rPr>
              <a:t>Region</a:t>
            </a:r>
            <a:r>
              <a:rPr lang="en-US" sz="1200">
                <a:solidFill>
                  <a:srgbClr val="222222"/>
                </a:solidFill>
                <a:highlight>
                  <a:srgbClr val="FFFFFF"/>
                </a:highlight>
                <a:latin typeface="Roboto"/>
                <a:ea typeface="Roboto"/>
                <a:cs typeface="Roboto"/>
                <a:sym typeface="Roboto"/>
              </a:rPr>
              <a:t>: 1 to 11</a:t>
            </a:r>
            <a:endParaRPr sz="1200">
              <a:solidFill>
                <a:srgbClr val="222222"/>
              </a:solidFill>
              <a:highlight>
                <a:srgbClr val="FFFFFF"/>
              </a:highlight>
              <a:latin typeface="Roboto"/>
              <a:ea typeface="Roboto"/>
              <a:cs typeface="Roboto"/>
              <a:sym typeface="Roboto"/>
            </a:endParaRPr>
          </a:p>
          <a:p>
            <a:pPr indent="0" lvl="0" marL="22860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arenR"/>
            </a:pPr>
            <a:r>
              <a:rPr b="1" lang="en-US" sz="1200">
                <a:solidFill>
                  <a:srgbClr val="222222"/>
                </a:solidFill>
                <a:highlight>
                  <a:srgbClr val="FFFFFF"/>
                </a:highlight>
                <a:latin typeface="Roboto"/>
                <a:ea typeface="Roboto"/>
                <a:cs typeface="Roboto"/>
                <a:sym typeface="Roboto"/>
              </a:rPr>
              <a:t>MELD/PELD scores: </a:t>
            </a:r>
            <a:r>
              <a:rPr lang="en-US" sz="1200">
                <a:solidFill>
                  <a:srgbClr val="222222"/>
                </a:solidFill>
                <a:highlight>
                  <a:srgbClr val="FFFFFF"/>
                </a:highlight>
                <a:latin typeface="Roboto"/>
                <a:ea typeface="Roboto"/>
                <a:cs typeface="Roboto"/>
                <a:sym typeface="Roboto"/>
              </a:rPr>
              <a:t>Model of End Stage Liver Disease/ Pediatric End-stage Liver Disease</a:t>
            </a:r>
            <a:endParaRPr sz="1200">
              <a:solidFill>
                <a:srgbClr val="222222"/>
              </a:solidFill>
              <a:highlight>
                <a:srgbClr val="FFFFFF"/>
              </a:highlight>
              <a:latin typeface="Roboto"/>
              <a:ea typeface="Roboto"/>
              <a:cs typeface="Roboto"/>
              <a:sym typeface="Roboto"/>
            </a:endParaRPr>
          </a:p>
          <a:p>
            <a:pPr indent="-304800" lvl="0" marL="1371600" rtl="0" algn="l">
              <a:spcBef>
                <a:spcPts val="0"/>
              </a:spcBef>
              <a:spcAft>
                <a:spcPts val="0"/>
              </a:spcAft>
              <a:buClr>
                <a:srgbClr val="222222"/>
              </a:buClr>
              <a:buSzPts val="1200"/>
              <a:buFont typeface="Roboto"/>
              <a:buChar char="-"/>
            </a:pPr>
            <a:r>
              <a:rPr b="1" lang="en-US" sz="1200">
                <a:solidFill>
                  <a:srgbClr val="222222"/>
                </a:solidFill>
                <a:highlight>
                  <a:schemeClr val="lt1"/>
                </a:highlight>
                <a:latin typeface="Roboto"/>
                <a:ea typeface="Roboto"/>
                <a:cs typeface="Roboto"/>
                <a:sym typeface="Roboto"/>
              </a:rPr>
              <a:t>range</a:t>
            </a:r>
            <a:r>
              <a:rPr lang="en-US" sz="1200">
                <a:solidFill>
                  <a:srgbClr val="222222"/>
                </a:solidFill>
                <a:highlight>
                  <a:schemeClr val="lt1"/>
                </a:highlight>
                <a:latin typeface="Roboto"/>
                <a:ea typeface="Roboto"/>
                <a:cs typeface="Roboto"/>
                <a:sym typeface="Roboto"/>
              </a:rPr>
              <a:t>: 6 to 40</a:t>
            </a:r>
            <a:endParaRPr sz="1200">
              <a:solidFill>
                <a:srgbClr val="222222"/>
              </a:solidFill>
              <a:highlight>
                <a:schemeClr val="lt1"/>
              </a:highlight>
              <a:latin typeface="Roboto"/>
              <a:ea typeface="Roboto"/>
              <a:cs typeface="Roboto"/>
              <a:sym typeface="Roboto"/>
            </a:endParaRPr>
          </a:p>
          <a:p>
            <a:pPr indent="-304800" lvl="0" marL="1371600" rtl="0" algn="l">
              <a:spcBef>
                <a:spcPts val="0"/>
              </a:spcBef>
              <a:spcAft>
                <a:spcPts val="0"/>
              </a:spcAft>
              <a:buClr>
                <a:srgbClr val="222222"/>
              </a:buClr>
              <a:buSzPts val="1200"/>
              <a:buFont typeface="Roboto"/>
              <a:buChar char="-"/>
            </a:pPr>
            <a:r>
              <a:rPr lang="en-US" sz="1200">
                <a:solidFill>
                  <a:srgbClr val="222222"/>
                </a:solidFill>
                <a:highlight>
                  <a:schemeClr val="lt1"/>
                </a:highlight>
                <a:latin typeface="Roboto"/>
                <a:ea typeface="Roboto"/>
                <a:cs typeface="Roboto"/>
                <a:sym typeface="Roboto"/>
              </a:rPr>
              <a:t>Higher the score, the higher the severity.</a:t>
            </a:r>
            <a:endParaRPr sz="1200">
              <a:solidFill>
                <a:srgbClr val="222222"/>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0000FF"/>
              </a:buClr>
              <a:buSzPts val="1200"/>
              <a:buFont typeface="Roboto"/>
              <a:buAutoNum type="arabicParenR"/>
            </a:pPr>
            <a:r>
              <a:rPr b="1" lang="en-US" sz="1200">
                <a:solidFill>
                  <a:srgbClr val="0000FF"/>
                </a:solidFill>
              </a:rPr>
              <a:t>Donor/ Recipient Demographic information</a:t>
            </a:r>
            <a:endParaRPr b="1" sz="1200">
              <a:solidFill>
                <a:srgbClr val="0000FF"/>
              </a:solidFill>
            </a:endParaRPr>
          </a:p>
          <a:p>
            <a:pPr indent="-304800" lvl="0" marL="457200" rtl="0" algn="l">
              <a:spcBef>
                <a:spcPts val="0"/>
              </a:spcBef>
              <a:spcAft>
                <a:spcPts val="0"/>
              </a:spcAft>
              <a:buClr>
                <a:schemeClr val="dk1"/>
              </a:buClr>
              <a:buSzPts val="1200"/>
              <a:buChar char="-"/>
            </a:pPr>
            <a:r>
              <a:rPr lang="en-US" sz="1200">
                <a:solidFill>
                  <a:schemeClr val="dk1"/>
                </a:solidFill>
              </a:rPr>
              <a:t>Blood type, Age, Height, BMI, Cause of Death, Deceased History of (</a:t>
            </a:r>
            <a:r>
              <a:rPr lang="en-US" sz="1200">
                <a:solidFill>
                  <a:schemeClr val="dk1"/>
                </a:solidFill>
              </a:rPr>
              <a:t>Alcohol</a:t>
            </a:r>
            <a:r>
              <a:rPr lang="en-US" sz="1200">
                <a:solidFill>
                  <a:schemeClr val="dk1"/>
                </a:solidFill>
              </a:rPr>
              <a:t>, </a:t>
            </a:r>
            <a:r>
              <a:rPr lang="en-US" sz="1200">
                <a:solidFill>
                  <a:schemeClr val="dk1"/>
                </a:solidFill>
              </a:rPr>
              <a:t>Cigarettes, and Cocaine use), Type (Deceased or Living),  Ethnicity</a:t>
            </a:r>
            <a:endParaRPr sz="1200">
              <a:solidFill>
                <a:schemeClr val="dk1"/>
              </a:solidFill>
            </a:endParaRPr>
          </a:p>
          <a:p>
            <a:pPr indent="0" lvl="0" marL="914400" rtl="0" algn="l">
              <a:spcBef>
                <a:spcPts val="0"/>
              </a:spcBef>
              <a:spcAft>
                <a:spcPts val="0"/>
              </a:spcAft>
              <a:buNone/>
            </a:pPr>
            <a:r>
              <a:t/>
            </a:r>
            <a:endParaRPr sz="600">
              <a:solidFill>
                <a:schemeClr val="dk1"/>
              </a:solidFill>
              <a:highlight>
                <a:srgbClr val="E4E8EE"/>
              </a:highlight>
            </a:endParaRPr>
          </a:p>
          <a:p>
            <a:pPr indent="0" lvl="0" marL="914400" rtl="0" algn="l">
              <a:spcBef>
                <a:spcPts val="0"/>
              </a:spcBef>
              <a:spcAft>
                <a:spcPts val="0"/>
              </a:spcAft>
              <a:buNone/>
            </a:pPr>
            <a:r>
              <a:t/>
            </a:r>
            <a:endParaRPr sz="600">
              <a:solidFill>
                <a:schemeClr val="dk1"/>
              </a:solidFill>
              <a:highlight>
                <a:srgbClr val="E4E8EE"/>
              </a:highlight>
            </a:endParaRPr>
          </a:p>
          <a:p>
            <a:pPr indent="0" lvl="0" marL="9144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72" name="Google Shape;172;p27"/>
          <p:cNvSpPr/>
          <p:nvPr/>
        </p:nvSpPr>
        <p:spPr>
          <a:xfrm>
            <a:off x="1638625" y="305673"/>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0" y="320700"/>
            <a:ext cx="1820700" cy="1416600"/>
          </a:xfrm>
          <a:prstGeom prst="rect">
            <a:avLst/>
          </a:prstGeom>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720"/>
              </a:spcBef>
              <a:spcAft>
                <a:spcPts val="0"/>
              </a:spcAft>
              <a:buNone/>
            </a:pPr>
            <a:r>
              <a:rPr lang="en-US" sz="3000">
                <a:solidFill>
                  <a:srgbClr val="4A86E8"/>
                </a:solidFill>
              </a:rPr>
              <a:t>Regions 1 -11</a:t>
            </a:r>
            <a:endParaRPr sz="3000">
              <a:solidFill>
                <a:srgbClr val="4A86E8"/>
              </a:solidFill>
            </a:endParaRPr>
          </a:p>
        </p:txBody>
      </p:sp>
      <p:pic>
        <p:nvPicPr>
          <p:cNvPr id="179" name="Google Shape;179;p28"/>
          <p:cNvPicPr preferRelativeResize="0"/>
          <p:nvPr/>
        </p:nvPicPr>
        <p:blipFill>
          <a:blip r:embed="rId3">
            <a:alphaModFix/>
          </a:blip>
          <a:stretch>
            <a:fillRect/>
          </a:stretch>
        </p:blipFill>
        <p:spPr>
          <a:xfrm>
            <a:off x="2051725" y="392325"/>
            <a:ext cx="6912901" cy="4163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Research Questions and Practical Implications </a:t>
            </a:r>
            <a:endParaRPr sz="2400"/>
          </a:p>
        </p:txBody>
      </p:sp>
      <p:grpSp>
        <p:nvGrpSpPr>
          <p:cNvPr id="185" name="Google Shape;185;p29"/>
          <p:cNvGrpSpPr/>
          <p:nvPr/>
        </p:nvGrpSpPr>
        <p:grpSpPr>
          <a:xfrm>
            <a:off x="1475656" y="817270"/>
            <a:ext cx="7056900" cy="3914720"/>
            <a:chOff x="1475656" y="817270"/>
            <a:chExt cx="7056900" cy="3914720"/>
          </a:xfrm>
        </p:grpSpPr>
        <p:cxnSp>
          <p:nvCxnSpPr>
            <p:cNvPr id="186" name="Google Shape;186;p29"/>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87" name="Google Shape;187;p29"/>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88" name="Google Shape;188;p29"/>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89" name="Google Shape;189;p29"/>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90" name="Google Shape;190;p29"/>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29"/>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2" name="Google Shape;192;p29"/>
          <p:cNvSpPr txBox="1"/>
          <p:nvPr/>
        </p:nvSpPr>
        <p:spPr>
          <a:xfrm>
            <a:off x="2220500" y="1061100"/>
            <a:ext cx="6235800" cy="302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800">
                <a:solidFill>
                  <a:srgbClr val="4A86E8"/>
                </a:solidFill>
              </a:rPr>
              <a:t>Quantitative:</a:t>
            </a:r>
            <a:endParaRPr b="1" sz="1800">
              <a:solidFill>
                <a:srgbClr val="4A86E8"/>
              </a:solidFill>
            </a:endParaRPr>
          </a:p>
          <a:p>
            <a:pPr indent="-342900" lvl="0" marL="457200" marR="0" rtl="0" algn="l">
              <a:lnSpc>
                <a:spcPct val="100000"/>
              </a:lnSpc>
              <a:spcBef>
                <a:spcPts val="0"/>
              </a:spcBef>
              <a:spcAft>
                <a:spcPts val="0"/>
              </a:spcAft>
              <a:buClr>
                <a:srgbClr val="FF0000"/>
              </a:buClr>
              <a:buSzPts val="1800"/>
              <a:buFont typeface="Arial"/>
              <a:buChar char="●"/>
            </a:pPr>
            <a:r>
              <a:rPr lang="en-US" sz="1800">
                <a:solidFill>
                  <a:srgbClr val="3F3F3F"/>
                </a:solidFill>
              </a:rPr>
              <a:t>Can we predict survival time for patients one-year after receiving a transplant?</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rtl="0" algn="l">
              <a:spcBef>
                <a:spcPts val="0"/>
              </a:spcBef>
              <a:spcAft>
                <a:spcPts val="0"/>
              </a:spcAft>
              <a:buNone/>
            </a:pPr>
            <a:r>
              <a:rPr b="1" lang="en-US" sz="1800">
                <a:solidFill>
                  <a:srgbClr val="A61C00"/>
                </a:solidFill>
              </a:rPr>
              <a:t>Qualitative:</a:t>
            </a:r>
            <a:endParaRPr b="0" i="0" sz="1800" u="none" cap="none" strike="noStrike">
              <a:solidFill>
                <a:srgbClr val="A61C00"/>
              </a:solidFill>
              <a:latin typeface="Arial"/>
              <a:ea typeface="Arial"/>
              <a:cs typeface="Arial"/>
              <a:sym typeface="Arial"/>
            </a:endParaRPr>
          </a:p>
          <a:p>
            <a:pPr indent="-342900" lvl="0" marL="457200" marR="0" rtl="0" algn="l">
              <a:lnSpc>
                <a:spcPct val="100000"/>
              </a:lnSpc>
              <a:spcBef>
                <a:spcPts val="0"/>
              </a:spcBef>
              <a:spcAft>
                <a:spcPts val="0"/>
              </a:spcAft>
              <a:buClr>
                <a:srgbClr val="FF0000"/>
              </a:buClr>
              <a:buSzPts val="1800"/>
              <a:buChar char="●"/>
            </a:pPr>
            <a:r>
              <a:rPr lang="en-US" sz="1800">
                <a:solidFill>
                  <a:srgbClr val="3F3F3F"/>
                </a:solidFill>
              </a:rPr>
              <a:t>Classifying if a patient survived one-year after receiving a transplant. </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361950" lvl="0" marL="457200" marR="0" rtl="0" algn="l">
              <a:lnSpc>
                <a:spcPct val="100000"/>
              </a:lnSpc>
              <a:spcBef>
                <a:spcPts val="0"/>
              </a:spcBef>
              <a:spcAft>
                <a:spcPts val="0"/>
              </a:spcAft>
              <a:buClr>
                <a:srgbClr val="38761D"/>
              </a:buClr>
              <a:buSzPts val="2100"/>
              <a:buChar char="❖"/>
            </a:pPr>
            <a:r>
              <a:rPr b="1" lang="en-US" sz="1750">
                <a:solidFill>
                  <a:srgbClr val="38761D"/>
                </a:solidFill>
                <a:highlight>
                  <a:srgbClr val="FFFFFF"/>
                </a:highlight>
                <a:latin typeface="Roboto"/>
                <a:ea typeface="Roboto"/>
                <a:cs typeface="Roboto"/>
                <a:sym typeface="Roboto"/>
              </a:rPr>
              <a:t>Help patients get a better idea of their chances of survival for a prolonged time after a year of transplant</a:t>
            </a:r>
            <a:endParaRPr b="1" sz="2500">
              <a:solidFill>
                <a:srgbClr val="38761D"/>
              </a:solidFil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93" name="Google Shape;193;p29"/>
          <p:cNvSpPr/>
          <p:nvPr/>
        </p:nvSpPr>
        <p:spPr>
          <a:xfrm>
            <a:off x="1690125" y="362173"/>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Data Intervals</a:t>
            </a:r>
            <a:endParaRPr/>
          </a:p>
        </p:txBody>
      </p:sp>
      <p:sp>
        <p:nvSpPr>
          <p:cNvPr id="200" name="Google Shape;200;p30"/>
          <p:cNvSpPr txBox="1"/>
          <p:nvPr/>
        </p:nvSpPr>
        <p:spPr>
          <a:xfrm>
            <a:off x="323525" y="1292050"/>
            <a:ext cx="5712600" cy="3686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Study by American Liver Foundation shows that about 75% of the patients survive one to five years after receiving a transplant.</a:t>
            </a:r>
            <a:endParaRPr/>
          </a:p>
          <a:p>
            <a:pPr indent="-317500" lvl="0" marL="457200" rtl="0" algn="l">
              <a:lnSpc>
                <a:spcPct val="150000"/>
              </a:lnSpc>
              <a:spcBef>
                <a:spcPts val="0"/>
              </a:spcBef>
              <a:spcAft>
                <a:spcPts val="0"/>
              </a:spcAft>
              <a:buSzPts val="1400"/>
              <a:buChar char="●"/>
            </a:pPr>
            <a:r>
              <a:rPr lang="en-US"/>
              <a:t>The Data was divided in two intervals:</a:t>
            </a:r>
            <a:endParaRPr/>
          </a:p>
          <a:p>
            <a:pPr indent="-317500" lvl="1" marL="914400" rtl="0" algn="l">
              <a:lnSpc>
                <a:spcPct val="150000"/>
              </a:lnSpc>
              <a:spcBef>
                <a:spcPts val="0"/>
              </a:spcBef>
              <a:spcAft>
                <a:spcPts val="0"/>
              </a:spcAft>
              <a:buSzPts val="1400"/>
              <a:buChar char="○"/>
            </a:pPr>
            <a:r>
              <a:rPr lang="en-US"/>
              <a:t>1 to 3 Years Survival Time</a:t>
            </a:r>
            <a:endParaRPr/>
          </a:p>
          <a:p>
            <a:pPr indent="-317500" lvl="1" marL="914400" rtl="0" algn="l">
              <a:lnSpc>
                <a:spcPct val="150000"/>
              </a:lnSpc>
              <a:spcBef>
                <a:spcPts val="0"/>
              </a:spcBef>
              <a:spcAft>
                <a:spcPts val="0"/>
              </a:spcAft>
              <a:buSzPts val="1400"/>
              <a:buChar char="○"/>
            </a:pPr>
            <a:r>
              <a:rPr lang="en-US"/>
              <a:t>1 to 5 Years Survival Time </a:t>
            </a:r>
            <a:endParaRPr/>
          </a:p>
          <a:p>
            <a:pPr indent="-317500" lvl="0" marL="457200" rtl="0" algn="l">
              <a:lnSpc>
                <a:spcPct val="150000"/>
              </a:lnSpc>
              <a:spcBef>
                <a:spcPts val="0"/>
              </a:spcBef>
              <a:spcAft>
                <a:spcPts val="0"/>
              </a:spcAft>
              <a:buSzPts val="1400"/>
              <a:buChar char="●"/>
            </a:pPr>
            <a:r>
              <a:rPr lang="en-US"/>
              <a:t>Quantitative and Qualitative Models were generated for both intervals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4" name="Shape 204"/>
        <p:cNvGrpSpPr/>
        <p:nvPr/>
      </p:nvGrpSpPr>
      <p:grpSpPr>
        <a:xfrm>
          <a:off x="0" y="0"/>
          <a:ext cx="0" cy="0"/>
          <a:chOff x="0" y="0"/>
          <a:chExt cx="0" cy="0"/>
        </a:xfrm>
      </p:grpSpPr>
      <p:sp>
        <p:nvSpPr>
          <p:cNvPr id="205" name="Google Shape;205;p31"/>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Waiting Time </a:t>
            </a:r>
            <a:r>
              <a:rPr lang="en-US" sz="2400">
                <a:solidFill>
                  <a:schemeClr val="accent1"/>
                </a:solidFill>
              </a:rPr>
              <a:t>per Region</a:t>
            </a:r>
            <a:endParaRPr sz="2400"/>
          </a:p>
        </p:txBody>
      </p:sp>
      <p:grpSp>
        <p:nvGrpSpPr>
          <p:cNvPr id="206" name="Google Shape;206;p31"/>
          <p:cNvGrpSpPr/>
          <p:nvPr/>
        </p:nvGrpSpPr>
        <p:grpSpPr>
          <a:xfrm>
            <a:off x="1475656" y="817270"/>
            <a:ext cx="7056900" cy="3914720"/>
            <a:chOff x="1475656" y="817270"/>
            <a:chExt cx="7056900" cy="3914720"/>
          </a:xfrm>
        </p:grpSpPr>
        <p:cxnSp>
          <p:nvCxnSpPr>
            <p:cNvPr id="207" name="Google Shape;207;p31"/>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08" name="Google Shape;208;p31"/>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09" name="Google Shape;209;p31"/>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10" name="Google Shape;210;p31"/>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11" name="Google Shape;211;p31"/>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31"/>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3" name="Google Shape;213;p31"/>
          <p:cNvSpPr txBox="1"/>
          <p:nvPr/>
        </p:nvSpPr>
        <p:spPr>
          <a:xfrm>
            <a:off x="-76200" y="890325"/>
            <a:ext cx="2845800" cy="1823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b="1" lang="en-US" sz="1500">
                <a:solidFill>
                  <a:srgbClr val="3F3F3F"/>
                </a:solidFill>
              </a:rPr>
              <a:t>Region 4 </a:t>
            </a:r>
            <a:r>
              <a:rPr lang="en-US" sz="1500">
                <a:solidFill>
                  <a:srgbClr val="3F3F3F"/>
                </a:solidFill>
              </a:rPr>
              <a:t>has the lowest avg. waiting time.</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5,10,2 </a:t>
            </a:r>
            <a:r>
              <a:rPr lang="en-US" sz="1500">
                <a:solidFill>
                  <a:srgbClr val="3F3F3F"/>
                </a:solidFill>
              </a:rPr>
              <a:t>have the highest Waiting Time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14" name="Google Shape;214;p31"/>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15" name="Google Shape;215;p31"/>
          <p:cNvPicPr preferRelativeResize="0"/>
          <p:nvPr/>
        </p:nvPicPr>
        <p:blipFill>
          <a:blip r:embed="rId3">
            <a:alphaModFix/>
          </a:blip>
          <a:stretch>
            <a:fillRect/>
          </a:stretch>
        </p:blipFill>
        <p:spPr>
          <a:xfrm>
            <a:off x="2682150" y="1010379"/>
            <a:ext cx="6103126" cy="367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COLOR-A07">
      <a:dk1>
        <a:srgbClr val="000000"/>
      </a:dk1>
      <a:lt1>
        <a:srgbClr val="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07">
      <a:dk1>
        <a:srgbClr val="000000"/>
      </a:dk1>
      <a:lt1>
        <a:srgbClr val="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