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5906" y="471982"/>
            <a:ext cx="996314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5266" y="1045441"/>
            <a:ext cx="2479675" cy="869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3883" y="303587"/>
            <a:ext cx="2832735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4645" marR="327025">
              <a:lnSpc>
                <a:spcPct val="100000"/>
              </a:lnSpc>
              <a:spcBef>
                <a:spcPts val="100"/>
              </a:spcBef>
            </a:pPr>
            <a:r>
              <a:rPr dirty="0" sz="2200" spc="70" b="1">
                <a:solidFill>
                  <a:srgbClr val="FFFFFF"/>
                </a:solidFill>
                <a:latin typeface="Times New Roman"/>
                <a:cs typeface="Times New Roman"/>
              </a:rPr>
              <a:t>Driving</a:t>
            </a:r>
            <a:r>
              <a:rPr dirty="0" sz="22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50" b="1">
                <a:solidFill>
                  <a:srgbClr val="FFFFFF"/>
                </a:solidFill>
                <a:latin typeface="Times New Roman"/>
                <a:cs typeface="Times New Roman"/>
              </a:rPr>
              <a:t>Towards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490" b="1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2200" spc="50" b="1">
                <a:solidFill>
                  <a:srgbClr val="FFFFFF"/>
                </a:solidFill>
                <a:latin typeface="Times New Roman"/>
                <a:cs typeface="Times New Roman"/>
              </a:rPr>
              <a:t>ciency:</a:t>
            </a:r>
            <a:endParaRPr sz="2200">
              <a:latin typeface="Times New Roman"/>
              <a:cs typeface="Times New Roman"/>
            </a:endParaRPr>
          </a:p>
          <a:p>
            <a:pPr algn="ctr" marL="12700" marR="5080">
              <a:lnSpc>
                <a:spcPct val="99700"/>
              </a:lnSpc>
            </a:pPr>
            <a:r>
              <a:rPr dirty="0" sz="2200" spc="60" b="1">
                <a:solidFill>
                  <a:srgbClr val="FFFFFF"/>
                </a:solidFill>
                <a:latin typeface="Times New Roman"/>
                <a:cs typeface="Times New Roman"/>
              </a:rPr>
              <a:t>Multinational</a:t>
            </a:r>
            <a:r>
              <a:rPr dirty="0" sz="22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70" b="1">
                <a:solidFill>
                  <a:srgbClr val="FFFFFF"/>
                </a:solidFill>
                <a:latin typeface="Times New Roman"/>
                <a:cs typeface="Times New Roman"/>
              </a:rPr>
              <a:t>License </a:t>
            </a:r>
            <a:r>
              <a:rPr dirty="0" sz="2200" spc="55" b="1">
                <a:solidFill>
                  <a:srgbClr val="FFFFFF"/>
                </a:solidFill>
                <a:latin typeface="Times New Roman"/>
                <a:cs typeface="Times New Roman"/>
              </a:rPr>
              <a:t>Plate</a:t>
            </a:r>
            <a:r>
              <a:rPr dirty="0" sz="22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imes New Roman"/>
                <a:cs typeface="Times New Roman"/>
              </a:rPr>
              <a:t>Recognition </a:t>
            </a:r>
            <a:r>
              <a:rPr dirty="0" sz="2200" spc="80" b="1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22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imes New Roman"/>
                <a:cs typeface="Times New Roman"/>
              </a:rPr>
              <a:t>Generalized </a:t>
            </a:r>
            <a:r>
              <a:rPr dirty="0" sz="2200" spc="50" b="1">
                <a:solidFill>
                  <a:srgbClr val="FFFFFF"/>
                </a:solidFill>
                <a:latin typeface="Times New Roman"/>
                <a:cs typeface="Times New Roman"/>
              </a:rPr>
              <a:t>Character</a:t>
            </a:r>
            <a:r>
              <a:rPr dirty="0" sz="22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90" b="1">
                <a:solidFill>
                  <a:srgbClr val="FFFFFF"/>
                </a:solidFill>
                <a:latin typeface="Times New Roman"/>
                <a:cs typeface="Times New Roman"/>
              </a:rPr>
              <a:t>Sequence </a:t>
            </a:r>
            <a:r>
              <a:rPr dirty="0" sz="2200" spc="80" b="1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689" y="2500539"/>
            <a:ext cx="219206" cy="21919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809" y="2499015"/>
            <a:ext cx="219193" cy="21919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619" y="2499015"/>
            <a:ext cx="219193" cy="2191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968" y="611527"/>
            <a:ext cx="2294890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125">
                <a:solidFill>
                  <a:srgbClr val="FFFFFF"/>
                </a:solidFill>
              </a:rPr>
              <a:t>Thanks!</a:t>
            </a:r>
            <a:endParaRPr sz="4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607" y="787320"/>
            <a:ext cx="1218565" cy="2679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35">
                <a:solidFill>
                  <a:srgbClr val="FFFFFF"/>
                </a:solidFill>
              </a:rPr>
              <a:t>Introduction</a:t>
            </a:r>
            <a:endParaRPr sz="1600"/>
          </a:p>
        </p:txBody>
      </p:sp>
      <p:sp>
        <p:nvSpPr>
          <p:cNvPr id="3" name="object 3" descr=""/>
          <p:cNvSpPr txBox="1"/>
          <p:nvPr/>
        </p:nvSpPr>
        <p:spPr>
          <a:xfrm>
            <a:off x="3468525" y="1205500"/>
            <a:ext cx="1742439" cy="1123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paper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proposes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ALPR system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recognize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license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plates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 from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countries.The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Look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Once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(YOLO)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consists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steps: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LP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detection,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unified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character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recognition,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multinational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LP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layout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detection.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 descr="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579" y="542321"/>
            <a:ext cx="862330" cy="2266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0"/>
              <a:t>Motivation</a:t>
            </a:r>
            <a:endParaRPr sz="1300"/>
          </a:p>
        </p:txBody>
      </p:sp>
      <p:sp>
        <p:nvSpPr>
          <p:cNvPr id="6" name="object 6" descr=""/>
          <p:cNvSpPr txBox="1"/>
          <p:nvPr/>
        </p:nvSpPr>
        <p:spPr>
          <a:xfrm>
            <a:off x="142045" y="731251"/>
            <a:ext cx="2038985" cy="129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dirty="0" sz="800">
                <a:latin typeface="Verdana"/>
                <a:cs typeface="Verdana"/>
              </a:rPr>
              <a:t>Most</a:t>
            </a:r>
            <a:r>
              <a:rPr dirty="0" sz="800" spc="-10">
                <a:latin typeface="Verdana"/>
                <a:cs typeface="Verdana"/>
              </a:rPr>
              <a:t> current </a:t>
            </a:r>
            <a:r>
              <a:rPr dirty="0" sz="800">
                <a:latin typeface="Verdana"/>
                <a:cs typeface="Verdana"/>
              </a:rPr>
              <a:t>ALPR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systems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are </a:t>
            </a:r>
            <a:r>
              <a:rPr dirty="0" sz="800">
                <a:latin typeface="Verdana"/>
                <a:cs typeface="Verdana"/>
              </a:rPr>
              <a:t>designed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to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work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on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license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plates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from </a:t>
            </a:r>
            <a:r>
              <a:rPr dirty="0" sz="800">
                <a:latin typeface="Verdana"/>
                <a:cs typeface="Verdana"/>
              </a:rPr>
              <a:t>specific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countries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and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use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country- </a:t>
            </a:r>
            <a:r>
              <a:rPr dirty="0" sz="800">
                <a:latin typeface="Verdana"/>
                <a:cs typeface="Verdana"/>
              </a:rPr>
              <a:t>specific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information,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which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limits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their </a:t>
            </a:r>
            <a:r>
              <a:rPr dirty="0" sz="800">
                <a:latin typeface="Verdana"/>
                <a:cs typeface="Verdana"/>
              </a:rPr>
              <a:t>practical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applicability.This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paper </a:t>
            </a:r>
            <a:r>
              <a:rPr dirty="0" sz="800" spc="-10">
                <a:latin typeface="Verdana"/>
                <a:cs typeface="Verdana"/>
              </a:rPr>
              <a:t>addresses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this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issue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by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developing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a </a:t>
            </a:r>
            <a:r>
              <a:rPr dirty="0" sz="800">
                <a:latin typeface="Verdana"/>
                <a:cs typeface="Verdana"/>
              </a:rPr>
              <a:t>deep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ALPR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system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that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can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be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used</a:t>
            </a:r>
            <a:r>
              <a:rPr dirty="0" sz="800" spc="-25">
                <a:latin typeface="Verdana"/>
                <a:cs typeface="Verdana"/>
              </a:rPr>
              <a:t> to </a:t>
            </a:r>
            <a:r>
              <a:rPr dirty="0" sz="800" spc="-10">
                <a:latin typeface="Verdana"/>
                <a:cs typeface="Verdana"/>
              </a:rPr>
              <a:t>recognize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license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plates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from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multiple countries.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/>
          <a:solidFill>
            <a:srgbClr val="0000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860425">
              <a:lnSpc>
                <a:spcPct val="100000"/>
              </a:lnSpc>
              <a:spcBef>
                <a:spcPts val="605"/>
              </a:spcBef>
            </a:pPr>
            <a:r>
              <a:rPr dirty="0" spc="-10">
                <a:solidFill>
                  <a:srgbClr val="FFFFFF"/>
                </a:solidFill>
              </a:rPr>
              <a:t>Contributions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95"/>
              </a:spcBef>
            </a:pPr>
            <a:r>
              <a:rPr dirty="0" spc="-10"/>
              <a:t>The</a:t>
            </a:r>
            <a:r>
              <a:rPr dirty="0" spc="-50"/>
              <a:t> </a:t>
            </a:r>
            <a:r>
              <a:rPr dirty="0"/>
              <a:t>main</a:t>
            </a:r>
            <a:r>
              <a:rPr dirty="0" spc="-45"/>
              <a:t> </a:t>
            </a:r>
            <a:r>
              <a:rPr dirty="0"/>
              <a:t>contribution</a:t>
            </a:r>
            <a:r>
              <a:rPr dirty="0" spc="-50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this</a:t>
            </a:r>
            <a:r>
              <a:rPr dirty="0" spc="-50"/>
              <a:t> </a:t>
            </a:r>
            <a:r>
              <a:rPr dirty="0" spc="-10"/>
              <a:t>study</a:t>
            </a:r>
            <a:r>
              <a:rPr dirty="0" spc="-45"/>
              <a:t> </a:t>
            </a:r>
            <a:r>
              <a:rPr dirty="0" spc="-25"/>
              <a:t>is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/>
              <a:t>development</a:t>
            </a:r>
            <a:r>
              <a:rPr dirty="0" spc="-35"/>
              <a:t> </a:t>
            </a:r>
            <a:r>
              <a:rPr dirty="0" spc="-10"/>
              <a:t>of</a:t>
            </a:r>
            <a:r>
              <a:rPr dirty="0" spc="-30"/>
              <a:t> </a:t>
            </a:r>
            <a:r>
              <a:rPr dirty="0" spc="-10"/>
              <a:t>a</a:t>
            </a:r>
            <a:r>
              <a:rPr dirty="0" spc="-35"/>
              <a:t> </a:t>
            </a:r>
            <a:r>
              <a:rPr dirty="0"/>
              <a:t>deep</a:t>
            </a:r>
            <a:r>
              <a:rPr dirty="0" spc="-30"/>
              <a:t> </a:t>
            </a:r>
            <a:r>
              <a:rPr dirty="0"/>
              <a:t>ALPR</a:t>
            </a:r>
            <a:r>
              <a:rPr dirty="0" spc="-35"/>
              <a:t> </a:t>
            </a:r>
            <a:r>
              <a:rPr dirty="0" spc="-20"/>
              <a:t>system</a:t>
            </a:r>
            <a:r>
              <a:rPr dirty="0" spc="-30"/>
              <a:t> </a:t>
            </a:r>
            <a:r>
              <a:rPr dirty="0"/>
              <a:t>that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 spc="-25"/>
              <a:t>be </a:t>
            </a:r>
            <a:r>
              <a:rPr dirty="0"/>
              <a:t>used</a:t>
            </a:r>
            <a:r>
              <a:rPr dirty="0" spc="-35"/>
              <a:t> </a:t>
            </a:r>
            <a:r>
              <a:rPr dirty="0" spc="-10"/>
              <a:t>to</a:t>
            </a:r>
            <a:r>
              <a:rPr dirty="0" spc="-35"/>
              <a:t> </a:t>
            </a:r>
            <a:r>
              <a:rPr dirty="0" spc="-10"/>
              <a:t>recognize</a:t>
            </a:r>
            <a:r>
              <a:rPr dirty="0" spc="-35"/>
              <a:t> </a:t>
            </a:r>
            <a:r>
              <a:rPr dirty="0" spc="-10"/>
              <a:t>license</a:t>
            </a:r>
            <a:r>
              <a:rPr dirty="0" spc="-30"/>
              <a:t> </a:t>
            </a:r>
            <a:r>
              <a:rPr dirty="0" spc="-10"/>
              <a:t>plates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 spc="-10"/>
              <a:t>multiple </a:t>
            </a:r>
            <a:r>
              <a:rPr dirty="0" spc="-20"/>
              <a:t>countries.The</a:t>
            </a:r>
            <a:r>
              <a:rPr dirty="0" spc="-40"/>
              <a:t> </a:t>
            </a:r>
            <a:r>
              <a:rPr dirty="0" spc="-20"/>
              <a:t>system</a:t>
            </a:r>
            <a:r>
              <a:rPr dirty="0" spc="-40"/>
              <a:t> </a:t>
            </a:r>
            <a:r>
              <a:rPr dirty="0" spc="-25"/>
              <a:t>is</a:t>
            </a:r>
            <a:r>
              <a:rPr dirty="0" spc="-40"/>
              <a:t> </a:t>
            </a:r>
            <a:r>
              <a:rPr dirty="0" spc="-20"/>
              <a:t>also</a:t>
            </a:r>
            <a:r>
              <a:rPr dirty="0" spc="-40"/>
              <a:t> </a:t>
            </a:r>
            <a:r>
              <a:rPr dirty="0"/>
              <a:t>based</a:t>
            </a:r>
            <a:r>
              <a:rPr dirty="0" spc="-40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20"/>
              <a:t>YOLO </a:t>
            </a:r>
            <a:r>
              <a:rPr dirty="0" spc="-25"/>
              <a:t>networks, </a:t>
            </a:r>
            <a:r>
              <a:rPr dirty="0"/>
              <a:t>which</a:t>
            </a:r>
            <a:r>
              <a:rPr dirty="0" spc="-25"/>
              <a:t> are</a:t>
            </a:r>
            <a:r>
              <a:rPr dirty="0" spc="-20"/>
              <a:t> </a:t>
            </a:r>
            <a:r>
              <a:rPr dirty="0"/>
              <a:t>known</a:t>
            </a:r>
            <a:r>
              <a:rPr dirty="0" spc="-25"/>
              <a:t> for</a:t>
            </a:r>
            <a:r>
              <a:rPr dirty="0" spc="-20"/>
              <a:t> </a:t>
            </a:r>
            <a:r>
              <a:rPr dirty="0" spc="-10"/>
              <a:t>their</a:t>
            </a:r>
            <a:r>
              <a:rPr dirty="0" spc="-25"/>
              <a:t> </a:t>
            </a:r>
            <a:r>
              <a:rPr dirty="0" spc="-20"/>
              <a:t>high </a:t>
            </a:r>
            <a:r>
              <a:rPr dirty="0" spc="-10"/>
              <a:t>accuracy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speed.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 descr="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Methodology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365909" y="695924"/>
            <a:ext cx="1949450" cy="1732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The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proposed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deep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ALPR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system consists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of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three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main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steps:LP </a:t>
            </a:r>
            <a:r>
              <a:rPr dirty="0" sz="800" spc="-20">
                <a:latin typeface="Verdana"/>
                <a:cs typeface="Verdana"/>
              </a:rPr>
              <a:t>detection: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The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LP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detection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step</a:t>
            </a:r>
            <a:r>
              <a:rPr dirty="0" sz="800" spc="-20">
                <a:latin typeface="Verdana"/>
                <a:cs typeface="Verdana"/>
              </a:rPr>
              <a:t> uses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YOLOv3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network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to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detect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license plates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in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images.Unified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character </a:t>
            </a:r>
            <a:r>
              <a:rPr dirty="0" sz="800" spc="-20">
                <a:latin typeface="Verdana"/>
                <a:cs typeface="Verdana"/>
              </a:rPr>
              <a:t>recognition: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The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unified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character </a:t>
            </a:r>
            <a:r>
              <a:rPr dirty="0" sz="800">
                <a:latin typeface="Verdana"/>
                <a:cs typeface="Verdana"/>
              </a:rPr>
              <a:t>recognition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step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uses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YOLOv3- </a:t>
            </a:r>
            <a:r>
              <a:rPr dirty="0" sz="800">
                <a:latin typeface="Verdana"/>
                <a:cs typeface="Verdana"/>
              </a:rPr>
              <a:t>SPP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network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to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recognize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characters </a:t>
            </a:r>
            <a:r>
              <a:rPr dirty="0" sz="800">
                <a:latin typeface="Verdana"/>
                <a:cs typeface="Verdana"/>
              </a:rPr>
              <a:t>in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license plates.Multinational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LP </a:t>
            </a:r>
            <a:r>
              <a:rPr dirty="0" sz="800" spc="-20">
                <a:latin typeface="Verdana"/>
                <a:cs typeface="Verdana"/>
              </a:rPr>
              <a:t>layout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detection: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The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multinational</a:t>
            </a:r>
            <a:r>
              <a:rPr dirty="0" sz="800" spc="-25">
                <a:latin typeface="Verdana"/>
                <a:cs typeface="Verdana"/>
              </a:rPr>
              <a:t> LP </a:t>
            </a:r>
            <a:r>
              <a:rPr dirty="0" sz="800" spc="-20">
                <a:latin typeface="Verdana"/>
                <a:cs typeface="Verdana"/>
              </a:rPr>
              <a:t>layout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detection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step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uses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an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image processing-</a:t>
            </a:r>
            <a:r>
              <a:rPr dirty="0" sz="800">
                <a:latin typeface="Verdana"/>
                <a:cs typeface="Verdana"/>
              </a:rPr>
              <a:t>based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algorithm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to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extract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correct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sequence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of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LP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numbers </a:t>
            </a:r>
            <a:r>
              <a:rPr dirty="0" sz="800">
                <a:latin typeface="Verdana"/>
                <a:cs typeface="Verdana"/>
              </a:rPr>
              <a:t>from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multinational</a:t>
            </a:r>
            <a:r>
              <a:rPr dirty="0" sz="800" spc="-1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LPs.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/>
          <a:solidFill>
            <a:srgbClr val="000000"/>
          </a:solidFill>
        </p:spPr>
        <p:txBody>
          <a:bodyPr wrap="square" lIns="0" tIns="81915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645"/>
              </a:spcBef>
            </a:pPr>
            <a:r>
              <a:rPr dirty="0" sz="1350" spc="-10">
                <a:solidFill>
                  <a:srgbClr val="FFFFFF"/>
                </a:solidFill>
              </a:rPr>
              <a:t>Evaluation</a:t>
            </a:r>
            <a:endParaRPr sz="13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500"/>
              </a:lnSpc>
              <a:spcBef>
                <a:spcPts val="95"/>
              </a:spcBef>
            </a:pPr>
            <a:r>
              <a:rPr dirty="0" spc="-10"/>
              <a:t>The</a:t>
            </a:r>
            <a:r>
              <a:rPr dirty="0" spc="-30"/>
              <a:t> </a:t>
            </a:r>
            <a:r>
              <a:rPr dirty="0"/>
              <a:t>proposed</a:t>
            </a:r>
            <a:r>
              <a:rPr dirty="0" spc="-25"/>
              <a:t> </a:t>
            </a:r>
            <a:r>
              <a:rPr dirty="0"/>
              <a:t>deep</a:t>
            </a:r>
            <a:r>
              <a:rPr dirty="0" spc="-30"/>
              <a:t> </a:t>
            </a:r>
            <a:r>
              <a:rPr dirty="0"/>
              <a:t>ALPR</a:t>
            </a:r>
            <a:r>
              <a:rPr dirty="0" spc="-25"/>
              <a:t> </a:t>
            </a:r>
            <a:r>
              <a:rPr dirty="0" spc="-20"/>
              <a:t>system</a:t>
            </a:r>
            <a:r>
              <a:rPr dirty="0" spc="-25"/>
              <a:t> </a:t>
            </a:r>
            <a:r>
              <a:rPr dirty="0" spc="-10"/>
              <a:t>was</a:t>
            </a:r>
            <a:r>
              <a:rPr dirty="0" spc="-30"/>
              <a:t> </a:t>
            </a:r>
            <a:r>
              <a:rPr dirty="0" spc="-10"/>
              <a:t>evaluated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/>
              <a:t>LP</a:t>
            </a:r>
            <a:r>
              <a:rPr dirty="0" spc="-25"/>
              <a:t> </a:t>
            </a:r>
            <a:r>
              <a:rPr dirty="0" spc="-10"/>
              <a:t>datasets</a:t>
            </a:r>
            <a:r>
              <a:rPr dirty="0" spc="-30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 spc="-10"/>
              <a:t>five</a:t>
            </a:r>
            <a:r>
              <a:rPr dirty="0" spc="-25"/>
              <a:t> </a:t>
            </a:r>
            <a:r>
              <a:rPr dirty="0" spc="-30"/>
              <a:t>countries: </a:t>
            </a:r>
            <a:r>
              <a:rPr dirty="0" spc="-10"/>
              <a:t>South</a:t>
            </a:r>
            <a:r>
              <a:rPr dirty="0" spc="-25"/>
              <a:t> Korea, </a:t>
            </a:r>
            <a:r>
              <a:rPr dirty="0" spc="-30"/>
              <a:t>Taiwan,</a:t>
            </a:r>
            <a:r>
              <a:rPr dirty="0" spc="-35"/>
              <a:t> </a:t>
            </a:r>
            <a:r>
              <a:rPr dirty="0" spc="-30"/>
              <a:t>Greece,</a:t>
            </a:r>
            <a:r>
              <a:rPr dirty="0" spc="-35"/>
              <a:t> USA,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25"/>
              <a:t>Croatia.The</a:t>
            </a:r>
            <a:r>
              <a:rPr dirty="0" spc="-35"/>
              <a:t> </a:t>
            </a:r>
            <a:r>
              <a:rPr dirty="0" spc="-10"/>
              <a:t>system achieved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20"/>
              <a:t>average</a:t>
            </a:r>
            <a:r>
              <a:rPr dirty="0" spc="-40"/>
              <a:t> </a:t>
            </a:r>
            <a:r>
              <a:rPr dirty="0" spc="-10"/>
              <a:t>accuracy</a:t>
            </a:r>
            <a:r>
              <a:rPr dirty="0" spc="-35"/>
              <a:t> </a:t>
            </a:r>
            <a:r>
              <a:rPr dirty="0" spc="-10"/>
              <a:t>of</a:t>
            </a:r>
            <a:r>
              <a:rPr dirty="0" spc="-35"/>
              <a:t> </a:t>
            </a:r>
            <a:r>
              <a:rPr dirty="0" spc="-100"/>
              <a:t>99.2%</a:t>
            </a:r>
            <a:r>
              <a:rPr dirty="0" spc="-40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 spc="-20"/>
              <a:t>these </a:t>
            </a:r>
            <a:r>
              <a:rPr dirty="0" spc="-10"/>
              <a:t>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 descr="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Limitations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357323" y="695921"/>
            <a:ext cx="1930400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dirty="0" sz="800">
                <a:latin typeface="Verdana"/>
                <a:cs typeface="Verdana"/>
              </a:rPr>
              <a:t>One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limitation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of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study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is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that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it </a:t>
            </a:r>
            <a:r>
              <a:rPr dirty="0" sz="800" spc="-10">
                <a:latin typeface="Verdana"/>
                <a:cs typeface="Verdana"/>
              </a:rPr>
              <a:t>only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evaluates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proposed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ALPR system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on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limited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number</a:t>
            </a:r>
            <a:r>
              <a:rPr dirty="0" sz="800" spc="-25">
                <a:latin typeface="Verdana"/>
                <a:cs typeface="Verdana"/>
              </a:rPr>
              <a:t> of </a:t>
            </a:r>
            <a:r>
              <a:rPr dirty="0" sz="800" spc="-20">
                <a:latin typeface="Verdana"/>
                <a:cs typeface="Verdana"/>
              </a:rPr>
              <a:t>countries.</a:t>
            </a:r>
            <a:r>
              <a:rPr dirty="0" sz="800" spc="-55">
                <a:latin typeface="Verdana"/>
                <a:cs typeface="Verdana"/>
              </a:rPr>
              <a:t> It </a:t>
            </a:r>
            <a:r>
              <a:rPr dirty="0" sz="800" spc="-30">
                <a:latin typeface="Verdana"/>
                <a:cs typeface="Verdana"/>
              </a:rPr>
              <a:t>is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possible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that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the system's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performance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would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be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lower </a:t>
            </a:r>
            <a:r>
              <a:rPr dirty="0" sz="800">
                <a:latin typeface="Verdana"/>
                <a:cs typeface="Verdana"/>
              </a:rPr>
              <a:t>on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other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countries'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license plates.Another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limitation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of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study </a:t>
            </a:r>
            <a:r>
              <a:rPr dirty="0" sz="800" spc="-25">
                <a:latin typeface="Verdana"/>
                <a:cs typeface="Verdana"/>
              </a:rPr>
              <a:t>is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that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proposed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multinational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LP </a:t>
            </a:r>
            <a:r>
              <a:rPr dirty="0" sz="800" spc="-20">
                <a:latin typeface="Verdana"/>
                <a:cs typeface="Verdana"/>
              </a:rPr>
              <a:t>layout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detection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algorithm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is </a:t>
            </a:r>
            <a:r>
              <a:rPr dirty="0" sz="800" spc="-10">
                <a:latin typeface="Verdana"/>
                <a:cs typeface="Verdana"/>
              </a:rPr>
              <a:t>based</a:t>
            </a:r>
            <a:r>
              <a:rPr dirty="0" sz="800" spc="50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on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image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processing techniques.</a:t>
            </a:r>
            <a:endParaRPr sz="800">
              <a:latin typeface="Verdana"/>
              <a:cs typeface="Verdana"/>
            </a:endParaRPr>
          </a:p>
          <a:p>
            <a:pPr marL="12700" marR="67945">
              <a:lnSpc>
                <a:spcPts val="960"/>
              </a:lnSpc>
              <a:spcBef>
                <a:spcPts val="30"/>
              </a:spcBef>
            </a:pPr>
            <a:r>
              <a:rPr dirty="0" sz="800" spc="-20">
                <a:latin typeface="Verdana"/>
                <a:cs typeface="Verdana"/>
              </a:rPr>
              <a:t>These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techniques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can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be</a:t>
            </a:r>
            <a:r>
              <a:rPr dirty="0" sz="800" spc="-20">
                <a:latin typeface="Verdana"/>
                <a:cs typeface="Verdana"/>
              </a:rPr>
              <a:t> sensitive </a:t>
            </a:r>
            <a:r>
              <a:rPr dirty="0" sz="800" spc="-25">
                <a:latin typeface="Verdana"/>
                <a:cs typeface="Verdana"/>
              </a:rPr>
              <a:t>to </a:t>
            </a:r>
            <a:r>
              <a:rPr dirty="0" sz="800" spc="-10">
                <a:latin typeface="Verdana"/>
                <a:cs typeface="Verdana"/>
              </a:rPr>
              <a:t>noise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and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variations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in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lighting conditions,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which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could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affect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the system's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performance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in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real-</a:t>
            </a:r>
            <a:r>
              <a:rPr dirty="0" sz="800" spc="-20">
                <a:latin typeface="Verdana"/>
                <a:cs typeface="Verdana"/>
              </a:rPr>
              <a:t>world </a:t>
            </a:r>
            <a:r>
              <a:rPr dirty="0" sz="800" spc="-10">
                <a:latin typeface="Verdana"/>
                <a:cs typeface="Verdana"/>
              </a:rPr>
              <a:t>conditions.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862" y="451263"/>
            <a:ext cx="1437640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55"/>
              <a:t>Future</a:t>
            </a:r>
            <a:r>
              <a:rPr dirty="0" sz="1900" spc="-100"/>
              <a:t> </a:t>
            </a:r>
            <a:r>
              <a:rPr dirty="0" sz="1900" spc="-20"/>
              <a:t>Work</a:t>
            </a:r>
            <a:endParaRPr sz="1900"/>
          </a:p>
        </p:txBody>
      </p:sp>
      <p:sp>
        <p:nvSpPr>
          <p:cNvPr id="3" name="object 3" descr=""/>
          <p:cNvSpPr txBox="1"/>
          <p:nvPr/>
        </p:nvSpPr>
        <p:spPr>
          <a:xfrm>
            <a:off x="517604" y="882870"/>
            <a:ext cx="1946910" cy="728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366395">
              <a:lnSpc>
                <a:spcPct val="115500"/>
              </a:lnSpc>
              <a:spcBef>
                <a:spcPts val="95"/>
              </a:spcBef>
            </a:pPr>
            <a:r>
              <a:rPr dirty="0" sz="800">
                <a:latin typeface="Verdana"/>
                <a:cs typeface="Verdana"/>
              </a:rPr>
              <a:t>Future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research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could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focus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on </a:t>
            </a:r>
            <a:r>
              <a:rPr dirty="0" sz="800">
                <a:latin typeface="Verdana"/>
                <a:cs typeface="Verdana"/>
              </a:rPr>
              <a:t>improving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system's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performance </a:t>
            </a:r>
            <a:r>
              <a:rPr dirty="0" sz="800">
                <a:latin typeface="Verdana"/>
                <a:cs typeface="Verdana"/>
              </a:rPr>
              <a:t>on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other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countries'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license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plates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and </a:t>
            </a:r>
            <a:r>
              <a:rPr dirty="0" sz="800">
                <a:latin typeface="Verdana"/>
                <a:cs typeface="Verdana"/>
              </a:rPr>
              <a:t>developing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more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robust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multinational </a:t>
            </a:r>
            <a:r>
              <a:rPr dirty="0" sz="800">
                <a:latin typeface="Verdana"/>
                <a:cs typeface="Verdana"/>
              </a:rPr>
              <a:t>LP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layout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detection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algorithms.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638782"/>
            <a:ext cx="2165985" cy="51498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30"/>
              <a:t>Conclusion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356539" y="1486913"/>
            <a:ext cx="3132455" cy="5118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90"/>
              </a:spcBef>
            </a:pPr>
            <a:r>
              <a:rPr dirty="0" sz="800" spc="-20">
                <a:latin typeface="Verdana"/>
                <a:cs typeface="Verdana"/>
              </a:rPr>
              <a:t>This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paper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presents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novel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approach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to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multinational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license plate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recognition.The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proposed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deep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ALPR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system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30">
                <a:latin typeface="Verdana"/>
                <a:cs typeface="Verdana"/>
              </a:rPr>
              <a:t>is </a:t>
            </a:r>
            <a:r>
              <a:rPr dirty="0" sz="800" spc="-10">
                <a:latin typeface="Verdana"/>
                <a:cs typeface="Verdana"/>
              </a:rPr>
              <a:t>accurate </a:t>
            </a:r>
            <a:r>
              <a:rPr dirty="0" sz="800">
                <a:latin typeface="Verdana"/>
                <a:cs typeface="Verdana"/>
              </a:rPr>
              <a:t>and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efficient,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and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it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has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the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potential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to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be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used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in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30">
                <a:latin typeface="Verdana"/>
                <a:cs typeface="Verdana"/>
              </a:rPr>
              <a:t>variety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of </a:t>
            </a:r>
            <a:r>
              <a:rPr dirty="0" sz="800" spc="-10">
                <a:latin typeface="Verdana"/>
                <a:cs typeface="Verdana"/>
              </a:rPr>
              <a:t>applications.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2023-11-20T13:32:25Z</dcterms:created>
  <dcterms:modified xsi:type="dcterms:W3CDTF">2023-11-20T13:32:25Z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2023-11-20T00:00:00Z</vt:filetime>
  </property>
  <property fmtid="{D5CDD505-2E9C-101B-9397-08002B2CF9AE}" pid="5" name="Producer">
    <vt:lpwstr>3-Heights(TM) PDF Security Shell 4.8.25.2 (http://www.pdf-tools.com)</vt:lpwstr>
  </property>
</Properties>
</file>