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5854700" cy="3295650"/>
  <p:notesSz cx="5854700" cy="3295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35689" y="2500539"/>
            <a:ext cx="219206" cy="219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61809" y="2499015"/>
            <a:ext cx="219193" cy="219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84619" y="2499015"/>
            <a:ext cx="219193" cy="2191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94751" y="8"/>
            <a:ext cx="3352165" cy="3288029"/>
          </a:xfrm>
          <a:custGeom>
            <a:avLst/>
            <a:gdLst/>
            <a:ahLst/>
            <a:cxnLst/>
            <a:rect l="l" t="t" r="r" b="b"/>
            <a:pathLst>
              <a:path w="3352165" h="3288029">
                <a:moveTo>
                  <a:pt x="3352159" y="0"/>
                </a:moveTo>
                <a:lnTo>
                  <a:pt x="0" y="0"/>
                </a:lnTo>
                <a:lnTo>
                  <a:pt x="0" y="3287938"/>
                </a:lnTo>
                <a:lnTo>
                  <a:pt x="3352159" y="3287938"/>
                </a:lnTo>
                <a:lnTo>
                  <a:pt x="3352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649891" y="851723"/>
            <a:ext cx="149224" cy="14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591181" y="2160806"/>
            <a:ext cx="149224" cy="14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649889" y="851728"/>
            <a:ext cx="149224" cy="14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591179" y="2160811"/>
            <a:ext cx="149224" cy="14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2924175" cy="3288029"/>
          </a:xfrm>
          <a:custGeom>
            <a:avLst/>
            <a:gdLst/>
            <a:ahLst/>
            <a:cxnLst/>
            <a:rect l="l" t="t" r="r" b="b"/>
            <a:pathLst>
              <a:path w="2924175" h="3288029">
                <a:moveTo>
                  <a:pt x="2923757" y="0"/>
                </a:moveTo>
                <a:lnTo>
                  <a:pt x="0" y="0"/>
                </a:lnTo>
                <a:lnTo>
                  <a:pt x="0" y="3287938"/>
                </a:lnTo>
                <a:lnTo>
                  <a:pt x="2923757" y="3287938"/>
                </a:lnTo>
                <a:lnTo>
                  <a:pt x="292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856" y="468940"/>
            <a:ext cx="4822987" cy="1418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11.png"/><Relationship Id="rId4" Type="http://schemas.openxmlformats.org/officeDocument/2006/relationships/image" Target="../media/image1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uremail@email.com" TargetMode="External"/><Relationship Id="rId3" Type="http://schemas.openxmlformats.org/officeDocument/2006/relationships/hyperlink" Target="http://www.yourwebsite.com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3300" y="385784"/>
            <a:ext cx="2893695" cy="2643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62585" marR="354965">
              <a:lnSpc>
                <a:spcPct val="99900"/>
              </a:lnSpc>
              <a:spcBef>
                <a:spcPts val="105"/>
              </a:spcBef>
              <a:tabLst>
                <a:tab pos="682625" algn="l"/>
              </a:tabLst>
            </a:pPr>
            <a:r>
              <a:rPr dirty="0" sz="2150" spc="80" b="1">
                <a:solidFill>
                  <a:srgbClr val="FFFFFF"/>
                </a:solidFill>
                <a:latin typeface="Times New Roman"/>
                <a:cs typeface="Times New Roman"/>
              </a:rPr>
              <a:t>Enhancing</a:t>
            </a:r>
            <a:r>
              <a:rPr dirty="0" sz="2150" spc="-1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150" spc="40" b="1">
                <a:solidFill>
                  <a:srgbClr val="FFFFFF"/>
                </a:solidFill>
                <a:latin typeface="Times New Roman"/>
                <a:cs typeface="Times New Roman"/>
              </a:rPr>
              <a:t>Facial  </a:t>
            </a:r>
            <a:r>
              <a:rPr dirty="0" sz="2150" spc="-70" b="1">
                <a:solidFill>
                  <a:srgbClr val="FFFFFF"/>
                </a:solidFill>
                <a:latin typeface="Times New Roman"/>
                <a:cs typeface="Times New Roman"/>
              </a:rPr>
              <a:t>E	</a:t>
            </a:r>
            <a:r>
              <a:rPr dirty="0" sz="2150" spc="110" b="1">
                <a:solidFill>
                  <a:srgbClr val="FFFFFF"/>
                </a:solidFill>
                <a:latin typeface="Times New Roman"/>
                <a:cs typeface="Times New Roman"/>
              </a:rPr>
              <a:t>pression  </a:t>
            </a:r>
            <a:r>
              <a:rPr dirty="0" sz="2150" spc="75" b="1">
                <a:solidFill>
                  <a:srgbClr val="FFFFFF"/>
                </a:solidFill>
                <a:latin typeface="Times New Roman"/>
                <a:cs typeface="Times New Roman"/>
              </a:rPr>
              <a:t>Recognition:</a:t>
            </a: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ts val="2565"/>
              </a:lnSpc>
            </a:pPr>
            <a:r>
              <a:rPr dirty="0" sz="2150" spc="55" b="1">
                <a:solidFill>
                  <a:srgbClr val="FFFFFF"/>
                </a:solidFill>
                <a:latin typeface="Times New Roman"/>
                <a:cs typeface="Times New Roman"/>
              </a:rPr>
              <a:t>Leveraging</a:t>
            </a:r>
            <a:r>
              <a:rPr dirty="0" sz="2150" spc="-6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150" spc="90" b="1">
                <a:solidFill>
                  <a:srgbClr val="FFFFFF"/>
                </a:solidFill>
                <a:latin typeface="Times New Roman"/>
                <a:cs typeface="Times New Roman"/>
              </a:rPr>
              <a:t>Dynamic</a:t>
            </a:r>
            <a:endParaRPr sz="2150">
              <a:latin typeface="Times New Roman"/>
              <a:cs typeface="Times New Roman"/>
            </a:endParaRPr>
          </a:p>
          <a:p>
            <a:pPr algn="ctr" marL="12700" marR="5080">
              <a:lnSpc>
                <a:spcPct val="99700"/>
              </a:lnSpc>
              <a:spcBef>
                <a:spcPts val="15"/>
              </a:spcBef>
              <a:tabLst>
                <a:tab pos="1869439" algn="l"/>
              </a:tabLst>
            </a:pPr>
            <a:r>
              <a:rPr dirty="0" sz="2150" spc="45" b="1">
                <a:solidFill>
                  <a:srgbClr val="FFFFFF"/>
                </a:solidFill>
                <a:latin typeface="Times New Roman"/>
                <a:cs typeface="Times New Roman"/>
              </a:rPr>
              <a:t>Local Ternary</a:t>
            </a:r>
            <a:r>
              <a:rPr dirty="0" sz="2150" spc="-29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150" spc="65" b="1">
                <a:solidFill>
                  <a:srgbClr val="FFFFFF"/>
                </a:solidFill>
                <a:latin typeface="Times New Roman"/>
                <a:cs typeface="Times New Roman"/>
              </a:rPr>
              <a:t>Patterns  </a:t>
            </a:r>
            <a:r>
              <a:rPr dirty="0" sz="2150" spc="90" b="1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215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150" spc="50" b="1">
                <a:solidFill>
                  <a:srgbClr val="FFFFFF"/>
                </a:solidFill>
                <a:latin typeface="Times New Roman"/>
                <a:cs typeface="Times New Roman"/>
              </a:rPr>
              <a:t>Kernel</a:t>
            </a:r>
            <a:r>
              <a:rPr dirty="0" sz="215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150" spc="-70" b="1">
                <a:solidFill>
                  <a:srgbClr val="FFFFFF"/>
                </a:solidFill>
                <a:latin typeface="Times New Roman"/>
                <a:cs typeface="Times New Roman"/>
              </a:rPr>
              <a:t>E	</a:t>
            </a:r>
            <a:r>
              <a:rPr dirty="0" sz="2150" spc="90" b="1">
                <a:solidFill>
                  <a:srgbClr val="FFFFFF"/>
                </a:solidFill>
                <a:latin typeface="Times New Roman"/>
                <a:cs typeface="Times New Roman"/>
              </a:rPr>
              <a:t>treme  </a:t>
            </a:r>
            <a:r>
              <a:rPr dirty="0" sz="2150" spc="60" b="1">
                <a:solidFill>
                  <a:srgbClr val="FFFFFF"/>
                </a:solidFill>
                <a:latin typeface="Times New Roman"/>
                <a:cs typeface="Times New Roman"/>
              </a:rPr>
              <a:t>Learning </a:t>
            </a:r>
            <a:r>
              <a:rPr dirty="0" sz="2150" spc="75" b="1">
                <a:solidFill>
                  <a:srgbClr val="FFFFFF"/>
                </a:solidFill>
                <a:latin typeface="Times New Roman"/>
                <a:cs typeface="Times New Roman"/>
              </a:rPr>
              <a:t>Machine  </a:t>
            </a:r>
            <a:r>
              <a:rPr dirty="0" sz="2150" spc="90" b="1">
                <a:solidFill>
                  <a:srgbClr val="FFFFFF"/>
                </a:solidFill>
                <a:latin typeface="Times New Roman"/>
                <a:cs typeface="Times New Roman"/>
              </a:rPr>
              <a:t>Classiﬁer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9386" y="512512"/>
            <a:ext cx="1505940" cy="2410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210" y="365330"/>
            <a:ext cx="2067135" cy="2557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5913" y="471976"/>
            <a:ext cx="1464310" cy="31813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 spc="100"/>
              <a:t>Int</a:t>
            </a:r>
            <a:r>
              <a:rPr dirty="0" sz="1900" spc="65"/>
              <a:t>r</a:t>
            </a:r>
            <a:r>
              <a:rPr dirty="0" sz="1900" spc="-20"/>
              <a:t>oduction</a:t>
            </a:r>
            <a:endParaRPr sz="1900"/>
          </a:p>
        </p:txBody>
      </p:sp>
      <p:sp>
        <p:nvSpPr>
          <p:cNvPr id="4" name="object 4"/>
          <p:cNvSpPr/>
          <p:nvPr/>
        </p:nvSpPr>
        <p:spPr>
          <a:xfrm>
            <a:off x="3383828" y="1166728"/>
            <a:ext cx="1709257" cy="322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65902" y="885631"/>
            <a:ext cx="1961514" cy="137033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15"/>
              </a:spcBef>
            </a:pPr>
            <a:r>
              <a:rPr dirty="0" sz="800" spc="-15">
                <a:latin typeface="Verdana"/>
                <a:cs typeface="Verdana"/>
              </a:rPr>
              <a:t>This </a:t>
            </a:r>
            <a:r>
              <a:rPr dirty="0" sz="800">
                <a:latin typeface="Verdana"/>
                <a:cs typeface="Verdana"/>
              </a:rPr>
              <a:t>presentation </a:t>
            </a:r>
            <a:r>
              <a:rPr dirty="0" sz="800" spc="-15">
                <a:latin typeface="Verdana"/>
                <a:cs typeface="Verdana"/>
              </a:rPr>
              <a:t>explores </a:t>
            </a:r>
            <a:r>
              <a:rPr dirty="0" sz="800" spc="20" i="1">
                <a:latin typeface="Verdana"/>
                <a:cs typeface="Verdana"/>
              </a:rPr>
              <a:t>Enhancing  </a:t>
            </a:r>
            <a:r>
              <a:rPr dirty="0" sz="800" i="1">
                <a:latin typeface="Verdana"/>
                <a:cs typeface="Verdana"/>
              </a:rPr>
              <a:t>Facial </a:t>
            </a:r>
            <a:r>
              <a:rPr dirty="0" sz="800" spc="-10" i="1">
                <a:latin typeface="Verdana"/>
                <a:cs typeface="Verdana"/>
              </a:rPr>
              <a:t>Expression </a:t>
            </a:r>
            <a:r>
              <a:rPr dirty="0" sz="800" spc="10" i="1">
                <a:latin typeface="Verdana"/>
                <a:cs typeface="Verdana"/>
              </a:rPr>
              <a:t>Recognition </a:t>
            </a:r>
            <a:r>
              <a:rPr dirty="0" sz="800" spc="10">
                <a:latin typeface="Verdana"/>
                <a:cs typeface="Verdana"/>
              </a:rPr>
              <a:t>using  Dynamic</a:t>
            </a:r>
            <a:r>
              <a:rPr dirty="0" sz="800" spc="-8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Local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Ternary</a:t>
            </a:r>
            <a:r>
              <a:rPr dirty="0" sz="800" spc="-8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Patterns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with</a:t>
            </a:r>
            <a:r>
              <a:rPr dirty="0" sz="800" spc="-8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a  </a:t>
            </a:r>
            <a:r>
              <a:rPr dirty="0" sz="800" spc="-10">
                <a:latin typeface="Verdana"/>
                <a:cs typeface="Verdana"/>
              </a:rPr>
              <a:t>Kernel </a:t>
            </a:r>
            <a:r>
              <a:rPr dirty="0" sz="800" spc="-5">
                <a:latin typeface="Verdana"/>
                <a:cs typeface="Verdana"/>
              </a:rPr>
              <a:t>Extreme </a:t>
            </a:r>
            <a:r>
              <a:rPr dirty="0" sz="800" spc="5">
                <a:latin typeface="Verdana"/>
                <a:cs typeface="Verdana"/>
              </a:rPr>
              <a:t>Learning </a:t>
            </a:r>
            <a:r>
              <a:rPr dirty="0" sz="800" spc="15">
                <a:latin typeface="Verdana"/>
                <a:cs typeface="Verdana"/>
              </a:rPr>
              <a:t>Machine  </a:t>
            </a:r>
            <a:r>
              <a:rPr dirty="0" sz="800" spc="-20">
                <a:latin typeface="Verdana"/>
                <a:cs typeface="Verdana"/>
              </a:rPr>
              <a:t>Classiﬁer. </a:t>
            </a:r>
            <a:r>
              <a:rPr dirty="0" sz="800" spc="-5">
                <a:latin typeface="Verdana"/>
                <a:cs typeface="Verdana"/>
              </a:rPr>
              <a:t>The study </a:t>
            </a:r>
            <a:r>
              <a:rPr dirty="0" sz="800">
                <a:latin typeface="Verdana"/>
                <a:cs typeface="Verdana"/>
              </a:rPr>
              <a:t>aims to </a:t>
            </a:r>
            <a:r>
              <a:rPr dirty="0" sz="800" spc="-5">
                <a:latin typeface="Verdana"/>
                <a:cs typeface="Verdana"/>
              </a:rPr>
              <a:t>improve  </a:t>
            </a:r>
            <a:r>
              <a:rPr dirty="0" sz="800" spc="10">
                <a:latin typeface="Verdana"/>
                <a:cs typeface="Verdana"/>
              </a:rPr>
              <a:t>the </a:t>
            </a:r>
            <a:r>
              <a:rPr dirty="0" sz="800" spc="-5">
                <a:latin typeface="Verdana"/>
                <a:cs typeface="Verdana"/>
              </a:rPr>
              <a:t>accuracy </a:t>
            </a:r>
            <a:r>
              <a:rPr dirty="0" sz="800" spc="15">
                <a:latin typeface="Verdana"/>
                <a:cs typeface="Verdana"/>
              </a:rPr>
              <a:t>and </a:t>
            </a:r>
            <a:r>
              <a:rPr dirty="0" sz="800" spc="-5">
                <a:latin typeface="Verdana"/>
                <a:cs typeface="Verdana"/>
              </a:rPr>
              <a:t>robustness of </a:t>
            </a:r>
            <a:r>
              <a:rPr dirty="0" sz="800" spc="-10">
                <a:latin typeface="Verdana"/>
                <a:cs typeface="Verdana"/>
              </a:rPr>
              <a:t>facial  expression </a:t>
            </a:r>
            <a:r>
              <a:rPr dirty="0" sz="800" spc="5">
                <a:latin typeface="Verdana"/>
                <a:cs typeface="Verdana"/>
              </a:rPr>
              <a:t>recognition </a:t>
            </a:r>
            <a:r>
              <a:rPr dirty="0" sz="800" spc="-30">
                <a:latin typeface="Verdana"/>
                <a:cs typeface="Verdana"/>
              </a:rPr>
              <a:t>systems. </a:t>
            </a:r>
            <a:r>
              <a:rPr dirty="0" sz="800" spc="-5">
                <a:latin typeface="Verdana"/>
                <a:cs typeface="Verdana"/>
              </a:rPr>
              <a:t>The  </a:t>
            </a:r>
            <a:r>
              <a:rPr dirty="0" sz="800">
                <a:latin typeface="Verdana"/>
                <a:cs typeface="Verdana"/>
              </a:rPr>
              <a:t>integration </a:t>
            </a:r>
            <a:r>
              <a:rPr dirty="0" sz="800" spc="-5">
                <a:latin typeface="Verdana"/>
                <a:cs typeface="Verdana"/>
              </a:rPr>
              <a:t>of </a:t>
            </a:r>
            <a:r>
              <a:rPr dirty="0" sz="800" spc="10">
                <a:latin typeface="Verdana"/>
                <a:cs typeface="Verdana"/>
              </a:rPr>
              <a:t>dynamic </a:t>
            </a:r>
            <a:r>
              <a:rPr dirty="0" sz="800">
                <a:latin typeface="Verdana"/>
                <a:cs typeface="Verdana"/>
              </a:rPr>
              <a:t>local </a:t>
            </a:r>
            <a:r>
              <a:rPr dirty="0" sz="800" spc="-15">
                <a:latin typeface="Verdana"/>
                <a:cs typeface="Verdana"/>
              </a:rPr>
              <a:t>features  </a:t>
            </a:r>
            <a:r>
              <a:rPr dirty="0" sz="800" spc="15">
                <a:latin typeface="Verdana"/>
                <a:cs typeface="Verdana"/>
              </a:rPr>
              <a:t>and </a:t>
            </a:r>
            <a:r>
              <a:rPr dirty="0" sz="800">
                <a:latin typeface="Verdana"/>
                <a:cs typeface="Verdana"/>
              </a:rPr>
              <a:t>advanced </a:t>
            </a:r>
            <a:r>
              <a:rPr dirty="0" sz="800" spc="15">
                <a:latin typeface="Verdana"/>
                <a:cs typeface="Verdana"/>
              </a:rPr>
              <a:t>machine </a:t>
            </a:r>
            <a:r>
              <a:rPr dirty="0" sz="800">
                <a:latin typeface="Verdana"/>
                <a:cs typeface="Verdana"/>
              </a:rPr>
              <a:t>learning  </a:t>
            </a:r>
            <a:r>
              <a:rPr dirty="0" sz="800" spc="5">
                <a:latin typeface="Verdana"/>
                <a:cs typeface="Verdana"/>
              </a:rPr>
              <a:t>techniques </a:t>
            </a:r>
            <a:r>
              <a:rPr dirty="0" sz="800" spc="-15">
                <a:latin typeface="Verdana"/>
                <a:cs typeface="Verdana"/>
              </a:rPr>
              <a:t>offers </a:t>
            </a:r>
            <a:r>
              <a:rPr dirty="0" sz="800" spc="10">
                <a:latin typeface="Verdana"/>
                <a:cs typeface="Verdana"/>
              </a:rPr>
              <a:t>promising </a:t>
            </a:r>
            <a:r>
              <a:rPr dirty="0" sz="800" spc="-15">
                <a:latin typeface="Verdana"/>
                <a:cs typeface="Verdana"/>
              </a:rPr>
              <a:t>results </a:t>
            </a:r>
            <a:r>
              <a:rPr dirty="0" sz="800" spc="5">
                <a:latin typeface="Verdana"/>
                <a:cs typeface="Verdana"/>
              </a:rPr>
              <a:t>in  </a:t>
            </a:r>
            <a:r>
              <a:rPr dirty="0" sz="800" spc="-5">
                <a:latin typeface="Verdana"/>
                <a:cs typeface="Verdana"/>
              </a:rPr>
              <a:t>this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ﬁeld.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81395" y="557007"/>
            <a:ext cx="92075" cy="95250"/>
            <a:chOff x="3981395" y="557007"/>
            <a:chExt cx="92075" cy="95250"/>
          </a:xfrm>
        </p:grpSpPr>
        <p:sp>
          <p:nvSpPr>
            <p:cNvPr id="3" name="object 3"/>
            <p:cNvSpPr/>
            <p:nvPr/>
          </p:nvSpPr>
          <p:spPr>
            <a:xfrm>
              <a:off x="3981395" y="557007"/>
              <a:ext cx="92074" cy="952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981395" y="557007"/>
              <a:ext cx="92074" cy="952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5896" y="468940"/>
            <a:ext cx="1934210" cy="166497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54990">
              <a:lnSpc>
                <a:spcPct val="101400"/>
              </a:lnSpc>
              <a:spcBef>
                <a:spcPts val="95"/>
              </a:spcBef>
            </a:pPr>
            <a:r>
              <a:rPr dirty="0" spc="-15"/>
              <a:t>Facial </a:t>
            </a:r>
            <a:r>
              <a:rPr dirty="0" spc="-35"/>
              <a:t>E</a:t>
            </a:r>
            <a:r>
              <a:rPr dirty="0" spc="229"/>
              <a:t> </a:t>
            </a:r>
            <a:r>
              <a:rPr dirty="0" spc="-25"/>
              <a:t>pression  </a:t>
            </a:r>
            <a:r>
              <a:rPr dirty="0" spc="-15"/>
              <a:t>Recognition</a:t>
            </a:r>
          </a:p>
          <a:p>
            <a:pPr marL="12700" marR="5080">
              <a:lnSpc>
                <a:spcPct val="100200"/>
              </a:lnSpc>
              <a:spcBef>
                <a:spcPts val="135"/>
              </a:spcBef>
            </a:pPr>
            <a:r>
              <a:rPr dirty="0" sz="800" b="0">
                <a:latin typeface="Verdana"/>
                <a:cs typeface="Verdana"/>
              </a:rPr>
              <a:t>Facial</a:t>
            </a:r>
            <a:r>
              <a:rPr dirty="0" sz="800" spc="-80" b="0">
                <a:latin typeface="Verdana"/>
                <a:cs typeface="Verdana"/>
              </a:rPr>
              <a:t> </a:t>
            </a:r>
            <a:r>
              <a:rPr dirty="0" sz="800" spc="-10" b="0">
                <a:latin typeface="Verdana"/>
                <a:cs typeface="Verdana"/>
              </a:rPr>
              <a:t>Expression</a:t>
            </a:r>
            <a:r>
              <a:rPr dirty="0" sz="800" spc="-80" b="0">
                <a:latin typeface="Verdana"/>
                <a:cs typeface="Verdana"/>
              </a:rPr>
              <a:t> </a:t>
            </a:r>
            <a:r>
              <a:rPr dirty="0" sz="800" spc="10" b="0">
                <a:latin typeface="Verdana"/>
                <a:cs typeface="Verdana"/>
              </a:rPr>
              <a:t>Recognition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30" b="0">
                <a:latin typeface="Verdana"/>
                <a:cs typeface="Verdana"/>
              </a:rPr>
              <a:t>(FER)</a:t>
            </a:r>
            <a:r>
              <a:rPr dirty="0" sz="800" spc="-80" b="0">
                <a:latin typeface="Verdana"/>
                <a:cs typeface="Verdana"/>
              </a:rPr>
              <a:t> </a:t>
            </a:r>
            <a:r>
              <a:rPr dirty="0" sz="800" spc="-20" b="0">
                <a:latin typeface="Verdana"/>
                <a:cs typeface="Verdana"/>
              </a:rPr>
              <a:t>is  </a:t>
            </a:r>
            <a:r>
              <a:rPr dirty="0" sz="800" spc="10" b="0">
                <a:latin typeface="Verdana"/>
                <a:cs typeface="Verdana"/>
              </a:rPr>
              <a:t>the </a:t>
            </a:r>
            <a:r>
              <a:rPr dirty="0" sz="800" spc="-5" b="0">
                <a:latin typeface="Verdana"/>
                <a:cs typeface="Verdana"/>
              </a:rPr>
              <a:t>process of </a:t>
            </a:r>
            <a:r>
              <a:rPr dirty="0" sz="800" b="0">
                <a:latin typeface="Verdana"/>
                <a:cs typeface="Verdana"/>
              </a:rPr>
              <a:t>automatically  </a:t>
            </a:r>
            <a:r>
              <a:rPr dirty="0" sz="800" spc="5" b="0">
                <a:latin typeface="Verdana"/>
                <a:cs typeface="Verdana"/>
              </a:rPr>
              <a:t>identifying </a:t>
            </a:r>
            <a:r>
              <a:rPr dirty="0" sz="800" spc="25" b="0" i="1">
                <a:latin typeface="Verdana"/>
                <a:cs typeface="Verdana"/>
              </a:rPr>
              <a:t>human </a:t>
            </a:r>
            <a:r>
              <a:rPr dirty="0" sz="800" spc="5" b="0" i="1">
                <a:latin typeface="Verdana"/>
                <a:cs typeface="Verdana"/>
              </a:rPr>
              <a:t>emotions </a:t>
            </a:r>
            <a:r>
              <a:rPr dirty="0" sz="800" spc="15" b="0">
                <a:latin typeface="Verdana"/>
                <a:cs typeface="Verdana"/>
              </a:rPr>
              <a:t>from  </a:t>
            </a:r>
            <a:r>
              <a:rPr dirty="0" sz="800" spc="-10" b="0">
                <a:latin typeface="Verdana"/>
                <a:cs typeface="Verdana"/>
              </a:rPr>
              <a:t>facial </a:t>
            </a:r>
            <a:r>
              <a:rPr dirty="0" sz="800" spc="-25" b="0">
                <a:latin typeface="Verdana"/>
                <a:cs typeface="Verdana"/>
              </a:rPr>
              <a:t>expressions. </a:t>
            </a:r>
            <a:r>
              <a:rPr dirty="0" sz="800" spc="25" b="0">
                <a:latin typeface="Verdana"/>
                <a:cs typeface="Verdana"/>
              </a:rPr>
              <a:t>FER </a:t>
            </a:r>
            <a:r>
              <a:rPr dirty="0" sz="800" spc="-5" b="0">
                <a:latin typeface="Verdana"/>
                <a:cs typeface="Verdana"/>
              </a:rPr>
              <a:t>has  </a:t>
            </a:r>
            <a:r>
              <a:rPr dirty="0" sz="800" spc="5" b="0">
                <a:latin typeface="Verdana"/>
                <a:cs typeface="Verdana"/>
              </a:rPr>
              <a:t>applications </a:t>
            </a:r>
            <a:r>
              <a:rPr dirty="0" sz="800" spc="10" b="0">
                <a:latin typeface="Verdana"/>
                <a:cs typeface="Verdana"/>
              </a:rPr>
              <a:t>in human-computer  </a:t>
            </a:r>
            <a:r>
              <a:rPr dirty="0" sz="800" spc="-10" b="0">
                <a:latin typeface="Verdana"/>
                <a:cs typeface="Verdana"/>
              </a:rPr>
              <a:t>interaction, marketing, </a:t>
            </a:r>
            <a:r>
              <a:rPr dirty="0" sz="800" spc="15" b="0">
                <a:latin typeface="Verdana"/>
                <a:cs typeface="Verdana"/>
              </a:rPr>
              <a:t>and  </a:t>
            </a:r>
            <a:r>
              <a:rPr dirty="0" sz="800" spc="-15" b="0">
                <a:latin typeface="Verdana"/>
                <a:cs typeface="Verdana"/>
              </a:rPr>
              <a:t>healthcare.</a:t>
            </a:r>
            <a:r>
              <a:rPr dirty="0" sz="800" spc="-80" b="0">
                <a:latin typeface="Verdana"/>
                <a:cs typeface="Verdana"/>
              </a:rPr>
              <a:t> </a:t>
            </a:r>
            <a:r>
              <a:rPr dirty="0" sz="800" b="0">
                <a:latin typeface="Verdana"/>
                <a:cs typeface="Verdana"/>
              </a:rPr>
              <a:t>Accurate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25" b="0">
                <a:latin typeface="Verdana"/>
                <a:cs typeface="Verdana"/>
              </a:rPr>
              <a:t>FER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15" b="0">
                <a:latin typeface="Verdana"/>
                <a:cs typeface="Verdana"/>
              </a:rPr>
              <a:t>systems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10" b="0">
                <a:latin typeface="Verdana"/>
                <a:cs typeface="Verdana"/>
              </a:rPr>
              <a:t>can  enhance</a:t>
            </a:r>
            <a:r>
              <a:rPr dirty="0" sz="800" spc="-80" b="0">
                <a:latin typeface="Verdana"/>
                <a:cs typeface="Verdana"/>
              </a:rPr>
              <a:t> </a:t>
            </a:r>
            <a:r>
              <a:rPr dirty="0" sz="800" spc="-10" b="0">
                <a:latin typeface="Verdana"/>
                <a:cs typeface="Verdana"/>
              </a:rPr>
              <a:t>user</a:t>
            </a:r>
            <a:r>
              <a:rPr dirty="0" sz="800" spc="-80" b="0">
                <a:latin typeface="Verdana"/>
                <a:cs typeface="Verdana"/>
              </a:rPr>
              <a:t> </a:t>
            </a:r>
            <a:r>
              <a:rPr dirty="0" sz="800" spc="-5" b="0">
                <a:latin typeface="Verdana"/>
                <a:cs typeface="Verdana"/>
              </a:rPr>
              <a:t>experience</a:t>
            </a:r>
            <a:r>
              <a:rPr dirty="0" sz="800" spc="-80" b="0">
                <a:latin typeface="Verdana"/>
                <a:cs typeface="Verdana"/>
              </a:rPr>
              <a:t> </a:t>
            </a:r>
            <a:r>
              <a:rPr dirty="0" sz="800" spc="15" b="0">
                <a:latin typeface="Verdana"/>
                <a:cs typeface="Verdana"/>
              </a:rPr>
              <a:t>and</a:t>
            </a:r>
            <a:r>
              <a:rPr dirty="0" sz="800" spc="-75" b="0">
                <a:latin typeface="Verdana"/>
                <a:cs typeface="Verdana"/>
              </a:rPr>
              <a:t> </a:t>
            </a:r>
            <a:r>
              <a:rPr dirty="0" sz="800" spc="-5" b="0">
                <a:latin typeface="Verdana"/>
                <a:cs typeface="Verdana"/>
              </a:rPr>
              <a:t>provide  </a:t>
            </a:r>
            <a:r>
              <a:rPr dirty="0" sz="800" spc="-10" b="0">
                <a:latin typeface="Verdana"/>
                <a:cs typeface="Verdana"/>
              </a:rPr>
              <a:t>valuable </a:t>
            </a:r>
            <a:r>
              <a:rPr dirty="0" sz="800" b="0">
                <a:latin typeface="Verdana"/>
                <a:cs typeface="Verdana"/>
              </a:rPr>
              <a:t>insights </a:t>
            </a:r>
            <a:r>
              <a:rPr dirty="0" sz="800" spc="5" b="0">
                <a:latin typeface="Verdana"/>
                <a:cs typeface="Verdana"/>
              </a:rPr>
              <a:t>into emotional  </a:t>
            </a:r>
            <a:r>
              <a:rPr dirty="0" sz="800" spc="-20" b="0">
                <a:latin typeface="Verdana"/>
                <a:cs typeface="Verdana"/>
              </a:rPr>
              <a:t>responses.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8210" y="365330"/>
            <a:ext cx="2067135" cy="2557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778" y="448210"/>
            <a:ext cx="1799589" cy="4210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1560"/>
              </a:lnSpc>
              <a:spcBef>
                <a:spcPts val="95"/>
              </a:spcBef>
            </a:pPr>
            <a:r>
              <a:rPr dirty="0" spc="50">
                <a:latin typeface="Times New Roman"/>
                <a:cs typeface="Times New Roman"/>
              </a:rPr>
              <a:t>Dynamic </a:t>
            </a:r>
            <a:r>
              <a:rPr dirty="0" spc="25">
                <a:latin typeface="Times New Roman"/>
                <a:cs typeface="Times New Roman"/>
              </a:rPr>
              <a:t>Local</a:t>
            </a:r>
            <a:r>
              <a:rPr dirty="0" spc="-204">
                <a:latin typeface="Times New Roman"/>
                <a:cs typeface="Times New Roman"/>
              </a:rPr>
              <a:t> </a:t>
            </a:r>
            <a:r>
              <a:rPr dirty="0" spc="25">
                <a:latin typeface="Times New Roman"/>
                <a:cs typeface="Times New Roman"/>
              </a:rPr>
              <a:t>Ternary</a:t>
            </a:r>
          </a:p>
          <a:p>
            <a:pPr algn="r" marR="5080">
              <a:lnSpc>
                <a:spcPct val="100000"/>
              </a:lnSpc>
            </a:pPr>
            <a:r>
              <a:rPr dirty="0" spc="15">
                <a:latin typeface="Times New Roman"/>
                <a:cs typeface="Times New Roman"/>
              </a:rPr>
              <a:t>P</a:t>
            </a:r>
            <a:r>
              <a:rPr dirty="0" spc="25">
                <a:latin typeface="Times New Roman"/>
                <a:cs typeface="Times New Roman"/>
              </a:rPr>
              <a:t>a</a:t>
            </a:r>
            <a:r>
              <a:rPr dirty="0" spc="-25">
                <a:latin typeface="Times New Roman"/>
                <a:cs typeface="Times New Roman"/>
              </a:rPr>
              <a:t>t</a:t>
            </a:r>
            <a:r>
              <a:rPr dirty="0" spc="10">
                <a:latin typeface="Times New Roman"/>
                <a:cs typeface="Times New Roman"/>
              </a:rPr>
              <a:t>t</a:t>
            </a:r>
            <a:r>
              <a:rPr dirty="0" spc="65">
                <a:latin typeface="Times New Roman"/>
                <a:cs typeface="Times New Roman"/>
              </a:rPr>
              <a:t>e</a:t>
            </a:r>
            <a:r>
              <a:rPr dirty="0" spc="60">
                <a:latin typeface="Times New Roman"/>
                <a:cs typeface="Times New Roman"/>
              </a:rPr>
              <a:t>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695" y="883495"/>
            <a:ext cx="1983105" cy="11487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L="52069" marR="5080" indent="-40005">
              <a:lnSpc>
                <a:spcPct val="115199"/>
              </a:lnSpc>
              <a:spcBef>
                <a:spcPts val="90"/>
              </a:spcBef>
            </a:pPr>
            <a:r>
              <a:rPr dirty="0" sz="800" spc="10">
                <a:latin typeface="Verdana"/>
                <a:cs typeface="Verdana"/>
              </a:rPr>
              <a:t>Dynamic</a:t>
            </a:r>
            <a:r>
              <a:rPr dirty="0" sz="800" spc="-8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Local</a:t>
            </a:r>
            <a:r>
              <a:rPr dirty="0" sz="800" spc="-85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Ternary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Patterns</a:t>
            </a:r>
            <a:r>
              <a:rPr dirty="0" sz="800" spc="-85">
                <a:latin typeface="Verdana"/>
                <a:cs typeface="Verdana"/>
              </a:rPr>
              <a:t> </a:t>
            </a:r>
            <a:r>
              <a:rPr dirty="0" sz="800" spc="-30">
                <a:latin typeface="Verdana"/>
                <a:cs typeface="Verdana"/>
              </a:rPr>
              <a:t>(</a:t>
            </a:r>
            <a:r>
              <a:rPr dirty="0" sz="800" spc="-30" i="1">
                <a:latin typeface="Verdana"/>
                <a:cs typeface="Verdana"/>
              </a:rPr>
              <a:t>DLTP</a:t>
            </a:r>
            <a:r>
              <a:rPr dirty="0" sz="800" spc="-30">
                <a:latin typeface="Verdana"/>
                <a:cs typeface="Verdana"/>
              </a:rPr>
              <a:t>) 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capture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i="1">
                <a:latin typeface="Verdana"/>
                <a:cs typeface="Verdana"/>
              </a:rPr>
              <a:t>local</a:t>
            </a:r>
            <a:r>
              <a:rPr dirty="0" sz="800" spc="-80" i="1">
                <a:latin typeface="Verdana"/>
                <a:cs typeface="Verdana"/>
              </a:rPr>
              <a:t> </a:t>
            </a:r>
            <a:r>
              <a:rPr dirty="0" sz="800" spc="-10" i="1">
                <a:latin typeface="Verdana"/>
                <a:cs typeface="Verdana"/>
              </a:rPr>
              <a:t>facial</a:t>
            </a:r>
            <a:r>
              <a:rPr dirty="0" sz="800" spc="-80" i="1">
                <a:latin typeface="Verdana"/>
                <a:cs typeface="Verdana"/>
              </a:rPr>
              <a:t> </a:t>
            </a:r>
            <a:r>
              <a:rPr dirty="0" sz="800" spc="-15" i="1">
                <a:latin typeface="Verdana"/>
                <a:cs typeface="Verdana"/>
              </a:rPr>
              <a:t>texture</a:t>
            </a:r>
            <a:r>
              <a:rPr dirty="0" sz="800" spc="-75" i="1">
                <a:latin typeface="Verdana"/>
                <a:cs typeface="Verdana"/>
              </a:rPr>
              <a:t> </a:t>
            </a:r>
            <a:r>
              <a:rPr dirty="0" sz="800" spc="-15" i="1">
                <a:latin typeface="Verdana"/>
                <a:cs typeface="Verdana"/>
              </a:rPr>
              <a:t>variations </a:t>
            </a:r>
            <a:r>
              <a:rPr dirty="0" sz="800" spc="-25" i="1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over</a:t>
            </a:r>
            <a:r>
              <a:rPr dirty="0" sz="800" spc="-8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time.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DLTP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encodes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the</a:t>
            </a:r>
            <a:r>
              <a:rPr dirty="0" sz="800" spc="-85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changes </a:t>
            </a:r>
            <a:r>
              <a:rPr dirty="0" sz="80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in</a:t>
            </a:r>
            <a:r>
              <a:rPr dirty="0" sz="800" spc="-8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facial</a:t>
            </a:r>
            <a:r>
              <a:rPr dirty="0" sz="800" spc="-85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features,</a:t>
            </a:r>
            <a:r>
              <a:rPr dirty="0" sz="800" spc="-8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providing</a:t>
            </a:r>
            <a:r>
              <a:rPr dirty="0" sz="800" spc="-8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-8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richer </a:t>
            </a:r>
            <a:r>
              <a:rPr dirty="0" sz="800" spc="-10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representation of</a:t>
            </a:r>
            <a:r>
              <a:rPr dirty="0" sz="800" spc="-114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facial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expressions. </a:t>
            </a:r>
            <a:r>
              <a:rPr dirty="0" sz="800" spc="-120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The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temporal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dynamics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of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facial </a:t>
            </a:r>
            <a:r>
              <a:rPr dirty="0" sz="800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expressions </a:t>
            </a:r>
            <a:r>
              <a:rPr dirty="0" sz="800" spc="-20">
                <a:latin typeface="Verdana"/>
                <a:cs typeface="Verdana"/>
              </a:rPr>
              <a:t>are</a:t>
            </a:r>
            <a:r>
              <a:rPr dirty="0" sz="800" spc="-15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crucial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for </a:t>
            </a:r>
            <a:r>
              <a:rPr dirty="0" sz="800" spc="-5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understanding</a:t>
            </a:r>
            <a:r>
              <a:rPr dirty="0" sz="800" spc="-21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subtle </a:t>
            </a:r>
            <a:r>
              <a:rPr dirty="0" sz="800" spc="5">
                <a:latin typeface="Verdana"/>
                <a:cs typeface="Verdana"/>
              </a:rPr>
              <a:t>emotional </a:t>
            </a:r>
            <a:r>
              <a:rPr dirty="0" sz="800" spc="-25">
                <a:latin typeface="Verdana"/>
                <a:cs typeface="Verdana"/>
              </a:rPr>
              <a:t>cues.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24126" y="5"/>
            <a:ext cx="2922568" cy="3279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1509" y="557007"/>
            <a:ext cx="92075" cy="95250"/>
            <a:chOff x="4041509" y="557007"/>
            <a:chExt cx="92075" cy="95250"/>
          </a:xfrm>
        </p:grpSpPr>
        <p:sp>
          <p:nvSpPr>
            <p:cNvPr id="3" name="object 3"/>
            <p:cNvSpPr/>
            <p:nvPr/>
          </p:nvSpPr>
          <p:spPr>
            <a:xfrm>
              <a:off x="4041509" y="557007"/>
              <a:ext cx="92074" cy="952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41509" y="557007"/>
              <a:ext cx="92074" cy="952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389040" y="923187"/>
            <a:ext cx="1916978" cy="219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862580" marR="5080">
              <a:lnSpc>
                <a:spcPct val="101400"/>
              </a:lnSpc>
              <a:spcBef>
                <a:spcPts val="95"/>
              </a:spcBef>
            </a:pPr>
            <a:r>
              <a:rPr dirty="0"/>
              <a:t>Kernel </a:t>
            </a:r>
            <a:r>
              <a:rPr dirty="0" spc="-35"/>
              <a:t>E </a:t>
            </a:r>
            <a:r>
              <a:rPr dirty="0" spc="5"/>
              <a:t>treme</a:t>
            </a:r>
            <a:r>
              <a:rPr dirty="0" spc="-105"/>
              <a:t> </a:t>
            </a:r>
            <a:r>
              <a:rPr dirty="0"/>
              <a:t>Learning  </a:t>
            </a:r>
            <a:r>
              <a:rPr dirty="0" spc="55">
                <a:latin typeface="Times New Roman"/>
                <a:cs typeface="Times New Roman"/>
              </a:rPr>
              <a:t>Machine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 spc="60">
                <a:latin typeface="Times New Roman"/>
                <a:cs typeface="Times New Roman"/>
              </a:rPr>
              <a:t>Classiﬁer</a:t>
            </a:r>
          </a:p>
          <a:p>
            <a:pPr marL="2862580" marR="24130">
              <a:lnSpc>
                <a:spcPct val="100000"/>
              </a:lnSpc>
              <a:spcBef>
                <a:spcPts val="135"/>
              </a:spcBef>
            </a:pPr>
            <a:r>
              <a:rPr dirty="0" sz="800" spc="-5" b="0">
                <a:latin typeface="Verdana"/>
                <a:cs typeface="Verdana"/>
              </a:rPr>
              <a:t>The</a:t>
            </a:r>
            <a:r>
              <a:rPr dirty="0" sz="800" spc="-85" b="0">
                <a:latin typeface="Verdana"/>
                <a:cs typeface="Verdana"/>
              </a:rPr>
              <a:t> </a:t>
            </a:r>
            <a:r>
              <a:rPr dirty="0" sz="800" spc="-5" b="0">
                <a:latin typeface="Verdana"/>
                <a:cs typeface="Verdana"/>
              </a:rPr>
              <a:t>Kernel</a:t>
            </a:r>
            <a:r>
              <a:rPr dirty="0" sz="800" spc="-80" b="0">
                <a:latin typeface="Verdana"/>
                <a:cs typeface="Verdana"/>
              </a:rPr>
              <a:t> </a:t>
            </a:r>
            <a:r>
              <a:rPr dirty="0" sz="800" spc="-5" b="0">
                <a:latin typeface="Verdana"/>
                <a:cs typeface="Verdana"/>
              </a:rPr>
              <a:t>Extreme</a:t>
            </a:r>
            <a:r>
              <a:rPr dirty="0" sz="800" spc="-85" b="0">
                <a:latin typeface="Verdana"/>
                <a:cs typeface="Verdana"/>
              </a:rPr>
              <a:t> </a:t>
            </a:r>
            <a:r>
              <a:rPr dirty="0" sz="800" spc="5" b="0">
                <a:latin typeface="Verdana"/>
                <a:cs typeface="Verdana"/>
              </a:rPr>
              <a:t>Learning</a:t>
            </a:r>
            <a:r>
              <a:rPr dirty="0" sz="800" spc="-80" b="0">
                <a:latin typeface="Verdana"/>
                <a:cs typeface="Verdana"/>
              </a:rPr>
              <a:t> </a:t>
            </a:r>
            <a:r>
              <a:rPr dirty="0" sz="800" spc="15" b="0">
                <a:latin typeface="Verdana"/>
                <a:cs typeface="Verdana"/>
              </a:rPr>
              <a:t>Machine  </a:t>
            </a:r>
            <a:r>
              <a:rPr dirty="0" sz="800" spc="-15" b="0">
                <a:latin typeface="Verdana"/>
                <a:cs typeface="Verdana"/>
              </a:rPr>
              <a:t>(KELM) </a:t>
            </a:r>
            <a:r>
              <a:rPr dirty="0" sz="800" spc="-10" b="0">
                <a:latin typeface="Verdana"/>
                <a:cs typeface="Verdana"/>
              </a:rPr>
              <a:t>classiﬁer </a:t>
            </a:r>
            <a:r>
              <a:rPr dirty="0" sz="800" spc="-20" b="0">
                <a:latin typeface="Verdana"/>
                <a:cs typeface="Verdana"/>
              </a:rPr>
              <a:t>is </a:t>
            </a:r>
            <a:r>
              <a:rPr dirty="0" sz="800" spc="-15" b="0">
                <a:latin typeface="Verdana"/>
                <a:cs typeface="Verdana"/>
              </a:rPr>
              <a:t>a </a:t>
            </a:r>
            <a:r>
              <a:rPr dirty="0" sz="800" b="0">
                <a:latin typeface="Verdana"/>
                <a:cs typeface="Verdana"/>
              </a:rPr>
              <a:t>powerful  </a:t>
            </a:r>
            <a:r>
              <a:rPr dirty="0" sz="800" spc="15" b="0">
                <a:latin typeface="Verdana"/>
                <a:cs typeface="Verdana"/>
              </a:rPr>
              <a:t>machine </a:t>
            </a:r>
            <a:r>
              <a:rPr dirty="0" sz="800" b="0">
                <a:latin typeface="Verdana"/>
                <a:cs typeface="Verdana"/>
              </a:rPr>
              <a:t>learning </a:t>
            </a:r>
            <a:r>
              <a:rPr dirty="0" sz="800" spc="5" b="0">
                <a:latin typeface="Verdana"/>
                <a:cs typeface="Verdana"/>
              </a:rPr>
              <a:t>algorithm </a:t>
            </a:r>
            <a:r>
              <a:rPr dirty="0" sz="800" spc="-15" b="0">
                <a:latin typeface="Verdana"/>
                <a:cs typeface="Verdana"/>
              </a:rPr>
              <a:t>for  </a:t>
            </a:r>
            <a:r>
              <a:rPr dirty="0" sz="800" spc="-5" b="0" i="1">
                <a:latin typeface="Verdana"/>
                <a:cs typeface="Verdana"/>
              </a:rPr>
              <a:t>pattern recognition</a:t>
            </a:r>
            <a:r>
              <a:rPr dirty="0" sz="800" spc="-5" b="0">
                <a:latin typeface="Verdana"/>
                <a:cs typeface="Verdana"/>
              </a:rPr>
              <a:t>. </a:t>
            </a:r>
            <a:r>
              <a:rPr dirty="0" sz="800" spc="30" b="0">
                <a:latin typeface="Verdana"/>
                <a:cs typeface="Verdana"/>
              </a:rPr>
              <a:t>KELM </a:t>
            </a:r>
            <a:r>
              <a:rPr dirty="0" sz="800" b="0">
                <a:latin typeface="Verdana"/>
                <a:cs typeface="Verdana"/>
              </a:rPr>
              <a:t>efﬁciently  </a:t>
            </a:r>
            <a:r>
              <a:rPr dirty="0" sz="800" spc="5" b="0">
                <a:latin typeface="Verdana"/>
                <a:cs typeface="Verdana"/>
              </a:rPr>
              <a:t>handles high-dimensional </a:t>
            </a:r>
            <a:r>
              <a:rPr dirty="0" sz="800" b="0">
                <a:latin typeface="Verdana"/>
                <a:cs typeface="Verdana"/>
              </a:rPr>
              <a:t>data </a:t>
            </a:r>
            <a:r>
              <a:rPr dirty="0" sz="800" spc="15" b="0">
                <a:latin typeface="Verdana"/>
                <a:cs typeface="Verdana"/>
              </a:rPr>
              <a:t>and  </a:t>
            </a:r>
            <a:r>
              <a:rPr dirty="0" sz="800" b="0">
                <a:latin typeface="Verdana"/>
                <a:cs typeface="Verdana"/>
              </a:rPr>
              <a:t>nonlinear </a:t>
            </a:r>
            <a:r>
              <a:rPr dirty="0" sz="800" spc="-15" b="0">
                <a:latin typeface="Verdana"/>
                <a:cs typeface="Verdana"/>
              </a:rPr>
              <a:t>relationships. </a:t>
            </a:r>
            <a:r>
              <a:rPr dirty="0" sz="800" spc="-45" b="0">
                <a:latin typeface="Verdana"/>
                <a:cs typeface="Verdana"/>
              </a:rPr>
              <a:t>Its </a:t>
            </a:r>
            <a:r>
              <a:rPr dirty="0" sz="800" spc="5" b="0">
                <a:latin typeface="Verdana"/>
                <a:cs typeface="Verdana"/>
              </a:rPr>
              <a:t>application  </a:t>
            </a:r>
            <a:r>
              <a:rPr dirty="0" sz="800" spc="10" b="0">
                <a:latin typeface="Verdana"/>
                <a:cs typeface="Verdana"/>
              </a:rPr>
              <a:t>in </a:t>
            </a:r>
            <a:r>
              <a:rPr dirty="0" sz="800" spc="25" b="0">
                <a:latin typeface="Verdana"/>
                <a:cs typeface="Verdana"/>
              </a:rPr>
              <a:t>FER </a:t>
            </a:r>
            <a:r>
              <a:rPr dirty="0" sz="800" spc="5" b="0">
                <a:latin typeface="Verdana"/>
                <a:cs typeface="Verdana"/>
              </a:rPr>
              <a:t>enhances </a:t>
            </a:r>
            <a:r>
              <a:rPr dirty="0" sz="800" spc="10" b="0">
                <a:latin typeface="Verdana"/>
                <a:cs typeface="Verdana"/>
              </a:rPr>
              <a:t>the </a:t>
            </a:r>
            <a:r>
              <a:rPr dirty="0" sz="800" b="0">
                <a:latin typeface="Verdana"/>
                <a:cs typeface="Verdana"/>
              </a:rPr>
              <a:t>classiﬁcation </a:t>
            </a:r>
            <a:r>
              <a:rPr dirty="0" sz="800" spc="-5" b="0">
                <a:latin typeface="Verdana"/>
                <a:cs typeface="Verdana"/>
              </a:rPr>
              <a:t>of  </a:t>
            </a:r>
            <a:r>
              <a:rPr dirty="0" sz="800" spc="10" b="0">
                <a:latin typeface="Verdana"/>
                <a:cs typeface="Verdana"/>
              </a:rPr>
              <a:t>dynamic</a:t>
            </a:r>
            <a:r>
              <a:rPr dirty="0" sz="800" spc="-220" b="0">
                <a:latin typeface="Verdana"/>
                <a:cs typeface="Verdana"/>
              </a:rPr>
              <a:t> </a:t>
            </a:r>
            <a:r>
              <a:rPr dirty="0" sz="800" spc="-10" b="0">
                <a:latin typeface="Verdana"/>
                <a:cs typeface="Verdana"/>
              </a:rPr>
              <a:t>facial expression </a:t>
            </a:r>
            <a:r>
              <a:rPr dirty="0" sz="800" spc="-25" b="0">
                <a:latin typeface="Verdana"/>
                <a:cs typeface="Verdana"/>
              </a:rPr>
              <a:t>features.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8210" y="365330"/>
            <a:ext cx="2067135" cy="2557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1" y="0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13" y="0"/>
                </a:moveTo>
                <a:lnTo>
                  <a:pt x="5453367" y="0"/>
                </a:lnTo>
                <a:lnTo>
                  <a:pt x="5453367" y="391160"/>
                </a:lnTo>
                <a:lnTo>
                  <a:pt x="5453367" y="2895600"/>
                </a:lnTo>
                <a:lnTo>
                  <a:pt x="3865029" y="2895600"/>
                </a:lnTo>
                <a:lnTo>
                  <a:pt x="3865029" y="2894457"/>
                </a:lnTo>
                <a:lnTo>
                  <a:pt x="1980222" y="2894457"/>
                </a:lnTo>
                <a:lnTo>
                  <a:pt x="1980222" y="2895600"/>
                </a:lnTo>
                <a:lnTo>
                  <a:pt x="391858" y="2895600"/>
                </a:lnTo>
                <a:lnTo>
                  <a:pt x="391858" y="391160"/>
                </a:lnTo>
                <a:lnTo>
                  <a:pt x="1980222" y="391160"/>
                </a:lnTo>
                <a:lnTo>
                  <a:pt x="1980222" y="392595"/>
                </a:lnTo>
                <a:lnTo>
                  <a:pt x="3865029" y="392595"/>
                </a:lnTo>
                <a:lnTo>
                  <a:pt x="3865029" y="391160"/>
                </a:lnTo>
                <a:lnTo>
                  <a:pt x="5453367" y="391160"/>
                </a:lnTo>
                <a:lnTo>
                  <a:pt x="5453367" y="0"/>
                </a:lnTo>
                <a:lnTo>
                  <a:pt x="3776573" y="0"/>
                </a:lnTo>
                <a:lnTo>
                  <a:pt x="2068664" y="25"/>
                </a:lnTo>
                <a:lnTo>
                  <a:pt x="0" y="0"/>
                </a:lnTo>
                <a:lnTo>
                  <a:pt x="0" y="391160"/>
                </a:lnTo>
                <a:lnTo>
                  <a:pt x="0" y="2895600"/>
                </a:lnTo>
                <a:lnTo>
                  <a:pt x="0" y="3288030"/>
                </a:lnTo>
                <a:lnTo>
                  <a:pt x="2068664" y="3288030"/>
                </a:lnTo>
                <a:lnTo>
                  <a:pt x="2068664" y="3287014"/>
                </a:lnTo>
                <a:lnTo>
                  <a:pt x="3776573" y="3287014"/>
                </a:lnTo>
                <a:lnTo>
                  <a:pt x="3776573" y="3288030"/>
                </a:lnTo>
                <a:lnTo>
                  <a:pt x="5845213" y="3288030"/>
                </a:lnTo>
                <a:lnTo>
                  <a:pt x="5845213" y="2895600"/>
                </a:lnTo>
                <a:lnTo>
                  <a:pt x="5845213" y="391160"/>
                </a:lnTo>
                <a:lnTo>
                  <a:pt x="5845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9644" y="766646"/>
            <a:ext cx="2165985" cy="51498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50"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594" y="1642634"/>
            <a:ext cx="2184145" cy="99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63102" y="1483823"/>
            <a:ext cx="3119120" cy="7581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14"/>
              </a:spcBef>
            </a:pPr>
            <a:r>
              <a:rPr dirty="0" sz="800" spc="-35">
                <a:latin typeface="Verdana"/>
                <a:cs typeface="Verdana"/>
              </a:rPr>
              <a:t>In </a:t>
            </a:r>
            <a:r>
              <a:rPr dirty="0" sz="800" spc="-5">
                <a:latin typeface="Verdana"/>
                <a:cs typeface="Verdana"/>
              </a:rPr>
              <a:t>conclusion, </a:t>
            </a:r>
            <a:r>
              <a:rPr dirty="0" sz="800" spc="10">
                <a:latin typeface="Verdana"/>
                <a:cs typeface="Verdana"/>
              </a:rPr>
              <a:t>the </a:t>
            </a:r>
            <a:r>
              <a:rPr dirty="0" sz="800">
                <a:latin typeface="Verdana"/>
                <a:cs typeface="Verdana"/>
              </a:rPr>
              <a:t>integration </a:t>
            </a:r>
            <a:r>
              <a:rPr dirty="0" sz="800" spc="-5">
                <a:latin typeface="Verdana"/>
                <a:cs typeface="Verdana"/>
              </a:rPr>
              <a:t>of </a:t>
            </a:r>
            <a:r>
              <a:rPr dirty="0" sz="800" spc="10" i="1">
                <a:latin typeface="Verdana"/>
                <a:cs typeface="Verdana"/>
              </a:rPr>
              <a:t>Dynamic </a:t>
            </a:r>
            <a:r>
              <a:rPr dirty="0" sz="800" i="1">
                <a:latin typeface="Verdana"/>
                <a:cs typeface="Verdana"/>
              </a:rPr>
              <a:t>Local </a:t>
            </a:r>
            <a:r>
              <a:rPr dirty="0" sz="800" spc="-25" i="1">
                <a:latin typeface="Verdana"/>
                <a:cs typeface="Verdana"/>
              </a:rPr>
              <a:t>Ternary  </a:t>
            </a:r>
            <a:r>
              <a:rPr dirty="0" sz="800" i="1">
                <a:latin typeface="Verdana"/>
                <a:cs typeface="Verdana"/>
              </a:rPr>
              <a:t>Patterns</a:t>
            </a:r>
            <a:r>
              <a:rPr dirty="0" sz="800" spc="-75" i="1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with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the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Kernel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Extreme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Learning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Machine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Classiﬁer  </a:t>
            </a:r>
            <a:r>
              <a:rPr dirty="0" sz="800" spc="-15">
                <a:latin typeface="Verdana"/>
                <a:cs typeface="Verdana"/>
              </a:rPr>
              <a:t>offers a </a:t>
            </a:r>
            <a:r>
              <a:rPr dirty="0" sz="800" spc="10">
                <a:latin typeface="Verdana"/>
                <a:cs typeface="Verdana"/>
              </a:rPr>
              <a:t>promising </a:t>
            </a:r>
            <a:r>
              <a:rPr dirty="0" sz="800" spc="5">
                <a:latin typeface="Verdana"/>
                <a:cs typeface="Verdana"/>
              </a:rPr>
              <a:t>approach </a:t>
            </a:r>
            <a:r>
              <a:rPr dirty="0" sz="800">
                <a:latin typeface="Verdana"/>
                <a:cs typeface="Verdana"/>
              </a:rPr>
              <a:t>to </a:t>
            </a:r>
            <a:r>
              <a:rPr dirty="0" sz="800" spc="10">
                <a:latin typeface="Verdana"/>
                <a:cs typeface="Verdana"/>
              </a:rPr>
              <a:t>enhance </a:t>
            </a:r>
            <a:r>
              <a:rPr dirty="0" sz="800" i="1">
                <a:latin typeface="Verdana"/>
                <a:cs typeface="Verdana"/>
              </a:rPr>
              <a:t>Facial </a:t>
            </a:r>
            <a:r>
              <a:rPr dirty="0" sz="800" spc="-10" i="1">
                <a:latin typeface="Verdana"/>
                <a:cs typeface="Verdana"/>
              </a:rPr>
              <a:t>Expression  </a:t>
            </a:r>
            <a:r>
              <a:rPr dirty="0" sz="800" i="1">
                <a:latin typeface="Verdana"/>
                <a:cs typeface="Verdana"/>
              </a:rPr>
              <a:t>Recognition</a:t>
            </a:r>
            <a:r>
              <a:rPr dirty="0" sz="800">
                <a:latin typeface="Verdana"/>
                <a:cs typeface="Verdana"/>
              </a:rPr>
              <a:t>. </a:t>
            </a:r>
            <a:r>
              <a:rPr dirty="0" sz="800" spc="-15">
                <a:latin typeface="Verdana"/>
                <a:cs typeface="Verdana"/>
              </a:rPr>
              <a:t>This </a:t>
            </a:r>
            <a:r>
              <a:rPr dirty="0" sz="800" spc="5">
                <a:latin typeface="Verdana"/>
                <a:cs typeface="Verdana"/>
              </a:rPr>
              <a:t>advancement </a:t>
            </a:r>
            <a:r>
              <a:rPr dirty="0" sz="800">
                <a:latin typeface="Verdana"/>
                <a:cs typeface="Verdana"/>
              </a:rPr>
              <a:t>contributes </a:t>
            </a:r>
            <a:r>
              <a:rPr dirty="0" sz="800" spc="-5">
                <a:latin typeface="Verdana"/>
                <a:cs typeface="Verdana"/>
              </a:rPr>
              <a:t>to </a:t>
            </a:r>
            <a:r>
              <a:rPr dirty="0" sz="800" spc="10">
                <a:latin typeface="Verdana"/>
                <a:cs typeface="Verdana"/>
              </a:rPr>
              <a:t>the  </a:t>
            </a:r>
            <a:r>
              <a:rPr dirty="0" sz="800" spc="5">
                <a:latin typeface="Verdana"/>
                <a:cs typeface="Verdana"/>
              </a:rPr>
              <a:t>development </a:t>
            </a:r>
            <a:r>
              <a:rPr dirty="0" sz="800" spc="-5">
                <a:latin typeface="Verdana"/>
                <a:cs typeface="Verdana"/>
              </a:rPr>
              <a:t>of </a:t>
            </a:r>
            <a:r>
              <a:rPr dirty="0" sz="800" spc="5">
                <a:latin typeface="Verdana"/>
                <a:cs typeface="Verdana"/>
              </a:rPr>
              <a:t>more </a:t>
            </a:r>
            <a:r>
              <a:rPr dirty="0" sz="800" spc="-5">
                <a:latin typeface="Verdana"/>
                <a:cs typeface="Verdana"/>
              </a:rPr>
              <a:t>accurate </a:t>
            </a:r>
            <a:r>
              <a:rPr dirty="0" sz="800" spc="15">
                <a:latin typeface="Verdana"/>
                <a:cs typeface="Verdana"/>
              </a:rPr>
              <a:t>and </a:t>
            </a:r>
            <a:r>
              <a:rPr dirty="0" sz="800" spc="-5">
                <a:latin typeface="Verdana"/>
                <a:cs typeface="Verdana"/>
              </a:rPr>
              <a:t>reliable </a:t>
            </a:r>
            <a:r>
              <a:rPr dirty="0" sz="800" spc="-15">
                <a:latin typeface="Verdana"/>
                <a:cs typeface="Verdana"/>
              </a:rPr>
              <a:t>systems for  </a:t>
            </a:r>
            <a:r>
              <a:rPr dirty="0" sz="800" spc="10">
                <a:latin typeface="Verdana"/>
                <a:cs typeface="Verdana"/>
              </a:rPr>
              <a:t>understanding </a:t>
            </a:r>
            <a:r>
              <a:rPr dirty="0" sz="800" spc="25">
                <a:latin typeface="Verdana"/>
                <a:cs typeface="Verdana"/>
              </a:rPr>
              <a:t>human</a:t>
            </a:r>
            <a:r>
              <a:rPr dirty="0" sz="800" spc="-16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emotions.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968" y="806370"/>
            <a:ext cx="2294890" cy="7543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50" spc="-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4750" spc="160">
                <a:solidFill>
                  <a:srgbClr val="FFFFFF"/>
                </a:solidFill>
                <a:latin typeface="Times New Roman"/>
                <a:cs typeface="Times New Roman"/>
              </a:rPr>
              <a:t>hanks!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956" y="1625706"/>
            <a:ext cx="1588770" cy="70485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5800"/>
              </a:lnSpc>
              <a:spcBef>
                <a:spcPts val="70"/>
              </a:spcBef>
            </a:pPr>
            <a:r>
              <a:rPr dirty="0" sz="850" spc="5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dirty="0" sz="85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15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85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5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85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5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dirty="0" sz="85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Verdana"/>
                <a:cs typeface="Verdana"/>
              </a:rPr>
              <a:t>questions?  </a:t>
            </a:r>
            <a:r>
              <a:rPr dirty="0" sz="850" spc="15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youremail@email.com</a:t>
            </a: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850" spc="-145">
                <a:solidFill>
                  <a:srgbClr val="FFFFFF"/>
                </a:solidFill>
                <a:latin typeface="Verdana"/>
                <a:cs typeface="Verdana"/>
              </a:rPr>
              <a:t>+91 </a:t>
            </a:r>
            <a:r>
              <a:rPr dirty="0" sz="850" spc="-5">
                <a:solidFill>
                  <a:srgbClr val="FFFFFF"/>
                </a:solidFill>
                <a:latin typeface="Verdana"/>
                <a:cs typeface="Verdana"/>
              </a:rPr>
              <a:t>620 </a:t>
            </a:r>
            <a:r>
              <a:rPr dirty="0" sz="850" spc="-80">
                <a:solidFill>
                  <a:srgbClr val="FFFFFF"/>
                </a:solidFill>
                <a:latin typeface="Verdana"/>
                <a:cs typeface="Verdana"/>
              </a:rPr>
              <a:t>421</a:t>
            </a:r>
            <a:r>
              <a:rPr dirty="0" sz="8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5">
                <a:solidFill>
                  <a:srgbClr val="FFFFFF"/>
                </a:solidFill>
                <a:latin typeface="Verdana"/>
                <a:cs typeface="Verdana"/>
              </a:rPr>
              <a:t>838</a:t>
            </a:r>
            <a:endParaRPr sz="850">
              <a:latin typeface="Verdana"/>
              <a:cs typeface="Verdana"/>
            </a:endParaRPr>
          </a:p>
          <a:p>
            <a:pPr marL="12700" marR="298450">
              <a:lnSpc>
                <a:spcPct val="105800"/>
              </a:lnSpc>
            </a:pPr>
            <a:r>
              <a:rPr dirty="0" sz="850" spc="7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ww</a:t>
            </a:r>
            <a:r>
              <a:rPr dirty="0" sz="850" spc="4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w</a:t>
            </a:r>
            <a:r>
              <a:rPr dirty="0" sz="850" spc="-155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.</a:t>
            </a:r>
            <a:r>
              <a:rPr dirty="0" sz="850" spc="-45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y</a:t>
            </a:r>
            <a:r>
              <a:rPr dirty="0" sz="850" spc="3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o</a:t>
            </a:r>
            <a:r>
              <a:rPr dirty="0" sz="850" spc="25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u</a:t>
            </a:r>
            <a:r>
              <a:rPr dirty="0" sz="850" spc="25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r</a:t>
            </a:r>
            <a:r>
              <a:rPr dirty="0" sz="850" spc="6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w</a:t>
            </a:r>
            <a:r>
              <a:rPr dirty="0" sz="850" spc="2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e</a:t>
            </a:r>
            <a:r>
              <a:rPr dirty="0" sz="850" spc="6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b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s</a:t>
            </a:r>
            <a:r>
              <a:rPr dirty="0" sz="850" spc="1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i</a:t>
            </a:r>
            <a:r>
              <a:rPr dirty="0" sz="850" spc="-5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t</a:t>
            </a:r>
            <a:r>
              <a:rPr dirty="0" sz="850" spc="2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e</a:t>
            </a:r>
            <a:r>
              <a:rPr dirty="0" sz="850" spc="-14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.</a:t>
            </a:r>
            <a:r>
              <a:rPr dirty="0" sz="850" spc="4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c</a:t>
            </a:r>
            <a:r>
              <a:rPr dirty="0" sz="850" spc="55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om </a:t>
            </a:r>
            <a:r>
              <a:rPr dirty="0" sz="85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20">
                <a:solidFill>
                  <a:srgbClr val="FFFFFF"/>
                </a:solidFill>
                <a:latin typeface="Verdana"/>
                <a:cs typeface="Verdana"/>
              </a:rPr>
              <a:t>@yourusername</a:t>
            </a:r>
            <a:endParaRPr sz="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2023-11-21T13:45:05Z</dcterms:created>
  <dcterms:modified xsi:type="dcterms:W3CDTF">2023-11-21T13:45:05Z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2023-11-21T00:00:00Z</vt:filetime>
  </property>
  <property fmtid="{D5CDD505-2E9C-101B-9397-08002B2CF9AE}" pid="3" name="Creator">
    <vt:lpwstr>UnknownApplication</vt:lpwstr>
  </property>
  <property fmtid="{D5CDD505-2E9C-101B-9397-08002B2CF9AE}" pid="4" name="LastSaved">
    <vt:filetime>2023-11-21T00:00:00Z</vt:filetime>
  </property>
</Properties>
</file>