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24126" y="8"/>
            <a:ext cx="2922905" cy="3288029"/>
          </a:xfrm>
          <a:custGeom>
            <a:avLst/>
            <a:gdLst/>
            <a:ahLst/>
            <a:cxnLst/>
            <a:rect l="l" t="t" r="r" b="b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533" y="610981"/>
            <a:ext cx="1545589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6921" y="1486916"/>
            <a:ext cx="2960857" cy="876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mailto:youremail@email.com" TargetMode="External"/><Relationship Id="rId6" Type="http://schemas.openxmlformats.org/officeDocument/2006/relationships/hyperlink" Target="http://www.yourwebsite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1649" y="391871"/>
            <a:ext cx="3077210" cy="2573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500"/>
              </a:lnSpc>
              <a:spcBef>
                <a:spcPts val="105"/>
              </a:spcBef>
            </a:pP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Advancements </a:t>
            </a:r>
            <a:r>
              <a:rPr dirty="0" sz="2400" spc="45" b="1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2400" spc="20" b="1">
                <a:solidFill>
                  <a:srgbClr val="FFFFFF"/>
                </a:solidFill>
                <a:latin typeface="Arial"/>
                <a:cs typeface="Arial"/>
              </a:rPr>
              <a:t>Multinational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License  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Plate 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Recognition:  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Harnessing  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Generalized  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dirty="0" sz="2400" spc="-110" b="1">
                <a:solidFill>
                  <a:srgbClr val="FFFFFF"/>
                </a:solidFill>
                <a:latin typeface="Arial"/>
                <a:cs typeface="Arial"/>
              </a:rPr>
              <a:t>Sequence  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207" y="365330"/>
            <a:ext cx="1637120" cy="255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35689" y="2500539"/>
            <a:ext cx="219206" cy="21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1809" y="2499015"/>
            <a:ext cx="219193" cy="219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619" y="2499015"/>
            <a:ext cx="219193" cy="219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2294890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-5">
                <a:solidFill>
                  <a:srgbClr val="FFFFFF"/>
                </a:solidFill>
              </a:rPr>
              <a:t>T</a:t>
            </a:r>
            <a:r>
              <a:rPr dirty="0" sz="4750" spc="160">
                <a:solidFill>
                  <a:srgbClr val="FFFFFF"/>
                </a:solidFill>
              </a:rPr>
              <a:t>hanks!</a:t>
            </a:r>
            <a:endParaRPr sz="4750"/>
          </a:p>
        </p:txBody>
      </p:sp>
      <p:sp>
        <p:nvSpPr>
          <p:cNvPr id="7" name="object 7"/>
          <p:cNvSpPr txBox="1"/>
          <p:nvPr/>
        </p:nvSpPr>
        <p:spPr>
          <a:xfrm>
            <a:off x="473956" y="1625706"/>
            <a:ext cx="1588770" cy="7048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85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85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questions? 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youremail@email.com</a:t>
            </a: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50" spc="-145">
                <a:solidFill>
                  <a:srgbClr val="FFFFFF"/>
                </a:solidFill>
                <a:latin typeface="Verdana"/>
                <a:cs typeface="Verdana"/>
              </a:rPr>
              <a:t>+91 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620 </a:t>
            </a:r>
            <a:r>
              <a:rPr dirty="0" sz="850" spc="-80">
                <a:solidFill>
                  <a:srgbClr val="FFFFFF"/>
                </a:solidFill>
                <a:latin typeface="Verdana"/>
                <a:cs typeface="Verdana"/>
              </a:rPr>
              <a:t>421</a:t>
            </a:r>
            <a:r>
              <a:rPr dirty="0" sz="8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838</a:t>
            </a:r>
            <a:endParaRPr sz="850">
              <a:latin typeface="Verdana"/>
              <a:cs typeface="Verdana"/>
            </a:endParaRPr>
          </a:p>
          <a:p>
            <a:pPr marL="12700" marR="298450">
              <a:lnSpc>
                <a:spcPct val="105800"/>
              </a:lnSpc>
            </a:pPr>
            <a:r>
              <a:rPr dirty="0" sz="850" spc="7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ww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</a:t>
            </a:r>
            <a:r>
              <a:rPr dirty="0" sz="850" spc="-15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.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y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o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u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r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e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b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s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i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t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e</a:t>
            </a:r>
            <a:r>
              <a:rPr dirty="0" sz="850" spc="-14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.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c</a:t>
            </a:r>
            <a:r>
              <a:rPr dirty="0" sz="850" spc="5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om 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@yourusername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5" y="8"/>
            <a:ext cx="2596865" cy="328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/>
          <a:solidFill>
            <a:srgbClr val="000000"/>
          </a:solidFill>
        </p:spPr>
        <p:txBody>
          <a:bodyPr wrap="square" lIns="0" tIns="79375" rIns="0" bIns="0" rtlCol="0" vert="horz">
            <a:spAutoFit/>
          </a:bodyPr>
          <a:lstStyle/>
          <a:p>
            <a:pPr marL="675005">
              <a:lnSpc>
                <a:spcPct val="100000"/>
              </a:lnSpc>
              <a:spcBef>
                <a:spcPts val="625"/>
              </a:spcBef>
            </a:pPr>
            <a:r>
              <a:rPr dirty="0" sz="1850" spc="2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7260" y="1099374"/>
            <a:ext cx="745114" cy="79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39147" y="1239417"/>
            <a:ext cx="792723" cy="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94150" y="1522546"/>
            <a:ext cx="1644975" cy="98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8810" y="1662589"/>
            <a:ext cx="482498" cy="79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66140" y="1045426"/>
            <a:ext cx="2498090" cy="728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500"/>
              </a:lnSpc>
              <a:spcBef>
                <a:spcPts val="95"/>
              </a:spcBef>
            </a:pPr>
            <a:r>
              <a:rPr dirty="0" sz="800" spc="-5">
                <a:latin typeface="Verdana"/>
                <a:cs typeface="Verdana"/>
              </a:rPr>
              <a:t>The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advancements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Multinational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License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Plate  Recognition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have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revolutionized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vehicle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tracking 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law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enforcement.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This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presentation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explores  </a:t>
            </a:r>
            <a:r>
              <a:rPr dirty="0" sz="800" spc="10">
                <a:latin typeface="Verdana"/>
                <a:cs typeface="Verdana"/>
              </a:rPr>
              <a:t>the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potential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of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Generalized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Character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Sequence  Detection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enhancing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this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technology.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2589" y="365330"/>
            <a:ext cx="2076270" cy="254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527" y="610981"/>
            <a:ext cx="1136650" cy="23050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latin typeface="Arial"/>
                <a:cs typeface="Arial"/>
              </a:rPr>
              <a:t>Contributions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989" y="799239"/>
            <a:ext cx="1927225" cy="728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dirty="0" sz="800" spc="5">
                <a:latin typeface="Verdana"/>
                <a:cs typeface="Verdana"/>
              </a:rPr>
              <a:t>Development </a:t>
            </a:r>
            <a:r>
              <a:rPr dirty="0" sz="800" spc="-5">
                <a:latin typeface="Verdana"/>
                <a:cs typeface="Verdana"/>
              </a:rPr>
              <a:t>of </a:t>
            </a:r>
            <a:r>
              <a:rPr dirty="0" sz="800" spc="-15">
                <a:latin typeface="Verdana"/>
                <a:cs typeface="Verdana"/>
              </a:rPr>
              <a:t>a </a:t>
            </a:r>
            <a:r>
              <a:rPr dirty="0" sz="800" spc="5">
                <a:latin typeface="Verdana"/>
                <a:cs typeface="Verdana"/>
              </a:rPr>
              <a:t>multinational </a:t>
            </a:r>
            <a:r>
              <a:rPr dirty="0" sz="800" spc="35">
                <a:latin typeface="Verdana"/>
                <a:cs typeface="Verdana"/>
              </a:rPr>
              <a:t>LPR  </a:t>
            </a:r>
            <a:r>
              <a:rPr dirty="0" sz="800" spc="-10">
                <a:latin typeface="Verdana"/>
                <a:cs typeface="Verdana"/>
              </a:rPr>
              <a:t>systemExploration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5">
                <a:latin typeface="Verdana"/>
                <a:cs typeface="Verdana"/>
              </a:rPr>
              <a:t>adaptation </a:t>
            </a:r>
            <a:r>
              <a:rPr dirty="0" sz="800" spc="-5">
                <a:latin typeface="Verdana"/>
                <a:cs typeface="Verdana"/>
              </a:rPr>
              <a:t>of  existing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35">
                <a:latin typeface="Verdana"/>
                <a:cs typeface="Verdana"/>
              </a:rPr>
              <a:t>LPR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techniquesEvaluation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on  </a:t>
            </a:r>
            <a:r>
              <a:rPr dirty="0" sz="800" spc="-10">
                <a:latin typeface="Verdana"/>
                <a:cs typeface="Verdana"/>
              </a:rPr>
              <a:t>datasets </a:t>
            </a:r>
            <a:r>
              <a:rPr dirty="0" sz="800" spc="15">
                <a:latin typeface="Verdana"/>
                <a:cs typeface="Verdana"/>
              </a:rPr>
              <a:t>with </a:t>
            </a:r>
            <a:r>
              <a:rPr dirty="0" sz="800">
                <a:latin typeface="Verdana"/>
                <a:cs typeface="Verdana"/>
              </a:rPr>
              <a:t>license </a:t>
            </a:r>
            <a:r>
              <a:rPr dirty="0" sz="800" spc="-5">
                <a:latin typeface="Verdana"/>
                <a:cs typeface="Verdana"/>
              </a:rPr>
              <a:t>plates </a:t>
            </a:r>
            <a:r>
              <a:rPr dirty="0" sz="800" spc="15">
                <a:latin typeface="Verdana"/>
                <a:cs typeface="Verdana"/>
              </a:rPr>
              <a:t>from  </a:t>
            </a:r>
            <a:r>
              <a:rPr dirty="0" sz="800" spc="10">
                <a:latin typeface="Verdana"/>
                <a:cs typeface="Verdana"/>
              </a:rPr>
              <a:t>multiple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countries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5" y="8"/>
            <a:ext cx="2596865" cy="328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9117" y="368512"/>
            <a:ext cx="2764790" cy="560705"/>
          </a:xfrm>
          <a:custGeom>
            <a:avLst/>
            <a:gdLst/>
            <a:ahLst/>
            <a:cxnLst/>
            <a:rect l="l" t="t" r="r" b="b"/>
            <a:pathLst>
              <a:path w="2764790" h="560705">
                <a:moveTo>
                  <a:pt x="2764298" y="0"/>
                </a:moveTo>
                <a:lnTo>
                  <a:pt x="0" y="0"/>
                </a:lnTo>
                <a:lnTo>
                  <a:pt x="0" y="560164"/>
                </a:lnTo>
                <a:lnTo>
                  <a:pt x="2764298" y="560164"/>
                </a:lnTo>
                <a:lnTo>
                  <a:pt x="2764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27932" y="1045441"/>
            <a:ext cx="2374265" cy="588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635">
              <a:lnSpc>
                <a:spcPct val="115700"/>
              </a:lnSpc>
              <a:spcBef>
                <a:spcPts val="90"/>
              </a:spcBef>
            </a:pPr>
            <a:r>
              <a:rPr dirty="0" sz="800" spc="-5">
                <a:latin typeface="Verdana"/>
                <a:cs typeface="Verdana"/>
              </a:rPr>
              <a:t>Character </a:t>
            </a:r>
            <a:r>
              <a:rPr dirty="0" sz="800" spc="10">
                <a:latin typeface="Verdana"/>
                <a:cs typeface="Verdana"/>
              </a:rPr>
              <a:t>sequence </a:t>
            </a:r>
            <a:r>
              <a:rPr dirty="0" sz="800" spc="5">
                <a:latin typeface="Verdana"/>
                <a:cs typeface="Verdana"/>
              </a:rPr>
              <a:t>detection  algorithmAdaptation </a:t>
            </a:r>
            <a:r>
              <a:rPr dirty="0" sz="800" spc="-5">
                <a:latin typeface="Verdana"/>
                <a:cs typeface="Verdana"/>
              </a:rPr>
              <a:t>of </a:t>
            </a:r>
            <a:r>
              <a:rPr dirty="0" sz="800" spc="35">
                <a:latin typeface="Verdana"/>
                <a:cs typeface="Verdana"/>
              </a:rPr>
              <a:t>LPR </a:t>
            </a:r>
            <a:r>
              <a:rPr dirty="0" sz="800" spc="5">
                <a:latin typeface="Verdana"/>
                <a:cs typeface="Verdana"/>
              </a:rPr>
              <a:t>techniques </a:t>
            </a:r>
            <a:r>
              <a:rPr dirty="0" sz="800" spc="-15">
                <a:latin typeface="Verdana"/>
                <a:cs typeface="Verdana"/>
              </a:rPr>
              <a:t>for  diverse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character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setsTraining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testing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  </a:t>
            </a:r>
            <a:r>
              <a:rPr dirty="0" sz="800" spc="-5">
                <a:latin typeface="Verdana"/>
                <a:cs typeface="Verdana"/>
              </a:rPr>
              <a:t>dataset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with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global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license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plates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2589" y="365330"/>
            <a:ext cx="2076270" cy="254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Methodology(cont.)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989" y="799239"/>
            <a:ext cx="2055495" cy="86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4455">
              <a:lnSpc>
                <a:spcPct val="114900"/>
              </a:lnSpc>
              <a:spcBef>
                <a:spcPts val="100"/>
              </a:spcBef>
            </a:pPr>
            <a:r>
              <a:rPr dirty="0" sz="800" spc="-25">
                <a:latin typeface="Verdana"/>
                <a:cs typeface="Verdana"/>
              </a:rPr>
              <a:t>Illustration: </a:t>
            </a:r>
            <a:r>
              <a:rPr dirty="0" sz="800" spc="10">
                <a:latin typeface="Verdana"/>
                <a:cs typeface="Verdana"/>
              </a:rPr>
              <a:t>Algorithm</a:t>
            </a:r>
            <a:r>
              <a:rPr dirty="0" sz="800" spc="-13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implementation  </a:t>
            </a:r>
            <a:r>
              <a:rPr dirty="0" sz="800" spc="-20">
                <a:latin typeface="Verdana"/>
                <a:cs typeface="Verdana"/>
              </a:rPr>
              <a:t>diagram: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ts val="1130"/>
              </a:lnSpc>
              <a:spcBef>
                <a:spcPts val="40"/>
              </a:spcBef>
            </a:pPr>
            <a:r>
              <a:rPr dirty="0" sz="800" spc="10">
                <a:latin typeface="Verdana"/>
                <a:cs typeface="Verdana"/>
              </a:rPr>
              <a:t>Adaptation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process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for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diverse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character  </a:t>
            </a:r>
            <a:r>
              <a:rPr dirty="0" sz="800" spc="-30">
                <a:latin typeface="Verdana"/>
                <a:cs typeface="Verdana"/>
              </a:rPr>
              <a:t>setsImage: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-5">
                <a:latin typeface="Verdana"/>
                <a:cs typeface="Verdana"/>
              </a:rPr>
              <a:t>Training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testing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process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global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800" spc="-5">
                <a:latin typeface="Verdana"/>
                <a:cs typeface="Verdana"/>
              </a:rPr>
              <a:t>dataset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5" y="8"/>
            <a:ext cx="2596865" cy="328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9117" y="359926"/>
            <a:ext cx="2764790" cy="560705"/>
          </a:xfrm>
          <a:custGeom>
            <a:avLst/>
            <a:gdLst/>
            <a:ahLst/>
            <a:cxnLst/>
            <a:rect l="l" t="t" r="r" b="b"/>
            <a:pathLst>
              <a:path w="2764790" h="560705">
                <a:moveTo>
                  <a:pt x="2764298" y="0"/>
                </a:moveTo>
                <a:lnTo>
                  <a:pt x="0" y="0"/>
                </a:lnTo>
                <a:lnTo>
                  <a:pt x="0" y="560176"/>
                </a:lnTo>
                <a:lnTo>
                  <a:pt x="2764298" y="560176"/>
                </a:lnTo>
                <a:lnTo>
                  <a:pt x="2764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48264" y="1188141"/>
            <a:ext cx="2800985" cy="83883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900" spc="15">
                <a:latin typeface="Verdana"/>
                <a:cs typeface="Verdana"/>
              </a:rPr>
              <a:t>Conclusion</a:t>
            </a:r>
            <a:endParaRPr sz="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900" spc="-10">
                <a:latin typeface="Verdana"/>
                <a:cs typeface="Verdana"/>
              </a:rPr>
              <a:t>Key</a:t>
            </a:r>
            <a:r>
              <a:rPr dirty="0" sz="900" spc="-85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FindingsEffectiveness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">
                <a:latin typeface="Verdana"/>
                <a:cs typeface="Verdana"/>
              </a:rPr>
              <a:t>of</a:t>
            </a:r>
            <a:r>
              <a:rPr dirty="0" sz="900" spc="-85">
                <a:latin typeface="Verdana"/>
                <a:cs typeface="Verdana"/>
              </a:rPr>
              <a:t> </a:t>
            </a:r>
            <a:r>
              <a:rPr dirty="0" sz="900" spc="25">
                <a:latin typeface="Verdana"/>
                <a:cs typeface="Verdana"/>
              </a:rPr>
              <a:t>the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proposed</a:t>
            </a:r>
            <a:endParaRPr sz="900">
              <a:latin typeface="Verdana"/>
              <a:cs typeface="Verdana"/>
            </a:endParaRPr>
          </a:p>
          <a:p>
            <a:pPr algn="ctr" marL="12700" marR="5080">
              <a:lnSpc>
                <a:spcPct val="118800"/>
              </a:lnSpc>
              <a:spcBef>
                <a:spcPts val="15"/>
              </a:spcBef>
            </a:pPr>
            <a:r>
              <a:rPr dirty="0" sz="900" spc="15">
                <a:latin typeface="Verdana"/>
                <a:cs typeface="Verdana"/>
              </a:rPr>
              <a:t>multinational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5">
                <a:latin typeface="Verdana"/>
                <a:cs typeface="Verdana"/>
              </a:rPr>
              <a:t>LPR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systemPotential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15">
                <a:latin typeface="Verdana"/>
                <a:cs typeface="Verdana"/>
              </a:rPr>
              <a:t>Applications  </a:t>
            </a:r>
            <a:r>
              <a:rPr dirty="0" sz="900" spc="20">
                <a:latin typeface="Verdana"/>
                <a:cs typeface="Verdana"/>
              </a:rPr>
              <a:t>in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real-world</a:t>
            </a:r>
            <a:r>
              <a:rPr dirty="0" sz="900" spc="-75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scenariosSigniﬁcance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">
                <a:latin typeface="Verdana"/>
                <a:cs typeface="Verdana"/>
              </a:rPr>
              <a:t>of</a:t>
            </a:r>
            <a:r>
              <a:rPr dirty="0" sz="900" spc="-7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</a:t>
            </a:r>
            <a:r>
              <a:rPr dirty="0" sz="900" spc="-75">
                <a:latin typeface="Verdana"/>
                <a:cs typeface="Verdana"/>
              </a:rPr>
              <a:t> </a:t>
            </a:r>
            <a:r>
              <a:rPr dirty="0" sz="900" spc="-10">
                <a:latin typeface="Verdana"/>
                <a:cs typeface="Verdana"/>
              </a:rPr>
              <a:t>versatile  </a:t>
            </a:r>
            <a:r>
              <a:rPr dirty="0" sz="900" spc="55">
                <a:latin typeface="Verdana"/>
                <a:cs typeface="Verdana"/>
              </a:rPr>
              <a:t>LPR</a:t>
            </a:r>
            <a:r>
              <a:rPr dirty="0" sz="900" spc="-8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system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for</a:t>
            </a:r>
            <a:r>
              <a:rPr dirty="0" sz="900" spc="-85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global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use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84" y="645296"/>
            <a:ext cx="1132205" cy="2679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Limitation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8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8596" y="999530"/>
            <a:ext cx="1753870" cy="876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First Limitation: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Lack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detailed 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speciﬁc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subsets 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Challenges: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character 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variations,</a:t>
            </a:r>
            <a:r>
              <a:rPr dirty="0" sz="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fonts,</a:t>
            </a:r>
            <a:r>
              <a:rPr dirty="0" sz="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plate</a:t>
            </a:r>
            <a:r>
              <a:rPr dirty="0" sz="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designs 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Suggestion: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granular  examination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 per- 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country/region</a:t>
            </a:r>
            <a:r>
              <a:rPr dirty="0" sz="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basis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5" y="8"/>
            <a:ext cx="2922611" cy="328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2589" y="365330"/>
            <a:ext cx="2076270" cy="254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632" y="610981"/>
            <a:ext cx="1101725" cy="25590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5">
                <a:latin typeface="Arial"/>
                <a:cs typeface="Arial"/>
              </a:rPr>
              <a:t>Limitation</a:t>
            </a:r>
            <a:r>
              <a:rPr dirty="0" sz="1500" spc="-145">
                <a:latin typeface="Arial"/>
                <a:cs typeface="Arial"/>
              </a:rPr>
              <a:t> </a:t>
            </a:r>
            <a:r>
              <a:rPr dirty="0" sz="1500" spc="-45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078" y="1000168"/>
            <a:ext cx="1882139" cy="1009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3375">
              <a:lnSpc>
                <a:spcPct val="114900"/>
              </a:lnSpc>
              <a:spcBef>
                <a:spcPts val="100"/>
              </a:spcBef>
            </a:pPr>
            <a:r>
              <a:rPr dirty="0" sz="800" spc="5">
                <a:latin typeface="Verdana"/>
                <a:cs typeface="Verdana"/>
              </a:rPr>
              <a:t>Second</a:t>
            </a:r>
            <a:r>
              <a:rPr dirty="0" sz="800" spc="-10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Limitation:</a:t>
            </a:r>
            <a:r>
              <a:rPr dirty="0" sz="800" spc="-10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Absence</a:t>
            </a:r>
            <a:r>
              <a:rPr dirty="0" sz="800" spc="-10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of  comparative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30">
                <a:latin typeface="Verdana"/>
                <a:cs typeface="Verdana"/>
              </a:rPr>
              <a:t>analysis.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800" spc="-55">
                <a:latin typeface="Verdana"/>
                <a:cs typeface="Verdana"/>
              </a:rPr>
              <a:t>Issue: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No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comparison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with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existing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ct val="114900"/>
              </a:lnSpc>
              <a:spcBef>
                <a:spcPts val="20"/>
              </a:spcBef>
            </a:pPr>
            <a:r>
              <a:rPr dirty="0" sz="800" spc="-15">
                <a:latin typeface="Verdana"/>
                <a:cs typeface="Verdana"/>
              </a:rPr>
              <a:t>state-of-the-art </a:t>
            </a:r>
            <a:r>
              <a:rPr dirty="0" sz="800" spc="35">
                <a:latin typeface="Verdana"/>
                <a:cs typeface="Verdana"/>
              </a:rPr>
              <a:t>LPR </a:t>
            </a:r>
            <a:r>
              <a:rPr dirty="0" sz="800" spc="-15">
                <a:latin typeface="Verdana"/>
                <a:cs typeface="Verdana"/>
              </a:rPr>
              <a:t>systems  </a:t>
            </a:r>
            <a:r>
              <a:rPr dirty="0" sz="800">
                <a:latin typeface="Verdana"/>
                <a:cs typeface="Verdana"/>
              </a:rPr>
              <a:t>Recommendation: </a:t>
            </a:r>
            <a:r>
              <a:rPr dirty="0" sz="800" spc="5">
                <a:latin typeface="Verdana"/>
                <a:cs typeface="Verdana"/>
              </a:rPr>
              <a:t>Thorough  comparison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with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other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multinational  </a:t>
            </a:r>
            <a:r>
              <a:rPr dirty="0" sz="800" spc="35">
                <a:latin typeface="Verdana"/>
                <a:cs typeface="Verdana"/>
              </a:rPr>
              <a:t>LPR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approaches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0"/>
              <a:t>Conclusion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234950" marR="236854">
              <a:lnSpc>
                <a:spcPct val="100000"/>
              </a:lnSpc>
              <a:spcBef>
                <a:spcPts val="90"/>
              </a:spcBef>
            </a:pPr>
            <a:r>
              <a:rPr dirty="0" spc="-15"/>
              <a:t>Overall</a:t>
            </a:r>
            <a:r>
              <a:rPr dirty="0" spc="-70"/>
              <a:t> </a:t>
            </a:r>
            <a:r>
              <a:rPr dirty="0" spc="-10"/>
              <a:t>Contribution:</a:t>
            </a:r>
            <a:r>
              <a:rPr dirty="0" spc="-75"/>
              <a:t> </a:t>
            </a:r>
            <a:r>
              <a:rPr dirty="0" spc="5"/>
              <a:t>Signiﬁcant</a:t>
            </a:r>
            <a:r>
              <a:rPr dirty="0" spc="-70"/>
              <a:t> </a:t>
            </a:r>
            <a:r>
              <a:rPr dirty="0" spc="5"/>
              <a:t>advancement</a:t>
            </a:r>
            <a:r>
              <a:rPr dirty="0" spc="-70"/>
              <a:t> </a:t>
            </a:r>
            <a:r>
              <a:rPr dirty="0" spc="10"/>
              <a:t>in  </a:t>
            </a:r>
            <a:r>
              <a:rPr dirty="0" spc="5"/>
              <a:t>multinational</a:t>
            </a:r>
            <a:r>
              <a:rPr dirty="0" spc="-80"/>
              <a:t> </a:t>
            </a:r>
            <a:r>
              <a:rPr dirty="0" spc="35"/>
              <a:t>LPR</a:t>
            </a:r>
          </a:p>
          <a:p>
            <a:pPr algn="ctr" marL="2540" marR="5080">
              <a:lnSpc>
                <a:spcPts val="960"/>
              </a:lnSpc>
              <a:spcBef>
                <a:spcPts val="30"/>
              </a:spcBef>
            </a:pPr>
            <a:r>
              <a:rPr dirty="0" spc="-25"/>
              <a:t>Strengths:</a:t>
            </a:r>
            <a:r>
              <a:rPr dirty="0" spc="-70"/>
              <a:t> </a:t>
            </a:r>
            <a:r>
              <a:rPr dirty="0" spc="-5"/>
              <a:t>Generalized</a:t>
            </a:r>
            <a:r>
              <a:rPr dirty="0" spc="-70"/>
              <a:t> </a:t>
            </a:r>
            <a:r>
              <a:rPr dirty="0" spc="-10"/>
              <a:t>approach,</a:t>
            </a:r>
            <a:r>
              <a:rPr dirty="0" spc="-65"/>
              <a:t> </a:t>
            </a:r>
            <a:r>
              <a:rPr dirty="0" spc="10"/>
              <a:t>promising</a:t>
            </a:r>
            <a:r>
              <a:rPr dirty="0" spc="-70"/>
              <a:t> </a:t>
            </a:r>
            <a:r>
              <a:rPr dirty="0" spc="10"/>
              <a:t>methodology  </a:t>
            </a:r>
            <a:r>
              <a:rPr dirty="0" spc="-25"/>
              <a:t>Weaknesses:</a:t>
            </a:r>
            <a:r>
              <a:rPr dirty="0" spc="-75"/>
              <a:t> </a:t>
            </a:r>
            <a:r>
              <a:rPr dirty="0" spc="5"/>
              <a:t>Lack</a:t>
            </a:r>
            <a:r>
              <a:rPr dirty="0" spc="-70"/>
              <a:t> </a:t>
            </a:r>
            <a:r>
              <a:rPr dirty="0" spc="-5"/>
              <a:t>of</a:t>
            </a:r>
            <a:r>
              <a:rPr dirty="0" spc="-70"/>
              <a:t> </a:t>
            </a:r>
            <a:r>
              <a:rPr dirty="0" spc="5"/>
              <a:t>detailed</a:t>
            </a:r>
            <a:r>
              <a:rPr dirty="0" spc="-70"/>
              <a:t> </a:t>
            </a:r>
            <a:r>
              <a:rPr dirty="0"/>
              <a:t>subset</a:t>
            </a:r>
            <a:r>
              <a:rPr dirty="0" spc="-75"/>
              <a:t> </a:t>
            </a:r>
            <a:r>
              <a:rPr dirty="0" spc="-30"/>
              <a:t>analysis,</a:t>
            </a:r>
            <a:r>
              <a:rPr dirty="0" spc="-70"/>
              <a:t> </a:t>
            </a:r>
            <a:r>
              <a:rPr dirty="0" spc="-5"/>
              <a:t>comparative  </a:t>
            </a:r>
            <a:r>
              <a:rPr dirty="0" spc="-20"/>
              <a:t>analysis</a:t>
            </a:r>
          </a:p>
          <a:p>
            <a:pPr algn="ctr">
              <a:lnSpc>
                <a:spcPts val="925"/>
              </a:lnSpc>
            </a:pPr>
            <a:r>
              <a:rPr dirty="0" spc="5"/>
              <a:t>Future</a:t>
            </a:r>
            <a:r>
              <a:rPr dirty="0" spc="-65"/>
              <a:t> </a:t>
            </a:r>
            <a:r>
              <a:rPr dirty="0" spc="-30"/>
              <a:t>Research:</a:t>
            </a:r>
            <a:r>
              <a:rPr dirty="0" spc="-65"/>
              <a:t> </a:t>
            </a:r>
            <a:r>
              <a:rPr dirty="0" spc="-5"/>
              <a:t>Address</a:t>
            </a:r>
            <a:r>
              <a:rPr dirty="0" spc="-65"/>
              <a:t> </a:t>
            </a:r>
            <a:r>
              <a:rPr dirty="0" spc="10"/>
              <a:t>identiﬁed</a:t>
            </a:r>
            <a:r>
              <a:rPr dirty="0" spc="-65"/>
              <a:t> </a:t>
            </a:r>
            <a:r>
              <a:rPr dirty="0"/>
              <a:t>limitations</a:t>
            </a:r>
            <a:r>
              <a:rPr dirty="0" spc="-65"/>
              <a:t> </a:t>
            </a:r>
            <a:r>
              <a:rPr dirty="0" spc="-15"/>
              <a:t>for</a:t>
            </a:r>
            <a:r>
              <a:rPr dirty="0" spc="-65"/>
              <a:t> </a:t>
            </a:r>
            <a:r>
              <a:rPr dirty="0" spc="-15"/>
              <a:t>a</a:t>
            </a:r>
            <a:r>
              <a:rPr dirty="0" spc="-65"/>
              <a:t> </a:t>
            </a:r>
            <a:r>
              <a:rPr dirty="0" spc="5"/>
              <a:t>more</a:t>
            </a:r>
          </a:p>
          <a:p>
            <a:pPr algn="ctr">
              <a:lnSpc>
                <a:spcPct val="100000"/>
              </a:lnSpc>
            </a:pPr>
            <a:r>
              <a:rPr dirty="0"/>
              <a:t>comprehensive</a:t>
            </a:r>
            <a:r>
              <a:rPr dirty="0" spc="-80"/>
              <a:t> </a:t>
            </a:r>
            <a:r>
              <a:rPr dirty="0"/>
              <a:t>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2023-11-21T13:15:19Z</dcterms:created>
  <dcterms:modified xsi:type="dcterms:W3CDTF">2023-11-21T13:15:19Z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2023-11-21T00:00:00Z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2023-11-21T00:00:00Z</vt:filetime>
  </property>
</Properties>
</file>