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8" r:id="rId2"/>
    <p:sldId id="261" r:id="rId3"/>
    <p:sldId id="286" r:id="rId4"/>
    <p:sldId id="289" r:id="rId5"/>
    <p:sldId id="285" r:id="rId6"/>
    <p:sldId id="284" r:id="rId7"/>
    <p:sldId id="287" r:id="rId8"/>
    <p:sldId id="288" r:id="rId9"/>
    <p:sldId id="28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50"/>
  </p:normalViewPr>
  <p:slideViewPr>
    <p:cSldViewPr snapToGrid="0" snapToObjects="1">
      <p:cViewPr>
        <p:scale>
          <a:sx n="100" d="100"/>
          <a:sy n="100" d="100"/>
        </p:scale>
        <p:origin x="151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CAD78-262E-7644-AE9A-6EB97DED94BF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E7219-7E12-744B-B34D-37E8F0A118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10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9E5CD-3C1B-3B43-9E2C-80F979085F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29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9E5CD-3C1B-3B43-9E2C-80F979085F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1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9E5CD-3C1B-3B43-9E2C-80F979085F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133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9E5CD-3C1B-3B43-9E2C-80F979085F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33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9E5CD-3C1B-3B43-9E2C-80F979085F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95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9E5CD-3C1B-3B43-9E2C-80F979085F4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98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9E5CD-3C1B-3B43-9E2C-80F979085F4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969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9E5CD-3C1B-3B43-9E2C-80F979085F4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7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9E5CD-3C1B-3B43-9E2C-80F979085F4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BD4FA-AAD6-8B48-A5C3-7A77126AA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AB4981-89B0-1C4D-9DC0-822907E9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47C990-B8B6-E047-84A7-3EC6CD46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68D-156E-074E-8BD9-D01B1C104BA1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9424C-5E37-8841-B124-6006CCC9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01B9A-F263-8F48-AEB7-0DA25969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A61B-9C17-3F4F-BC0E-749DF1A0A0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47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37235-B74E-E94B-86BC-3E7FE88C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C963BD-A1F1-764E-9B1C-7B67526BA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94CDA2-9A61-C143-A11E-03F86942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68D-156E-074E-8BD9-D01B1C104BA1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5E7DC0-97CB-E140-BA03-948B6A65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9154-E37E-0446-9763-E66C09BB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A61B-9C17-3F4F-BC0E-749DF1A0A0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67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140A9B7-EFEF-D048-881E-2F8D3E903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7DF408-37BD-B24E-8C9D-B92077D7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2EAB8-3E11-AD44-8EE4-AC558D44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68D-156E-074E-8BD9-D01B1C104BA1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2F16CB-6D5B-0B4D-BD0B-B8B33EE3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15A0A5-4E78-264C-817B-1821A5BB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A61B-9C17-3F4F-BC0E-749DF1A0A0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79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AC707-AC20-BB44-ACBD-509BB448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246D0E-66D8-B644-8F3E-5C3BECA3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AE30A-3D84-104A-A984-7FDECC00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68D-156E-074E-8BD9-D01B1C104BA1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4E953-77AA-614C-AE8D-23798D54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4C5889-51D9-9248-B2B8-4848BE75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A61B-9C17-3F4F-BC0E-749DF1A0A0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57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491B6-E619-C44B-977B-96284D60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31E5D0-BB7A-1145-B41C-3518D094B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07010-9A0B-CD44-AE40-40EC1BF6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68D-156E-074E-8BD9-D01B1C104BA1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5C01A-6B30-394D-87FE-BDC102B9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351E0-D3A0-3147-9E9D-3906D9E8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A61B-9C17-3F4F-BC0E-749DF1A0A0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4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0F7C7-0B62-AC48-B434-836F9519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8D54A4-93B5-D64A-B5A0-25ADCCD13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C1D58C-5812-C04C-8939-F04ED5237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1D8A0C-895A-2B4A-B69A-C52F891E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68D-156E-074E-8BD9-D01B1C104BA1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C33A9F-31B4-8845-9479-AF345BD3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321AAC-4C9F-7C4B-9CC7-7012F1A4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A61B-9C17-3F4F-BC0E-749DF1A0A0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2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B4635-ADA6-414E-AA9D-225032E6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C79AD-5F15-8A43-A07A-B6BC2248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DB9E82-05DE-DE46-8BF2-28BCA3F4B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489E80-5542-1B48-9BB8-B46858DFC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7399D6-E99B-D94D-A2F6-4E5610B30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D8793F-1447-DD43-8C8D-4FA7F732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68D-156E-074E-8BD9-D01B1C104BA1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E215B0-76E2-644D-8AF8-4166F539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BB9B1E-5697-F141-9A50-8BDF1F9C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A61B-9C17-3F4F-BC0E-749DF1A0A0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30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B56A6-05A6-C941-8968-97430BE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8638C9-367B-C54B-92AB-6D07B8F1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68D-156E-074E-8BD9-D01B1C104BA1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C95146-6E86-764D-B1D0-1DC80E68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901977-3985-D74F-A7C8-6ADE0F8A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A61B-9C17-3F4F-BC0E-749DF1A0A0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25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6FE8D4-19B2-4C45-B4B2-D4CD3294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68D-156E-074E-8BD9-D01B1C104BA1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DFF59F-62C6-1948-B9D0-62603E52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8BDEF-3736-7946-A3B0-FA6DB40E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A61B-9C17-3F4F-BC0E-749DF1A0A0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58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7FE4-A363-F146-9D86-FF54739C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8BE60-6F53-5148-9D10-233B9BAD6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E583FC-1720-DE43-836A-9AC0DE340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AF3AB2-4D40-C84B-8BE4-7ED6DEF0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68D-156E-074E-8BD9-D01B1C104BA1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32918A-1704-4C41-9F1A-99DB4AA6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F38042-5FCB-FC40-823E-BA66BC40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A61B-9C17-3F4F-BC0E-749DF1A0A0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56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B42A1-13BD-2240-A787-342C4183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E87E4B-6519-2442-BFEE-8C6CFCD78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470AF-A5AB-3445-AB07-44814CB22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3C1452-9774-E147-A524-392105AD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68D-156E-074E-8BD9-D01B1C104BA1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B52B2B-3440-0545-AE59-ED84C619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1F0D91-0B8B-2747-8051-0640982E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A61B-9C17-3F4F-BC0E-749DF1A0A0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38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222B8B-F675-2846-823C-3D789B84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34FE2A-BDFB-BA4D-AD8A-CA38ACD5B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75012-740C-6345-B0F5-79F1D1DB1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068D-156E-074E-8BD9-D01B1C104BA1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DDAD8F-132D-1942-AE8A-791AC94CC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15DC68-DD62-F646-A992-3B83C5459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2A61B-9C17-3F4F-BC0E-749DF1A0A0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24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459F788-3CD1-CE4D-8C66-6A61C8FBB289}"/>
              </a:ext>
            </a:extLst>
          </p:cNvPr>
          <p:cNvSpPr/>
          <p:nvPr/>
        </p:nvSpPr>
        <p:spPr>
          <a:xfrm>
            <a:off x="0" y="1713068"/>
            <a:ext cx="12192000" cy="1796894"/>
          </a:xfrm>
          <a:prstGeom prst="rect">
            <a:avLst/>
          </a:prstGeom>
          <a:solidFill>
            <a:srgbClr val="AAE0FA"/>
          </a:solidFill>
          <a:ln w="57150">
            <a:solidFill>
              <a:srgbClr val="0F4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9585DE8-5353-884D-A061-41AD666FA450}"/>
              </a:ext>
            </a:extLst>
          </p:cNvPr>
          <p:cNvSpPr txBox="1">
            <a:spLocks/>
          </p:cNvSpPr>
          <p:nvPr/>
        </p:nvSpPr>
        <p:spPr>
          <a:xfrm>
            <a:off x="3064931" y="1713069"/>
            <a:ext cx="6062135" cy="1796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>
                <a:solidFill>
                  <a:srgbClr val="0F497C"/>
                </a:solidFill>
              </a:rPr>
              <a:t>Terrorism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DEF72B-4659-5B44-84C4-973B53BE06F1}"/>
              </a:ext>
            </a:extLst>
          </p:cNvPr>
          <p:cNvSpPr txBox="1"/>
          <p:nvPr/>
        </p:nvSpPr>
        <p:spPr>
          <a:xfrm>
            <a:off x="1503289" y="4288198"/>
            <a:ext cx="9185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0F497C"/>
                </a:solidFill>
              </a:rPr>
              <a:t>Berger Markus, Bognár Péter, Böröndy Ádam, Markus Sieder</a:t>
            </a:r>
          </a:p>
        </p:txBody>
      </p:sp>
    </p:spTree>
    <p:extLst>
      <p:ext uri="{BB962C8B-B14F-4D97-AF65-F5344CB8AC3E}">
        <p14:creationId xmlns:p14="http://schemas.microsoft.com/office/powerpoint/2010/main" val="250820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EC922081-9BED-6B4A-80E5-D52DD2A95C5B}"/>
              </a:ext>
            </a:extLst>
          </p:cNvPr>
          <p:cNvSpPr/>
          <p:nvPr/>
        </p:nvSpPr>
        <p:spPr>
          <a:xfrm>
            <a:off x="1" y="0"/>
            <a:ext cx="2071688" cy="6858000"/>
          </a:xfrm>
          <a:prstGeom prst="rect">
            <a:avLst/>
          </a:prstGeom>
          <a:solidFill>
            <a:srgbClr val="AAE0FA"/>
          </a:solidFill>
          <a:ln>
            <a:solidFill>
              <a:srgbClr val="AAE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19BB46F-8306-654B-90FB-DB0A37D20D53}"/>
              </a:ext>
            </a:extLst>
          </p:cNvPr>
          <p:cNvSpPr txBox="1">
            <a:spLocks/>
          </p:cNvSpPr>
          <p:nvPr/>
        </p:nvSpPr>
        <p:spPr>
          <a:xfrm>
            <a:off x="957680" y="342104"/>
            <a:ext cx="2228019" cy="2228019"/>
          </a:xfrm>
          <a:prstGeom prst="ellipse">
            <a:avLst/>
          </a:prstGeom>
          <a:solidFill>
            <a:srgbClr val="0F497C"/>
          </a:solidFill>
          <a:ln w="174625" cmpd="thinThick">
            <a:solidFill>
              <a:srgbClr val="0F497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C4EC5EB-9F3D-B04E-8D20-E416B530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109" y="1415514"/>
            <a:ext cx="7763933" cy="497410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ambria Math" panose="02040503050406030204" pitchFamily="18" charset="0"/>
              </a:rPr>
              <a:t>Goals</a:t>
            </a:r>
          </a:p>
          <a:p>
            <a:endParaRPr lang="en-GB" dirty="0">
              <a:latin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</a:rPr>
              <a:t>Work Distribution</a:t>
            </a:r>
          </a:p>
          <a:p>
            <a:endParaRPr lang="en-GB" dirty="0">
              <a:latin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</a:rPr>
              <a:t>Datasets</a:t>
            </a:r>
          </a:p>
          <a:p>
            <a:endParaRPr lang="en-GB" dirty="0">
              <a:latin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</a:rPr>
              <a:t>Data Processing</a:t>
            </a:r>
          </a:p>
          <a:p>
            <a:endParaRPr lang="en-GB" dirty="0">
              <a:latin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</a:rPr>
              <a:t>Prediction Models</a:t>
            </a:r>
          </a:p>
          <a:p>
            <a:endParaRPr lang="en-GB" dirty="0">
              <a:latin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</a:rPr>
              <a:t>…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3787F3D-7CE3-6E4C-9C91-F6F7D26FC45A}"/>
              </a:ext>
            </a:extLst>
          </p:cNvPr>
          <p:cNvSpPr txBox="1"/>
          <p:nvPr/>
        </p:nvSpPr>
        <p:spPr>
          <a:xfrm>
            <a:off x="7666076" y="468386"/>
            <a:ext cx="38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>
                <a:solidFill>
                  <a:srgbClr val="0F497C"/>
                </a:solidFill>
              </a:rPr>
              <a:t>Terrorism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27463A-DAB9-6A41-A802-79646E277CB2}"/>
              </a:ext>
            </a:extLst>
          </p:cNvPr>
          <p:cNvSpPr txBox="1"/>
          <p:nvPr/>
        </p:nvSpPr>
        <p:spPr>
          <a:xfrm>
            <a:off x="0" y="5537545"/>
            <a:ext cx="2071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F497C"/>
                </a:solidFill>
              </a:rPr>
              <a:t>Berger Markus,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Bognár Péter,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Böröndy Ádam,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Markus Sieder</a:t>
            </a:r>
          </a:p>
        </p:txBody>
      </p:sp>
    </p:spTree>
    <p:extLst>
      <p:ext uri="{BB962C8B-B14F-4D97-AF65-F5344CB8AC3E}">
        <p14:creationId xmlns:p14="http://schemas.microsoft.com/office/powerpoint/2010/main" val="212202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EC922081-9BED-6B4A-80E5-D52DD2A95C5B}"/>
              </a:ext>
            </a:extLst>
          </p:cNvPr>
          <p:cNvSpPr/>
          <p:nvPr/>
        </p:nvSpPr>
        <p:spPr>
          <a:xfrm>
            <a:off x="1" y="0"/>
            <a:ext cx="2071688" cy="6858000"/>
          </a:xfrm>
          <a:prstGeom prst="rect">
            <a:avLst/>
          </a:prstGeom>
          <a:solidFill>
            <a:srgbClr val="AAE0FA"/>
          </a:solidFill>
          <a:ln>
            <a:solidFill>
              <a:srgbClr val="AAE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19BB46F-8306-654B-90FB-DB0A37D20D53}"/>
              </a:ext>
            </a:extLst>
          </p:cNvPr>
          <p:cNvSpPr txBox="1">
            <a:spLocks/>
          </p:cNvSpPr>
          <p:nvPr/>
        </p:nvSpPr>
        <p:spPr>
          <a:xfrm>
            <a:off x="957680" y="342104"/>
            <a:ext cx="2228019" cy="2228019"/>
          </a:xfrm>
          <a:prstGeom prst="ellipse">
            <a:avLst/>
          </a:prstGeom>
          <a:solidFill>
            <a:srgbClr val="0F497C"/>
          </a:solidFill>
          <a:ln w="174625" cmpd="thinThick">
            <a:solidFill>
              <a:srgbClr val="0F497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800" b="1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C4EC5EB-9F3D-B04E-8D20-E416B530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109" y="1415514"/>
            <a:ext cx="7763933" cy="4974100"/>
          </a:xfrm>
        </p:spPr>
        <p:txBody>
          <a:bodyPr>
            <a:normAutofit/>
          </a:bodyPr>
          <a:lstStyle/>
          <a:p>
            <a:r>
              <a:rPr lang="en-GB" dirty="0">
                <a:latin typeface="Cambria Math" panose="02040503050406030204" pitchFamily="18" charset="0"/>
              </a:rPr>
              <a:t>Answer the following:</a:t>
            </a:r>
          </a:p>
          <a:p>
            <a:pPr lvl="1"/>
            <a:r>
              <a:rPr lang="en-US" dirty="0"/>
              <a:t>Does unemployment influence terrorism within a country?</a:t>
            </a:r>
          </a:p>
          <a:p>
            <a:pPr lvl="1"/>
            <a:r>
              <a:rPr lang="en-US" dirty="0"/>
              <a:t>Does GDP per capita influence terrorism within a country?</a:t>
            </a:r>
          </a:p>
          <a:p>
            <a:endParaRPr lang="en-US" dirty="0">
              <a:latin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</a:rPr>
              <a:t>Predict the following:</a:t>
            </a:r>
          </a:p>
          <a:p>
            <a:pPr lvl="1"/>
            <a:r>
              <a:rPr lang="en-US" dirty="0"/>
              <a:t>Which economical and social influences have an influence terrorism?</a:t>
            </a:r>
          </a:p>
          <a:p>
            <a:pPr lvl="1"/>
            <a:r>
              <a:rPr lang="en-US" dirty="0"/>
              <a:t>What data is necessary to predict terrorism in the next year?</a:t>
            </a:r>
            <a:endParaRPr lang="en-US" dirty="0">
              <a:latin typeface="Cambria Math" panose="02040503050406030204" pitchFamily="18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3787F3D-7CE3-6E4C-9C91-F6F7D26FC45A}"/>
              </a:ext>
            </a:extLst>
          </p:cNvPr>
          <p:cNvSpPr txBox="1"/>
          <p:nvPr/>
        </p:nvSpPr>
        <p:spPr>
          <a:xfrm>
            <a:off x="7666076" y="468386"/>
            <a:ext cx="38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>
                <a:solidFill>
                  <a:srgbClr val="0F497C"/>
                </a:solidFill>
              </a:rPr>
              <a:t>Terrorism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27463A-DAB9-6A41-A802-79646E277CB2}"/>
              </a:ext>
            </a:extLst>
          </p:cNvPr>
          <p:cNvSpPr txBox="1"/>
          <p:nvPr/>
        </p:nvSpPr>
        <p:spPr>
          <a:xfrm>
            <a:off x="0" y="5537545"/>
            <a:ext cx="2071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F497C"/>
                </a:solidFill>
              </a:rPr>
              <a:t>Berger Markus,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Bognár Péter,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Böröndy Ádam,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Markus Sieder</a:t>
            </a:r>
          </a:p>
        </p:txBody>
      </p:sp>
    </p:spTree>
    <p:extLst>
      <p:ext uri="{BB962C8B-B14F-4D97-AF65-F5344CB8AC3E}">
        <p14:creationId xmlns:p14="http://schemas.microsoft.com/office/powerpoint/2010/main" val="258672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EC922081-9BED-6B4A-80E5-D52DD2A95C5B}"/>
              </a:ext>
            </a:extLst>
          </p:cNvPr>
          <p:cNvSpPr/>
          <p:nvPr/>
        </p:nvSpPr>
        <p:spPr>
          <a:xfrm>
            <a:off x="1" y="0"/>
            <a:ext cx="2071688" cy="6858000"/>
          </a:xfrm>
          <a:prstGeom prst="rect">
            <a:avLst/>
          </a:prstGeom>
          <a:solidFill>
            <a:srgbClr val="AAE0FA"/>
          </a:solidFill>
          <a:ln>
            <a:solidFill>
              <a:srgbClr val="AAE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19BB46F-8306-654B-90FB-DB0A37D20D53}"/>
              </a:ext>
            </a:extLst>
          </p:cNvPr>
          <p:cNvSpPr txBox="1">
            <a:spLocks/>
          </p:cNvSpPr>
          <p:nvPr/>
        </p:nvSpPr>
        <p:spPr>
          <a:xfrm>
            <a:off x="957680" y="342104"/>
            <a:ext cx="2228019" cy="2228019"/>
          </a:xfrm>
          <a:prstGeom prst="ellipse">
            <a:avLst/>
          </a:prstGeom>
          <a:solidFill>
            <a:srgbClr val="0F497C"/>
          </a:solidFill>
          <a:ln w="174625" cmpd="thinThick">
            <a:solidFill>
              <a:srgbClr val="0F497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FFFFFF"/>
                </a:solidFill>
              </a:rPr>
              <a:t>Work</a:t>
            </a:r>
            <a:r>
              <a:rPr lang="en-GB" sz="2000" b="1" dirty="0">
                <a:solidFill>
                  <a:srgbClr val="FFFFFF"/>
                </a:solidFill>
              </a:rPr>
              <a:t> Distribution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C4EC5EB-9F3D-B04E-8D20-E416B530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109" y="1415514"/>
            <a:ext cx="7763933" cy="4974100"/>
          </a:xfrm>
        </p:spPr>
        <p:txBody>
          <a:bodyPr>
            <a:normAutofit/>
          </a:bodyPr>
          <a:lstStyle/>
          <a:p>
            <a:endParaRPr lang="en-GB" dirty="0">
              <a:latin typeface="Cambria Math" panose="02040503050406030204" pitchFamily="18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3787F3D-7CE3-6E4C-9C91-F6F7D26FC45A}"/>
              </a:ext>
            </a:extLst>
          </p:cNvPr>
          <p:cNvSpPr txBox="1"/>
          <p:nvPr/>
        </p:nvSpPr>
        <p:spPr>
          <a:xfrm>
            <a:off x="7666076" y="468386"/>
            <a:ext cx="38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>
                <a:solidFill>
                  <a:srgbClr val="0F497C"/>
                </a:solidFill>
              </a:rPr>
              <a:t>Terrorism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27463A-DAB9-6A41-A802-79646E277CB2}"/>
              </a:ext>
            </a:extLst>
          </p:cNvPr>
          <p:cNvSpPr txBox="1"/>
          <p:nvPr/>
        </p:nvSpPr>
        <p:spPr>
          <a:xfrm>
            <a:off x="0" y="5537545"/>
            <a:ext cx="2071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F497C"/>
                </a:solidFill>
              </a:rPr>
              <a:t>Berger Markus,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Bognár Péter,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Böröndy Ádam,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Markus Sieder</a:t>
            </a:r>
          </a:p>
        </p:txBody>
      </p:sp>
    </p:spTree>
    <p:extLst>
      <p:ext uri="{BB962C8B-B14F-4D97-AF65-F5344CB8AC3E}">
        <p14:creationId xmlns:p14="http://schemas.microsoft.com/office/powerpoint/2010/main" val="205396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EC922081-9BED-6B4A-80E5-D52DD2A95C5B}"/>
              </a:ext>
            </a:extLst>
          </p:cNvPr>
          <p:cNvSpPr/>
          <p:nvPr/>
        </p:nvSpPr>
        <p:spPr>
          <a:xfrm>
            <a:off x="1" y="0"/>
            <a:ext cx="2071688" cy="6858000"/>
          </a:xfrm>
          <a:prstGeom prst="rect">
            <a:avLst/>
          </a:prstGeom>
          <a:solidFill>
            <a:srgbClr val="AAE0FA"/>
          </a:solidFill>
          <a:ln>
            <a:solidFill>
              <a:srgbClr val="AAE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19BB46F-8306-654B-90FB-DB0A37D20D53}"/>
              </a:ext>
            </a:extLst>
          </p:cNvPr>
          <p:cNvSpPr txBox="1">
            <a:spLocks/>
          </p:cNvSpPr>
          <p:nvPr/>
        </p:nvSpPr>
        <p:spPr>
          <a:xfrm>
            <a:off x="957680" y="342104"/>
            <a:ext cx="2228019" cy="2228019"/>
          </a:xfrm>
          <a:prstGeom prst="ellipse">
            <a:avLst/>
          </a:prstGeom>
          <a:solidFill>
            <a:srgbClr val="0F497C"/>
          </a:solidFill>
          <a:ln w="174625" cmpd="thinThick">
            <a:solidFill>
              <a:srgbClr val="0F497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Datasets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C4EC5EB-9F3D-B04E-8D20-E416B530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109" y="1415514"/>
            <a:ext cx="7763933" cy="4974100"/>
          </a:xfrm>
        </p:spPr>
        <p:txBody>
          <a:bodyPr>
            <a:normAutofit/>
          </a:bodyPr>
          <a:lstStyle/>
          <a:p>
            <a:r>
              <a:rPr lang="en-GB" dirty="0">
                <a:latin typeface="Cambria Math" panose="02040503050406030204" pitchFamily="18" charset="0"/>
              </a:rPr>
              <a:t>Global Terrorism Database (GTD) .csv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1970 – 2017 (missing 1993)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More than 180.000 terrorist attacks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More than 100 variables on location, perpetrators, targets and outcome</a:t>
            </a:r>
          </a:p>
          <a:p>
            <a:endParaRPr lang="en-GB" dirty="0">
              <a:latin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</a:rPr>
              <a:t>World Bank Data .xls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1960 – current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GDP (total, per capita, per capita growth)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Unemployment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Life expectancy at birth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3787F3D-7CE3-6E4C-9C91-F6F7D26FC45A}"/>
              </a:ext>
            </a:extLst>
          </p:cNvPr>
          <p:cNvSpPr txBox="1"/>
          <p:nvPr/>
        </p:nvSpPr>
        <p:spPr>
          <a:xfrm>
            <a:off x="7666076" y="468386"/>
            <a:ext cx="38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>
                <a:solidFill>
                  <a:srgbClr val="0F497C"/>
                </a:solidFill>
              </a:rPr>
              <a:t>Terrorism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27463A-DAB9-6A41-A802-79646E277CB2}"/>
              </a:ext>
            </a:extLst>
          </p:cNvPr>
          <p:cNvSpPr txBox="1"/>
          <p:nvPr/>
        </p:nvSpPr>
        <p:spPr>
          <a:xfrm>
            <a:off x="0" y="5537545"/>
            <a:ext cx="2071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F497C"/>
                </a:solidFill>
              </a:rPr>
              <a:t>Berger Markus,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Bognár Péter,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Böröndy Ádam,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Markus Sieder</a:t>
            </a:r>
          </a:p>
        </p:txBody>
      </p:sp>
    </p:spTree>
    <p:extLst>
      <p:ext uri="{BB962C8B-B14F-4D97-AF65-F5344CB8AC3E}">
        <p14:creationId xmlns:p14="http://schemas.microsoft.com/office/powerpoint/2010/main" val="416709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EC922081-9BED-6B4A-80E5-D52DD2A95C5B}"/>
              </a:ext>
            </a:extLst>
          </p:cNvPr>
          <p:cNvSpPr/>
          <p:nvPr/>
        </p:nvSpPr>
        <p:spPr>
          <a:xfrm>
            <a:off x="1" y="0"/>
            <a:ext cx="2071688" cy="6858000"/>
          </a:xfrm>
          <a:prstGeom prst="rect">
            <a:avLst/>
          </a:prstGeom>
          <a:solidFill>
            <a:srgbClr val="AAE0FA"/>
          </a:solidFill>
          <a:ln>
            <a:solidFill>
              <a:srgbClr val="AAE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19BB46F-8306-654B-90FB-DB0A37D20D53}"/>
              </a:ext>
            </a:extLst>
          </p:cNvPr>
          <p:cNvSpPr txBox="1">
            <a:spLocks/>
          </p:cNvSpPr>
          <p:nvPr/>
        </p:nvSpPr>
        <p:spPr>
          <a:xfrm>
            <a:off x="957680" y="342104"/>
            <a:ext cx="2228019" cy="2228019"/>
          </a:xfrm>
          <a:prstGeom prst="ellipse">
            <a:avLst/>
          </a:prstGeom>
          <a:solidFill>
            <a:srgbClr val="0F497C"/>
          </a:solidFill>
          <a:ln w="174625" cmpd="thinThick">
            <a:solidFill>
              <a:srgbClr val="0F497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rgbClr val="FFFFFF"/>
                </a:solidFill>
              </a:rPr>
              <a:t>Data</a:t>
            </a:r>
            <a:r>
              <a:rPr lang="en-GB" sz="2400" b="1" dirty="0">
                <a:solidFill>
                  <a:srgbClr val="FFFFFF"/>
                </a:solidFill>
              </a:rPr>
              <a:t> Processing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C4EC5EB-9F3D-B04E-8D20-E416B530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109" y="1415514"/>
            <a:ext cx="7763933" cy="497410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ambria Math" panose="02040503050406030204" pitchFamily="18" charset="0"/>
              </a:rPr>
              <a:t>Processing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Calculating casualties (killed + wounded)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Removing years before 1992 (before that: different countries, bad reporting, etc.)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Renaming countries to official UN names</a:t>
            </a:r>
          </a:p>
          <a:p>
            <a:endParaRPr lang="en-GB" dirty="0">
              <a:latin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</a:rPr>
              <a:t>Missing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Backwards interpolation for year 1993</a:t>
            </a:r>
          </a:p>
          <a:p>
            <a:endParaRPr lang="en-GB" dirty="0">
              <a:latin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</a:rPr>
              <a:t>Outliers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Removing terrorist attacks with 350 or more killed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Not reasonable for analysis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(You can’t predict 9/11!)</a:t>
            </a:r>
          </a:p>
          <a:p>
            <a:pPr lvl="1"/>
            <a:endParaRPr lang="en-GB" dirty="0">
              <a:latin typeface="Cambria Math" panose="02040503050406030204" pitchFamily="18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3787F3D-7CE3-6E4C-9C91-F6F7D26FC45A}"/>
              </a:ext>
            </a:extLst>
          </p:cNvPr>
          <p:cNvSpPr txBox="1"/>
          <p:nvPr/>
        </p:nvSpPr>
        <p:spPr>
          <a:xfrm>
            <a:off x="5689601" y="468386"/>
            <a:ext cx="579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>
                <a:solidFill>
                  <a:srgbClr val="0F497C"/>
                </a:solidFill>
              </a:rPr>
              <a:t>Global Terrorism Database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27463A-DAB9-6A41-A802-79646E277CB2}"/>
              </a:ext>
            </a:extLst>
          </p:cNvPr>
          <p:cNvSpPr txBox="1"/>
          <p:nvPr/>
        </p:nvSpPr>
        <p:spPr>
          <a:xfrm>
            <a:off x="0" y="5537545"/>
            <a:ext cx="2071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F497C"/>
                </a:solidFill>
              </a:rPr>
              <a:t>Berger Markus,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Bognár Péter,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Böröndy Ádam,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Markus Sieder</a:t>
            </a:r>
          </a:p>
        </p:txBody>
      </p:sp>
    </p:spTree>
    <p:extLst>
      <p:ext uri="{BB962C8B-B14F-4D97-AF65-F5344CB8AC3E}">
        <p14:creationId xmlns:p14="http://schemas.microsoft.com/office/powerpoint/2010/main" val="196237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EC922081-9BED-6B4A-80E5-D52DD2A95C5B}"/>
              </a:ext>
            </a:extLst>
          </p:cNvPr>
          <p:cNvSpPr/>
          <p:nvPr/>
        </p:nvSpPr>
        <p:spPr>
          <a:xfrm>
            <a:off x="1" y="0"/>
            <a:ext cx="2071688" cy="6858000"/>
          </a:xfrm>
          <a:prstGeom prst="rect">
            <a:avLst/>
          </a:prstGeom>
          <a:solidFill>
            <a:srgbClr val="AAE0FA"/>
          </a:solidFill>
          <a:ln>
            <a:solidFill>
              <a:srgbClr val="AAE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19BB46F-8306-654B-90FB-DB0A37D20D53}"/>
              </a:ext>
            </a:extLst>
          </p:cNvPr>
          <p:cNvSpPr txBox="1">
            <a:spLocks/>
          </p:cNvSpPr>
          <p:nvPr/>
        </p:nvSpPr>
        <p:spPr>
          <a:xfrm>
            <a:off x="957680" y="342104"/>
            <a:ext cx="2228019" cy="2228019"/>
          </a:xfrm>
          <a:prstGeom prst="ellipse">
            <a:avLst/>
          </a:prstGeom>
          <a:solidFill>
            <a:srgbClr val="0F497C"/>
          </a:solidFill>
          <a:ln w="174625" cmpd="thinThick">
            <a:solidFill>
              <a:srgbClr val="0F497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rgbClr val="FFFFFF"/>
                </a:solidFill>
              </a:rPr>
              <a:t>Data</a:t>
            </a:r>
            <a:r>
              <a:rPr lang="en-GB" sz="2400" b="1" dirty="0">
                <a:solidFill>
                  <a:srgbClr val="FFFFFF"/>
                </a:solidFill>
              </a:rPr>
              <a:t> Processing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C4EC5EB-9F3D-B04E-8D20-E416B530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109" y="1415514"/>
            <a:ext cx="7763933" cy="497410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ambria Math" panose="02040503050406030204" pitchFamily="18" charset="0"/>
              </a:rPr>
              <a:t>Processing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Removing years before 1992 and after 2017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Computing average values for visualization</a:t>
            </a:r>
          </a:p>
          <a:p>
            <a:endParaRPr lang="en-GB" dirty="0">
              <a:latin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</a:rPr>
              <a:t>Missing values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Interpolation by row (country)</a:t>
            </a:r>
          </a:p>
          <a:p>
            <a:endParaRPr lang="en-GB" dirty="0">
              <a:latin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</a:rPr>
              <a:t>Combining with GTD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Dropping countries with no attacks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Small country Boolean (25 % quantile)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GDP in different forms (log, normalized, change in %)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Attacks and casualties (last 1, 3 and 5 years)</a:t>
            </a:r>
          </a:p>
          <a:p>
            <a:pPr lvl="1"/>
            <a:r>
              <a:rPr lang="en-GB" dirty="0">
                <a:latin typeface="Cambria Math" panose="02040503050406030204" pitchFamily="18" charset="0"/>
              </a:rPr>
              <a:t>Terrorism (low, medium, high)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3787F3D-7CE3-6E4C-9C91-F6F7D26FC45A}"/>
              </a:ext>
            </a:extLst>
          </p:cNvPr>
          <p:cNvSpPr txBox="1"/>
          <p:nvPr/>
        </p:nvSpPr>
        <p:spPr>
          <a:xfrm>
            <a:off x="7666076" y="468386"/>
            <a:ext cx="38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>
                <a:solidFill>
                  <a:srgbClr val="0F497C"/>
                </a:solidFill>
              </a:rPr>
              <a:t>World Bank Data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27463A-DAB9-6A41-A802-79646E277CB2}"/>
              </a:ext>
            </a:extLst>
          </p:cNvPr>
          <p:cNvSpPr txBox="1"/>
          <p:nvPr/>
        </p:nvSpPr>
        <p:spPr>
          <a:xfrm>
            <a:off x="0" y="5537545"/>
            <a:ext cx="2071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F497C"/>
                </a:solidFill>
              </a:rPr>
              <a:t>Berger Markus,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Bognár Péter,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Böröndy Ádam,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Markus Sieder</a:t>
            </a:r>
          </a:p>
        </p:txBody>
      </p:sp>
    </p:spTree>
    <p:extLst>
      <p:ext uri="{BB962C8B-B14F-4D97-AF65-F5344CB8AC3E}">
        <p14:creationId xmlns:p14="http://schemas.microsoft.com/office/powerpoint/2010/main" val="262248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EC922081-9BED-6B4A-80E5-D52DD2A95C5B}"/>
              </a:ext>
            </a:extLst>
          </p:cNvPr>
          <p:cNvSpPr/>
          <p:nvPr/>
        </p:nvSpPr>
        <p:spPr>
          <a:xfrm>
            <a:off x="1" y="0"/>
            <a:ext cx="2071688" cy="6858000"/>
          </a:xfrm>
          <a:prstGeom prst="rect">
            <a:avLst/>
          </a:prstGeom>
          <a:solidFill>
            <a:srgbClr val="AAE0FA"/>
          </a:solidFill>
          <a:ln>
            <a:solidFill>
              <a:srgbClr val="AAE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19BB46F-8306-654B-90FB-DB0A37D20D53}"/>
              </a:ext>
            </a:extLst>
          </p:cNvPr>
          <p:cNvSpPr txBox="1">
            <a:spLocks/>
          </p:cNvSpPr>
          <p:nvPr/>
        </p:nvSpPr>
        <p:spPr>
          <a:xfrm>
            <a:off x="957680" y="342104"/>
            <a:ext cx="2228019" cy="2228019"/>
          </a:xfrm>
          <a:prstGeom prst="ellipse">
            <a:avLst/>
          </a:prstGeom>
          <a:solidFill>
            <a:srgbClr val="0F497C"/>
          </a:solidFill>
          <a:ln w="174625" cmpd="thinThick">
            <a:solidFill>
              <a:srgbClr val="0F497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rgbClr val="FFFFFF"/>
                </a:solidFill>
              </a:rPr>
              <a:t>Prediction </a:t>
            </a:r>
            <a:r>
              <a:rPr lang="en-GB" sz="3200" b="1" dirty="0">
                <a:solidFill>
                  <a:srgbClr val="FFFFFF"/>
                </a:solidFill>
              </a:rPr>
              <a:t>Models</a:t>
            </a:r>
            <a:endParaRPr lang="en-GB" sz="2400" b="1" dirty="0">
              <a:solidFill>
                <a:srgbClr val="FFFFFF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C4EC5EB-9F3D-B04E-8D20-E416B530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109" y="1415514"/>
            <a:ext cx="7763933" cy="4974100"/>
          </a:xfrm>
        </p:spPr>
        <p:txBody>
          <a:bodyPr>
            <a:normAutofit/>
          </a:bodyPr>
          <a:lstStyle/>
          <a:p>
            <a:endParaRPr lang="en-GB" dirty="0">
              <a:latin typeface="Cambria Math" panose="02040503050406030204" pitchFamily="18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3787F3D-7CE3-6E4C-9C91-F6F7D26FC45A}"/>
              </a:ext>
            </a:extLst>
          </p:cNvPr>
          <p:cNvSpPr txBox="1"/>
          <p:nvPr/>
        </p:nvSpPr>
        <p:spPr>
          <a:xfrm>
            <a:off x="7666076" y="468386"/>
            <a:ext cx="38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>
                <a:solidFill>
                  <a:srgbClr val="0F497C"/>
                </a:solidFill>
              </a:rPr>
              <a:t>Terrorism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27463A-DAB9-6A41-A802-79646E277CB2}"/>
              </a:ext>
            </a:extLst>
          </p:cNvPr>
          <p:cNvSpPr txBox="1"/>
          <p:nvPr/>
        </p:nvSpPr>
        <p:spPr>
          <a:xfrm>
            <a:off x="0" y="5537545"/>
            <a:ext cx="2071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F497C"/>
                </a:solidFill>
              </a:rPr>
              <a:t>Berger Markus,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Bognár Péter,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Böröndy Ádam,</a:t>
            </a:r>
          </a:p>
          <a:p>
            <a:pPr algn="ctr"/>
            <a:r>
              <a:rPr lang="en-GB" sz="1600" dirty="0">
                <a:solidFill>
                  <a:srgbClr val="0F497C"/>
                </a:solidFill>
              </a:rPr>
              <a:t>Markus Sieder</a:t>
            </a:r>
          </a:p>
        </p:txBody>
      </p:sp>
    </p:spTree>
    <p:extLst>
      <p:ext uri="{BB962C8B-B14F-4D97-AF65-F5344CB8AC3E}">
        <p14:creationId xmlns:p14="http://schemas.microsoft.com/office/powerpoint/2010/main" val="108345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459F788-3CD1-CE4D-8C66-6A61C8FBB289}"/>
              </a:ext>
            </a:extLst>
          </p:cNvPr>
          <p:cNvSpPr/>
          <p:nvPr/>
        </p:nvSpPr>
        <p:spPr>
          <a:xfrm>
            <a:off x="0" y="1713068"/>
            <a:ext cx="12192000" cy="1796894"/>
          </a:xfrm>
          <a:prstGeom prst="rect">
            <a:avLst/>
          </a:prstGeom>
          <a:solidFill>
            <a:srgbClr val="AAE0FA"/>
          </a:solidFill>
          <a:ln w="57150">
            <a:solidFill>
              <a:srgbClr val="0F4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9585DE8-5353-884D-A061-41AD666FA450}"/>
              </a:ext>
            </a:extLst>
          </p:cNvPr>
          <p:cNvSpPr txBox="1">
            <a:spLocks/>
          </p:cNvSpPr>
          <p:nvPr/>
        </p:nvSpPr>
        <p:spPr>
          <a:xfrm>
            <a:off x="0" y="1713069"/>
            <a:ext cx="12191999" cy="1796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>
                <a:solidFill>
                  <a:srgbClr val="0F497C"/>
                </a:solidFill>
              </a:rPr>
              <a:t>Any further Questions?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DEF72B-4659-5B44-84C4-973B53BE06F1}"/>
              </a:ext>
            </a:extLst>
          </p:cNvPr>
          <p:cNvSpPr txBox="1"/>
          <p:nvPr/>
        </p:nvSpPr>
        <p:spPr>
          <a:xfrm>
            <a:off x="2171696" y="4264447"/>
            <a:ext cx="784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0F497C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943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Breitbild</PresentationFormat>
  <Paragraphs>108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Copula and Risk I</dc:title>
  <dc:creator>Markus Berger</dc:creator>
  <cp:lastModifiedBy>Markus Berger</cp:lastModifiedBy>
  <cp:revision>133</cp:revision>
  <dcterms:created xsi:type="dcterms:W3CDTF">2019-04-02T12:05:04Z</dcterms:created>
  <dcterms:modified xsi:type="dcterms:W3CDTF">2020-01-24T18:59:23Z</dcterms:modified>
</cp:coreProperties>
</file>