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ambria Mat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10cc6b04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6e10cc6b04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6e10cc6b04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e230e57c4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6e230e57c4_2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e230e57c4_2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230e57c4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e230e57c4_2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e230e57c4_2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e230e57c4_2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e230e57c4_2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6e230e57c4_2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e10cc6b04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6e10cc6b04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6e10cc6b04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e230e57c4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6e230e57c4_1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e230e57c4_1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e230e57c4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6e230e57c4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6e230e57c4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230e57c4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6e230e57c4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6e230e57c4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e230e57c4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e230e57c4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6e230e57c4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e230e57c4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6e230e57c4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6e230e57c4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e230e57c4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6e230e57c4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6e230e57c4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10cc6b04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6e10cc6b04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6e10cc6b04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e230e57c4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6e230e57c4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6e230e57c4_1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e10cc6b04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6e10cc6b04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6e10cc6b04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10cc6b04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6e10cc6b04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6e10cc6b04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10cc6b04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6e10cc6b04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6e10cc6b04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10cc6b04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6e10cc6b0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6e10cc6b04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10cc6b04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6e10cc6b04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6e10cc6b04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230e57c4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6e230e57c4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230e57c4_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230e57c4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6e230e57c4_2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6e230e57c4_2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230e57c4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6e230e57c4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6e230e57c4_2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284801"/>
            <a:ext cx="9144000" cy="1347600"/>
          </a:xfrm>
          <a:prstGeom prst="rect">
            <a:avLst/>
          </a:prstGeom>
          <a:solidFill>
            <a:srgbClr val="AAE0FA"/>
          </a:solidFill>
          <a:ln cap="flat" cmpd="sng" w="57150">
            <a:solidFill>
              <a:srgbClr val="0F49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09225" y="1284800"/>
            <a:ext cx="52788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97C"/>
              </a:buClr>
              <a:buSzPts val="5400"/>
              <a:buFont typeface="Calibri"/>
              <a:buNone/>
            </a:pPr>
            <a:r>
              <a:rPr b="1" lang="hu" sz="54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b="1" i="0" lang="hu" sz="54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</a:t>
            </a: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389100" y="3216150"/>
            <a:ext cx="85239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18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 1618005</a:t>
            </a:r>
            <a:endParaRPr b="1" sz="1800">
              <a:solidFill>
                <a:srgbClr val="0F497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18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 Bognár Péter 1846044</a:t>
            </a:r>
            <a:endParaRPr b="1" sz="1800">
              <a:solidFill>
                <a:srgbClr val="0F497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18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</a:t>
            </a:r>
            <a:r>
              <a:rPr b="1" lang="hu" sz="18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am</a:t>
            </a:r>
            <a:r>
              <a:rPr b="1" i="0" lang="hu" sz="18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 1610133</a:t>
            </a:r>
            <a:endParaRPr b="1" i="0" sz="1800" u="none" cap="none" strike="noStrike">
              <a:solidFill>
                <a:srgbClr val="0F497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18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 1610682</a:t>
            </a:r>
            <a:endParaRPr b="1" i="0" sz="1800" u="none" cap="none" strike="noStrike">
              <a:solidFill>
                <a:srgbClr val="0F497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497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>
                <a:solidFill>
                  <a:srgbClr val="555555"/>
                </a:solidFill>
                <a:highlight>
                  <a:srgbClr val="FFFFFF"/>
                </a:highlight>
              </a:rPr>
              <a:t>188.995 Datenorientierte Programmierparadigmen 2019W</a:t>
            </a:r>
            <a:endParaRPr b="1">
              <a:solidFill>
                <a:srgbClr val="0F497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F497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 - </a:t>
            </a: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tats</a:t>
            </a:r>
            <a:endParaRPr sz="1100"/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003" y="2820375"/>
            <a:ext cx="4695375" cy="20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900" y="1508362"/>
            <a:ext cx="2862899" cy="335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6700" y="717423"/>
            <a:ext cx="2305401" cy="1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GDP</a:t>
            </a: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tats</a:t>
            </a:r>
            <a:endParaRPr sz="1100"/>
          </a:p>
        </p:txBody>
      </p:sp>
      <p:sp>
        <p:nvSpPr>
          <p:cNvPr id="179" name="Google Shape;179;p24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651" y="1162225"/>
            <a:ext cx="1242675" cy="379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25" y="882300"/>
            <a:ext cx="25908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4325" y="1241750"/>
            <a:ext cx="3459000" cy="14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5475" y="2938250"/>
            <a:ext cx="2656450" cy="1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6991775" y="2637025"/>
            <a:ext cx="1155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GDP/capita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217125" y="910125"/>
            <a:ext cx="1155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GDP growth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793775" y="351300"/>
            <a:ext cx="4818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Life &amp; </a:t>
            </a: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Unemployment</a:t>
            </a: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tats</a:t>
            </a:r>
            <a:endParaRPr sz="1100"/>
          </a:p>
        </p:txBody>
      </p:sp>
      <p:sp>
        <p:nvSpPr>
          <p:cNvPr id="194" name="Google Shape;194;p25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750" y="1075500"/>
            <a:ext cx="1070050" cy="17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991" y="1075512"/>
            <a:ext cx="1741483" cy="16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602" y="2988776"/>
            <a:ext cx="3037373" cy="20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4575" y="2917925"/>
            <a:ext cx="3630019" cy="204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6383800" y="2660625"/>
            <a:ext cx="2602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Rate of Unemployment in 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667788" y="2660625"/>
            <a:ext cx="26022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Avg lifetime TOP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2772375" y="1410500"/>
            <a:ext cx="2869800" cy="19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772375" y="2474400"/>
            <a:ext cx="2869800" cy="19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772375" y="1732863"/>
            <a:ext cx="2869800" cy="19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hu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i="0" lang="hu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Processing</a:t>
            </a:r>
            <a:endParaRPr sz="1100"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Processing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Removing years before 1992 and after 2017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Computing average values for visualization</a:t>
            </a:r>
            <a:endParaRPr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Missing values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Interpolation by row (country)</a:t>
            </a:r>
            <a:endParaRPr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Combining with GTD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Dropping countries with no attacks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Small country Boolean (25 % quantile)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GDP in different forms (log, normalized, change in %)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Attacks and casualties (last 1, 3 and 5 years)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Terrorism (low, medium, high)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World Bank Data</a:t>
            </a:r>
            <a:endParaRPr sz="1100"/>
          </a:p>
        </p:txBody>
      </p:sp>
      <p:sp>
        <p:nvSpPr>
          <p:cNvPr id="213" name="Google Shape;213;p26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267246" y="351300"/>
            <a:ext cx="4345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Life Expectancy in 2017</a:t>
            </a:r>
            <a:endParaRPr sz="1100"/>
          </a:p>
        </p:txBody>
      </p:sp>
      <p:sp>
        <p:nvSpPr>
          <p:cNvPr id="223" name="Google Shape;223;p27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857250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 vs GDP</a:t>
            </a:r>
            <a:endParaRPr sz="1100"/>
          </a:p>
        </p:txBody>
      </p:sp>
      <p:sp>
        <p:nvSpPr>
          <p:cNvPr id="234" name="Google Shape;234;p28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125" y="857250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Rise throughout recent year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Heavy Increase in few countries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Correlation != </a:t>
            </a: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Casualty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New Questions and Data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 vs GDP</a:t>
            </a:r>
            <a:endParaRPr sz="1100"/>
          </a:p>
        </p:txBody>
      </p:sp>
      <p:sp>
        <p:nvSpPr>
          <p:cNvPr id="245" name="Google Shape;245;p29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2838075" y="1360201"/>
            <a:ext cx="58230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Correlation = -0.049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Discarded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2664350" y="351300"/>
            <a:ext cx="59481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Does unemployment influence terrorism within a country?</a:t>
            </a:r>
            <a:endParaRPr sz="1100"/>
          </a:p>
        </p:txBody>
      </p:sp>
      <p:sp>
        <p:nvSpPr>
          <p:cNvPr id="255" name="Google Shape;255;p30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00" y="2059600"/>
            <a:ext cx="4797175" cy="30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50" y="2257425"/>
            <a:ext cx="1714500" cy="628650"/>
          </a:xfrm>
          <a:prstGeom prst="rect">
            <a:avLst/>
          </a:prstGeom>
          <a:noFill/>
          <a:ln cap="flat" cmpd="sng" w="12700">
            <a:solidFill>
              <a:srgbClr val="AAE0FA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2838075" y="1360201"/>
            <a:ext cx="58230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Correlation = </a:t>
            </a: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-0.10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Discarded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2664350" y="351300"/>
            <a:ext cx="59481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Does GDP per capita influence terrorism within a country?</a:t>
            </a:r>
            <a:endParaRPr sz="1100"/>
          </a:p>
        </p:txBody>
      </p:sp>
      <p:sp>
        <p:nvSpPr>
          <p:cNvPr id="267" name="Google Shape;267;p31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50" y="2257425"/>
            <a:ext cx="17145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775" y="2035625"/>
            <a:ext cx="4752225" cy="30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3524250" y="1360200"/>
            <a:ext cx="51369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Regression Coefficients (Ridge)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Random Forest Importance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MAE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86</a:t>
            </a:r>
            <a:r>
              <a:rPr lang="hu" sz="1400">
                <a:latin typeface="Cambria Math"/>
                <a:ea typeface="Cambria Math"/>
                <a:cs typeface="Cambria Math"/>
                <a:sym typeface="Cambria Math"/>
              </a:rPr>
              <a:t> (Random Forest)</a:t>
            </a:r>
            <a:endParaRPr sz="1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○"/>
            </a:pPr>
            <a:r>
              <a:rPr lang="hu" sz="1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98</a:t>
            </a:r>
            <a:r>
              <a:rPr lang="hu" sz="1400">
                <a:latin typeface="Cambria Math"/>
                <a:ea typeface="Cambria Math"/>
                <a:cs typeface="Cambria Math"/>
                <a:sym typeface="Cambria Math"/>
              </a:rPr>
              <a:t> (Ridge Regression)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hu" sz="1800">
                <a:latin typeface="Cambria Math"/>
                <a:ea typeface="Cambria Math"/>
                <a:cs typeface="Cambria Math"/>
                <a:sym typeface="Cambria Math"/>
              </a:rPr>
              <a:t>MSE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370 (Random Forest)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1330 (Ridge Regression)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664350" y="344175"/>
            <a:ext cx="64329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Which economical and social influences have impact on terrorism?</a:t>
            </a:r>
            <a:endParaRPr sz="1100"/>
          </a:p>
        </p:txBody>
      </p:sp>
      <p:sp>
        <p:nvSpPr>
          <p:cNvPr id="279" name="Google Shape;279;p32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9850"/>
            <a:ext cx="35242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hu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11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Goals</a:t>
            </a:r>
            <a:endParaRPr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Datasets</a:t>
            </a:r>
            <a:endParaRPr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Data Preprocessing</a:t>
            </a:r>
            <a:endParaRPr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/>
              <a:t>Insights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</a:t>
            </a:r>
            <a:endParaRPr sz="1100"/>
          </a:p>
        </p:txBody>
      </p:sp>
      <p:sp>
        <p:nvSpPr>
          <p:cNvPr id="73" name="Google Shape;73;p15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524250" y="1360200"/>
            <a:ext cx="5136900" cy="3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Idea to include past terrorism activity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Exclude outlier countries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 Math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Improved Model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MAE [RF=39; Ridge=43]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 Math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RMSE [RF=91;Ridge=96]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664350" y="344175"/>
            <a:ext cx="64329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What data is necessary to predict terrorism for the next year?</a:t>
            </a:r>
            <a:endParaRPr sz="1100"/>
          </a:p>
        </p:txBody>
      </p:sp>
      <p:sp>
        <p:nvSpPr>
          <p:cNvPr id="290" name="Google Shape;290;p33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6675"/>
            <a:ext cx="3248525" cy="30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0" y="1284801"/>
            <a:ext cx="9144000" cy="1347600"/>
          </a:xfrm>
          <a:prstGeom prst="rect">
            <a:avLst/>
          </a:prstGeom>
          <a:solidFill>
            <a:srgbClr val="AAE0FA"/>
          </a:solidFill>
          <a:ln cap="flat" cmpd="sng" w="57150">
            <a:solidFill>
              <a:srgbClr val="0F497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0" y="1284802"/>
            <a:ext cx="9144000" cy="13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97C"/>
              </a:buClr>
              <a:buSzPts val="5400"/>
              <a:buFont typeface="Calibri"/>
              <a:buNone/>
            </a:pPr>
            <a:r>
              <a:rPr b="1" i="0" lang="hu" sz="54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Any further Questions?</a:t>
            </a:r>
            <a:endParaRPr sz="1100"/>
          </a:p>
        </p:txBody>
      </p:sp>
      <p:sp>
        <p:nvSpPr>
          <p:cNvPr id="299" name="Google Shape;299;p34"/>
          <p:cNvSpPr txBox="1"/>
          <p:nvPr/>
        </p:nvSpPr>
        <p:spPr>
          <a:xfrm>
            <a:off x="1628772" y="3198335"/>
            <a:ext cx="5886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21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attention!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i="0" lang="hu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 sz="34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hu"/>
              <a:t>Questions to be answered: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/>
              <a:t>Does unemployment influence terrorism within a country?</a:t>
            </a:r>
            <a:endParaRPr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/>
              <a:t>Does GDP per capita influence terrorism within a country?</a:t>
            </a:r>
            <a:endParaRPr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/>
              <a:t>Which economical and social influences have an influence terrorism?</a:t>
            </a:r>
            <a:endParaRPr/>
          </a:p>
          <a:p>
            <a:pPr indent="0" lvl="0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○"/>
            </a:pPr>
            <a:r>
              <a:rPr lang="hu"/>
              <a:t>What data is necessary to predict terrorism for the next year?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</a:t>
            </a:r>
            <a:endParaRPr sz="1100"/>
          </a:p>
        </p:txBody>
      </p:sp>
      <p:sp>
        <p:nvSpPr>
          <p:cNvPr id="83" name="Google Shape;83;p16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lang="hu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6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Global Terrorism Database (GTD) .csv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1970 – 2017 (missing 1993)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More than 180.000 terrorist attacks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More than 100 variables on location, perpetrators, targets and outcome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World Bank Data .xls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1960 – 2018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GDP (total, per capita, per capita growth)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Unemployment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○"/>
            </a:pPr>
            <a:r>
              <a:rPr lang="hu">
                <a:latin typeface="Cambria Math"/>
                <a:ea typeface="Cambria Math"/>
                <a:cs typeface="Cambria Math"/>
                <a:sym typeface="Cambria Math"/>
              </a:rPr>
              <a:t>Life expectancy at birth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</a:t>
            </a:r>
            <a:endParaRPr sz="1100"/>
          </a:p>
        </p:txBody>
      </p:sp>
      <p:sp>
        <p:nvSpPr>
          <p:cNvPr id="93" name="Google Shape;93;p17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b="1" i="0" lang="hu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i="0" lang="hu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Processing</a:t>
            </a:r>
            <a:endParaRPr sz="11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Processing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Calculating casualties (killed + wounded)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Removing years before 1992 (before that: different countries, bad reporting, etc.)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Renaming countries to official UN names</a:t>
            </a:r>
            <a:endParaRPr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Missing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Backwards interpolation for year 1993</a:t>
            </a:r>
            <a:endParaRPr/>
          </a:p>
          <a:p>
            <a:pPr indent="-508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7145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hu" sz="1900">
                <a:latin typeface="Cambria Math"/>
                <a:ea typeface="Cambria Math"/>
                <a:cs typeface="Cambria Math"/>
                <a:sym typeface="Cambria Math"/>
              </a:rPr>
              <a:t>Outliers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Removing terrorist attacks with 350 or more killed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Not reasonable for analysis</a:t>
            </a:r>
            <a:endParaRPr/>
          </a:p>
          <a:p>
            <a:pPr indent="-184150" lvl="1" marL="5207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hu" sz="1700">
                <a:latin typeface="Cambria Math"/>
                <a:ea typeface="Cambria Math"/>
                <a:cs typeface="Cambria Math"/>
                <a:sym typeface="Cambria Math"/>
              </a:rPr>
              <a:t>(You can’t predict 9/11!)</a:t>
            </a:r>
            <a:endParaRPr/>
          </a:p>
          <a:p>
            <a:pPr indent="-76200" lvl="1" marL="520700" rtl="0" algn="l">
              <a:lnSpc>
                <a:spcPct val="8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267201" y="351289"/>
            <a:ext cx="43452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Global Terrorism Database</a:t>
            </a:r>
            <a:endParaRPr sz="1100"/>
          </a:p>
        </p:txBody>
      </p:sp>
      <p:sp>
        <p:nvSpPr>
          <p:cNvPr id="103" name="Google Shape;103;p18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838082" y="1061635"/>
            <a:ext cx="58230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857250"/>
            <a:ext cx="666750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463" y="2188688"/>
            <a:ext cx="9906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 - Stats</a:t>
            </a:r>
            <a:endParaRPr sz="1100"/>
          </a:p>
        </p:txBody>
      </p:sp>
      <p:sp>
        <p:nvSpPr>
          <p:cNvPr id="124" name="Google Shape;124;p20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31" y="2101125"/>
            <a:ext cx="4044743" cy="19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350" y="2101125"/>
            <a:ext cx="1608700" cy="20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5100" y="2279250"/>
            <a:ext cx="744150" cy="17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2748075" y="3805950"/>
            <a:ext cx="4304400" cy="242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 - Stats</a:t>
            </a:r>
            <a:endParaRPr sz="1100"/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375" y="1897213"/>
            <a:ext cx="4964600" cy="292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2699" y="2233063"/>
            <a:ext cx="1896524" cy="22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994500" y="1433225"/>
            <a:ext cx="1671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Weapon Types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736875" y="3519000"/>
            <a:ext cx="1671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Attack</a:t>
            </a: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 Types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1" y="0"/>
            <a:ext cx="1554000" cy="5143500"/>
          </a:xfrm>
          <a:prstGeom prst="rect">
            <a:avLst/>
          </a:prstGeom>
          <a:solidFill>
            <a:srgbClr val="AAE0FA"/>
          </a:solidFill>
          <a:ln cap="flat" cmpd="sng" w="12700">
            <a:solidFill>
              <a:srgbClr val="AAE0F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718260" y="256578"/>
            <a:ext cx="1671000" cy="1671000"/>
          </a:xfrm>
          <a:prstGeom prst="ellipse">
            <a:avLst/>
          </a:prstGeom>
          <a:solidFill>
            <a:srgbClr val="0F497C"/>
          </a:solidFill>
          <a:ln cap="flat" cmpd="thinThick" w="174625">
            <a:solidFill>
              <a:srgbClr val="0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lang="hu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749557" y="351289"/>
            <a:ext cx="286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Terrorism - </a:t>
            </a:r>
            <a:r>
              <a:rPr b="1" lang="hu" sz="3000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hu" sz="30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tats</a:t>
            </a:r>
            <a:endParaRPr sz="1100"/>
          </a:p>
        </p:txBody>
      </p:sp>
      <p:sp>
        <p:nvSpPr>
          <p:cNvPr id="150" name="Google Shape;150;p22"/>
          <p:cNvSpPr txBox="1"/>
          <p:nvPr/>
        </p:nvSpPr>
        <p:spPr>
          <a:xfrm>
            <a:off x="0" y="4153159"/>
            <a:ext cx="1554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Berger Markus,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Bognár Péter,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Böröndy Ádam,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" sz="1200" u="none" cap="none" strike="noStrike">
                <a:solidFill>
                  <a:srgbClr val="0F497C"/>
                </a:solidFill>
                <a:latin typeface="Calibri"/>
                <a:ea typeface="Calibri"/>
                <a:cs typeface="Calibri"/>
                <a:sym typeface="Calibri"/>
              </a:rPr>
              <a:t>Markus Sieder</a:t>
            </a:r>
            <a:endParaRPr sz="11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40" y="2087950"/>
            <a:ext cx="2537735" cy="16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348" y="3951400"/>
            <a:ext cx="1885952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7737" y="1081180"/>
            <a:ext cx="4488388" cy="8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2650" y="3976677"/>
            <a:ext cx="1671000" cy="95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0000" y="2087950"/>
            <a:ext cx="2656724" cy="279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5939513" y="1818125"/>
            <a:ext cx="2537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Targets of Attack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949450" y="1818125"/>
            <a:ext cx="2537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Region / Country / City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161475" y="766725"/>
            <a:ext cx="25377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200">
                <a:latin typeface="Courier New"/>
                <a:ea typeface="Courier New"/>
                <a:cs typeface="Courier New"/>
                <a:sym typeface="Courier New"/>
              </a:rPr>
              <a:t>Terrorist Organization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