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51F8-5C42-4AD4-91D4-5BC2A96F14B3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BC57-8460-4A8B-8469-7A97EF2488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44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66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8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19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9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2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 sz="3570" b="0" strike="noStrike" spc="-1">
                <a:solidFill>
                  <a:srgbClr val="FFFFFF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6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228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95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629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629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629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629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C" sz="1400" b="0" strike="noStrike" spc="-1">
                <a:latin typeface="Arial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C" sz="1400" b="0" strike="noStrike" spc="-1">
                <a:latin typeface="Arial"/>
              </a:rPr>
              <a:t> 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7DABA69-C5E1-4F94-A12A-9C7D58248460}" type="slidenum">
              <a:rPr lang="es-EC" sz="1400" b="0" strike="noStrike" spc="-1">
                <a:latin typeface="Arial"/>
              </a:rPr>
              <a:t>‹Nº›</a:t>
            </a:fld>
            <a:endParaRPr lang="es-EC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57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Taller 3.</a:t>
            </a:r>
            <a:endParaRPr sz="357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b="0" strike="noStrike">
                <a:latin typeface="Arial"/>
                <a:ea typeface="Arial"/>
                <a:cs typeface="Arial"/>
                <a:sym typeface="Arial"/>
              </a:rPr>
              <a:t>Grupo 3: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b="0" strike="noStrike">
                <a:latin typeface="Arial"/>
                <a:ea typeface="Arial"/>
                <a:cs typeface="Arial"/>
                <a:sym typeface="Arial"/>
              </a:rPr>
              <a:t>Myriam Yunga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b="0" strike="noStrike">
                <a:latin typeface="Arial"/>
                <a:ea typeface="Arial"/>
                <a:cs typeface="Arial"/>
                <a:sym typeface="Arial"/>
              </a:rPr>
              <a:t>Oscar Solís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b="0" strike="noStrike">
                <a:latin typeface="Arial"/>
                <a:ea typeface="Arial"/>
                <a:cs typeface="Arial"/>
                <a:sym typeface="Arial"/>
              </a:rPr>
              <a:t>Edgar Maldonado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7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57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Resumen del trabajo</a:t>
            </a:r>
            <a:endParaRPr sz="357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37750" y="1296000"/>
            <a:ext cx="9617400" cy="4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1" strike="noStrike" dirty="0">
                <a:latin typeface="Arial"/>
                <a:ea typeface="Arial"/>
                <a:cs typeface="Arial"/>
                <a:sym typeface="Arial"/>
              </a:rPr>
              <a:t>SQL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148"/>
              </a:spcBef>
              <a:spcAft>
                <a:spcPts val="0"/>
              </a:spcAft>
              <a:buNone/>
            </a:pPr>
            <a:r>
              <a:rPr lang="es-EC" sz="1800" b="1" strike="noStrike" dirty="0">
                <a:latin typeface="Arial"/>
                <a:ea typeface="Arial"/>
                <a:cs typeface="Arial"/>
                <a:sym typeface="Arial"/>
              </a:rPr>
              <a:t>- Ventajas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s-EC" sz="1600" b="0" strike="noStrike" dirty="0">
                <a:sym typeface="Arial"/>
              </a:rPr>
              <a:t>         </a:t>
            </a:r>
            <a:r>
              <a:rPr lang="es-EC" sz="1600" b="0" strike="noStrike" dirty="0" smtClean="0">
                <a:sym typeface="Arial"/>
              </a:rPr>
              <a:t>- Rápidos </a:t>
            </a:r>
            <a:r>
              <a:rPr lang="es-EC" sz="1600" b="0" strike="noStrike" dirty="0">
                <a:sym typeface="Arial"/>
              </a:rPr>
              <a:t>para operaciones complejas.</a:t>
            </a:r>
            <a:endParaRPr sz="1600" b="0" strike="noStrike" dirty="0"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s-EC" sz="1600" b="0" strike="noStrike" dirty="0">
                <a:sym typeface="Arial"/>
              </a:rPr>
              <a:t>         </a:t>
            </a:r>
            <a:r>
              <a:rPr lang="es-EC" sz="1600" b="0" strike="noStrike" dirty="0" smtClean="0">
                <a:sym typeface="Arial"/>
              </a:rPr>
              <a:t>- Mayores </a:t>
            </a:r>
            <a:r>
              <a:rPr lang="es-EC" sz="1600" b="0" strike="noStrike" dirty="0">
                <a:sym typeface="Arial"/>
              </a:rPr>
              <a:t>soportes dados por los fabricantes durante muchos años.</a:t>
            </a:r>
            <a:endParaRPr sz="1600" b="0" strike="noStrike" dirty="0"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s-EC" sz="1600" b="0" strike="noStrike" dirty="0">
                <a:sym typeface="Arial"/>
              </a:rPr>
              <a:t>        </a:t>
            </a:r>
            <a:r>
              <a:rPr lang="es-EC" sz="1600" b="0" strike="noStrike" dirty="0" smtClean="0">
                <a:sym typeface="Arial"/>
              </a:rPr>
              <a:t> - </a:t>
            </a:r>
            <a:r>
              <a:rPr lang="es-EC" sz="1600" b="0" strike="noStrike" dirty="0">
                <a:sym typeface="Arial"/>
              </a:rPr>
              <a:t>Atom</a:t>
            </a:r>
            <a:r>
              <a:rPr lang="es-EC" sz="1600" dirty="0"/>
              <a:t>i</a:t>
            </a:r>
            <a:r>
              <a:rPr lang="es-EC" sz="1600" b="0" strike="noStrike" dirty="0">
                <a:sym typeface="Arial"/>
              </a:rPr>
              <a:t>cidad, o se hace la operación entera o no se la hace, se usa </a:t>
            </a:r>
            <a:r>
              <a:rPr lang="es-EC" sz="1600" b="0" strike="noStrike" dirty="0" err="1">
                <a:sym typeface="Arial"/>
              </a:rPr>
              <a:t>rollback</a:t>
            </a:r>
            <a:r>
              <a:rPr lang="es-EC" sz="1600" b="0" strike="noStrike" dirty="0">
                <a:sym typeface="Arial"/>
              </a:rPr>
              <a:t>.</a:t>
            </a:r>
            <a:endParaRPr sz="1600" b="0" strike="noStrike" dirty="0"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s-EC" sz="1600" b="0" strike="noStrike" dirty="0">
                <a:sym typeface="Arial"/>
              </a:rPr>
              <a:t>         </a:t>
            </a:r>
            <a:r>
              <a:rPr lang="es-EC" sz="1600" b="0" strike="noStrike" dirty="0" smtClean="0">
                <a:sym typeface="Arial"/>
              </a:rPr>
              <a:t>- Se </a:t>
            </a:r>
            <a:r>
              <a:rPr lang="es-EC" sz="1600" b="0" strike="noStrike" dirty="0">
                <a:sym typeface="Arial"/>
              </a:rPr>
              <a:t>exige requisitos de integridad en los datos</a:t>
            </a:r>
            <a:r>
              <a:rPr lang="es-EC" sz="1600" b="0" strike="noStrike" dirty="0" smtClean="0">
                <a:sym typeface="Arial"/>
              </a:rPr>
              <a:t>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s-EC" sz="1600" b="0" strike="noStrike" dirty="0" smtClean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1" strike="noStrike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EC" sz="1800" b="1" strike="noStrike" dirty="0">
                <a:latin typeface="Arial"/>
                <a:ea typeface="Arial"/>
                <a:cs typeface="Arial"/>
                <a:sym typeface="Arial"/>
              </a:rPr>
              <a:t>Desventajas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0" strike="noStrik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EC" sz="1600" b="0" strike="noStrike" dirty="0">
                <a:sym typeface="Arial"/>
              </a:rPr>
              <a:t>Escalamiento, se requiere recursos costosos.</a:t>
            </a:r>
            <a:endParaRPr sz="1600" b="0" strike="noStrike" dirty="0">
              <a:sym typeface="Arial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0" strike="noStrike" dirty="0">
                <a:sym typeface="Arial"/>
              </a:rPr>
              <a:t>- Complejidad, se debe transformar los datos en tablas.</a:t>
            </a:r>
            <a:endParaRPr sz="1600" b="0" strike="noStrike" dirty="0"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0" strike="noStrike" dirty="0">
                <a:sym typeface="Arial"/>
              </a:rPr>
              <a:t>- SQL, es conveniente con datos estructurados, pero usar la información con otros tipos de estructura es dificultoso.</a:t>
            </a:r>
            <a:endParaRPr sz="1600" b="0" strike="noStrike" dirty="0">
              <a:sym typeface="Arial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0" strike="noStrike" dirty="0">
                <a:sym typeface="Arial"/>
              </a:rPr>
              <a:t>- Tiempo para instanciar la base e</a:t>
            </a:r>
            <a:r>
              <a:rPr lang="es-EC" sz="1600" dirty="0"/>
              <a:t>s</a:t>
            </a:r>
            <a:r>
              <a:rPr lang="es-EC" sz="1600" b="0" strike="noStrike" dirty="0">
                <a:sym typeface="Arial"/>
              </a:rPr>
              <a:t> lento con respecto a los </a:t>
            </a:r>
            <a:r>
              <a:rPr lang="es-EC" sz="1600" b="0" strike="noStrike" dirty="0" err="1">
                <a:sym typeface="Arial"/>
              </a:rPr>
              <a:t>Nosql</a:t>
            </a:r>
            <a:r>
              <a:rPr lang="es-EC" sz="1600" b="0" strike="noStrike" dirty="0">
                <a:sym typeface="Arial"/>
              </a:rPr>
              <a:t>.</a:t>
            </a:r>
            <a:endParaRPr sz="1600" b="0" strike="noStrike" dirty="0">
              <a:sym typeface="Arial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0" strike="noStrike" dirty="0">
                <a:sym typeface="Arial"/>
              </a:rPr>
              <a:t>- Lento para escritura con respecto a la </a:t>
            </a:r>
            <a:r>
              <a:rPr lang="es-EC" sz="1600" b="0" strike="noStrike" dirty="0" err="1">
                <a:sym typeface="Arial"/>
              </a:rPr>
              <a:t>NoSQL</a:t>
            </a:r>
            <a:endParaRPr sz="1600" b="0" strike="noStrike" dirty="0">
              <a:sym typeface="Arial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0" strike="noStrike" dirty="0">
                <a:sym typeface="Arial"/>
              </a:rPr>
              <a:t>- Conjuntos de características, para mantener integridad de la información.</a:t>
            </a:r>
            <a:endParaRPr sz="1600" b="0" strike="noStrike" dirty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22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57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Resumen del trabajo</a:t>
            </a:r>
            <a:endParaRPr sz="357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73975" y="1255700"/>
            <a:ext cx="99327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1" dirty="0"/>
              <a:t>NO</a:t>
            </a:r>
            <a:r>
              <a:rPr lang="es-EC" sz="1800" b="1" strike="noStrike" dirty="0">
                <a:latin typeface="Arial"/>
                <a:ea typeface="Arial"/>
                <a:cs typeface="Arial"/>
                <a:sym typeface="Arial"/>
              </a:rPr>
              <a:t>SQL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148"/>
              </a:spcBef>
              <a:spcAft>
                <a:spcPts val="0"/>
              </a:spcAft>
              <a:buFontTx/>
              <a:buChar char="-"/>
            </a:pPr>
            <a:r>
              <a:rPr lang="es-EC" sz="1800" b="1" strike="noStrike" dirty="0" smtClean="0">
                <a:latin typeface="Arial"/>
                <a:ea typeface="Arial"/>
                <a:cs typeface="Arial"/>
                <a:sym typeface="Arial"/>
              </a:rPr>
              <a:t>Ventajas</a:t>
            </a:r>
            <a:endParaRPr lang="es-EC" sz="1600" dirty="0"/>
          </a:p>
          <a:p>
            <a:pPr marL="457200" lvl="4" indent="-342900">
              <a:buSzPts val="1800"/>
              <a:buFont typeface="Arial"/>
              <a:buChar char="●"/>
            </a:pPr>
            <a:endParaRPr lang="es-EC" sz="1600" dirty="0" smtClean="0"/>
          </a:p>
          <a:p>
            <a:pPr marL="457200" lvl="4" indent="-342900">
              <a:buSzPts val="1800"/>
              <a:buFont typeface="Arial"/>
              <a:buChar char="●"/>
            </a:pPr>
            <a:r>
              <a:rPr lang="es-EC" sz="1600" dirty="0"/>
              <a:t>Manejan datos no estructurados (archivos de texto, correo electrónico, multimedia , etc.)</a:t>
            </a:r>
          </a:p>
          <a:p>
            <a:pPr marL="457200" lvl="4" indent="-342900">
              <a:buSzPts val="1800"/>
              <a:buFont typeface="Arial"/>
              <a:buChar char="●"/>
            </a:pPr>
            <a:r>
              <a:rPr lang="es-EC" sz="1600" dirty="0" smtClean="0"/>
              <a:t>Son </a:t>
            </a:r>
            <a:r>
              <a:rPr lang="es-EC" sz="1600" dirty="0"/>
              <a:t>fáciles de usar para desarrolladores que no están familiarizados con el lenguaje de consulta estructurado</a:t>
            </a:r>
            <a:r>
              <a:rPr lang="es-EC" sz="1600" dirty="0" smtClean="0"/>
              <a:t>.</a:t>
            </a:r>
          </a:p>
          <a:p>
            <a:pPr marL="457200" lvl="4" indent="-342900">
              <a:buSzPts val="1800"/>
              <a:buFont typeface="Arial"/>
              <a:buChar char="●"/>
            </a:pPr>
            <a:r>
              <a:rPr lang="es-EC" sz="1600" dirty="0" smtClean="0"/>
              <a:t>Funciona </a:t>
            </a:r>
            <a:r>
              <a:rPr lang="es-EC" sz="1600" dirty="0"/>
              <a:t>en un entorno distribuido. </a:t>
            </a:r>
            <a:endParaRPr sz="1600" dirty="0"/>
          </a:p>
          <a:p>
            <a:pPr marL="457200" lvl="4" indent="-342900">
              <a:buSzPts val="1800"/>
              <a:buFont typeface="Arial"/>
              <a:buChar char="●"/>
            </a:pPr>
            <a:r>
              <a:rPr lang="es-EC" sz="1600" dirty="0" smtClean="0"/>
              <a:t>Permiten </a:t>
            </a:r>
            <a:r>
              <a:rPr lang="es-EC" sz="1600" dirty="0"/>
              <a:t>un mejor rendimiento para las aplicaciones con grandes cantidades de datos.</a:t>
            </a:r>
            <a:endParaRPr sz="1600" dirty="0"/>
          </a:p>
          <a:p>
            <a:pPr marL="457200" lvl="4" indent="-342900">
              <a:buSzPts val="1800"/>
              <a:buFont typeface="Arial"/>
              <a:buChar char="●"/>
            </a:pPr>
            <a:r>
              <a:rPr lang="es-EC" sz="1600" dirty="0"/>
              <a:t>Generalmente procesan </a:t>
            </a:r>
            <a:r>
              <a:rPr lang="es-EC" sz="1600" b="0" strike="noStrike" dirty="0">
                <a:sym typeface="Arial"/>
              </a:rPr>
              <a:t>datos más rápido que las bases de datos relacionales.</a:t>
            </a:r>
            <a:endParaRPr sz="1600" b="0" strike="noStrike" dirty="0">
              <a:sym typeface="Arial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 dirty="0">
              <a:sym typeface="Arial"/>
            </a:endParaRPr>
          </a:p>
          <a:p>
            <a:pPr marL="0" lvl="0" indent="0" rtl="0">
              <a:spcBef>
                <a:spcPts val="1148"/>
              </a:spcBef>
              <a:spcAft>
                <a:spcPts val="0"/>
              </a:spcAft>
              <a:buNone/>
            </a:pPr>
            <a:r>
              <a:rPr lang="es-EC" sz="1800" b="1" dirty="0">
                <a:solidFill>
                  <a:schemeClr val="dk1"/>
                </a:solidFill>
              </a:rPr>
              <a:t>- Desventajas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C" sz="1800" dirty="0">
                <a:solidFill>
                  <a:schemeClr val="dk1"/>
                </a:solidFill>
              </a:rPr>
              <a:t>No todas las </a:t>
            </a:r>
            <a:r>
              <a:rPr lang="es-EC" sz="1800" dirty="0" err="1">
                <a:solidFill>
                  <a:schemeClr val="dk1"/>
                </a:solidFill>
              </a:rPr>
              <a:t>NoSQL</a:t>
            </a:r>
            <a:r>
              <a:rPr lang="es-EC" sz="1800" dirty="0">
                <a:solidFill>
                  <a:schemeClr val="dk1"/>
                </a:solidFill>
              </a:rPr>
              <a:t> contemplan atomicidad de las instrucciones e integridad de los datos.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C" sz="1800" dirty="0">
                <a:solidFill>
                  <a:schemeClr val="dk1"/>
                </a:solidFill>
              </a:rPr>
              <a:t>Problemas de compatibilidad entre instrucciones SQL.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C" sz="1800" dirty="0">
                <a:solidFill>
                  <a:schemeClr val="dk1"/>
                </a:solidFill>
              </a:rPr>
              <a:t>Suelen tener herramientas de administración no muy usables o se accede por consola.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C" sz="3570" dirty="0">
                <a:solidFill>
                  <a:schemeClr val="lt1"/>
                </a:solidFill>
              </a:rPr>
              <a:t>Resumen del trabajo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04000" y="1195900"/>
            <a:ext cx="9072000" cy="4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b="1" dirty="0"/>
              <a:t>Ejemplos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b="1" dirty="0"/>
              <a:t>Bases de datos SQL</a:t>
            </a:r>
            <a:endParaRPr sz="2000"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C" sz="1600" dirty="0"/>
              <a:t>Oracle</a:t>
            </a:r>
            <a:endParaRPr sz="16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C" sz="1600" dirty="0" err="1"/>
              <a:t>MySql</a:t>
            </a:r>
            <a:endParaRPr sz="16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C" sz="1600" dirty="0" err="1"/>
              <a:t>Sql</a:t>
            </a:r>
            <a:r>
              <a:rPr lang="es-EC" sz="1600" dirty="0"/>
              <a:t> Server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b="1" dirty="0"/>
              <a:t>Bases de datos </a:t>
            </a:r>
            <a:r>
              <a:rPr lang="es-EC" sz="2000" b="1" dirty="0" err="1" smtClean="0"/>
              <a:t>NoSQL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C" sz="1600" dirty="0" err="1"/>
              <a:t>Cassandra</a:t>
            </a:r>
            <a:endParaRPr sz="16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C" sz="1600" dirty="0"/>
              <a:t>Mongo DB</a:t>
            </a:r>
            <a:endParaRPr sz="16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EC" sz="1600" dirty="0" err="1">
                <a:solidFill>
                  <a:schemeClr val="dk1"/>
                </a:solidFill>
              </a:rPr>
              <a:t>CouchDB</a:t>
            </a:r>
            <a:endParaRPr sz="1600"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C" sz="1600" dirty="0" err="1"/>
              <a:t>Redis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17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1600" y="216000"/>
            <a:ext cx="7422400" cy="8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dirty="0">
                <a:solidFill>
                  <a:srgbClr val="FFFFFF"/>
                </a:solidFill>
              </a:rPr>
              <a:t>Rendimientos en las bases de SQL y </a:t>
            </a:r>
            <a:r>
              <a:rPr lang="es-EC" sz="2800" dirty="0" err="1">
                <a:solidFill>
                  <a:srgbClr val="FFFFFF"/>
                </a:solidFill>
              </a:rPr>
              <a:t>NoSQL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344750" y="1176900"/>
            <a:ext cx="9391500" cy="4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C" sz="1600" b="1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 smtClean="0"/>
              <a:t>Levantar </a:t>
            </a:r>
            <a:r>
              <a:rPr lang="es-EC" sz="1600" b="1" dirty="0"/>
              <a:t>instancias:</a:t>
            </a:r>
            <a:endParaRPr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dirty="0"/>
              <a:t>	Mejor Tiempo: </a:t>
            </a:r>
            <a:r>
              <a:rPr lang="es-EC" sz="1600" dirty="0" err="1"/>
              <a:t>MongoDB</a:t>
            </a:r>
            <a:r>
              <a:rPr lang="es-EC" sz="1600" dirty="0"/>
              <a:t> (</a:t>
            </a:r>
            <a:r>
              <a:rPr lang="es-EC" sz="1600" dirty="0" err="1"/>
              <a:t>NoSql</a:t>
            </a:r>
            <a:r>
              <a:rPr lang="es-EC" sz="1600" dirty="0"/>
              <a:t>): Promedio </a:t>
            </a:r>
            <a:r>
              <a:rPr lang="es-EC" sz="1600" dirty="0" err="1"/>
              <a:t>aprox</a:t>
            </a:r>
            <a:r>
              <a:rPr lang="es-EC" sz="1600" dirty="0"/>
              <a:t> 30ms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dirty="0"/>
              <a:t>	Peor Tiempo: SQL Server (SQL): Promedio </a:t>
            </a:r>
            <a:r>
              <a:rPr lang="es-EC" sz="1600" dirty="0" err="1"/>
              <a:t>aprox</a:t>
            </a:r>
            <a:r>
              <a:rPr lang="es-EC" sz="1600" dirty="0"/>
              <a:t> 1700ms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/>
              <a:t>Tiempos de Lectura:</a:t>
            </a:r>
            <a:endParaRPr sz="1600" b="1" dirty="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chemeClr val="dk1"/>
                </a:solidFill>
              </a:rPr>
              <a:t>Mejor Tiempo: </a:t>
            </a:r>
            <a:r>
              <a:rPr lang="es-EC" sz="1600" dirty="0" err="1">
                <a:solidFill>
                  <a:schemeClr val="dk1"/>
                </a:solidFill>
              </a:rPr>
              <a:t>Couchbase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7244ms en 100mil operaciones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chemeClr val="dk1"/>
                </a:solidFill>
              </a:rPr>
              <a:t>	Peor Tiempo: </a:t>
            </a:r>
            <a:r>
              <a:rPr lang="es-EC" sz="1600" dirty="0" err="1">
                <a:solidFill>
                  <a:schemeClr val="dk1"/>
                </a:solidFill>
              </a:rPr>
              <a:t>RavenDB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426505ms en 100mil operaciones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/>
              <a:t>Tiempos de Escritura:</a:t>
            </a:r>
            <a:endParaRPr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/>
              <a:t>	</a:t>
            </a:r>
            <a:r>
              <a:rPr lang="es-EC" sz="1600" dirty="0">
                <a:solidFill>
                  <a:schemeClr val="dk1"/>
                </a:solidFill>
              </a:rPr>
              <a:t>Mejor Tiempo: </a:t>
            </a:r>
            <a:r>
              <a:rPr lang="es-EC" sz="1600" dirty="0" err="1">
                <a:solidFill>
                  <a:schemeClr val="dk1"/>
                </a:solidFill>
              </a:rPr>
              <a:t>Couchbase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8492ms en 100mil operaciones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chemeClr val="dk1"/>
                </a:solidFill>
              </a:rPr>
              <a:t>	Peor Tiempo: </a:t>
            </a:r>
            <a:r>
              <a:rPr lang="es-EC" sz="1600" dirty="0" err="1">
                <a:solidFill>
                  <a:schemeClr val="dk1"/>
                </a:solidFill>
              </a:rPr>
              <a:t>CouchDB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932038ms en 100mil operaciones</a:t>
            </a:r>
            <a:endParaRPr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/>
              <a:t>Tiempos para borrado:</a:t>
            </a:r>
            <a:endParaRPr sz="1600" b="1" dirty="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chemeClr val="dk1"/>
                </a:solidFill>
              </a:rPr>
              <a:t>Mejor Tiempo: </a:t>
            </a:r>
            <a:r>
              <a:rPr lang="es-EC" sz="1600" dirty="0" err="1">
                <a:solidFill>
                  <a:schemeClr val="dk1"/>
                </a:solidFill>
              </a:rPr>
              <a:t>Couchbase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7634ms en 100mil operaciones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dirty="0">
                <a:solidFill>
                  <a:schemeClr val="dk1"/>
                </a:solidFill>
              </a:rPr>
              <a:t>	Peor Tiempo: </a:t>
            </a:r>
            <a:r>
              <a:rPr lang="es-EC" sz="1600" dirty="0" err="1">
                <a:solidFill>
                  <a:schemeClr val="dk1"/>
                </a:solidFill>
              </a:rPr>
              <a:t>RavenDB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799409ms en 100mil operaciones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</a:rPr>
              <a:t>Numero de “</a:t>
            </a:r>
            <a:r>
              <a:rPr lang="es-EC" sz="1600" b="1" dirty="0" err="1">
                <a:solidFill>
                  <a:schemeClr val="dk1"/>
                </a:solidFill>
              </a:rPr>
              <a:t>key</a:t>
            </a:r>
            <a:r>
              <a:rPr lang="es-EC" sz="1600" b="1" dirty="0">
                <a:solidFill>
                  <a:schemeClr val="dk1"/>
                </a:solidFill>
              </a:rPr>
              <a:t> to </a:t>
            </a:r>
            <a:r>
              <a:rPr lang="es-EC" sz="1600" b="1" dirty="0" err="1">
                <a:solidFill>
                  <a:schemeClr val="dk1"/>
                </a:solidFill>
              </a:rPr>
              <a:t>fetch</a:t>
            </a:r>
            <a:r>
              <a:rPr lang="es-EC" sz="1600" b="1" dirty="0">
                <a:solidFill>
                  <a:schemeClr val="dk1"/>
                </a:solidFill>
              </a:rPr>
              <a:t>”: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dirty="0">
                <a:solidFill>
                  <a:schemeClr val="dk1"/>
                </a:solidFill>
              </a:rPr>
              <a:t>Mejor Tiempo: SQL server Express: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76ms en 100mil operaciones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chemeClr val="dk1"/>
                </a:solidFill>
              </a:rPr>
              <a:t>	Peor Tiempo: </a:t>
            </a:r>
            <a:r>
              <a:rPr lang="es-EC" sz="1600" dirty="0" err="1">
                <a:solidFill>
                  <a:schemeClr val="dk1"/>
                </a:solidFill>
              </a:rPr>
              <a:t>CouchDB</a:t>
            </a:r>
            <a:r>
              <a:rPr lang="es-EC" sz="1600" dirty="0">
                <a:solidFill>
                  <a:schemeClr val="dk1"/>
                </a:solidFill>
              </a:rPr>
              <a:t> (</a:t>
            </a:r>
            <a:r>
              <a:rPr lang="es-EC" sz="1600" dirty="0" err="1">
                <a:solidFill>
                  <a:schemeClr val="dk1"/>
                </a:solidFill>
              </a:rPr>
              <a:t>NoSql</a:t>
            </a:r>
            <a:r>
              <a:rPr lang="es-EC" sz="1600" dirty="0">
                <a:solidFill>
                  <a:schemeClr val="dk1"/>
                </a:solidFill>
              </a:rPr>
              <a:t>): Promedio </a:t>
            </a:r>
            <a:r>
              <a:rPr lang="es-EC" sz="1600" dirty="0" err="1">
                <a:solidFill>
                  <a:schemeClr val="dk1"/>
                </a:solidFill>
              </a:rPr>
              <a:t>aprox</a:t>
            </a:r>
            <a:r>
              <a:rPr lang="es-EC" sz="1600" dirty="0">
                <a:solidFill>
                  <a:schemeClr val="dk1"/>
                </a:solidFill>
              </a:rPr>
              <a:t> 9512ms en 100mil operaciones</a:t>
            </a:r>
            <a:endParaRPr sz="16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9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C" sz="3570">
                <a:solidFill>
                  <a:schemeClr val="lt1"/>
                </a:solidFill>
              </a:rPr>
              <a:t>Conclusión</a:t>
            </a:r>
            <a:endParaRPr sz="3570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504000" y="1368000"/>
            <a:ext cx="9072000" cy="4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Las bases de datos </a:t>
            </a:r>
            <a:r>
              <a:rPr lang="es-EC" sz="1600" dirty="0" err="1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NoSQL</a:t>
            </a:r>
            <a:r>
              <a:rPr lang="es-EC" sz="1600" dirty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presentan ciertas ventajas y desventajas respecto a las bases de datos relacionales o SQL como por ejemplo, la rapidez para procesar grandes cantidades de datos, sin embargo carece de un factor importante que es la atomicidad e integridad de los datos</a:t>
            </a:r>
            <a:r>
              <a:rPr lang="es-EC" sz="1600" dirty="0" smtClean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A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Los criterios clave a considerar cuando se evalúan las tecnologías son: el modelo de datos, el modelo de consulta, el modelo de consistencia y las API, así como el respaldo comercial y la fortaleza de la comunidad. </a:t>
            </a:r>
            <a:endParaRPr lang="es-EC" sz="1600" dirty="0" smtClean="0">
              <a:solidFill>
                <a:srgbClr val="00000A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A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 err="1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MongoDB</a:t>
            </a:r>
            <a:r>
              <a:rPr lang="es-EC" sz="1600" dirty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es una de las bases de datos </a:t>
            </a:r>
            <a:r>
              <a:rPr lang="es-EC" sz="1600" dirty="0" err="1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NoSQL</a:t>
            </a:r>
            <a:r>
              <a:rPr lang="es-EC" sz="1600" dirty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que cumple con la mayoría de criterios de evaluación</a:t>
            </a:r>
            <a:r>
              <a:rPr lang="es-EC" sz="1600" dirty="0" smtClean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C" sz="1600" dirty="0">
              <a:solidFill>
                <a:srgbClr val="00000A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600" dirty="0" smtClean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 </a:t>
            </a:r>
            <a:r>
              <a:rPr lang="es-EC" sz="1600" dirty="0">
                <a:solidFill>
                  <a:srgbClr val="00000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puede definir cuál de las bases de datos es la mejor, ya que ambas son importantes y se pueden usar dependiendo para que se lo va a usar. </a:t>
            </a:r>
            <a:endParaRPr sz="1600" dirty="0">
              <a:solidFill>
                <a:srgbClr val="00000A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0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427</Words>
  <Application>Microsoft Office PowerPoint</Application>
  <PresentationFormat>Personalizado</PresentationFormat>
  <Paragraphs>73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Resumen del trabajo</vt:lpstr>
      <vt:lpstr>Rendimientos en las bases de SQL y NoSQL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Myris</cp:lastModifiedBy>
  <cp:revision>5</cp:revision>
  <dcterms:created xsi:type="dcterms:W3CDTF">2018-03-16T20:43:25Z</dcterms:created>
  <dcterms:modified xsi:type="dcterms:W3CDTF">2018-03-17T06:46:46Z</dcterms:modified>
  <dc:language>es-EC</dc:language>
</cp:coreProperties>
</file>