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5" r:id="rId17"/>
    <p:sldId id="277" r:id="rId18"/>
    <p:sldId id="276"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A7FEC-4EAE-4DB7-9348-4A93739F14B8}"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86D9E-E994-4751-8856-4B554E1A160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24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A7FEC-4EAE-4DB7-9348-4A93739F14B8}"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100655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A7FEC-4EAE-4DB7-9348-4A93739F14B8}"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103089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A7FEC-4EAE-4DB7-9348-4A93739F14B8}"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224668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A7FEC-4EAE-4DB7-9348-4A93739F14B8}"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586D9E-E994-4751-8856-4B554E1A160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725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A7FEC-4EAE-4DB7-9348-4A93739F14B8}"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1103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A7FEC-4EAE-4DB7-9348-4A93739F14B8}"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55970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A7FEC-4EAE-4DB7-9348-4A93739F14B8}"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186606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6A7FEC-4EAE-4DB7-9348-4A93739F14B8}" type="datetimeFigureOut">
              <a:rPr lang="en-US" smtClean="0"/>
              <a:t>9/22/2023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64450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6A7FEC-4EAE-4DB7-9348-4A93739F14B8}" type="datetimeFigureOut">
              <a:rPr lang="en-US" smtClean="0"/>
              <a:t>9/22/2023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586D9E-E994-4751-8856-4B554E1A1600}" type="slidenum">
              <a:rPr lang="en-US" smtClean="0"/>
              <a:t>‹#›</a:t>
            </a:fld>
            <a:endParaRPr lang="en-US"/>
          </a:p>
        </p:txBody>
      </p:sp>
    </p:spTree>
    <p:extLst>
      <p:ext uri="{BB962C8B-B14F-4D97-AF65-F5344CB8AC3E}">
        <p14:creationId xmlns:p14="http://schemas.microsoft.com/office/powerpoint/2010/main" val="41137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A7FEC-4EAE-4DB7-9348-4A93739F14B8}"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586D9E-E994-4751-8856-4B554E1A1600}" type="slidenum">
              <a:rPr lang="en-US" smtClean="0"/>
              <a:t>‹#›</a:t>
            </a:fld>
            <a:endParaRPr lang="en-US"/>
          </a:p>
        </p:txBody>
      </p:sp>
    </p:spTree>
    <p:extLst>
      <p:ext uri="{BB962C8B-B14F-4D97-AF65-F5344CB8AC3E}">
        <p14:creationId xmlns:p14="http://schemas.microsoft.com/office/powerpoint/2010/main" val="419214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6A7FEC-4EAE-4DB7-9348-4A93739F14B8}" type="datetimeFigureOut">
              <a:rPr lang="en-US" smtClean="0"/>
              <a:t>9/22/2023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586D9E-E994-4751-8856-4B554E1A160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34182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63B22-F2A6-A61F-2F7E-0E8F14127395}"/>
              </a:ext>
            </a:extLst>
          </p:cNvPr>
          <p:cNvSpPr txBox="1"/>
          <p:nvPr/>
        </p:nvSpPr>
        <p:spPr>
          <a:xfrm>
            <a:off x="672353" y="2483223"/>
            <a:ext cx="6624918" cy="1200329"/>
          </a:xfrm>
          <a:prstGeom prst="rect">
            <a:avLst/>
          </a:prstGeom>
          <a:noFill/>
        </p:spPr>
        <p:txBody>
          <a:bodyPr wrap="square" rtlCol="0">
            <a:spAutoFit/>
          </a:bodyPr>
          <a:lstStyle/>
          <a:p>
            <a:r>
              <a:rPr lang="en-US" sz="7200" dirty="0">
                <a:latin typeface="Quicksand" panose="00000500000000000000" pitchFamily="2" charset="0"/>
              </a:rPr>
              <a:t>STACK</a:t>
            </a:r>
          </a:p>
        </p:txBody>
      </p:sp>
    </p:spTree>
    <p:extLst>
      <p:ext uri="{BB962C8B-B14F-4D97-AF65-F5344CB8AC3E}">
        <p14:creationId xmlns:p14="http://schemas.microsoft.com/office/powerpoint/2010/main" val="21843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934DD3-684D-1D88-5EEF-F1D6B9CFB0BC}"/>
              </a:ext>
            </a:extLst>
          </p:cNvPr>
          <p:cNvSpPr txBox="1"/>
          <p:nvPr/>
        </p:nvSpPr>
        <p:spPr>
          <a:xfrm>
            <a:off x="4675094" y="331694"/>
            <a:ext cx="2841812" cy="646331"/>
          </a:xfrm>
          <a:prstGeom prst="rect">
            <a:avLst/>
          </a:prstGeom>
          <a:noFill/>
        </p:spPr>
        <p:txBody>
          <a:bodyPr wrap="square" rtlCol="0">
            <a:spAutoFit/>
          </a:bodyPr>
          <a:lstStyle/>
          <a:p>
            <a:r>
              <a:rPr lang="en-US" sz="3600" dirty="0"/>
              <a:t>Uses of Stack</a:t>
            </a:r>
          </a:p>
        </p:txBody>
      </p:sp>
      <p:sp>
        <p:nvSpPr>
          <p:cNvPr id="3" name="TextBox 2">
            <a:extLst>
              <a:ext uri="{FF2B5EF4-FFF2-40B4-BE49-F238E27FC236}">
                <a16:creationId xmlns:a16="http://schemas.microsoft.com/office/drawing/2014/main" id="{F5EA0032-F846-BFAF-8FAC-48DB534E0C09}"/>
              </a:ext>
            </a:extLst>
          </p:cNvPr>
          <p:cNvSpPr txBox="1"/>
          <p:nvPr/>
        </p:nvSpPr>
        <p:spPr>
          <a:xfrm>
            <a:off x="878541" y="1766048"/>
            <a:ext cx="1043491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Reversing a list</a:t>
            </a:r>
          </a:p>
          <a:p>
            <a:pPr marL="285750" indent="-285750">
              <a:buFont typeface="Arial" panose="020B0604020202020204" pitchFamily="34" charset="0"/>
              <a:buChar char="•"/>
            </a:pPr>
            <a:r>
              <a:rPr lang="en-US" dirty="0"/>
              <a:t>Parentheses checker</a:t>
            </a:r>
          </a:p>
          <a:p>
            <a:pPr marL="285750" indent="-285750">
              <a:buFont typeface="Arial" panose="020B0604020202020204" pitchFamily="34" charset="0"/>
              <a:buChar char="•"/>
            </a:pPr>
            <a:r>
              <a:rPr lang="en-US" dirty="0"/>
              <a:t>Conversion of an infix expression into a postfix expression &amp; Evaluation of a postfix expression</a:t>
            </a:r>
          </a:p>
          <a:p>
            <a:pPr marL="285750" indent="-285750">
              <a:buFont typeface="Arial" panose="020B0604020202020204" pitchFamily="34" charset="0"/>
              <a:buChar char="•"/>
            </a:pPr>
            <a:r>
              <a:rPr lang="en-US" dirty="0"/>
              <a:t>Conversion of an infix expression into a prefix expression &amp; Evaluation of a prefix expression</a:t>
            </a:r>
          </a:p>
          <a:p>
            <a:pPr marL="285750" indent="-285750">
              <a:buFont typeface="Arial" panose="020B0604020202020204" pitchFamily="34" charset="0"/>
              <a:buChar char="•"/>
            </a:pPr>
            <a:r>
              <a:rPr lang="en-US" dirty="0"/>
              <a:t>Recursion (Tower of Hanoi)</a:t>
            </a:r>
          </a:p>
          <a:p>
            <a:pPr marL="285750" indent="-285750">
              <a:buFont typeface="Arial" panose="020B0604020202020204" pitchFamily="34" charset="0"/>
              <a:buChar char="•"/>
            </a:pPr>
            <a:r>
              <a:rPr lang="en-US" dirty="0"/>
              <a:t>A very important application of stack is to implement recursive function call and processing of function calls such as passing arguments.</a:t>
            </a:r>
          </a:p>
          <a:p>
            <a:endParaRPr lang="en-US" dirty="0"/>
          </a:p>
        </p:txBody>
      </p:sp>
    </p:spTree>
    <p:extLst>
      <p:ext uri="{BB962C8B-B14F-4D97-AF65-F5344CB8AC3E}">
        <p14:creationId xmlns:p14="http://schemas.microsoft.com/office/powerpoint/2010/main" val="425877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165F81-B7FB-D63F-9F80-E950D8210EE5}"/>
              </a:ext>
            </a:extLst>
          </p:cNvPr>
          <p:cNvSpPr txBox="1"/>
          <p:nvPr/>
        </p:nvSpPr>
        <p:spPr>
          <a:xfrm>
            <a:off x="5177117" y="394447"/>
            <a:ext cx="1837765" cy="646331"/>
          </a:xfrm>
          <a:prstGeom prst="rect">
            <a:avLst/>
          </a:prstGeom>
          <a:noFill/>
        </p:spPr>
        <p:txBody>
          <a:bodyPr wrap="square" rtlCol="0">
            <a:spAutoFit/>
          </a:bodyPr>
          <a:lstStyle/>
          <a:p>
            <a:r>
              <a:rPr lang="en-US" sz="3600" dirty="0"/>
              <a:t>Notation</a:t>
            </a:r>
          </a:p>
        </p:txBody>
      </p:sp>
      <p:sp>
        <p:nvSpPr>
          <p:cNvPr id="3" name="TextBox 2">
            <a:extLst>
              <a:ext uri="{FF2B5EF4-FFF2-40B4-BE49-F238E27FC236}">
                <a16:creationId xmlns:a16="http://schemas.microsoft.com/office/drawing/2014/main" id="{EF073BBE-4C80-F9D9-3A84-C73506650FE1}"/>
              </a:ext>
            </a:extLst>
          </p:cNvPr>
          <p:cNvSpPr txBox="1"/>
          <p:nvPr/>
        </p:nvSpPr>
        <p:spPr>
          <a:xfrm>
            <a:off x="753035" y="1792941"/>
            <a:ext cx="6535271" cy="3139321"/>
          </a:xfrm>
          <a:prstGeom prst="rect">
            <a:avLst/>
          </a:prstGeom>
          <a:noFill/>
        </p:spPr>
        <p:txBody>
          <a:bodyPr wrap="square" rtlCol="0">
            <a:spAutoFit/>
          </a:bodyPr>
          <a:lstStyle/>
          <a:p>
            <a:r>
              <a:rPr lang="en-US" dirty="0"/>
              <a:t>There are three types of notation. They are :</a:t>
            </a:r>
          </a:p>
          <a:p>
            <a:pPr marL="342900" indent="-342900">
              <a:buFont typeface="+mj-lt"/>
              <a:buAutoNum type="arabicPeriod"/>
            </a:pPr>
            <a:r>
              <a:rPr lang="en-US" dirty="0"/>
              <a:t>Infix : In this notation the operators '+'  go in between the operands ('A' and 'B’).</a:t>
            </a:r>
          </a:p>
          <a:p>
            <a:pPr marL="342900" indent="-342900">
              <a:buFont typeface="+mj-lt"/>
              <a:buAutoNum type="arabicPeriod"/>
            </a:pPr>
            <a:r>
              <a:rPr lang="en-US" dirty="0"/>
              <a:t>Postfix/Reverse Polish Notation : In this notation the operators '+' go after the operands ('A' and 'B’).</a:t>
            </a:r>
          </a:p>
          <a:p>
            <a:pPr marL="342900" indent="-342900">
              <a:buFont typeface="+mj-lt"/>
              <a:buAutoNum type="arabicPeriod"/>
            </a:pPr>
            <a:r>
              <a:rPr lang="en-US" dirty="0"/>
              <a:t>Prefix/Polish Notation : In this notation the operators '+' go before the operands ('A' and 'B’).</a:t>
            </a:r>
          </a:p>
          <a:p>
            <a:pPr marL="342900" indent="-342900">
              <a:buFont typeface="+mj-lt"/>
              <a:buAutoNum type="arabicPeriod"/>
            </a:pPr>
            <a:endParaRPr lang="en-US" dirty="0"/>
          </a:p>
          <a:p>
            <a:r>
              <a:rPr lang="en-US" altLang="en-US" sz="1800" dirty="0"/>
              <a:t>The terms infix, prefix, and postfix tell us whether the operators go between, before, or after the operands.</a:t>
            </a:r>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A069029C-F169-DAC8-DB3E-04E7461DCFF3}"/>
              </a:ext>
            </a:extLst>
          </p:cNvPr>
          <p:cNvPicPr>
            <a:picLocks noChangeAspect="1"/>
          </p:cNvPicPr>
          <p:nvPr/>
        </p:nvPicPr>
        <p:blipFill>
          <a:blip r:embed="rId2"/>
          <a:stretch>
            <a:fillRect/>
          </a:stretch>
        </p:blipFill>
        <p:spPr>
          <a:xfrm>
            <a:off x="7987553" y="1792941"/>
            <a:ext cx="3711389" cy="3092824"/>
          </a:xfrm>
          <a:prstGeom prst="rect">
            <a:avLst/>
          </a:prstGeom>
        </p:spPr>
      </p:pic>
    </p:spTree>
    <p:extLst>
      <p:ext uri="{BB962C8B-B14F-4D97-AF65-F5344CB8AC3E}">
        <p14:creationId xmlns:p14="http://schemas.microsoft.com/office/powerpoint/2010/main" val="269604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51F8F-145B-756A-F351-02A36705BD6E}"/>
              </a:ext>
            </a:extLst>
          </p:cNvPr>
          <p:cNvSpPr txBox="1"/>
          <p:nvPr/>
        </p:nvSpPr>
        <p:spPr>
          <a:xfrm>
            <a:off x="4818529" y="340659"/>
            <a:ext cx="2554941" cy="646331"/>
          </a:xfrm>
          <a:prstGeom prst="rect">
            <a:avLst/>
          </a:prstGeom>
          <a:noFill/>
        </p:spPr>
        <p:txBody>
          <a:bodyPr wrap="square" rtlCol="0">
            <a:spAutoFit/>
          </a:bodyPr>
          <a:lstStyle/>
          <a:p>
            <a:r>
              <a:rPr lang="en-US" sz="3600" dirty="0"/>
              <a:t>Parentheses</a:t>
            </a:r>
          </a:p>
        </p:txBody>
      </p:sp>
      <p:sp>
        <p:nvSpPr>
          <p:cNvPr id="3" name="TextBox 2">
            <a:extLst>
              <a:ext uri="{FF2B5EF4-FFF2-40B4-BE49-F238E27FC236}">
                <a16:creationId xmlns:a16="http://schemas.microsoft.com/office/drawing/2014/main" id="{0D947027-DC37-83D6-1DB7-50D5A3B46DBF}"/>
              </a:ext>
            </a:extLst>
          </p:cNvPr>
          <p:cNvSpPr txBox="1"/>
          <p:nvPr/>
        </p:nvSpPr>
        <p:spPr>
          <a:xfrm>
            <a:off x="779929" y="1162029"/>
            <a:ext cx="10372165" cy="5355312"/>
          </a:xfrm>
          <a:prstGeom prst="rect">
            <a:avLst/>
          </a:prstGeom>
          <a:noFill/>
        </p:spPr>
        <p:txBody>
          <a:bodyPr wrap="square" rtlCol="0">
            <a:spAutoFit/>
          </a:bodyPr>
          <a:lstStyle/>
          <a:p>
            <a:r>
              <a:rPr lang="en-US" dirty="0"/>
              <a:t>Infix is the only notation that requires parentheses in order to change the order in which the operations are done. Let’s see some example…</a:t>
            </a:r>
          </a:p>
          <a:p>
            <a:endParaRPr lang="en-US" dirty="0"/>
          </a:p>
          <a:p>
            <a:r>
              <a:rPr lang="en-US" dirty="0"/>
              <a:t>Infix:</a:t>
            </a:r>
          </a:p>
          <a:p>
            <a:pPr eaLnBrk="1" hangingPunct="1"/>
            <a:r>
              <a:rPr lang="en-US" altLang="en-US" dirty="0"/>
              <a:t>Evaluate 2+3*5.</a:t>
            </a:r>
          </a:p>
          <a:p>
            <a:pPr eaLnBrk="1" hangingPunct="1"/>
            <a:r>
              <a:rPr lang="en-US" altLang="en-US" dirty="0"/>
              <a:t>+ First: </a:t>
            </a:r>
          </a:p>
          <a:p>
            <a:pPr eaLnBrk="1" hangingPunct="1">
              <a:buFont typeface="Monotype Sorts" pitchFamily="32" charset="2"/>
              <a:buNone/>
            </a:pPr>
            <a:r>
              <a:rPr lang="en-US" altLang="en-US" dirty="0"/>
              <a:t>			(2+3)*5 = 5*5 = 25</a:t>
            </a:r>
          </a:p>
          <a:p>
            <a:pPr eaLnBrk="1" hangingPunct="1"/>
            <a:r>
              <a:rPr lang="en-US" altLang="en-US" dirty="0"/>
              <a:t>* First: </a:t>
            </a:r>
          </a:p>
          <a:p>
            <a:pPr eaLnBrk="1" hangingPunct="1">
              <a:buFont typeface="Monotype Sorts" pitchFamily="32" charset="2"/>
              <a:buNone/>
            </a:pPr>
            <a:r>
              <a:rPr lang="en-US" altLang="en-US" dirty="0"/>
              <a:t>			2+(3*5) = 2+15 = 17</a:t>
            </a:r>
          </a:p>
          <a:p>
            <a:r>
              <a:rPr lang="en-US" dirty="0"/>
              <a:t>So in Infix notation answer differs according to the use of parentheses.</a:t>
            </a:r>
          </a:p>
          <a:p>
            <a:endParaRPr lang="en-US" dirty="0"/>
          </a:p>
          <a:p>
            <a:r>
              <a:rPr lang="en-US" dirty="0"/>
              <a:t>Prefix :</a:t>
            </a:r>
          </a:p>
          <a:p>
            <a:pPr eaLnBrk="1" hangingPunct="1"/>
            <a:r>
              <a:rPr lang="en-US" altLang="en-US" dirty="0"/>
              <a:t>+ 2 * 3 5 =</a:t>
            </a:r>
          </a:p>
          <a:p>
            <a:pPr eaLnBrk="1" hangingPunct="1">
              <a:buFont typeface="Monotype Sorts" pitchFamily="32" charset="2"/>
              <a:buNone/>
            </a:pPr>
            <a:r>
              <a:rPr lang="en-US" altLang="en-US" dirty="0"/>
              <a:t>			   = + 2 </a:t>
            </a:r>
            <a:r>
              <a:rPr lang="en-US" altLang="en-US" u="sng" dirty="0"/>
              <a:t>* 3 5</a:t>
            </a:r>
            <a:r>
              <a:rPr lang="en-US" altLang="en-US" dirty="0"/>
              <a:t> </a:t>
            </a:r>
          </a:p>
          <a:p>
            <a:pPr eaLnBrk="1" hangingPunct="1">
              <a:buFont typeface="Monotype Sorts" pitchFamily="32" charset="2"/>
              <a:buNone/>
            </a:pPr>
            <a:r>
              <a:rPr lang="en-US" altLang="en-US" dirty="0"/>
              <a:t>			   = </a:t>
            </a:r>
            <a:r>
              <a:rPr lang="en-US" altLang="en-US" u="sng" dirty="0"/>
              <a:t>+ 2 15</a:t>
            </a:r>
            <a:r>
              <a:rPr lang="en-US" altLang="en-US" dirty="0"/>
              <a:t> = 17</a:t>
            </a:r>
          </a:p>
          <a:p>
            <a:pPr eaLnBrk="1" hangingPunct="1"/>
            <a:r>
              <a:rPr lang="en-US" altLang="en-US" dirty="0"/>
              <a:t> * + 2 3 5 =</a:t>
            </a:r>
          </a:p>
          <a:p>
            <a:pPr eaLnBrk="1" hangingPunct="1">
              <a:buFont typeface="Monotype Sorts" pitchFamily="32" charset="2"/>
              <a:buNone/>
            </a:pPr>
            <a:r>
              <a:rPr lang="en-US" altLang="en-US" dirty="0"/>
              <a:t>			   = * </a:t>
            </a:r>
            <a:r>
              <a:rPr lang="en-US" altLang="en-US" u="sng" dirty="0"/>
              <a:t>+ 2 3</a:t>
            </a:r>
            <a:r>
              <a:rPr lang="en-US" altLang="en-US" dirty="0"/>
              <a:t> 5</a:t>
            </a:r>
          </a:p>
          <a:p>
            <a:pPr eaLnBrk="1" hangingPunct="1">
              <a:buFont typeface="Monotype Sorts" pitchFamily="32" charset="2"/>
              <a:buNone/>
            </a:pPr>
            <a:r>
              <a:rPr lang="en-US" altLang="en-US" dirty="0"/>
              <a:t>			   = </a:t>
            </a:r>
            <a:r>
              <a:rPr lang="en-US" altLang="en-US" u="sng" dirty="0"/>
              <a:t>* 5 5</a:t>
            </a:r>
            <a:r>
              <a:rPr lang="en-US" altLang="en-US" dirty="0"/>
              <a:t>  = 25</a:t>
            </a:r>
          </a:p>
          <a:p>
            <a:endParaRPr lang="en-US" dirty="0"/>
          </a:p>
        </p:txBody>
      </p:sp>
      <p:sp>
        <p:nvSpPr>
          <p:cNvPr id="5" name="TextBox 4">
            <a:extLst>
              <a:ext uri="{FF2B5EF4-FFF2-40B4-BE49-F238E27FC236}">
                <a16:creationId xmlns:a16="http://schemas.microsoft.com/office/drawing/2014/main" id="{15BB233C-2F4C-BB6D-3924-8F72A07B613C}"/>
              </a:ext>
            </a:extLst>
          </p:cNvPr>
          <p:cNvSpPr txBox="1"/>
          <p:nvPr/>
        </p:nvSpPr>
        <p:spPr>
          <a:xfrm>
            <a:off x="6615953" y="4209017"/>
            <a:ext cx="4428565" cy="2308324"/>
          </a:xfrm>
          <a:prstGeom prst="rect">
            <a:avLst/>
          </a:prstGeom>
          <a:noFill/>
        </p:spPr>
        <p:txBody>
          <a:bodyPr wrap="square" rtlCol="0">
            <a:spAutoFit/>
          </a:bodyPr>
          <a:lstStyle/>
          <a:p>
            <a:pPr eaLnBrk="1" hangingPunct="1"/>
            <a:r>
              <a:rPr lang="en-US" altLang="en-US" dirty="0"/>
              <a:t>Postfix :</a:t>
            </a:r>
          </a:p>
          <a:p>
            <a:pPr eaLnBrk="1" hangingPunct="1"/>
            <a:r>
              <a:rPr lang="en-US" altLang="en-US" dirty="0"/>
              <a:t>2 3 5 * + =</a:t>
            </a:r>
          </a:p>
          <a:p>
            <a:pPr eaLnBrk="1" hangingPunct="1">
              <a:buFont typeface="Monotype Sorts" pitchFamily="32" charset="2"/>
              <a:buNone/>
            </a:pPr>
            <a:r>
              <a:rPr lang="en-US" altLang="en-US" dirty="0"/>
              <a:t>			   = 2 </a:t>
            </a:r>
            <a:r>
              <a:rPr lang="en-US" altLang="en-US" u="sng" dirty="0"/>
              <a:t>3 5 *</a:t>
            </a:r>
            <a:r>
              <a:rPr lang="en-US" altLang="en-US" dirty="0"/>
              <a:t> + </a:t>
            </a:r>
          </a:p>
          <a:p>
            <a:pPr eaLnBrk="1" hangingPunct="1">
              <a:buFont typeface="Monotype Sorts" pitchFamily="32" charset="2"/>
              <a:buNone/>
            </a:pPr>
            <a:r>
              <a:rPr lang="en-US" altLang="en-US" dirty="0"/>
              <a:t>			   = </a:t>
            </a:r>
            <a:r>
              <a:rPr lang="en-US" altLang="en-US" u="sng" dirty="0"/>
              <a:t>2 15 +</a:t>
            </a:r>
            <a:r>
              <a:rPr lang="en-US" altLang="en-US" dirty="0"/>
              <a:t> = 17</a:t>
            </a:r>
          </a:p>
          <a:p>
            <a:pPr eaLnBrk="1" hangingPunct="1"/>
            <a:r>
              <a:rPr lang="en-US" altLang="en-US" dirty="0"/>
              <a:t> 2 3 + 5 * =</a:t>
            </a:r>
          </a:p>
          <a:p>
            <a:pPr eaLnBrk="1" hangingPunct="1">
              <a:buFont typeface="Monotype Sorts" pitchFamily="32" charset="2"/>
              <a:buNone/>
            </a:pPr>
            <a:r>
              <a:rPr lang="en-US" altLang="en-US" dirty="0"/>
              <a:t>			   = </a:t>
            </a:r>
            <a:r>
              <a:rPr lang="en-US" altLang="en-US" u="sng" dirty="0"/>
              <a:t>2 3 +</a:t>
            </a:r>
            <a:r>
              <a:rPr lang="en-US" altLang="en-US" dirty="0"/>
              <a:t> 5 *</a:t>
            </a:r>
          </a:p>
          <a:p>
            <a:pPr eaLnBrk="1" hangingPunct="1">
              <a:buFont typeface="Monotype Sorts" pitchFamily="32" charset="2"/>
              <a:buNone/>
            </a:pPr>
            <a:r>
              <a:rPr lang="en-US" altLang="en-US" dirty="0"/>
              <a:t>			   = </a:t>
            </a:r>
            <a:r>
              <a:rPr lang="en-US" altLang="en-US" u="sng" dirty="0"/>
              <a:t>5 5 *</a:t>
            </a:r>
            <a:r>
              <a:rPr lang="en-US" altLang="en-US" dirty="0"/>
              <a:t> = 25</a:t>
            </a:r>
          </a:p>
          <a:p>
            <a:endParaRPr lang="en-US" dirty="0"/>
          </a:p>
        </p:txBody>
      </p:sp>
    </p:spTree>
    <p:extLst>
      <p:ext uri="{BB962C8B-B14F-4D97-AF65-F5344CB8AC3E}">
        <p14:creationId xmlns:p14="http://schemas.microsoft.com/office/powerpoint/2010/main" val="337370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DF7830-9650-0A0D-22B3-90D50548305C}"/>
              </a:ext>
            </a:extLst>
          </p:cNvPr>
          <p:cNvSpPr txBox="1"/>
          <p:nvPr/>
        </p:nvSpPr>
        <p:spPr>
          <a:xfrm>
            <a:off x="3124200" y="295836"/>
            <a:ext cx="5943600" cy="646331"/>
          </a:xfrm>
          <a:prstGeom prst="rect">
            <a:avLst/>
          </a:prstGeom>
          <a:noFill/>
        </p:spPr>
        <p:txBody>
          <a:bodyPr wrap="square" rtlCol="0">
            <a:spAutoFit/>
          </a:bodyPr>
          <a:lstStyle/>
          <a:p>
            <a:r>
              <a:rPr lang="en-US" sz="3600" dirty="0"/>
              <a:t>Fully Parenthesized Expression</a:t>
            </a:r>
          </a:p>
        </p:txBody>
      </p:sp>
      <p:sp>
        <p:nvSpPr>
          <p:cNvPr id="3" name="TextBox 2">
            <a:extLst>
              <a:ext uri="{FF2B5EF4-FFF2-40B4-BE49-F238E27FC236}">
                <a16:creationId xmlns:a16="http://schemas.microsoft.com/office/drawing/2014/main" id="{643A98DC-EA3F-1F6B-8410-55CA5C9DDA45}"/>
              </a:ext>
            </a:extLst>
          </p:cNvPr>
          <p:cNvSpPr txBox="1"/>
          <p:nvPr/>
        </p:nvSpPr>
        <p:spPr>
          <a:xfrm>
            <a:off x="708212" y="1640541"/>
            <a:ext cx="10793506" cy="1754326"/>
          </a:xfrm>
          <a:prstGeom prst="rect">
            <a:avLst/>
          </a:prstGeom>
          <a:noFill/>
        </p:spPr>
        <p:txBody>
          <a:bodyPr wrap="square" rtlCol="0">
            <a:spAutoFit/>
          </a:bodyPr>
          <a:lstStyle/>
          <a:p>
            <a:pPr eaLnBrk="1" hangingPunct="1"/>
            <a:r>
              <a:rPr lang="en-US" altLang="en-US" dirty="0"/>
              <a:t>A FPE has exactly one set of Parentheses enclosing each operator and its operands.</a:t>
            </a:r>
          </a:p>
          <a:p>
            <a:pPr eaLnBrk="1" hangingPunct="1"/>
            <a:r>
              <a:rPr lang="en-US" altLang="en-US" dirty="0"/>
              <a:t>Which is fully parenthesized?</a:t>
            </a:r>
          </a:p>
          <a:p>
            <a:pPr eaLnBrk="1" hangingPunct="1">
              <a:buFont typeface="Monotype Sorts" pitchFamily="32" charset="2"/>
              <a:buNone/>
            </a:pPr>
            <a:r>
              <a:rPr lang="en-US" altLang="en-US" dirty="0"/>
              <a:t>				( A + B ) * C</a:t>
            </a:r>
          </a:p>
          <a:p>
            <a:pPr eaLnBrk="1" hangingPunct="1">
              <a:buFont typeface="Monotype Sorts" pitchFamily="32" charset="2"/>
              <a:buNone/>
            </a:pPr>
            <a:r>
              <a:rPr lang="en-US" altLang="en-US" dirty="0"/>
              <a:t>			     ( ( A + B) * C )</a:t>
            </a:r>
          </a:p>
          <a:p>
            <a:pPr eaLnBrk="1" hangingPunct="1">
              <a:buFont typeface="Monotype Sorts" pitchFamily="32" charset="2"/>
              <a:buNone/>
            </a:pPr>
            <a:r>
              <a:rPr lang="en-US" altLang="en-US" dirty="0"/>
              <a:t>			     ( ( A + B) * ( C ) )</a:t>
            </a:r>
          </a:p>
          <a:p>
            <a:endParaRPr lang="en-US" dirty="0"/>
          </a:p>
        </p:txBody>
      </p:sp>
      <p:sp>
        <p:nvSpPr>
          <p:cNvPr id="4" name="Rectangle 3">
            <a:extLst>
              <a:ext uri="{FF2B5EF4-FFF2-40B4-BE49-F238E27FC236}">
                <a16:creationId xmlns:a16="http://schemas.microsoft.com/office/drawing/2014/main" id="{5BB37C3C-BC4F-25E5-3291-C672AE9FD770}"/>
              </a:ext>
            </a:extLst>
          </p:cNvPr>
          <p:cNvSpPr/>
          <p:nvPr/>
        </p:nvSpPr>
        <p:spPr>
          <a:xfrm>
            <a:off x="2384612" y="2501153"/>
            <a:ext cx="1398494" cy="313765"/>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7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492D13-1D41-ACD1-3D8F-B50DAF38A5A5}"/>
              </a:ext>
            </a:extLst>
          </p:cNvPr>
          <p:cNvSpPr txBox="1"/>
          <p:nvPr/>
        </p:nvSpPr>
        <p:spPr>
          <a:xfrm>
            <a:off x="3621741" y="304800"/>
            <a:ext cx="4948517" cy="646331"/>
          </a:xfrm>
          <a:prstGeom prst="rect">
            <a:avLst/>
          </a:prstGeom>
          <a:noFill/>
        </p:spPr>
        <p:txBody>
          <a:bodyPr wrap="square" rtlCol="0">
            <a:spAutoFit/>
          </a:bodyPr>
          <a:lstStyle/>
          <a:p>
            <a:r>
              <a:rPr lang="en-US" altLang="en-US" sz="3600" dirty="0"/>
              <a:t>Infix to Prefix Conversion </a:t>
            </a:r>
            <a:endParaRPr lang="en-US" sz="3600" dirty="0"/>
          </a:p>
        </p:txBody>
      </p:sp>
      <p:sp>
        <p:nvSpPr>
          <p:cNvPr id="3" name="TextBox 2">
            <a:extLst>
              <a:ext uri="{FF2B5EF4-FFF2-40B4-BE49-F238E27FC236}">
                <a16:creationId xmlns:a16="http://schemas.microsoft.com/office/drawing/2014/main" id="{EBA4C384-291E-249F-D7AE-5720EC84C17A}"/>
              </a:ext>
            </a:extLst>
          </p:cNvPr>
          <p:cNvSpPr txBox="1"/>
          <p:nvPr/>
        </p:nvSpPr>
        <p:spPr>
          <a:xfrm>
            <a:off x="690282" y="1649506"/>
            <a:ext cx="10650071" cy="3139321"/>
          </a:xfrm>
          <a:prstGeom prst="rect">
            <a:avLst/>
          </a:prstGeom>
          <a:noFill/>
        </p:spPr>
        <p:txBody>
          <a:bodyPr wrap="square" rtlCol="0">
            <a:spAutoFit/>
          </a:bodyPr>
          <a:lstStyle/>
          <a:p>
            <a:r>
              <a:rPr lang="en-US" dirty="0"/>
              <a:t>Move each operator to the left of its operands &amp; remove the parentheses:</a:t>
            </a:r>
          </a:p>
          <a:p>
            <a:r>
              <a:rPr lang="en-US" dirty="0"/>
              <a:t>	( ( A + B) * ( C + D ) )</a:t>
            </a:r>
          </a:p>
          <a:p>
            <a:r>
              <a:rPr lang="en-US" dirty="0"/>
              <a:t>	</a:t>
            </a:r>
          </a:p>
          <a:p>
            <a:r>
              <a:rPr lang="en-US" altLang="en-US" dirty="0"/>
              <a:t>	( </a:t>
            </a:r>
            <a:r>
              <a:rPr lang="en-US" altLang="en-US" sz="1800" dirty="0"/>
              <a:t>+ A  B  * ( </a:t>
            </a:r>
            <a:r>
              <a:rPr lang="en-US" altLang="en-US" dirty="0"/>
              <a:t>C + D ) )</a:t>
            </a:r>
            <a:endParaRPr lang="en-US" altLang="en-US" u="sng" dirty="0"/>
          </a:p>
          <a:p>
            <a:r>
              <a:rPr lang="en-US" dirty="0"/>
              <a:t>	</a:t>
            </a:r>
          </a:p>
          <a:p>
            <a:r>
              <a:rPr lang="en-US" altLang="en-US" dirty="0"/>
              <a:t>	* + A  B  ( C + D ) </a:t>
            </a:r>
            <a:endParaRPr lang="en-US" altLang="en-US" u="sng" dirty="0"/>
          </a:p>
          <a:p>
            <a:r>
              <a:rPr lang="en-US" dirty="0"/>
              <a:t>	</a:t>
            </a:r>
          </a:p>
          <a:p>
            <a:r>
              <a:rPr lang="en-US" altLang="en-US" dirty="0"/>
              <a:t>	* + A  B  + C   D</a:t>
            </a:r>
          </a:p>
          <a:p>
            <a:endParaRPr lang="en-US" dirty="0"/>
          </a:p>
          <a:p>
            <a:r>
              <a:rPr lang="en-US" dirty="0"/>
              <a:t>Order of operands does not change!</a:t>
            </a:r>
          </a:p>
          <a:p>
            <a:endParaRPr lang="en-US" dirty="0"/>
          </a:p>
        </p:txBody>
      </p:sp>
      <p:cxnSp>
        <p:nvCxnSpPr>
          <p:cNvPr id="5" name="AutoShape 20">
            <a:extLst>
              <a:ext uri="{FF2B5EF4-FFF2-40B4-BE49-F238E27FC236}">
                <a16:creationId xmlns:a16="http://schemas.microsoft.com/office/drawing/2014/main" id="{9F2AA202-F718-54B9-60BA-2C547A42FB11}"/>
              </a:ext>
            </a:extLst>
          </p:cNvPr>
          <p:cNvCxnSpPr>
            <a:cxnSpLocks noChangeShapeType="1"/>
          </p:cNvCxnSpPr>
          <p:nvPr/>
        </p:nvCxnSpPr>
        <p:spPr bwMode="auto">
          <a:xfrm rot="10800000">
            <a:off x="1264024" y="2241177"/>
            <a:ext cx="466166" cy="3771"/>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 name="AutoShape 20">
            <a:extLst>
              <a:ext uri="{FF2B5EF4-FFF2-40B4-BE49-F238E27FC236}">
                <a16:creationId xmlns:a16="http://schemas.microsoft.com/office/drawing/2014/main" id="{4D713EF7-21BA-96D2-B6A5-98B885A5172B}"/>
              </a:ext>
            </a:extLst>
          </p:cNvPr>
          <p:cNvCxnSpPr>
            <a:cxnSpLocks noChangeShapeType="1"/>
          </p:cNvCxnSpPr>
          <p:nvPr/>
        </p:nvCxnSpPr>
        <p:spPr bwMode="auto">
          <a:xfrm rot="10800000" flipV="1">
            <a:off x="1497107" y="2786891"/>
            <a:ext cx="537881" cy="1"/>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20">
            <a:extLst>
              <a:ext uri="{FF2B5EF4-FFF2-40B4-BE49-F238E27FC236}">
                <a16:creationId xmlns:a16="http://schemas.microsoft.com/office/drawing/2014/main" id="{B6DD1740-EB34-EF9E-7D1C-8E462278FC96}"/>
              </a:ext>
            </a:extLst>
          </p:cNvPr>
          <p:cNvCxnSpPr>
            <a:cxnSpLocks noChangeShapeType="1"/>
          </p:cNvCxnSpPr>
          <p:nvPr/>
        </p:nvCxnSpPr>
        <p:spPr bwMode="auto">
          <a:xfrm rot="10800000">
            <a:off x="2034989" y="3388281"/>
            <a:ext cx="367551" cy="1"/>
          </a:xfrm>
          <a:prstGeom prst="curvedConnector3">
            <a:avLst>
              <a:gd name="adj1" fmla="val 5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982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7F5FF-1EF2-848C-02A9-249CD1E24DF2}"/>
              </a:ext>
            </a:extLst>
          </p:cNvPr>
          <p:cNvSpPr txBox="1"/>
          <p:nvPr/>
        </p:nvSpPr>
        <p:spPr>
          <a:xfrm>
            <a:off x="4240306" y="421342"/>
            <a:ext cx="3711388" cy="646331"/>
          </a:xfrm>
          <a:prstGeom prst="rect">
            <a:avLst/>
          </a:prstGeom>
          <a:noFill/>
        </p:spPr>
        <p:txBody>
          <a:bodyPr wrap="square" rtlCol="0">
            <a:spAutoFit/>
          </a:bodyPr>
          <a:lstStyle/>
          <a:p>
            <a:r>
              <a:rPr lang="en-US" altLang="en-US" sz="3600" dirty="0"/>
              <a:t>FPE Infix to Postfix</a:t>
            </a:r>
            <a:endParaRPr lang="en-US" sz="3600" dirty="0"/>
          </a:p>
        </p:txBody>
      </p:sp>
      <p:sp>
        <p:nvSpPr>
          <p:cNvPr id="3" name="TextBox 2">
            <a:extLst>
              <a:ext uri="{FF2B5EF4-FFF2-40B4-BE49-F238E27FC236}">
                <a16:creationId xmlns:a16="http://schemas.microsoft.com/office/drawing/2014/main" id="{8ADB9695-7BE3-7ECC-B79C-D6C8F10E78E2}"/>
              </a:ext>
            </a:extLst>
          </p:cNvPr>
          <p:cNvSpPr txBox="1"/>
          <p:nvPr/>
        </p:nvSpPr>
        <p:spPr>
          <a:xfrm>
            <a:off x="783588" y="1328954"/>
            <a:ext cx="8024509" cy="3416320"/>
          </a:xfrm>
          <a:prstGeom prst="rect">
            <a:avLst/>
          </a:prstGeom>
          <a:noFill/>
        </p:spPr>
        <p:txBody>
          <a:bodyPr wrap="square" rtlCol="0">
            <a:spAutoFit/>
          </a:bodyPr>
          <a:lstStyle/>
          <a:p>
            <a:pPr eaLnBrk="1" hangingPunct="1">
              <a:buFont typeface="Monotype Sorts" pitchFamily="32" charset="2"/>
              <a:buNone/>
            </a:pPr>
            <a:r>
              <a:rPr lang="en-US" altLang="en-US" dirty="0"/>
              <a:t>	( ( ( A + B ) * ( C - E ) ) / ( F + G ) ))</a:t>
            </a:r>
          </a:p>
          <a:p>
            <a:pPr eaLnBrk="1" hangingPunct="1">
              <a:buFont typeface="Monotype Sorts" pitchFamily="32" charset="2"/>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endParaRPr lang="en-US" dirty="0"/>
          </a:p>
        </p:txBody>
      </p:sp>
      <p:graphicFrame>
        <p:nvGraphicFramePr>
          <p:cNvPr id="6" name="Table 6">
            <a:extLst>
              <a:ext uri="{FF2B5EF4-FFF2-40B4-BE49-F238E27FC236}">
                <a16:creationId xmlns:a16="http://schemas.microsoft.com/office/drawing/2014/main" id="{2E14C196-C25E-00D0-893C-622DAAD0EF66}"/>
              </a:ext>
            </a:extLst>
          </p:cNvPr>
          <p:cNvGraphicFramePr>
            <a:graphicFrameLocks noGrp="1"/>
          </p:cNvGraphicFramePr>
          <p:nvPr>
            <p:extLst>
              <p:ext uri="{D42A27DB-BD31-4B8C-83A1-F6EECF244321}">
                <p14:modId xmlns:p14="http://schemas.microsoft.com/office/powerpoint/2010/main" val="1001250459"/>
              </p:ext>
            </p:extLst>
          </p:nvPr>
        </p:nvGraphicFramePr>
        <p:xfrm>
          <a:off x="1268963" y="1940767"/>
          <a:ext cx="8735274" cy="3813830"/>
        </p:xfrm>
        <a:graphic>
          <a:graphicData uri="http://schemas.openxmlformats.org/drawingml/2006/table">
            <a:tbl>
              <a:tblPr firstRow="1" bandRow="1">
                <a:tableStyleId>{5940675A-B579-460E-94D1-54222C63F5DA}</a:tableStyleId>
              </a:tblPr>
              <a:tblGrid>
                <a:gridCol w="2850570">
                  <a:extLst>
                    <a:ext uri="{9D8B030D-6E8A-4147-A177-3AD203B41FA5}">
                      <a16:colId xmlns:a16="http://schemas.microsoft.com/office/drawing/2014/main" val="1434269531"/>
                    </a:ext>
                  </a:extLst>
                </a:gridCol>
                <a:gridCol w="2942352">
                  <a:extLst>
                    <a:ext uri="{9D8B030D-6E8A-4147-A177-3AD203B41FA5}">
                      <a16:colId xmlns:a16="http://schemas.microsoft.com/office/drawing/2014/main" val="3594645554"/>
                    </a:ext>
                  </a:extLst>
                </a:gridCol>
                <a:gridCol w="2942352">
                  <a:extLst>
                    <a:ext uri="{9D8B030D-6E8A-4147-A177-3AD203B41FA5}">
                      <a16:colId xmlns:a16="http://schemas.microsoft.com/office/drawing/2014/main" val="796119268"/>
                    </a:ext>
                  </a:extLst>
                </a:gridCol>
              </a:tblGrid>
              <a:tr h="320490">
                <a:tc>
                  <a:txBody>
                    <a:bodyPr/>
                    <a:lstStyle/>
                    <a:p>
                      <a:r>
                        <a:rPr lang="en-US" sz="1400" dirty="0">
                          <a:latin typeface="Times New Roman" panose="02020603050405020304" pitchFamily="18" charset="0"/>
                          <a:cs typeface="Times New Roman" panose="02020603050405020304" pitchFamily="18" charset="0"/>
                        </a:rPr>
                        <a:t>Infix </a:t>
                      </a:r>
                    </a:p>
                  </a:txBody>
                  <a:tcPr/>
                </a:tc>
                <a:tc>
                  <a:txBody>
                    <a:bodyPr/>
                    <a:lstStyle/>
                    <a:p>
                      <a:r>
                        <a:rPr lang="en-US" sz="1400" dirty="0">
                          <a:latin typeface="Times New Roman" panose="02020603050405020304" pitchFamily="18" charset="0"/>
                          <a:cs typeface="Times New Roman" panose="02020603050405020304" pitchFamily="18" charset="0"/>
                        </a:rPr>
                        <a:t>Stack </a:t>
                      </a:r>
                    </a:p>
                  </a:txBody>
                  <a:tcPr/>
                </a:tc>
                <a:tc>
                  <a:txBody>
                    <a:bodyPr/>
                    <a:lstStyle/>
                    <a:p>
                      <a:r>
                        <a:rPr lang="en-US" sz="1400" dirty="0">
                          <a:latin typeface="Times New Roman" panose="02020603050405020304" pitchFamily="18" charset="0"/>
                          <a:cs typeface="Times New Roman" panose="02020603050405020304" pitchFamily="18" charset="0"/>
                        </a:rPr>
                        <a:t>Postfix</a:t>
                      </a:r>
                    </a:p>
                  </a:txBody>
                  <a:tcPr/>
                </a:tc>
                <a:extLst>
                  <a:ext uri="{0D108BD9-81ED-4DB2-BD59-A6C34878D82A}">
                    <a16:rowId xmlns:a16="http://schemas.microsoft.com/office/drawing/2014/main" val="4193320446"/>
                  </a:ext>
                </a:extLst>
              </a:tr>
              <a:tr h="7691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latin typeface="Times New Roman" panose="02020603050405020304" pitchFamily="18" charset="0"/>
                          <a:cs typeface="Times New Roman" panose="02020603050405020304" pitchFamily="18" charset="0"/>
                        </a:rPr>
                        <a:t>( ( ( A + 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72784460"/>
                  </a:ext>
                </a:extLst>
              </a:tr>
              <a:tr h="54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A + 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0565408"/>
                  </a:ext>
                </a:extLst>
              </a:tr>
              <a:tr h="54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A + 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2537310"/>
                  </a:ext>
                </a:extLst>
              </a:tr>
              <a:tr h="54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A + 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7301519"/>
                  </a:ext>
                </a:extLst>
              </a:tr>
              <a:tr h="54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a:t>
                      </a:r>
                    </a:p>
                  </a:txBody>
                  <a:tcPr/>
                </a:tc>
                <a:extLst>
                  <a:ext uri="{0D108BD9-81ED-4DB2-BD59-A6C34878D82A}">
                    <a16:rowId xmlns:a16="http://schemas.microsoft.com/office/drawing/2014/main" val="1096466991"/>
                  </a:ext>
                </a:extLst>
              </a:tr>
              <a:tr h="544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B )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a:t>
                      </a:r>
                    </a:p>
                  </a:txBody>
                  <a:tcPr/>
                </a:tc>
                <a:extLst>
                  <a:ext uri="{0D108BD9-81ED-4DB2-BD59-A6C34878D82A}">
                    <a16:rowId xmlns:a16="http://schemas.microsoft.com/office/drawing/2014/main" val="54986133"/>
                  </a:ext>
                </a:extLst>
              </a:tr>
            </a:tbl>
          </a:graphicData>
        </a:graphic>
      </p:graphicFrame>
      <p:sp>
        <p:nvSpPr>
          <p:cNvPr id="8" name="TextBox 7">
            <a:extLst>
              <a:ext uri="{FF2B5EF4-FFF2-40B4-BE49-F238E27FC236}">
                <a16:creationId xmlns:a16="http://schemas.microsoft.com/office/drawing/2014/main" id="{938A4CD9-0662-14AA-0F89-8B281ECFBBD5}"/>
              </a:ext>
            </a:extLst>
          </p:cNvPr>
          <p:cNvSpPr txBox="1"/>
          <p:nvPr/>
        </p:nvSpPr>
        <p:spPr>
          <a:xfrm>
            <a:off x="7035282" y="5887616"/>
            <a:ext cx="2799183" cy="369332"/>
          </a:xfrm>
          <a:prstGeom prst="rect">
            <a:avLst/>
          </a:prstGeom>
          <a:noFill/>
        </p:spPr>
        <p:txBody>
          <a:bodyPr wrap="square" rtlCol="0">
            <a:spAutoFit/>
          </a:bodyPr>
          <a:lstStyle/>
          <a:p>
            <a:r>
              <a:rPr lang="en-US" dirty="0"/>
              <a:t>To be continue</a:t>
            </a:r>
          </a:p>
        </p:txBody>
      </p:sp>
    </p:spTree>
    <p:extLst>
      <p:ext uri="{BB962C8B-B14F-4D97-AF65-F5344CB8AC3E}">
        <p14:creationId xmlns:p14="http://schemas.microsoft.com/office/powerpoint/2010/main" val="29489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7F5FF-1EF2-848C-02A9-249CD1E24DF2}"/>
              </a:ext>
            </a:extLst>
          </p:cNvPr>
          <p:cNvSpPr txBox="1"/>
          <p:nvPr/>
        </p:nvSpPr>
        <p:spPr>
          <a:xfrm>
            <a:off x="4240306" y="421342"/>
            <a:ext cx="3711388" cy="646331"/>
          </a:xfrm>
          <a:prstGeom prst="rect">
            <a:avLst/>
          </a:prstGeom>
          <a:noFill/>
        </p:spPr>
        <p:txBody>
          <a:bodyPr wrap="square" rtlCol="0">
            <a:spAutoFit/>
          </a:bodyPr>
          <a:lstStyle/>
          <a:p>
            <a:r>
              <a:rPr lang="en-US" altLang="en-US" sz="3600" dirty="0"/>
              <a:t>FPE Infix to Postfix</a:t>
            </a:r>
            <a:endParaRPr lang="en-US" sz="3600" dirty="0"/>
          </a:p>
        </p:txBody>
      </p:sp>
      <p:sp>
        <p:nvSpPr>
          <p:cNvPr id="3" name="TextBox 2">
            <a:extLst>
              <a:ext uri="{FF2B5EF4-FFF2-40B4-BE49-F238E27FC236}">
                <a16:creationId xmlns:a16="http://schemas.microsoft.com/office/drawing/2014/main" id="{8ADB9695-7BE3-7ECC-B79C-D6C8F10E78E2}"/>
              </a:ext>
            </a:extLst>
          </p:cNvPr>
          <p:cNvSpPr txBox="1"/>
          <p:nvPr/>
        </p:nvSpPr>
        <p:spPr>
          <a:xfrm>
            <a:off x="923731" y="1675303"/>
            <a:ext cx="9899779" cy="3416320"/>
          </a:xfrm>
          <a:prstGeom prst="rect">
            <a:avLst/>
          </a:prstGeom>
          <a:noFill/>
        </p:spPr>
        <p:txBody>
          <a:bodyPr wrap="square" rtlCol="0">
            <a:spAutoFit/>
          </a:bodyPr>
          <a:lstStyle/>
          <a:p>
            <a:pPr eaLnBrk="1" hangingPunct="1">
              <a:buFont typeface="Monotype Sorts" pitchFamily="32" charset="2"/>
              <a:buNone/>
            </a:pPr>
            <a:r>
              <a:rPr lang="en-US" altLang="en-US" dirty="0"/>
              <a:t>	( ( ( A + B ) * ( C - E ) ) / ( F + G ) ))</a:t>
            </a:r>
          </a:p>
          <a:p>
            <a:pPr eaLnBrk="1" hangingPunct="1">
              <a:buFont typeface="Monotype Sorts" pitchFamily="32" charset="2"/>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endParaRPr lang="en-US" dirty="0"/>
          </a:p>
        </p:txBody>
      </p:sp>
      <p:graphicFrame>
        <p:nvGraphicFramePr>
          <p:cNvPr id="6" name="Table 6">
            <a:extLst>
              <a:ext uri="{FF2B5EF4-FFF2-40B4-BE49-F238E27FC236}">
                <a16:creationId xmlns:a16="http://schemas.microsoft.com/office/drawing/2014/main" id="{2E14C196-C25E-00D0-893C-622DAAD0EF66}"/>
              </a:ext>
            </a:extLst>
          </p:cNvPr>
          <p:cNvGraphicFramePr>
            <a:graphicFrameLocks noGrp="1"/>
          </p:cNvGraphicFramePr>
          <p:nvPr>
            <p:extLst>
              <p:ext uri="{D42A27DB-BD31-4B8C-83A1-F6EECF244321}">
                <p14:modId xmlns:p14="http://schemas.microsoft.com/office/powerpoint/2010/main" val="932065752"/>
              </p:ext>
            </p:extLst>
          </p:nvPr>
        </p:nvGraphicFramePr>
        <p:xfrm>
          <a:off x="1368491" y="2127475"/>
          <a:ext cx="8727237" cy="3413760"/>
        </p:xfrm>
        <a:graphic>
          <a:graphicData uri="http://schemas.openxmlformats.org/drawingml/2006/table">
            <a:tbl>
              <a:tblPr firstRow="1" bandRow="1">
                <a:tableStyleId>{5940675A-B579-460E-94D1-54222C63F5DA}</a:tableStyleId>
              </a:tblPr>
              <a:tblGrid>
                <a:gridCol w="2909079">
                  <a:extLst>
                    <a:ext uri="{9D8B030D-6E8A-4147-A177-3AD203B41FA5}">
                      <a16:colId xmlns:a16="http://schemas.microsoft.com/office/drawing/2014/main" val="1434269531"/>
                    </a:ext>
                  </a:extLst>
                </a:gridCol>
                <a:gridCol w="2909079">
                  <a:extLst>
                    <a:ext uri="{9D8B030D-6E8A-4147-A177-3AD203B41FA5}">
                      <a16:colId xmlns:a16="http://schemas.microsoft.com/office/drawing/2014/main" val="3594645554"/>
                    </a:ext>
                  </a:extLst>
                </a:gridCol>
                <a:gridCol w="2909079">
                  <a:extLst>
                    <a:ext uri="{9D8B030D-6E8A-4147-A177-3AD203B41FA5}">
                      <a16:colId xmlns:a16="http://schemas.microsoft.com/office/drawing/2014/main" val="796119268"/>
                    </a:ext>
                  </a:extLst>
                </a:gridCol>
              </a:tblGrid>
              <a:tr h="245325">
                <a:tc>
                  <a:txBody>
                    <a:bodyPr/>
                    <a:lstStyle/>
                    <a:p>
                      <a:r>
                        <a:rPr lang="en-US" sz="1400" dirty="0">
                          <a:latin typeface="Times New Roman" panose="02020603050405020304" pitchFamily="18" charset="0"/>
                          <a:cs typeface="Times New Roman" panose="02020603050405020304" pitchFamily="18" charset="0"/>
                        </a:rPr>
                        <a:t>Infix </a:t>
                      </a:r>
                    </a:p>
                  </a:txBody>
                  <a:tcPr/>
                </a:tc>
                <a:tc>
                  <a:txBody>
                    <a:bodyPr/>
                    <a:lstStyle/>
                    <a:p>
                      <a:r>
                        <a:rPr lang="en-US" sz="1400" dirty="0">
                          <a:latin typeface="Times New Roman" panose="02020603050405020304" pitchFamily="18" charset="0"/>
                          <a:cs typeface="Times New Roman" panose="02020603050405020304" pitchFamily="18" charset="0"/>
                        </a:rPr>
                        <a:t>Stack </a:t>
                      </a:r>
                    </a:p>
                  </a:txBody>
                  <a:tcPr/>
                </a:tc>
                <a:tc>
                  <a:txBody>
                    <a:bodyPr/>
                    <a:lstStyle/>
                    <a:p>
                      <a:r>
                        <a:rPr lang="en-US" sz="1400" dirty="0">
                          <a:latin typeface="Times New Roman" panose="02020603050405020304" pitchFamily="18" charset="0"/>
                          <a:cs typeface="Times New Roman" panose="02020603050405020304" pitchFamily="18" charset="0"/>
                        </a:rPr>
                        <a:t>Postfix</a:t>
                      </a:r>
                    </a:p>
                  </a:txBody>
                  <a:tcPr/>
                </a:tc>
                <a:extLst>
                  <a:ext uri="{0D108BD9-81ED-4DB2-BD59-A6C34878D82A}">
                    <a16:rowId xmlns:a16="http://schemas.microsoft.com/office/drawing/2014/main" val="4193320446"/>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a:t>
                      </a:r>
                    </a:p>
                  </a:txBody>
                  <a:tcPr/>
                </a:tc>
                <a:extLst>
                  <a:ext uri="{0D108BD9-81ED-4DB2-BD59-A6C34878D82A}">
                    <a16:rowId xmlns:a16="http://schemas.microsoft.com/office/drawing/2014/main" val="157278446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a:t>
                      </a:r>
                    </a:p>
                  </a:txBody>
                  <a:tcPr/>
                </a:tc>
                <a:extLst>
                  <a:ext uri="{0D108BD9-81ED-4DB2-BD59-A6C34878D82A}">
                    <a16:rowId xmlns:a16="http://schemas.microsoft.com/office/drawing/2014/main" val="3270565408"/>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a:t>
                      </a:r>
                    </a:p>
                  </a:txBody>
                  <a:tcPr/>
                </a:tc>
                <a:extLst>
                  <a:ext uri="{0D108BD9-81ED-4DB2-BD59-A6C34878D82A}">
                    <a16:rowId xmlns:a16="http://schemas.microsoft.com/office/drawing/2014/main" val="76253731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C -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a:t>
                      </a:r>
                    </a:p>
                  </a:txBody>
                  <a:tcPr/>
                </a:tc>
                <a:extLst>
                  <a:ext uri="{0D108BD9-81ED-4DB2-BD59-A6C34878D82A}">
                    <a16:rowId xmlns:a16="http://schemas.microsoft.com/office/drawing/2014/main" val="797301519"/>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AB+C</a:t>
                      </a:r>
                    </a:p>
                  </a:txBody>
                  <a:tcPr/>
                </a:tc>
                <a:extLst>
                  <a:ext uri="{0D108BD9-81ED-4DB2-BD59-A6C34878D82A}">
                    <a16:rowId xmlns:a16="http://schemas.microsoft.com/office/drawing/2014/main" val="1096466991"/>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E ) )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AB+C</a:t>
                      </a:r>
                    </a:p>
                  </a:txBody>
                  <a:tcPr/>
                </a:tc>
                <a:extLst>
                  <a:ext uri="{0D108BD9-81ED-4DB2-BD59-A6C34878D82A}">
                    <a16:rowId xmlns:a16="http://schemas.microsoft.com/office/drawing/2014/main" val="54986133"/>
                  </a:ext>
                </a:extLst>
              </a:tr>
            </a:tbl>
          </a:graphicData>
        </a:graphic>
      </p:graphicFrame>
      <p:sp>
        <p:nvSpPr>
          <p:cNvPr id="8" name="TextBox 7">
            <a:extLst>
              <a:ext uri="{FF2B5EF4-FFF2-40B4-BE49-F238E27FC236}">
                <a16:creationId xmlns:a16="http://schemas.microsoft.com/office/drawing/2014/main" id="{938A4CD9-0662-14AA-0F89-8B281ECFBBD5}"/>
              </a:ext>
            </a:extLst>
          </p:cNvPr>
          <p:cNvSpPr txBox="1"/>
          <p:nvPr/>
        </p:nvSpPr>
        <p:spPr>
          <a:xfrm>
            <a:off x="7035282" y="5887616"/>
            <a:ext cx="2799183" cy="369332"/>
          </a:xfrm>
          <a:prstGeom prst="rect">
            <a:avLst/>
          </a:prstGeom>
          <a:noFill/>
        </p:spPr>
        <p:txBody>
          <a:bodyPr wrap="square" rtlCol="0">
            <a:spAutoFit/>
          </a:bodyPr>
          <a:lstStyle/>
          <a:p>
            <a:r>
              <a:rPr lang="en-US" dirty="0"/>
              <a:t>To be continue</a:t>
            </a:r>
          </a:p>
        </p:txBody>
      </p:sp>
    </p:spTree>
    <p:extLst>
      <p:ext uri="{BB962C8B-B14F-4D97-AF65-F5344CB8AC3E}">
        <p14:creationId xmlns:p14="http://schemas.microsoft.com/office/powerpoint/2010/main" val="56107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7F5FF-1EF2-848C-02A9-249CD1E24DF2}"/>
              </a:ext>
            </a:extLst>
          </p:cNvPr>
          <p:cNvSpPr txBox="1"/>
          <p:nvPr/>
        </p:nvSpPr>
        <p:spPr>
          <a:xfrm>
            <a:off x="4240306" y="421342"/>
            <a:ext cx="3711388" cy="646331"/>
          </a:xfrm>
          <a:prstGeom prst="rect">
            <a:avLst/>
          </a:prstGeom>
          <a:noFill/>
        </p:spPr>
        <p:txBody>
          <a:bodyPr wrap="square" rtlCol="0">
            <a:spAutoFit/>
          </a:bodyPr>
          <a:lstStyle/>
          <a:p>
            <a:r>
              <a:rPr lang="en-US" altLang="en-US" sz="3600" dirty="0"/>
              <a:t>FPE Infix to Postfix</a:t>
            </a:r>
            <a:endParaRPr lang="en-US" sz="3600" dirty="0"/>
          </a:p>
        </p:txBody>
      </p:sp>
      <p:sp>
        <p:nvSpPr>
          <p:cNvPr id="3" name="TextBox 2">
            <a:extLst>
              <a:ext uri="{FF2B5EF4-FFF2-40B4-BE49-F238E27FC236}">
                <a16:creationId xmlns:a16="http://schemas.microsoft.com/office/drawing/2014/main" id="{8ADB9695-7BE3-7ECC-B79C-D6C8F10E78E2}"/>
              </a:ext>
            </a:extLst>
          </p:cNvPr>
          <p:cNvSpPr txBox="1"/>
          <p:nvPr/>
        </p:nvSpPr>
        <p:spPr>
          <a:xfrm>
            <a:off x="923731" y="1675303"/>
            <a:ext cx="9899779" cy="3416320"/>
          </a:xfrm>
          <a:prstGeom prst="rect">
            <a:avLst/>
          </a:prstGeom>
          <a:noFill/>
        </p:spPr>
        <p:txBody>
          <a:bodyPr wrap="square" rtlCol="0">
            <a:spAutoFit/>
          </a:bodyPr>
          <a:lstStyle/>
          <a:p>
            <a:pPr eaLnBrk="1" hangingPunct="1">
              <a:buFont typeface="Monotype Sorts" pitchFamily="32" charset="2"/>
              <a:buNone/>
            </a:pPr>
            <a:r>
              <a:rPr lang="en-US" altLang="en-US" dirty="0"/>
              <a:t>	( ( ( A + B ) * ( C - E ) ) / ( F + G ) ))</a:t>
            </a:r>
          </a:p>
          <a:p>
            <a:pPr eaLnBrk="1" hangingPunct="1">
              <a:buFont typeface="Monotype Sorts" pitchFamily="32" charset="2"/>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endParaRPr lang="en-US" dirty="0"/>
          </a:p>
        </p:txBody>
      </p:sp>
      <p:graphicFrame>
        <p:nvGraphicFramePr>
          <p:cNvPr id="6" name="Table 6">
            <a:extLst>
              <a:ext uri="{FF2B5EF4-FFF2-40B4-BE49-F238E27FC236}">
                <a16:creationId xmlns:a16="http://schemas.microsoft.com/office/drawing/2014/main" id="{2E14C196-C25E-00D0-893C-622DAAD0EF66}"/>
              </a:ext>
            </a:extLst>
          </p:cNvPr>
          <p:cNvGraphicFramePr>
            <a:graphicFrameLocks noGrp="1"/>
          </p:cNvGraphicFramePr>
          <p:nvPr>
            <p:extLst>
              <p:ext uri="{D42A27DB-BD31-4B8C-83A1-F6EECF244321}">
                <p14:modId xmlns:p14="http://schemas.microsoft.com/office/powerpoint/2010/main" val="1606758359"/>
              </p:ext>
            </p:extLst>
          </p:nvPr>
        </p:nvGraphicFramePr>
        <p:xfrm>
          <a:off x="1250302" y="2127475"/>
          <a:ext cx="8845425" cy="3413760"/>
        </p:xfrm>
        <a:graphic>
          <a:graphicData uri="http://schemas.openxmlformats.org/drawingml/2006/table">
            <a:tbl>
              <a:tblPr firstRow="1" bandRow="1">
                <a:tableStyleId>{5940675A-B579-460E-94D1-54222C63F5DA}</a:tableStyleId>
              </a:tblPr>
              <a:tblGrid>
                <a:gridCol w="2948475">
                  <a:extLst>
                    <a:ext uri="{9D8B030D-6E8A-4147-A177-3AD203B41FA5}">
                      <a16:colId xmlns:a16="http://schemas.microsoft.com/office/drawing/2014/main" val="1434269531"/>
                    </a:ext>
                  </a:extLst>
                </a:gridCol>
                <a:gridCol w="2948475">
                  <a:extLst>
                    <a:ext uri="{9D8B030D-6E8A-4147-A177-3AD203B41FA5}">
                      <a16:colId xmlns:a16="http://schemas.microsoft.com/office/drawing/2014/main" val="3594645554"/>
                    </a:ext>
                  </a:extLst>
                </a:gridCol>
                <a:gridCol w="2948475">
                  <a:extLst>
                    <a:ext uri="{9D8B030D-6E8A-4147-A177-3AD203B41FA5}">
                      <a16:colId xmlns:a16="http://schemas.microsoft.com/office/drawing/2014/main" val="796119268"/>
                    </a:ext>
                  </a:extLst>
                </a:gridCol>
              </a:tblGrid>
              <a:tr h="245325">
                <a:tc>
                  <a:txBody>
                    <a:bodyPr/>
                    <a:lstStyle/>
                    <a:p>
                      <a:r>
                        <a:rPr lang="en-US" sz="1400" dirty="0">
                          <a:latin typeface="Times New Roman" panose="02020603050405020304" pitchFamily="18" charset="0"/>
                          <a:cs typeface="Times New Roman" panose="02020603050405020304" pitchFamily="18" charset="0"/>
                        </a:rPr>
                        <a:t>Infix </a:t>
                      </a:r>
                    </a:p>
                  </a:txBody>
                  <a:tcPr/>
                </a:tc>
                <a:tc>
                  <a:txBody>
                    <a:bodyPr/>
                    <a:lstStyle/>
                    <a:p>
                      <a:r>
                        <a:rPr lang="en-US" sz="1400" dirty="0">
                          <a:latin typeface="Times New Roman" panose="02020603050405020304" pitchFamily="18" charset="0"/>
                          <a:cs typeface="Times New Roman" panose="02020603050405020304" pitchFamily="18" charset="0"/>
                        </a:rPr>
                        <a:t>Stack </a:t>
                      </a:r>
                    </a:p>
                  </a:txBody>
                  <a:tcPr/>
                </a:tc>
                <a:tc>
                  <a:txBody>
                    <a:bodyPr/>
                    <a:lstStyle/>
                    <a:p>
                      <a:r>
                        <a:rPr lang="en-US" sz="1400" dirty="0">
                          <a:latin typeface="Times New Roman" panose="02020603050405020304" pitchFamily="18" charset="0"/>
                          <a:cs typeface="Times New Roman" panose="02020603050405020304" pitchFamily="18" charset="0"/>
                        </a:rPr>
                        <a:t>Postfix</a:t>
                      </a:r>
                    </a:p>
                  </a:txBody>
                  <a:tcPr/>
                </a:tc>
                <a:extLst>
                  <a:ext uri="{0D108BD9-81ED-4DB2-BD59-A6C34878D82A}">
                    <a16:rowId xmlns:a16="http://schemas.microsoft.com/office/drawing/2014/main" val="4193320446"/>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AB+CE</a:t>
                      </a:r>
                    </a:p>
                  </a:txBody>
                  <a:tcPr/>
                </a:tc>
                <a:extLst>
                  <a:ext uri="{0D108BD9-81ED-4DB2-BD59-A6C34878D82A}">
                    <a16:rowId xmlns:a16="http://schemas.microsoft.com/office/drawing/2014/main" val="157278446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AB+CE-</a:t>
                      </a:r>
                    </a:p>
                  </a:txBody>
                  <a:tcPr/>
                </a:tc>
                <a:extLst>
                  <a:ext uri="{0D108BD9-81ED-4DB2-BD59-A6C34878D82A}">
                    <a16:rowId xmlns:a16="http://schemas.microsoft.com/office/drawing/2014/main" val="3270565408"/>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AB+CE-*</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253731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AB+CE-*</a:t>
                      </a:r>
                    </a:p>
                  </a:txBody>
                  <a:tcPr/>
                </a:tc>
                <a:extLst>
                  <a:ext uri="{0D108BD9-81ED-4DB2-BD59-A6C34878D82A}">
                    <a16:rowId xmlns:a16="http://schemas.microsoft.com/office/drawing/2014/main" val="797301519"/>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F +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AB+CE-*</a:t>
                      </a:r>
                    </a:p>
                  </a:txBody>
                  <a:tcPr/>
                </a:tc>
                <a:extLst>
                  <a:ext uri="{0D108BD9-81ED-4DB2-BD59-A6C34878D82A}">
                    <a16:rowId xmlns:a16="http://schemas.microsoft.com/office/drawing/2014/main" val="1096466991"/>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AB+CE-*F</a:t>
                      </a:r>
                    </a:p>
                  </a:txBody>
                  <a:tcPr/>
                </a:tc>
                <a:extLst>
                  <a:ext uri="{0D108BD9-81ED-4DB2-BD59-A6C34878D82A}">
                    <a16:rowId xmlns:a16="http://schemas.microsoft.com/office/drawing/2014/main" val="54986133"/>
                  </a:ext>
                </a:extLst>
              </a:tr>
            </a:tbl>
          </a:graphicData>
        </a:graphic>
      </p:graphicFrame>
      <p:sp>
        <p:nvSpPr>
          <p:cNvPr id="8" name="TextBox 7">
            <a:extLst>
              <a:ext uri="{FF2B5EF4-FFF2-40B4-BE49-F238E27FC236}">
                <a16:creationId xmlns:a16="http://schemas.microsoft.com/office/drawing/2014/main" id="{938A4CD9-0662-14AA-0F89-8B281ECFBBD5}"/>
              </a:ext>
            </a:extLst>
          </p:cNvPr>
          <p:cNvSpPr txBox="1"/>
          <p:nvPr/>
        </p:nvSpPr>
        <p:spPr>
          <a:xfrm>
            <a:off x="7035282" y="5887616"/>
            <a:ext cx="2799183" cy="369332"/>
          </a:xfrm>
          <a:prstGeom prst="rect">
            <a:avLst/>
          </a:prstGeom>
          <a:noFill/>
        </p:spPr>
        <p:txBody>
          <a:bodyPr wrap="square" rtlCol="0">
            <a:spAutoFit/>
          </a:bodyPr>
          <a:lstStyle/>
          <a:p>
            <a:r>
              <a:rPr lang="en-US" dirty="0"/>
              <a:t>To be continue</a:t>
            </a:r>
          </a:p>
        </p:txBody>
      </p:sp>
    </p:spTree>
    <p:extLst>
      <p:ext uri="{BB962C8B-B14F-4D97-AF65-F5344CB8AC3E}">
        <p14:creationId xmlns:p14="http://schemas.microsoft.com/office/powerpoint/2010/main" val="4277346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7F5FF-1EF2-848C-02A9-249CD1E24DF2}"/>
              </a:ext>
            </a:extLst>
          </p:cNvPr>
          <p:cNvSpPr txBox="1"/>
          <p:nvPr/>
        </p:nvSpPr>
        <p:spPr>
          <a:xfrm>
            <a:off x="4240306" y="421342"/>
            <a:ext cx="3711388" cy="646331"/>
          </a:xfrm>
          <a:prstGeom prst="rect">
            <a:avLst/>
          </a:prstGeom>
          <a:noFill/>
        </p:spPr>
        <p:txBody>
          <a:bodyPr wrap="square" rtlCol="0">
            <a:spAutoFit/>
          </a:bodyPr>
          <a:lstStyle/>
          <a:p>
            <a:r>
              <a:rPr lang="en-US" altLang="en-US" sz="3600" dirty="0"/>
              <a:t>FPE Infix to Postfix</a:t>
            </a:r>
            <a:endParaRPr lang="en-US" sz="3600" dirty="0"/>
          </a:p>
        </p:txBody>
      </p:sp>
      <p:sp>
        <p:nvSpPr>
          <p:cNvPr id="3" name="TextBox 2">
            <a:extLst>
              <a:ext uri="{FF2B5EF4-FFF2-40B4-BE49-F238E27FC236}">
                <a16:creationId xmlns:a16="http://schemas.microsoft.com/office/drawing/2014/main" id="{8ADB9695-7BE3-7ECC-B79C-D6C8F10E78E2}"/>
              </a:ext>
            </a:extLst>
          </p:cNvPr>
          <p:cNvSpPr txBox="1"/>
          <p:nvPr/>
        </p:nvSpPr>
        <p:spPr>
          <a:xfrm>
            <a:off x="923731" y="1675303"/>
            <a:ext cx="9899779" cy="3416320"/>
          </a:xfrm>
          <a:prstGeom prst="rect">
            <a:avLst/>
          </a:prstGeom>
          <a:noFill/>
        </p:spPr>
        <p:txBody>
          <a:bodyPr wrap="square" rtlCol="0">
            <a:spAutoFit/>
          </a:bodyPr>
          <a:lstStyle/>
          <a:p>
            <a:pPr eaLnBrk="1" hangingPunct="1">
              <a:buFont typeface="Monotype Sorts" pitchFamily="32" charset="2"/>
              <a:buNone/>
            </a:pPr>
            <a:r>
              <a:rPr lang="en-US" altLang="en-US" dirty="0"/>
              <a:t>	( ( ( A + B ) * ( C - E ) ) / ( F + G ) ))</a:t>
            </a:r>
          </a:p>
          <a:p>
            <a:pPr eaLnBrk="1" hangingPunct="1">
              <a:buFont typeface="Monotype Sorts" pitchFamily="32" charset="2"/>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endParaRPr lang="en-US" dirty="0"/>
          </a:p>
        </p:txBody>
      </p:sp>
      <p:graphicFrame>
        <p:nvGraphicFramePr>
          <p:cNvPr id="6" name="Table 6">
            <a:extLst>
              <a:ext uri="{FF2B5EF4-FFF2-40B4-BE49-F238E27FC236}">
                <a16:creationId xmlns:a16="http://schemas.microsoft.com/office/drawing/2014/main" id="{2E14C196-C25E-00D0-893C-622DAAD0EF66}"/>
              </a:ext>
            </a:extLst>
          </p:cNvPr>
          <p:cNvGraphicFramePr>
            <a:graphicFrameLocks noGrp="1"/>
          </p:cNvGraphicFramePr>
          <p:nvPr>
            <p:extLst>
              <p:ext uri="{D42A27DB-BD31-4B8C-83A1-F6EECF244321}">
                <p14:modId xmlns:p14="http://schemas.microsoft.com/office/powerpoint/2010/main" val="722481917"/>
              </p:ext>
            </p:extLst>
          </p:nvPr>
        </p:nvGraphicFramePr>
        <p:xfrm>
          <a:off x="1138335" y="2127475"/>
          <a:ext cx="8957391" cy="2377440"/>
        </p:xfrm>
        <a:graphic>
          <a:graphicData uri="http://schemas.openxmlformats.org/drawingml/2006/table">
            <a:tbl>
              <a:tblPr firstRow="1" bandRow="1">
                <a:tableStyleId>{5940675A-B579-460E-94D1-54222C63F5DA}</a:tableStyleId>
              </a:tblPr>
              <a:tblGrid>
                <a:gridCol w="2985797">
                  <a:extLst>
                    <a:ext uri="{9D8B030D-6E8A-4147-A177-3AD203B41FA5}">
                      <a16:colId xmlns:a16="http://schemas.microsoft.com/office/drawing/2014/main" val="1434269531"/>
                    </a:ext>
                  </a:extLst>
                </a:gridCol>
                <a:gridCol w="2985797">
                  <a:extLst>
                    <a:ext uri="{9D8B030D-6E8A-4147-A177-3AD203B41FA5}">
                      <a16:colId xmlns:a16="http://schemas.microsoft.com/office/drawing/2014/main" val="3594645554"/>
                    </a:ext>
                  </a:extLst>
                </a:gridCol>
                <a:gridCol w="2985797">
                  <a:extLst>
                    <a:ext uri="{9D8B030D-6E8A-4147-A177-3AD203B41FA5}">
                      <a16:colId xmlns:a16="http://schemas.microsoft.com/office/drawing/2014/main" val="796119268"/>
                    </a:ext>
                  </a:extLst>
                </a:gridCol>
              </a:tblGrid>
              <a:tr h="245325">
                <a:tc>
                  <a:txBody>
                    <a:bodyPr/>
                    <a:lstStyle/>
                    <a:p>
                      <a:r>
                        <a:rPr lang="en-US" sz="1400" dirty="0">
                          <a:latin typeface="Times New Roman" panose="02020603050405020304" pitchFamily="18" charset="0"/>
                          <a:cs typeface="Times New Roman" panose="02020603050405020304" pitchFamily="18" charset="0"/>
                        </a:rPr>
                        <a:t>Infix </a:t>
                      </a:r>
                    </a:p>
                  </a:txBody>
                  <a:tcPr/>
                </a:tc>
                <a:tc>
                  <a:txBody>
                    <a:bodyPr/>
                    <a:lstStyle/>
                    <a:p>
                      <a:r>
                        <a:rPr lang="en-US" sz="1400" dirty="0">
                          <a:latin typeface="Times New Roman" panose="02020603050405020304" pitchFamily="18" charset="0"/>
                          <a:cs typeface="Times New Roman" panose="02020603050405020304" pitchFamily="18" charset="0"/>
                        </a:rPr>
                        <a:t>Stack </a:t>
                      </a:r>
                    </a:p>
                  </a:txBody>
                  <a:tcPr/>
                </a:tc>
                <a:tc>
                  <a:txBody>
                    <a:bodyPr/>
                    <a:lstStyle/>
                    <a:p>
                      <a:r>
                        <a:rPr lang="en-US" sz="1400" dirty="0">
                          <a:latin typeface="Times New Roman" panose="02020603050405020304" pitchFamily="18" charset="0"/>
                          <a:cs typeface="Times New Roman" panose="02020603050405020304" pitchFamily="18" charset="0"/>
                        </a:rPr>
                        <a:t>Postfix</a:t>
                      </a:r>
                    </a:p>
                  </a:txBody>
                  <a:tcPr/>
                </a:tc>
                <a:extLst>
                  <a:ext uri="{0D108BD9-81ED-4DB2-BD59-A6C34878D82A}">
                    <a16:rowId xmlns:a16="http://schemas.microsoft.com/office/drawing/2014/main" val="4193320446"/>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G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AB+CE-*F</a:t>
                      </a:r>
                    </a:p>
                  </a:txBody>
                  <a:tcPr/>
                </a:tc>
                <a:extLst>
                  <a:ext uri="{0D108BD9-81ED-4DB2-BD59-A6C34878D82A}">
                    <a16:rowId xmlns:a16="http://schemas.microsoft.com/office/drawing/2014/main" val="157278446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 ) ))</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AB+CE-*FG</a:t>
                      </a:r>
                    </a:p>
                  </a:txBody>
                  <a:tcPr/>
                </a:tc>
                <a:extLst>
                  <a:ext uri="{0D108BD9-81ED-4DB2-BD59-A6C34878D82A}">
                    <a16:rowId xmlns:a16="http://schemas.microsoft.com/office/drawing/2014/main" val="3270565408"/>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AB+CE-*FG+</a:t>
                      </a: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2537310"/>
                  </a:ext>
                </a:extLst>
              </a:tr>
              <a:tr h="417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a:t>
                      </a:r>
                    </a:p>
                    <a:p>
                      <a:endParaRPr lang="en-US" sz="1400" dirty="0">
                        <a:latin typeface="Times New Roman" panose="02020603050405020304" pitchFamily="18" charset="0"/>
                        <a:cs typeface="Times New Roman" panose="02020603050405020304" pitchFamily="18" charset="0"/>
                      </a:endParaRPr>
                    </a:p>
                  </a:txBody>
                  <a:tcPr/>
                </a:tc>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AB+CE-*FG+/</a:t>
                      </a:r>
                    </a:p>
                  </a:txBody>
                  <a:tcPr/>
                </a:tc>
                <a:extLst>
                  <a:ext uri="{0D108BD9-81ED-4DB2-BD59-A6C34878D82A}">
                    <a16:rowId xmlns:a16="http://schemas.microsoft.com/office/drawing/2014/main" val="797301519"/>
                  </a:ext>
                </a:extLst>
              </a:tr>
            </a:tbl>
          </a:graphicData>
        </a:graphic>
      </p:graphicFrame>
    </p:spTree>
    <p:extLst>
      <p:ext uri="{BB962C8B-B14F-4D97-AF65-F5344CB8AC3E}">
        <p14:creationId xmlns:p14="http://schemas.microsoft.com/office/powerpoint/2010/main" val="66718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28E519-D6BB-C05F-8D36-572D36ECC2AE}"/>
              </a:ext>
            </a:extLst>
          </p:cNvPr>
          <p:cNvSpPr txBox="1"/>
          <p:nvPr/>
        </p:nvSpPr>
        <p:spPr>
          <a:xfrm>
            <a:off x="4917141" y="259977"/>
            <a:ext cx="2357718" cy="646331"/>
          </a:xfrm>
          <a:prstGeom prst="rect">
            <a:avLst/>
          </a:prstGeom>
          <a:noFill/>
        </p:spPr>
        <p:txBody>
          <a:bodyPr wrap="square" rtlCol="0">
            <a:spAutoFit/>
          </a:bodyPr>
          <a:lstStyle/>
          <a:p>
            <a:r>
              <a:rPr lang="en-US" sz="3600" dirty="0"/>
              <a:t>Importance</a:t>
            </a:r>
          </a:p>
        </p:txBody>
      </p:sp>
      <p:sp>
        <p:nvSpPr>
          <p:cNvPr id="3" name="TextBox 2">
            <a:extLst>
              <a:ext uri="{FF2B5EF4-FFF2-40B4-BE49-F238E27FC236}">
                <a16:creationId xmlns:a16="http://schemas.microsoft.com/office/drawing/2014/main" id="{12E2CCC9-4365-C07C-F5ED-4FBB6420B8FE}"/>
              </a:ext>
            </a:extLst>
          </p:cNvPr>
          <p:cNvSpPr txBox="1"/>
          <p:nvPr/>
        </p:nvSpPr>
        <p:spPr>
          <a:xfrm>
            <a:off x="744070" y="1156447"/>
            <a:ext cx="10703859" cy="5078313"/>
          </a:xfrm>
          <a:prstGeom prst="rect">
            <a:avLst/>
          </a:prstGeom>
          <a:noFill/>
        </p:spPr>
        <p:txBody>
          <a:bodyPr wrap="square" rtlCol="0">
            <a:spAutoFit/>
          </a:bodyPr>
          <a:lstStyle/>
          <a:p>
            <a:r>
              <a:rPr lang="en-US" dirty="0"/>
              <a:t>Stacks are a fundamental data structure in computer science and are used in various algorithms and applications due to their Last-In-First-Out (LIFO) nature. Here are some common uses of stacks in data structures and algorithms:</a:t>
            </a:r>
          </a:p>
          <a:p>
            <a:endParaRPr lang="en-US" dirty="0"/>
          </a:p>
          <a:p>
            <a:pPr marL="285750" indent="-285750">
              <a:buFont typeface="Arial" panose="020B0604020202020204" pitchFamily="34" charset="0"/>
              <a:buChar char="•"/>
            </a:pPr>
            <a:r>
              <a:rPr lang="en-US" b="1" dirty="0"/>
              <a:t>Function Call Stack</a:t>
            </a:r>
            <a:r>
              <a:rPr lang="en-US" dirty="0"/>
              <a:t>: Stacks are crucial for managing function calls in programming languages. </a:t>
            </a:r>
          </a:p>
          <a:p>
            <a:pPr marL="285750" indent="-285750">
              <a:buFont typeface="Arial" panose="020B0604020202020204" pitchFamily="34" charset="0"/>
              <a:buChar char="•"/>
            </a:pPr>
            <a:r>
              <a:rPr lang="en-US" b="1" dirty="0"/>
              <a:t>Expression Evaluation</a:t>
            </a:r>
            <a:r>
              <a:rPr lang="en-US" dirty="0"/>
              <a:t>: Stacks are used to evaluate expressions, such as arithmetic expressions and postfix expressions. </a:t>
            </a:r>
          </a:p>
          <a:p>
            <a:pPr marL="285750" indent="-285750">
              <a:buFont typeface="Arial" panose="020B0604020202020204" pitchFamily="34" charset="0"/>
              <a:buChar char="•"/>
            </a:pPr>
            <a:r>
              <a:rPr lang="en-US" b="1" dirty="0"/>
              <a:t>Backtracking Algorithms</a:t>
            </a:r>
            <a:r>
              <a:rPr lang="en-US" dirty="0"/>
              <a:t>: Many backtracking algorithms, like Depth-First Search (DFS) and recursive algorithms, use stacks to keep track of the state of exploration. </a:t>
            </a:r>
          </a:p>
          <a:p>
            <a:pPr marL="285750" indent="-285750">
              <a:buFont typeface="Arial" panose="020B0604020202020204" pitchFamily="34" charset="0"/>
              <a:buChar char="•"/>
            </a:pPr>
            <a:r>
              <a:rPr lang="en-US" b="1" dirty="0"/>
              <a:t>Memory Management</a:t>
            </a:r>
            <a:r>
              <a:rPr lang="en-US" dirty="0"/>
              <a:t>: In computer memory management, a stack is used for managing memory for function calls and local variables. This is often referred to as the call stack.</a:t>
            </a:r>
          </a:p>
          <a:p>
            <a:pPr marL="285750" indent="-285750">
              <a:buFont typeface="Arial" panose="020B0604020202020204" pitchFamily="34" charset="0"/>
              <a:buChar char="•"/>
            </a:pPr>
            <a:r>
              <a:rPr lang="en-US" b="1" dirty="0"/>
              <a:t>Algorithm Implementations</a:t>
            </a:r>
            <a:r>
              <a:rPr lang="en-US" dirty="0"/>
              <a:t>: Stacks are used in various algorithm implementations, including algorithms for finding strongly connected components in a graph, topological sorting, and certain tree traversal algorithms.</a:t>
            </a:r>
          </a:p>
          <a:p>
            <a:pPr marL="285750" indent="-285750">
              <a:buFont typeface="Arial" panose="020B0604020202020204" pitchFamily="34" charset="0"/>
              <a:buChar char="•"/>
            </a:pPr>
            <a:r>
              <a:rPr lang="en-US" b="1" dirty="0"/>
              <a:t>Task Scheduling</a:t>
            </a:r>
            <a:r>
              <a:rPr lang="en-US" dirty="0"/>
              <a:t>: In some operating systems, stacks are used for task scheduling and managing the execution of processes and threads.</a:t>
            </a:r>
          </a:p>
          <a:p>
            <a:endParaRPr lang="en-US" dirty="0"/>
          </a:p>
          <a:p>
            <a:r>
              <a:rPr lang="en-US" dirty="0"/>
              <a:t>Overall, stacks are a versatile data structure that plays a vital role in various aspects of computer science and programming, making them an essential concept to understand for anyone working in the field.</a:t>
            </a:r>
          </a:p>
        </p:txBody>
      </p:sp>
    </p:spTree>
    <p:extLst>
      <p:ext uri="{BB962C8B-B14F-4D97-AF65-F5344CB8AC3E}">
        <p14:creationId xmlns:p14="http://schemas.microsoft.com/office/powerpoint/2010/main" val="294108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8F56E2-B3CE-F90A-3527-D05271168F07}"/>
              </a:ext>
            </a:extLst>
          </p:cNvPr>
          <p:cNvSpPr txBox="1"/>
          <p:nvPr/>
        </p:nvSpPr>
        <p:spPr>
          <a:xfrm>
            <a:off x="1084729" y="1936375"/>
            <a:ext cx="4213412" cy="1477328"/>
          </a:xfrm>
          <a:prstGeom prst="rect">
            <a:avLst/>
          </a:prstGeom>
          <a:noFill/>
        </p:spPr>
        <p:txBody>
          <a:bodyPr wrap="square" rtlCol="0">
            <a:spAutoFit/>
          </a:bodyPr>
          <a:lstStyle/>
          <a:p>
            <a:r>
              <a:rPr lang="en-US" b="1" dirty="0"/>
              <a:t>Submitted to :                                                                                        </a:t>
            </a:r>
          </a:p>
          <a:p>
            <a:r>
              <a:rPr lang="en-US" dirty="0"/>
              <a:t>Rakib </a:t>
            </a:r>
            <a:r>
              <a:rPr lang="en-US" dirty="0" err="1"/>
              <a:t>Hossen</a:t>
            </a:r>
            <a:endParaRPr lang="en-US" dirty="0"/>
          </a:p>
          <a:p>
            <a:r>
              <a:rPr lang="en-US" dirty="0"/>
              <a:t>Lecturer</a:t>
            </a:r>
          </a:p>
          <a:p>
            <a:r>
              <a:rPr lang="en-US" dirty="0"/>
              <a:t>Bangabandhu Sheikh Mujibur Rahman Digital University</a:t>
            </a:r>
          </a:p>
        </p:txBody>
      </p:sp>
      <p:sp>
        <p:nvSpPr>
          <p:cNvPr id="3" name="TextBox 2">
            <a:extLst>
              <a:ext uri="{FF2B5EF4-FFF2-40B4-BE49-F238E27FC236}">
                <a16:creationId xmlns:a16="http://schemas.microsoft.com/office/drawing/2014/main" id="{458F56E2-B3CE-F90A-3527-D05271168F07}"/>
              </a:ext>
            </a:extLst>
          </p:cNvPr>
          <p:cNvSpPr txBox="1"/>
          <p:nvPr/>
        </p:nvSpPr>
        <p:spPr>
          <a:xfrm>
            <a:off x="6368995" y="2088775"/>
            <a:ext cx="3880236" cy="2308324"/>
          </a:xfrm>
          <a:prstGeom prst="rect">
            <a:avLst/>
          </a:prstGeom>
          <a:noFill/>
        </p:spPr>
        <p:txBody>
          <a:bodyPr wrap="square" rtlCol="0">
            <a:spAutoFit/>
          </a:bodyPr>
          <a:lstStyle/>
          <a:p>
            <a:r>
              <a:rPr lang="en-US" b="1" dirty="0"/>
              <a:t>Submitted By :    </a:t>
            </a:r>
          </a:p>
          <a:p>
            <a:r>
              <a:rPr lang="en-US" dirty="0" err="1"/>
              <a:t>Md</a:t>
            </a:r>
            <a:r>
              <a:rPr lang="en-US" dirty="0"/>
              <a:t> Jawad </a:t>
            </a:r>
            <a:r>
              <a:rPr lang="en-US" dirty="0" err="1"/>
              <a:t>Labib</a:t>
            </a:r>
            <a:r>
              <a:rPr lang="en-US" dirty="0"/>
              <a:t> [2002017]</a:t>
            </a:r>
          </a:p>
          <a:p>
            <a:r>
              <a:rPr lang="en-US" dirty="0" err="1"/>
              <a:t>Md</a:t>
            </a:r>
            <a:r>
              <a:rPr lang="en-US" dirty="0"/>
              <a:t> </a:t>
            </a:r>
            <a:r>
              <a:rPr lang="en-US" dirty="0" err="1"/>
              <a:t>Tazul</a:t>
            </a:r>
            <a:r>
              <a:rPr lang="en-US" dirty="0"/>
              <a:t> Islam Rafi [2002018]</a:t>
            </a:r>
          </a:p>
          <a:p>
            <a:r>
              <a:rPr lang="en-US" dirty="0" err="1"/>
              <a:t>Farhana</a:t>
            </a:r>
            <a:r>
              <a:rPr lang="en-US" dirty="0"/>
              <a:t> </a:t>
            </a:r>
            <a:r>
              <a:rPr lang="en-US" dirty="0" err="1"/>
              <a:t>Yesmin</a:t>
            </a:r>
            <a:r>
              <a:rPr lang="en-US" dirty="0"/>
              <a:t> Ety [2002034]</a:t>
            </a:r>
          </a:p>
          <a:p>
            <a:r>
              <a:rPr lang="en-US" dirty="0" err="1"/>
              <a:t>Tanziful</a:t>
            </a:r>
            <a:r>
              <a:rPr lang="en-US" dirty="0"/>
              <a:t> Islam [2002036]</a:t>
            </a:r>
          </a:p>
          <a:p>
            <a:r>
              <a:rPr lang="sv-SE" dirty="0"/>
              <a:t>Md Abeer Hasan Sifat [2002041]</a:t>
            </a:r>
            <a:endParaRPr lang="en-US" dirty="0"/>
          </a:p>
          <a:p>
            <a:r>
              <a:rPr lang="en-US" dirty="0" err="1"/>
              <a:t>Md</a:t>
            </a:r>
            <a:r>
              <a:rPr lang="en-US" dirty="0"/>
              <a:t> </a:t>
            </a:r>
            <a:r>
              <a:rPr lang="en-US" dirty="0" err="1"/>
              <a:t>Saiful</a:t>
            </a:r>
            <a:r>
              <a:rPr lang="en-US" dirty="0"/>
              <a:t> Islam [2002047]                                                                                    </a:t>
            </a:r>
          </a:p>
          <a:p>
            <a:endParaRPr lang="en-US" dirty="0"/>
          </a:p>
        </p:txBody>
      </p:sp>
    </p:spTree>
    <p:extLst>
      <p:ext uri="{BB962C8B-B14F-4D97-AF65-F5344CB8AC3E}">
        <p14:creationId xmlns:p14="http://schemas.microsoft.com/office/powerpoint/2010/main" val="91573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A0BC7-AE29-CDE2-F970-B1D7A940508F}"/>
              </a:ext>
            </a:extLst>
          </p:cNvPr>
          <p:cNvSpPr txBox="1"/>
          <p:nvPr/>
        </p:nvSpPr>
        <p:spPr>
          <a:xfrm>
            <a:off x="4123765" y="286870"/>
            <a:ext cx="3944470" cy="646331"/>
          </a:xfrm>
          <a:prstGeom prst="rect">
            <a:avLst/>
          </a:prstGeom>
          <a:noFill/>
        </p:spPr>
        <p:txBody>
          <a:bodyPr wrap="square" rtlCol="0">
            <a:spAutoFit/>
          </a:bodyPr>
          <a:lstStyle/>
          <a:p>
            <a:r>
              <a:rPr lang="en-US" sz="3600" dirty="0"/>
              <a:t>Advantages of Stack</a:t>
            </a:r>
          </a:p>
        </p:txBody>
      </p:sp>
      <p:sp>
        <p:nvSpPr>
          <p:cNvPr id="3" name="TextBox 2">
            <a:extLst>
              <a:ext uri="{FF2B5EF4-FFF2-40B4-BE49-F238E27FC236}">
                <a16:creationId xmlns:a16="http://schemas.microsoft.com/office/drawing/2014/main" id="{66B21670-E754-7D30-E839-C367C0CDDE6B}"/>
              </a:ext>
            </a:extLst>
          </p:cNvPr>
          <p:cNvSpPr txBox="1"/>
          <p:nvPr/>
        </p:nvSpPr>
        <p:spPr>
          <a:xfrm>
            <a:off x="797859" y="1649506"/>
            <a:ext cx="10596282"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Efficient LIFO Access</a:t>
            </a:r>
            <a:r>
              <a:rPr lang="en-US" dirty="0"/>
              <a:t>: Stacks provide efficient access to the most recently added element (top of the stack) using the Last-In-First-Out (LIFO) order. This makes them suitable for scenarios where you need to access or manipulate the latest data or operations.</a:t>
            </a:r>
          </a:p>
          <a:p>
            <a:pPr marL="285750" indent="-285750">
              <a:buFont typeface="Arial" panose="020B0604020202020204" pitchFamily="34" charset="0"/>
              <a:buChar char="•"/>
            </a:pPr>
            <a:r>
              <a:rPr lang="en-US" b="1" dirty="0"/>
              <a:t>Simple and Fast Operations</a:t>
            </a:r>
            <a:r>
              <a:rPr lang="en-US" dirty="0"/>
              <a:t>: Stack operations, such as push and pop, can be implemented with simple and fast algorithms, typically in constant time (O(1)). This makes stacks efficient for managing elements and executing operations on them.</a:t>
            </a:r>
          </a:p>
          <a:p>
            <a:pPr marL="285750" indent="-285750">
              <a:buFont typeface="Arial" panose="020B0604020202020204" pitchFamily="34" charset="0"/>
              <a:buChar char="•"/>
            </a:pPr>
            <a:r>
              <a:rPr lang="en-US" b="1" dirty="0"/>
              <a:t>Undo and Redo Functionality</a:t>
            </a:r>
            <a:r>
              <a:rPr lang="en-US" dirty="0"/>
              <a:t>: Stacks are employed to implement undo and redo functionality in software applications. </a:t>
            </a:r>
          </a:p>
          <a:p>
            <a:pPr marL="285750" indent="-285750">
              <a:buFont typeface="Arial" panose="020B0604020202020204" pitchFamily="34" charset="0"/>
              <a:buChar char="•"/>
            </a:pPr>
            <a:r>
              <a:rPr lang="en-US" b="1" dirty="0"/>
              <a:t>Parsing and Syntax Checking</a:t>
            </a:r>
            <a:r>
              <a:rPr lang="en-US" dirty="0"/>
              <a:t>: Stacks are used in parsing and syntax checking processes, such as checking balanced parentheses or validating the correctness of expressions. </a:t>
            </a:r>
          </a:p>
          <a:p>
            <a:pPr marL="285750" indent="-285750">
              <a:buFont typeface="Arial" panose="020B0604020202020204" pitchFamily="34" charset="0"/>
              <a:buChar char="•"/>
            </a:pPr>
            <a:r>
              <a:rPr lang="en-US" b="1" dirty="0"/>
              <a:t>Resource Tracking</a:t>
            </a:r>
            <a:r>
              <a:rPr lang="en-US" dirty="0"/>
              <a:t>: Stacks can be used to track and manage resources, such as memory allocations or open files.</a:t>
            </a:r>
          </a:p>
        </p:txBody>
      </p:sp>
    </p:spTree>
    <p:extLst>
      <p:ext uri="{BB962C8B-B14F-4D97-AF65-F5344CB8AC3E}">
        <p14:creationId xmlns:p14="http://schemas.microsoft.com/office/powerpoint/2010/main" val="196529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5CC0F-E27B-0C10-2B8C-006773A155D6}"/>
              </a:ext>
            </a:extLst>
          </p:cNvPr>
          <p:cNvSpPr txBox="1"/>
          <p:nvPr/>
        </p:nvSpPr>
        <p:spPr>
          <a:xfrm>
            <a:off x="3783105" y="313765"/>
            <a:ext cx="4625789" cy="646331"/>
          </a:xfrm>
          <a:prstGeom prst="rect">
            <a:avLst/>
          </a:prstGeom>
          <a:noFill/>
        </p:spPr>
        <p:txBody>
          <a:bodyPr wrap="square" rtlCol="0">
            <a:spAutoFit/>
          </a:bodyPr>
          <a:lstStyle/>
          <a:p>
            <a:r>
              <a:rPr lang="en-US" sz="3600" dirty="0"/>
              <a:t>Disadvantages of Stack</a:t>
            </a:r>
          </a:p>
        </p:txBody>
      </p:sp>
      <p:sp>
        <p:nvSpPr>
          <p:cNvPr id="3" name="TextBox 2">
            <a:extLst>
              <a:ext uri="{FF2B5EF4-FFF2-40B4-BE49-F238E27FC236}">
                <a16:creationId xmlns:a16="http://schemas.microsoft.com/office/drawing/2014/main" id="{F6D4BD54-CDCA-C664-D922-E1B161BCC998}"/>
              </a:ext>
            </a:extLst>
          </p:cNvPr>
          <p:cNvSpPr txBox="1"/>
          <p:nvPr/>
        </p:nvSpPr>
        <p:spPr>
          <a:xfrm>
            <a:off x="627529" y="1640541"/>
            <a:ext cx="10936942"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Limited Access</a:t>
            </a:r>
            <a:r>
              <a:rPr lang="en-US" dirty="0"/>
              <a:t>: Stacks provide access to only the top element, making it difficult to access or modify elements at other positions in the stack without popping off intervening elements.</a:t>
            </a:r>
          </a:p>
          <a:p>
            <a:pPr marL="285750" indent="-285750">
              <a:buFont typeface="Arial" panose="020B0604020202020204" pitchFamily="34" charset="0"/>
              <a:buChar char="•"/>
            </a:pPr>
            <a:r>
              <a:rPr lang="en-US" b="1" dirty="0"/>
              <a:t>Fixed Size (Array-Based Stacks)</a:t>
            </a:r>
            <a:r>
              <a:rPr lang="en-US" dirty="0"/>
              <a:t>:</a:t>
            </a:r>
            <a:r>
              <a:rPr lang="en-US" b="1" dirty="0"/>
              <a:t> </a:t>
            </a:r>
            <a:r>
              <a:rPr lang="en-US" dirty="0"/>
              <a:t>If you implement a stack using a fixed-size array, you may encounter the issue of stack overflow when the stack is full.</a:t>
            </a:r>
          </a:p>
          <a:p>
            <a:pPr marL="285750" indent="-285750">
              <a:buFont typeface="Arial" panose="020B0604020202020204" pitchFamily="34" charset="0"/>
              <a:buChar char="•"/>
            </a:pPr>
            <a:r>
              <a:rPr lang="en-US" b="1" dirty="0"/>
              <a:t>No Efficient Search</a:t>
            </a:r>
            <a:r>
              <a:rPr lang="en-US" dirty="0"/>
              <a:t>: Stacks are not designed for efficient searching of elements. </a:t>
            </a:r>
          </a:p>
          <a:p>
            <a:pPr marL="285750" indent="-285750">
              <a:buFont typeface="Arial" panose="020B0604020202020204" pitchFamily="34" charset="0"/>
              <a:buChar char="•"/>
            </a:pPr>
            <a:r>
              <a:rPr lang="en-US" b="1" dirty="0"/>
              <a:t>Not Suitable for All Data Structures</a:t>
            </a:r>
            <a:r>
              <a:rPr lang="en-US" dirty="0"/>
              <a:t>: Stacks are not suitable for all types of data and operations. For example, they are not ideal for maintaining a sorted collection of elements or for performing complex data manipulation operations.</a:t>
            </a:r>
          </a:p>
          <a:p>
            <a:pPr marL="285750" indent="-285750">
              <a:buFont typeface="Arial" panose="020B0604020202020204" pitchFamily="34" charset="0"/>
              <a:buChar char="•"/>
            </a:pPr>
            <a:r>
              <a:rPr lang="en-US" b="1" dirty="0"/>
              <a:t>Complex Nesting</a:t>
            </a:r>
            <a:r>
              <a:rPr lang="en-US" dirty="0"/>
              <a:t>: When using stacks for complex data structures or algorithms, maintaining proper nesting and ensuring that elements are pushed and popped in the correct order can be error-prone and lead to bugs.</a:t>
            </a:r>
          </a:p>
          <a:p>
            <a:pPr marL="285750" indent="-285750">
              <a:buFont typeface="Arial" panose="020B0604020202020204" pitchFamily="34" charset="0"/>
              <a:buChar char="•"/>
            </a:pPr>
            <a:r>
              <a:rPr lang="en-US" b="1" dirty="0"/>
              <a:t>Stack Overflow</a:t>
            </a:r>
            <a:r>
              <a:rPr lang="en-US" dirty="0"/>
              <a:t>: In recursive algorithms or deeply nested function calls, there is a risk of stack overflow if the call stack grows too large, which can result in program crashes. Some languages and environments have limited call stack sizes.</a:t>
            </a:r>
          </a:p>
        </p:txBody>
      </p:sp>
    </p:spTree>
    <p:extLst>
      <p:ext uri="{BB962C8B-B14F-4D97-AF65-F5344CB8AC3E}">
        <p14:creationId xmlns:p14="http://schemas.microsoft.com/office/powerpoint/2010/main" val="176394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3CC88-6A89-C6D0-A195-8A845A552C2C}"/>
              </a:ext>
            </a:extLst>
          </p:cNvPr>
          <p:cNvSpPr txBox="1"/>
          <p:nvPr/>
        </p:nvSpPr>
        <p:spPr>
          <a:xfrm>
            <a:off x="5486400" y="327212"/>
            <a:ext cx="1219200" cy="646331"/>
          </a:xfrm>
          <a:prstGeom prst="rect">
            <a:avLst/>
          </a:prstGeom>
          <a:noFill/>
        </p:spPr>
        <p:txBody>
          <a:bodyPr wrap="square" rtlCol="0">
            <a:spAutoFit/>
          </a:bodyPr>
          <a:lstStyle/>
          <a:p>
            <a:r>
              <a:rPr lang="en-US" sz="3600" dirty="0"/>
              <a:t>Stack</a:t>
            </a:r>
          </a:p>
        </p:txBody>
      </p:sp>
      <p:sp>
        <p:nvSpPr>
          <p:cNvPr id="3" name="TextBox 2">
            <a:extLst>
              <a:ext uri="{FF2B5EF4-FFF2-40B4-BE49-F238E27FC236}">
                <a16:creationId xmlns:a16="http://schemas.microsoft.com/office/drawing/2014/main" id="{A8516072-6C30-9862-7996-F98016A6D636}"/>
              </a:ext>
            </a:extLst>
          </p:cNvPr>
          <p:cNvSpPr txBox="1"/>
          <p:nvPr/>
        </p:nvSpPr>
        <p:spPr>
          <a:xfrm>
            <a:off x="537882" y="1290918"/>
            <a:ext cx="11080377" cy="2031325"/>
          </a:xfrm>
          <a:prstGeom prst="rect">
            <a:avLst/>
          </a:prstGeom>
          <a:noFill/>
        </p:spPr>
        <p:txBody>
          <a:bodyPr wrap="square" rtlCol="0">
            <a:spAutoFit/>
          </a:bodyPr>
          <a:lstStyle/>
          <a:p>
            <a:r>
              <a:rPr lang="en-US" dirty="0"/>
              <a:t>A stack is a one of the most important and useful non-primitive linear data structure in computer science. A stack is a homogeneous collection of elements in which an element may be inserted or deleted only at one end, called the top of the stack. </a:t>
            </a:r>
          </a:p>
          <a:p>
            <a:endParaRPr lang="en-US" dirty="0"/>
          </a:p>
          <a:p>
            <a:pPr marL="285750" indent="-285750">
              <a:buFont typeface="Arial" panose="020B0604020202020204" pitchFamily="34" charset="0"/>
              <a:buChar char="•"/>
            </a:pPr>
            <a:r>
              <a:rPr lang="en-US" altLang="en-US" sz="1800" dirty="0"/>
              <a:t>It is a linear data structure consisting of  list of items.</a:t>
            </a:r>
          </a:p>
          <a:p>
            <a:pPr marL="285750" indent="-285750">
              <a:buFont typeface="Arial" panose="020B0604020202020204" pitchFamily="34" charset="0"/>
              <a:buChar char="•"/>
            </a:pPr>
            <a:r>
              <a:rPr lang="en-US" altLang="en-US" sz="1800" dirty="0"/>
              <a:t>In stack, data elements are added or removed only at one end, called the top of the stack.</a:t>
            </a:r>
          </a:p>
          <a:p>
            <a:endParaRPr lang="en-US" dirty="0"/>
          </a:p>
        </p:txBody>
      </p:sp>
    </p:spTree>
    <p:extLst>
      <p:ext uri="{BB962C8B-B14F-4D97-AF65-F5344CB8AC3E}">
        <p14:creationId xmlns:p14="http://schemas.microsoft.com/office/powerpoint/2010/main" val="134354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4BE7B-E4D5-AFF3-58EE-036F63DAA610}"/>
              </a:ext>
            </a:extLst>
          </p:cNvPr>
          <p:cNvSpPr txBox="1"/>
          <p:nvPr/>
        </p:nvSpPr>
        <p:spPr>
          <a:xfrm>
            <a:off x="3913094" y="457200"/>
            <a:ext cx="4365812" cy="646331"/>
          </a:xfrm>
          <a:prstGeom prst="rect">
            <a:avLst/>
          </a:prstGeom>
          <a:noFill/>
        </p:spPr>
        <p:txBody>
          <a:bodyPr wrap="square" rtlCol="0">
            <a:spAutoFit/>
          </a:bodyPr>
          <a:lstStyle/>
          <a:p>
            <a:r>
              <a:rPr lang="en-US" sz="3600" dirty="0"/>
              <a:t>LIFO Principle of Stack</a:t>
            </a:r>
          </a:p>
        </p:txBody>
      </p:sp>
      <p:sp>
        <p:nvSpPr>
          <p:cNvPr id="3" name="TextBox 2">
            <a:extLst>
              <a:ext uri="{FF2B5EF4-FFF2-40B4-BE49-F238E27FC236}">
                <a16:creationId xmlns:a16="http://schemas.microsoft.com/office/drawing/2014/main" id="{C685D093-BA69-691B-E96B-8E3124BB1C1D}"/>
              </a:ext>
            </a:extLst>
          </p:cNvPr>
          <p:cNvSpPr txBox="1"/>
          <p:nvPr/>
        </p:nvSpPr>
        <p:spPr>
          <a:xfrm>
            <a:off x="600635" y="1541929"/>
            <a:ext cx="5800165" cy="1200329"/>
          </a:xfrm>
          <a:prstGeom prst="rect">
            <a:avLst/>
          </a:prstGeom>
          <a:noFill/>
        </p:spPr>
        <p:txBody>
          <a:bodyPr wrap="square" rtlCol="0">
            <a:spAutoFit/>
          </a:bodyPr>
          <a:lstStyle/>
          <a:p>
            <a:r>
              <a:rPr lang="en-US" dirty="0"/>
              <a:t>A stack follows the Last-In-First-Out (LIFO) principle, which means that the most recently added element is the first one to be removed. Its like a stack of plates where you can only add or remove plates from the top.</a:t>
            </a:r>
          </a:p>
        </p:txBody>
      </p:sp>
      <p:sp>
        <p:nvSpPr>
          <p:cNvPr id="4" name="AutoShape 2" descr="Stack data structure">
            <a:extLst>
              <a:ext uri="{FF2B5EF4-FFF2-40B4-BE49-F238E27FC236}">
                <a16:creationId xmlns:a16="http://schemas.microsoft.com/office/drawing/2014/main" id="{32F09C4C-A1DA-583C-0603-2C445BF1F87F}"/>
              </a:ext>
            </a:extLst>
          </p:cNvPr>
          <p:cNvSpPr>
            <a:spLocks noChangeAspect="1" noChangeArrowheads="1"/>
          </p:cNvSpPr>
          <p:nvPr/>
        </p:nvSpPr>
        <p:spPr bwMode="auto">
          <a:xfrm>
            <a:off x="5943600" y="3276600"/>
            <a:ext cx="2205318" cy="2205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91F4128-970A-5087-F8EF-A16C9B306DBF}"/>
              </a:ext>
            </a:extLst>
          </p:cNvPr>
          <p:cNvPicPr>
            <a:picLocks noChangeAspect="1"/>
          </p:cNvPicPr>
          <p:nvPr/>
        </p:nvPicPr>
        <p:blipFill>
          <a:blip r:embed="rId2"/>
          <a:stretch>
            <a:fillRect/>
          </a:stretch>
        </p:blipFill>
        <p:spPr>
          <a:xfrm>
            <a:off x="7046259" y="1103531"/>
            <a:ext cx="4961913" cy="5212104"/>
          </a:xfrm>
          <a:prstGeom prst="rect">
            <a:avLst/>
          </a:prstGeom>
        </p:spPr>
      </p:pic>
    </p:spTree>
    <p:extLst>
      <p:ext uri="{BB962C8B-B14F-4D97-AF65-F5344CB8AC3E}">
        <p14:creationId xmlns:p14="http://schemas.microsoft.com/office/powerpoint/2010/main" val="185600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27C0C-A934-D638-8F57-3EAC4C6FEA9F}"/>
              </a:ext>
            </a:extLst>
          </p:cNvPr>
          <p:cNvSpPr txBox="1"/>
          <p:nvPr/>
        </p:nvSpPr>
        <p:spPr>
          <a:xfrm>
            <a:off x="4397188" y="349623"/>
            <a:ext cx="3397623" cy="646331"/>
          </a:xfrm>
          <a:prstGeom prst="rect">
            <a:avLst/>
          </a:prstGeom>
          <a:noFill/>
        </p:spPr>
        <p:txBody>
          <a:bodyPr wrap="square" rtlCol="0">
            <a:spAutoFit/>
          </a:bodyPr>
          <a:lstStyle/>
          <a:p>
            <a:r>
              <a:rPr lang="en-US" sz="3600" dirty="0"/>
              <a:t>Stack Operations</a:t>
            </a:r>
          </a:p>
        </p:txBody>
      </p:sp>
      <p:sp>
        <p:nvSpPr>
          <p:cNvPr id="3" name="TextBox 2">
            <a:extLst>
              <a:ext uri="{FF2B5EF4-FFF2-40B4-BE49-F238E27FC236}">
                <a16:creationId xmlns:a16="http://schemas.microsoft.com/office/drawing/2014/main" id="{5EF9874C-D26F-A307-E418-FE647E8FFBEE}"/>
              </a:ext>
            </a:extLst>
          </p:cNvPr>
          <p:cNvSpPr txBox="1"/>
          <p:nvPr/>
        </p:nvSpPr>
        <p:spPr>
          <a:xfrm>
            <a:off x="717176" y="1943546"/>
            <a:ext cx="6678706" cy="1477328"/>
          </a:xfrm>
          <a:prstGeom prst="rect">
            <a:avLst/>
          </a:prstGeom>
          <a:noFill/>
        </p:spPr>
        <p:txBody>
          <a:bodyPr wrap="square" rtlCol="0">
            <a:spAutoFit/>
          </a:bodyPr>
          <a:lstStyle/>
          <a:p>
            <a:r>
              <a:rPr lang="en-US" dirty="0"/>
              <a:t>Stack has two basic operations :</a:t>
            </a:r>
          </a:p>
          <a:p>
            <a:endParaRPr lang="en-US" dirty="0"/>
          </a:p>
          <a:p>
            <a:pPr marL="342900" indent="-342900">
              <a:buFont typeface="+mj-lt"/>
              <a:buAutoNum type="arabicPeriod"/>
            </a:pPr>
            <a:r>
              <a:rPr lang="en-US" dirty="0"/>
              <a:t>Push: This operation adds an element to the top of the stack.</a:t>
            </a:r>
          </a:p>
          <a:p>
            <a:pPr marL="342900" indent="-342900">
              <a:buFont typeface="+mj-lt"/>
              <a:buAutoNum type="arabicPeriod"/>
            </a:pPr>
            <a:r>
              <a:rPr lang="en-US" dirty="0"/>
              <a:t>Pop: This operation removes and returns the top element from the stack.</a:t>
            </a:r>
          </a:p>
        </p:txBody>
      </p:sp>
      <p:pic>
        <p:nvPicPr>
          <p:cNvPr id="2050" name="Picture 2" descr="Lightbox">
            <a:extLst>
              <a:ext uri="{FF2B5EF4-FFF2-40B4-BE49-F238E27FC236}">
                <a16:creationId xmlns:a16="http://schemas.microsoft.com/office/drawing/2014/main" id="{8DCCEF82-113B-0B12-5D79-5CB1B3C60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565" y="1829640"/>
            <a:ext cx="486643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86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3BA29-16B8-A60D-EFFF-0D9CC1216123}"/>
              </a:ext>
            </a:extLst>
          </p:cNvPr>
          <p:cNvSpPr txBox="1"/>
          <p:nvPr/>
        </p:nvSpPr>
        <p:spPr>
          <a:xfrm>
            <a:off x="4567517" y="403412"/>
            <a:ext cx="3056965" cy="646331"/>
          </a:xfrm>
          <a:prstGeom prst="rect">
            <a:avLst/>
          </a:prstGeom>
          <a:noFill/>
        </p:spPr>
        <p:txBody>
          <a:bodyPr wrap="square" rtlCol="0">
            <a:spAutoFit/>
          </a:bodyPr>
          <a:lstStyle/>
          <a:p>
            <a:r>
              <a:rPr lang="en-US" sz="3600" dirty="0"/>
              <a:t>Push Operation</a:t>
            </a:r>
          </a:p>
        </p:txBody>
      </p:sp>
      <p:sp>
        <p:nvSpPr>
          <p:cNvPr id="3" name="TextBox 2">
            <a:extLst>
              <a:ext uri="{FF2B5EF4-FFF2-40B4-BE49-F238E27FC236}">
                <a16:creationId xmlns:a16="http://schemas.microsoft.com/office/drawing/2014/main" id="{3F4A6D2C-D808-3D6F-F1EF-6132614E9449}"/>
              </a:ext>
            </a:extLst>
          </p:cNvPr>
          <p:cNvSpPr txBox="1"/>
          <p:nvPr/>
        </p:nvSpPr>
        <p:spPr>
          <a:xfrm>
            <a:off x="555812" y="1532965"/>
            <a:ext cx="5611906" cy="3139321"/>
          </a:xfrm>
          <a:prstGeom prst="rect">
            <a:avLst/>
          </a:prstGeom>
          <a:noFill/>
        </p:spPr>
        <p:txBody>
          <a:bodyPr wrap="square" rtlCol="0">
            <a:spAutoFit/>
          </a:bodyPr>
          <a:lstStyle/>
          <a:p>
            <a:r>
              <a:rPr lang="en-US" altLang="en-US" dirty="0"/>
              <a:t>The push operation inserts an item at the top of the stack.</a:t>
            </a:r>
          </a:p>
          <a:p>
            <a:endParaRPr lang="en-US" dirty="0"/>
          </a:p>
          <a:p>
            <a:endParaRPr lang="en-US" dirty="0"/>
          </a:p>
          <a:p>
            <a:endParaRPr lang="en-US" dirty="0"/>
          </a:p>
          <a:p>
            <a:r>
              <a:rPr lang="en-US" dirty="0"/>
              <a:t>Algorithm :</a:t>
            </a:r>
          </a:p>
          <a:p>
            <a:pPr marL="342900" indent="-342900">
              <a:buFont typeface="+mj-lt"/>
              <a:buAutoNum type="arabicPeriod"/>
            </a:pPr>
            <a:r>
              <a:rPr lang="en-US" dirty="0">
                <a:cs typeface="Times New Roman" panose="02020603050405020304" pitchFamily="18" charset="0"/>
              </a:rPr>
              <a:t>If Top = </a:t>
            </a:r>
            <a:r>
              <a:rPr lang="en-US" dirty="0" err="1">
                <a:cs typeface="Times New Roman" panose="02020603050405020304" pitchFamily="18" charset="0"/>
              </a:rPr>
              <a:t>MaxSTK</a:t>
            </a:r>
            <a:r>
              <a:rPr lang="en-US" dirty="0">
                <a:cs typeface="Times New Roman" panose="02020603050405020304" pitchFamily="18" charset="0"/>
              </a:rPr>
              <a:t> then Print: Overflow and Return.   /*…Stack already filled..*/</a:t>
            </a:r>
          </a:p>
          <a:p>
            <a:pPr marL="342900" indent="-342900">
              <a:buFont typeface="+mj-lt"/>
              <a:buAutoNum type="arabicPeriod"/>
            </a:pPr>
            <a:r>
              <a:rPr lang="en-US" dirty="0">
                <a:cs typeface="Times New Roman" panose="02020603050405020304" pitchFamily="18" charset="0"/>
              </a:rPr>
              <a:t>Set Top := Top +1</a:t>
            </a:r>
          </a:p>
          <a:p>
            <a:pPr marL="342900" indent="-342900">
              <a:buFont typeface="+mj-lt"/>
              <a:buAutoNum type="arabicPeriod"/>
            </a:pPr>
            <a:r>
              <a:rPr lang="en-US" dirty="0">
                <a:cs typeface="Times New Roman" panose="02020603050405020304" pitchFamily="18" charset="0"/>
              </a:rPr>
              <a:t>Set Stack[Top] := Item</a:t>
            </a:r>
          </a:p>
          <a:p>
            <a:pPr marL="342900" indent="-342900">
              <a:buFont typeface="+mj-lt"/>
              <a:buAutoNum type="arabicPeriod"/>
            </a:pPr>
            <a:r>
              <a:rPr lang="en-US" dirty="0">
                <a:cs typeface="Times New Roman" panose="02020603050405020304" pitchFamily="18" charset="0"/>
              </a:rPr>
              <a:t>Return.</a:t>
            </a:r>
          </a:p>
          <a:p>
            <a:endParaRPr lang="en-US" dirty="0"/>
          </a:p>
        </p:txBody>
      </p:sp>
      <p:pic>
        <p:nvPicPr>
          <p:cNvPr id="3074" name="Picture 2" descr="Explain stack operations PUSH and POP with examples. | Homework.Study.com">
            <a:extLst>
              <a:ext uri="{FF2B5EF4-FFF2-40B4-BE49-F238E27FC236}">
                <a16:creationId xmlns:a16="http://schemas.microsoft.com/office/drawing/2014/main" id="{698600A6-9AA9-BEE5-9BDB-61C35CC44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482" y="1611967"/>
            <a:ext cx="38100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63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72624-BC42-E23B-5222-24528B8A6D99}"/>
              </a:ext>
            </a:extLst>
          </p:cNvPr>
          <p:cNvSpPr txBox="1"/>
          <p:nvPr/>
        </p:nvSpPr>
        <p:spPr>
          <a:xfrm>
            <a:off x="4572000" y="376517"/>
            <a:ext cx="3048000" cy="646331"/>
          </a:xfrm>
          <a:prstGeom prst="rect">
            <a:avLst/>
          </a:prstGeom>
          <a:noFill/>
        </p:spPr>
        <p:txBody>
          <a:bodyPr wrap="square" rtlCol="0">
            <a:spAutoFit/>
          </a:bodyPr>
          <a:lstStyle/>
          <a:p>
            <a:r>
              <a:rPr lang="en-US" sz="3600" dirty="0"/>
              <a:t>POP Operation</a:t>
            </a:r>
          </a:p>
        </p:txBody>
      </p:sp>
      <p:sp>
        <p:nvSpPr>
          <p:cNvPr id="3" name="TextBox 2">
            <a:extLst>
              <a:ext uri="{FF2B5EF4-FFF2-40B4-BE49-F238E27FC236}">
                <a16:creationId xmlns:a16="http://schemas.microsoft.com/office/drawing/2014/main" id="{3EF1BB4E-23E5-C0BF-30E6-E5CB984CE28E}"/>
              </a:ext>
            </a:extLst>
          </p:cNvPr>
          <p:cNvSpPr txBox="1"/>
          <p:nvPr/>
        </p:nvSpPr>
        <p:spPr>
          <a:xfrm>
            <a:off x="708211" y="1757082"/>
            <a:ext cx="5853953" cy="2862322"/>
          </a:xfrm>
          <a:prstGeom prst="rect">
            <a:avLst/>
          </a:prstGeom>
          <a:noFill/>
        </p:spPr>
        <p:txBody>
          <a:bodyPr wrap="square" rtlCol="0">
            <a:spAutoFit/>
          </a:bodyPr>
          <a:lstStyle/>
          <a:p>
            <a:r>
              <a:rPr lang="en-US" dirty="0">
                <a:cs typeface="Times New Roman" panose="02020603050405020304" pitchFamily="18" charset="0"/>
              </a:rPr>
              <a:t>The pop operation deletes the item at the top of the stack. </a:t>
            </a:r>
          </a:p>
          <a:p>
            <a:endParaRPr lang="en-US" dirty="0">
              <a:cs typeface="Times New Roman" panose="02020603050405020304" pitchFamily="18" charset="0"/>
            </a:endParaRPr>
          </a:p>
          <a:p>
            <a:endParaRPr lang="en-US" dirty="0">
              <a:cs typeface="Times New Roman" panose="02020603050405020304" pitchFamily="18" charset="0"/>
            </a:endParaRPr>
          </a:p>
          <a:p>
            <a:r>
              <a:rPr lang="en-US" dirty="0">
                <a:cs typeface="Times New Roman" panose="02020603050405020304" pitchFamily="18" charset="0"/>
              </a:rPr>
              <a:t>Algorithm :</a:t>
            </a:r>
          </a:p>
          <a:p>
            <a:pPr marL="342900" indent="-342900">
              <a:buFont typeface="+mj-lt"/>
              <a:buAutoNum type="arabicPeriod"/>
            </a:pPr>
            <a:r>
              <a:rPr lang="en-US" dirty="0">
                <a:cs typeface="Times New Roman" panose="02020603050405020304" pitchFamily="18" charset="0"/>
              </a:rPr>
              <a:t>If Top = -1 then Print: Underflow and Return.        /*…Stack already Empty..*/</a:t>
            </a:r>
          </a:p>
          <a:p>
            <a:pPr marL="342900" indent="-342900">
              <a:buFont typeface="+mj-lt"/>
              <a:buAutoNum type="arabicPeriod"/>
            </a:pPr>
            <a:r>
              <a:rPr lang="en-US" dirty="0">
                <a:cs typeface="Times New Roman" panose="02020603050405020304" pitchFamily="18" charset="0"/>
              </a:rPr>
              <a:t>Set  Item := Stack[Top]</a:t>
            </a:r>
          </a:p>
          <a:p>
            <a:pPr marL="342900" indent="-342900">
              <a:buFont typeface="+mj-lt"/>
              <a:buAutoNum type="arabicPeriod"/>
            </a:pPr>
            <a:r>
              <a:rPr lang="en-US" dirty="0">
                <a:cs typeface="Times New Roman" panose="02020603050405020304" pitchFamily="18" charset="0"/>
              </a:rPr>
              <a:t>Set Top := Top - 1</a:t>
            </a:r>
          </a:p>
          <a:p>
            <a:pPr marL="342900" indent="-342900">
              <a:buFont typeface="+mj-lt"/>
              <a:buAutoNum type="arabicPeriod"/>
            </a:pPr>
            <a:r>
              <a:rPr lang="en-US" dirty="0">
                <a:cs typeface="Times New Roman" panose="02020603050405020304" pitchFamily="18" charset="0"/>
              </a:rPr>
              <a:t> Return.</a:t>
            </a:r>
          </a:p>
          <a:p>
            <a:endParaRPr lang="en-US" dirty="0"/>
          </a:p>
        </p:txBody>
      </p:sp>
      <p:pic>
        <p:nvPicPr>
          <p:cNvPr id="4098" name="Picture 2" descr="Explain stack operations PUSH and POP with examples. | Homework.Study.com">
            <a:extLst>
              <a:ext uri="{FF2B5EF4-FFF2-40B4-BE49-F238E27FC236}">
                <a16:creationId xmlns:a16="http://schemas.microsoft.com/office/drawing/2014/main" id="{D55BCDBB-8AD1-D283-0B46-3740A0FF9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757082"/>
            <a:ext cx="42862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81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B4C2F-AC15-E1A8-9A18-29E1E8BBFB52}"/>
              </a:ext>
            </a:extLst>
          </p:cNvPr>
          <p:cNvSpPr txBox="1"/>
          <p:nvPr/>
        </p:nvSpPr>
        <p:spPr>
          <a:xfrm>
            <a:off x="4885765" y="466165"/>
            <a:ext cx="2420470" cy="646331"/>
          </a:xfrm>
          <a:prstGeom prst="rect">
            <a:avLst/>
          </a:prstGeom>
          <a:noFill/>
        </p:spPr>
        <p:txBody>
          <a:bodyPr wrap="square" rtlCol="0">
            <a:spAutoFit/>
          </a:bodyPr>
          <a:lstStyle/>
          <a:p>
            <a:r>
              <a:rPr lang="en-US" sz="3600" dirty="0"/>
              <a:t>Stack Errors</a:t>
            </a:r>
          </a:p>
        </p:txBody>
      </p:sp>
      <p:sp>
        <p:nvSpPr>
          <p:cNvPr id="3" name="TextBox 2">
            <a:extLst>
              <a:ext uri="{FF2B5EF4-FFF2-40B4-BE49-F238E27FC236}">
                <a16:creationId xmlns:a16="http://schemas.microsoft.com/office/drawing/2014/main" id="{54A37AFE-D649-DFED-DC96-697F2DD6282D}"/>
              </a:ext>
            </a:extLst>
          </p:cNvPr>
          <p:cNvSpPr txBox="1"/>
          <p:nvPr/>
        </p:nvSpPr>
        <p:spPr>
          <a:xfrm>
            <a:off x="753037" y="1685365"/>
            <a:ext cx="6840070" cy="2862322"/>
          </a:xfrm>
          <a:prstGeom prst="rect">
            <a:avLst/>
          </a:prstGeom>
          <a:noFill/>
        </p:spPr>
        <p:txBody>
          <a:bodyPr wrap="square" rtlCol="0">
            <a:spAutoFit/>
          </a:bodyPr>
          <a:lstStyle/>
          <a:p>
            <a:r>
              <a:rPr lang="en-US" dirty="0"/>
              <a:t>There are two stack errors that can occur:</a:t>
            </a:r>
          </a:p>
          <a:p>
            <a:endParaRPr lang="en-US" dirty="0"/>
          </a:p>
          <a:p>
            <a:pPr marL="342900" indent="-342900">
              <a:buFont typeface="+mj-lt"/>
              <a:buAutoNum type="arabicPeriod"/>
            </a:pPr>
            <a:r>
              <a:rPr lang="en-US" dirty="0"/>
              <a:t>Stack Overflow: This error occurs when you try to push an element onto a stack that is already at its maximum capacity. It indicates that the stack is full, and no more elements can be added without first removing some.</a:t>
            </a:r>
          </a:p>
          <a:p>
            <a:pPr marL="342900" indent="-342900">
              <a:buFont typeface="+mj-lt"/>
              <a:buAutoNum type="arabicPeriod"/>
            </a:pPr>
            <a:endParaRPr lang="en-US" dirty="0"/>
          </a:p>
          <a:p>
            <a:pPr marL="342900" indent="-342900">
              <a:buFont typeface="+mj-lt"/>
              <a:buAutoNum type="arabicPeriod"/>
            </a:pPr>
            <a:r>
              <a:rPr lang="en-US" dirty="0"/>
              <a:t>Stack Underflow: This error occurs when you try to pop an element from an empty stack. It indicates that there are no elements left in the stack to be removed.</a:t>
            </a:r>
          </a:p>
        </p:txBody>
      </p:sp>
      <p:pic>
        <p:nvPicPr>
          <p:cNvPr id="5" name="Picture 4">
            <a:extLst>
              <a:ext uri="{FF2B5EF4-FFF2-40B4-BE49-F238E27FC236}">
                <a16:creationId xmlns:a16="http://schemas.microsoft.com/office/drawing/2014/main" id="{73113C6C-8972-F02A-D1AD-A63DDA26D6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741" y="2151064"/>
            <a:ext cx="4760259" cy="2152980"/>
          </a:xfrm>
          <a:prstGeom prst="rect">
            <a:avLst/>
          </a:prstGeom>
        </p:spPr>
      </p:pic>
    </p:spTree>
    <p:extLst>
      <p:ext uri="{BB962C8B-B14F-4D97-AF65-F5344CB8AC3E}">
        <p14:creationId xmlns:p14="http://schemas.microsoft.com/office/powerpoint/2010/main" val="29132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8D815-B779-F056-1F6F-C60FB37A13E5}"/>
              </a:ext>
            </a:extLst>
          </p:cNvPr>
          <p:cNvSpPr txBox="1"/>
          <p:nvPr/>
        </p:nvSpPr>
        <p:spPr>
          <a:xfrm>
            <a:off x="4491318" y="385483"/>
            <a:ext cx="3209364" cy="646331"/>
          </a:xfrm>
          <a:prstGeom prst="rect">
            <a:avLst/>
          </a:prstGeom>
          <a:noFill/>
        </p:spPr>
        <p:txBody>
          <a:bodyPr wrap="square" rtlCol="0">
            <a:spAutoFit/>
          </a:bodyPr>
          <a:lstStyle/>
          <a:p>
            <a:r>
              <a:rPr lang="en-US" sz="3600" dirty="0"/>
              <a:t>Implementation</a:t>
            </a:r>
          </a:p>
        </p:txBody>
      </p:sp>
      <p:sp>
        <p:nvSpPr>
          <p:cNvPr id="3" name="TextBox 2">
            <a:extLst>
              <a:ext uri="{FF2B5EF4-FFF2-40B4-BE49-F238E27FC236}">
                <a16:creationId xmlns:a16="http://schemas.microsoft.com/office/drawing/2014/main" id="{DEE6BD0C-BCBA-DCC3-DF98-2B8AEB585CDE}"/>
              </a:ext>
            </a:extLst>
          </p:cNvPr>
          <p:cNvSpPr txBox="1"/>
          <p:nvPr/>
        </p:nvSpPr>
        <p:spPr>
          <a:xfrm>
            <a:off x="654424" y="1541929"/>
            <a:ext cx="10981764" cy="2031325"/>
          </a:xfrm>
          <a:prstGeom prst="rect">
            <a:avLst/>
          </a:prstGeom>
          <a:noFill/>
        </p:spPr>
        <p:txBody>
          <a:bodyPr wrap="square" rtlCol="0">
            <a:spAutoFit/>
          </a:bodyPr>
          <a:lstStyle/>
          <a:p>
            <a:r>
              <a:rPr lang="en-US" dirty="0"/>
              <a:t>Stack data structure can be implemented in two ways. They are as follows :</a:t>
            </a:r>
          </a:p>
          <a:p>
            <a:endParaRPr lang="en-US" dirty="0"/>
          </a:p>
          <a:p>
            <a:pPr marL="342900" indent="-342900">
              <a:buFont typeface="+mj-lt"/>
              <a:buAutoNum type="arabicPeriod"/>
            </a:pPr>
            <a:r>
              <a:rPr lang="en-US" dirty="0"/>
              <a:t>Using Array : When a stack is implemented using an array, that stack can organize an only limited number of elements. </a:t>
            </a:r>
          </a:p>
          <a:p>
            <a:pPr marL="342900" indent="-342900">
              <a:buFont typeface="+mj-lt"/>
              <a:buAutoNum type="arabicPeriod"/>
            </a:pPr>
            <a:r>
              <a:rPr lang="en-US" dirty="0"/>
              <a:t>Using Linked List :When a stack is implemented using a linked list, that stack can organize an unlimited number of elements.</a:t>
            </a:r>
          </a:p>
          <a:p>
            <a:endParaRPr lang="en-US" dirty="0"/>
          </a:p>
        </p:txBody>
      </p:sp>
      <p:pic>
        <p:nvPicPr>
          <p:cNvPr id="4" name="Picture 6">
            <a:extLst>
              <a:ext uri="{FF2B5EF4-FFF2-40B4-BE49-F238E27FC236}">
                <a16:creationId xmlns:a16="http://schemas.microsoft.com/office/drawing/2014/main" id="{AB2A7B5E-F0CB-C3A0-E899-11A190D31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583"/>
          <a:stretch>
            <a:fillRect/>
          </a:stretch>
        </p:blipFill>
        <p:spPr bwMode="auto">
          <a:xfrm>
            <a:off x="2487706" y="3299012"/>
            <a:ext cx="68580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24809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219</TotalTime>
  <Words>1965</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Monotype Sorts</vt:lpstr>
      <vt:lpstr>Quicksand</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Tazul Islam Rafi</dc:creator>
  <cp:lastModifiedBy>Md Saiful Islam</cp:lastModifiedBy>
  <cp:revision>5</cp:revision>
  <dcterms:created xsi:type="dcterms:W3CDTF">2023-09-21T03:49:07Z</dcterms:created>
  <dcterms:modified xsi:type="dcterms:W3CDTF">2023-09-22T16:16:40Z</dcterms:modified>
</cp:coreProperties>
</file>