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72" r:id="rId7"/>
    <p:sldId id="271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674" autoAdjust="0"/>
  </p:normalViewPr>
  <p:slideViewPr>
    <p:cSldViewPr snapToGrid="0" snapToObjects="1">
      <p:cViewPr>
        <p:scale>
          <a:sx n="60" d="100"/>
          <a:sy n="60" d="100"/>
        </p:scale>
        <p:origin x="1460" y="5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2523-F397-4340-B4E5-BE191A905504}" type="datetimeFigureOut">
              <a:rPr lang="en-FI" smtClean="0"/>
              <a:t>21/01/2025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F624-4690-4D0B-9690-0F42E9C4DDD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87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3F624-4690-4D0B-9690-0F42E9C4DDDC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2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1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gopenai.com/predicting-stock-prices-with-lstm-and-gru-a-step-by-step-guide-381ec1554e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467678"/>
            <a:ext cx="7695743" cy="264291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r>
              <a:rPr lang="en-GB" sz="4200"/>
              <a:t>Wolt</a:t>
            </a:r>
            <a:r>
              <a:rPr lang="en-GB" sz="4200" dirty="0"/>
              <a:t> Test Assignment Report:</a:t>
            </a:r>
            <a:br>
              <a:rPr lang="en-GB" sz="4200" dirty="0"/>
            </a:br>
            <a:r>
              <a:rPr lang="en-GB" sz="4200" dirty="0"/>
              <a:t>Predicting number of couriers</a:t>
            </a:r>
            <a:endParaRPr lang="en-GB" sz="4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6988" y="4766310"/>
            <a:ext cx="1440180" cy="226314"/>
          </a:xfrm>
        </p:spPr>
        <p:txBody>
          <a:bodyPr anchor="ctr"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FI">
                <a:solidFill>
                  <a:schemeClr val="bg1">
                    <a:alpha val="60000"/>
                  </a:schemeClr>
                </a:solidFill>
              </a:rPr>
              <a:t>2025-01-21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br>
              <a:rPr lang="en-GB" sz="1800">
                <a:solidFill>
                  <a:schemeClr val="bg2"/>
                </a:solidFill>
              </a:rPr>
            </a:br>
            <a:br>
              <a:rPr lang="en-GB" sz="1800">
                <a:solidFill>
                  <a:schemeClr val="bg2"/>
                </a:solidFill>
              </a:rPr>
            </a:br>
            <a:r>
              <a:rPr lang="en-GB" sz="1800">
                <a:solidFill>
                  <a:schemeClr val="bg2"/>
                </a:solidFill>
              </a:rPr>
              <a:t>Mikhail Silaev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Introduction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3" name="Picture 1" descr="Figure 1: Time series  figures/TimeSeries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0494" y="1115607"/>
            <a:ext cx="4087416" cy="2912283"/>
          </a:xfrm>
          <a:prstGeom prst="rect">
            <a:avLst/>
          </a:prstGeom>
          <a:noFill/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698" y="1828800"/>
            <a:ext cx="3124882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The problem of predicting time series is crucial for the future activity planning. The dataset given contains daily courier number combined with the weather data. 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Outlier-cleaned time series on this slide show visible correlations of courier number with temperature and precipitation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Is it possible to predict the number of couriers for next day or for several days ahead based on the historical data?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8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5" name="Picture 1" descr="Figure 2: Correlation matrix  figures/CorrelationHeatMap.png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4175381" y="977656"/>
            <a:ext cx="4691033" cy="3659006"/>
          </a:xfrm>
          <a:prstGeom prst="rect">
            <a:avLst/>
          </a:prstGeom>
          <a:noFill/>
          <a:effectLst/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Let us have a look at the correlation matrix first. Besides weather characteristics we add also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day_of_week_i</a:t>
                </a:r>
                <a:r>
                  <a:rPr lang="en-US" dirty="0">
                    <a:solidFill>
                      <a:srgbClr val="EBEBEB"/>
                    </a:solidFill>
                  </a:rPr>
                  <a:t>’ dummy variable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=0..6</m:t>
                    </m:r>
                  </m:oMath>
                </a14:m>
                <a:r>
                  <a:rPr lang="en-US" dirty="0">
                    <a:solidFill>
                      <a:srgbClr val="EBEBEB"/>
                    </a:solidFill>
                  </a:rPr>
                  <a:t>. Here ‘day_of_week_0’ corresponds to Monday.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Largest correlation for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courier_partner_online</a:t>
                </a:r>
                <a:r>
                  <a:rPr lang="en-US" dirty="0">
                    <a:solidFill>
                      <a:srgbClr val="EBEBEB"/>
                    </a:solidFill>
                  </a:rPr>
                  <a:t>’ is with ‘temperature’, and then with ‘precipitation’. 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Correlation with ‘humidity’ is also large.  However, ‘humidity’ is almost deterministically correlated with ‘precipitation’.  It should not add new prediction power.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  <a:blipFill>
                <a:blip r:embed="rId8"/>
                <a:stretch>
                  <a:fillRect r="-586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4440"/>
            <a:ext cx="3132016" cy="335311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GB" dirty="0">
                <a:solidFill>
                  <a:srgbClr val="FFFFFF"/>
                </a:solidFill>
              </a:rPr>
              <a:t>Prediction Tasks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234440"/>
            <a:ext cx="4439628" cy="33531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0"/>
              </a:spcBef>
            </a:pPr>
            <a:r>
              <a:rPr lang="en-GB" sz="1100" b="1" dirty="0"/>
              <a:t>Next-Day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 of the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dirty="0"/>
              <a:t> (representing ‘</a:t>
            </a:r>
            <a:r>
              <a:rPr lang="en-GB" sz="1100" dirty="0" err="1"/>
              <a:t>courier_partners_online</a:t>
            </a:r>
            <a:r>
              <a:rPr lang="en-GB" sz="1100" dirty="0"/>
              <a:t>’) for the next day based on the historical values available up to day </a:t>
            </a:r>
            <a:r>
              <a:rPr lang="en-GB" sz="1100" i="1" dirty="0" err="1"/>
              <a:t>i</a:t>
            </a:r>
            <a:endParaRPr lang="en-GB" sz="1100" b="1" i="1" dirty="0"/>
          </a:p>
          <a:p>
            <a:pPr>
              <a:lnSpc>
                <a:spcPct val="90000"/>
              </a:lnSpc>
            </a:pPr>
            <a:r>
              <a:rPr lang="en-GB" sz="1100" b="1" dirty="0"/>
              <a:t>Multiple-Day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values of the variable 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i="1" dirty="0"/>
              <a:t>, y</a:t>
            </a:r>
            <a:r>
              <a:rPr lang="en-GB" sz="1100" i="1" baseline="-25000" dirty="0"/>
              <a:t>i+2</a:t>
            </a:r>
            <a:r>
              <a:rPr lang="en-GB" sz="1100" i="1" dirty="0"/>
              <a:t>, …, </a:t>
            </a:r>
            <a:r>
              <a:rPr lang="en-GB" sz="1100" i="1" dirty="0" err="1"/>
              <a:t>y</a:t>
            </a:r>
            <a:r>
              <a:rPr lang="en-GB" sz="1100" i="1" baseline="-25000" dirty="0" err="1"/>
              <a:t>i</a:t>
            </a:r>
            <a:r>
              <a:rPr lang="en-GB" sz="1100" i="1" baseline="-25000" dirty="0"/>
              <a:t>+ n</a:t>
            </a:r>
            <a:r>
              <a:rPr lang="en-GB" sz="1100" i="1" dirty="0"/>
              <a:t> </a:t>
            </a:r>
            <a:r>
              <a:rPr lang="en-GB" sz="1100" dirty="0"/>
              <a:t>for the next n days based on the historical values available up to day </a:t>
            </a:r>
            <a:r>
              <a:rPr lang="en-GB" sz="1100" i="1" dirty="0" err="1"/>
              <a:t>i</a:t>
            </a: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b="1" dirty="0"/>
              <a:t>Feature selection</a:t>
            </a:r>
            <a:endParaRPr lang="en-GB" sz="1100" dirty="0"/>
          </a:p>
          <a:p>
            <a:pPr marL="0" indent="0">
              <a:lnSpc>
                <a:spcPct val="90000"/>
              </a:lnSpc>
              <a:buClr>
                <a:srgbClr val="EBEBEB">
                  <a:lumMod val="40000"/>
                  <a:lumOff val="60000"/>
                </a:srgbClr>
              </a:buClr>
              <a:buNone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Features consist historical variables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1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 ‘temperature’, ‘precipitation’, ‘day_of_week_0’, … ‘day_of_week_6’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for the number of </a:t>
            </a:r>
            <a:r>
              <a:rPr lang="en-GB" sz="1100" dirty="0"/>
              <a:t>‘</a:t>
            </a:r>
            <a:r>
              <a:rPr lang="en-GB" sz="1100" i="1" dirty="0" err="1"/>
              <a:t>train_days</a:t>
            </a:r>
            <a:r>
              <a:rPr lang="en-GB" sz="1100" dirty="0"/>
              <a:t>’ </a:t>
            </a:r>
            <a:r>
              <a:rPr kumimoji="0" lang="en-GB" sz="11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preceding days.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 total there are 10 different variables. The number of preceding days (‘</a:t>
            </a:r>
            <a:r>
              <a:rPr kumimoji="0" lang="en-GB" sz="11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train_days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’) can be different. We take it to be 40 days. It describes both small- and meso-time scales </a:t>
            </a:r>
            <a:r>
              <a:rPr lang="en-GB" sz="1100" dirty="0"/>
              <a:t>like season variability.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buClr>
                <a:srgbClr val="EBEBEB">
                  <a:lumMod val="40000"/>
                  <a:lumOff val="60000"/>
                </a:srgbClr>
              </a:buClr>
              <a:buNone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Since we use 10 feature and 40 preceding days, 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the total number of features is 400.</a:t>
            </a:r>
            <a:endParaRPr lang="en-GB" sz="11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F269D0-8192-21C0-FAC5-479FCE48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1" y="1729474"/>
            <a:ext cx="8740256" cy="314661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Baseline -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(LR)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Equal to the number of features (400)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600" b="1" dirty="0">
                <a:solidFill>
                  <a:srgbClr val="242424"/>
                </a:solidFill>
              </a:rPr>
              <a:t>Long Short-</a:t>
            </a:r>
            <a:r>
              <a:rPr lang="fi-FI" sz="1600" b="1" dirty="0" err="1">
                <a:solidFill>
                  <a:srgbClr val="242424"/>
                </a:solidFill>
              </a:rPr>
              <a:t>Term</a:t>
            </a:r>
            <a:r>
              <a:rPr lang="fi-FI" sz="1600" b="1" dirty="0">
                <a:solidFill>
                  <a:srgbClr val="242424"/>
                </a:solidFill>
              </a:rPr>
              <a:t> Memory (LSTM)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Architecture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FI" altLang="en-FI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(timesteps, features)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 LSTM layers with varying units and dropout (30%, 10%, 20%, 30%)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 Layer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Output layer with n units</a:t>
            </a:r>
            <a:r>
              <a:rPr lang="en-GB" altLang="en-FI" sz="1600" dirty="0"/>
              <a:t>, which can be 1 or e.g. 20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params:</a:t>
            </a:r>
            <a:r>
              <a:rPr kumimoji="0" lang="en-GB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138,271</a:t>
            </a: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MSE,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Adam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FI" sz="1600" dirty="0"/>
          </a:p>
        </p:txBody>
      </p:sp>
      <p:sp>
        <p:nvSpPr>
          <p:cNvPr id="9" name="Tekstiruutu 9">
            <a:extLst>
              <a:ext uri="{FF2B5EF4-FFF2-40B4-BE49-F238E27FC236}">
                <a16:creationId xmlns:a16="http://schemas.microsoft.com/office/drawing/2014/main" id="{3FA74569-9EAF-18F7-A2AD-1045034682F4}"/>
              </a:ext>
            </a:extLst>
          </p:cNvPr>
          <p:cNvSpPr txBox="1"/>
          <p:nvPr/>
        </p:nvSpPr>
        <p:spPr>
          <a:xfrm>
            <a:off x="93501" y="4205471"/>
            <a:ext cx="43744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i-FI" sz="1600" dirty="0">
              <a:solidFill>
                <a:srgbClr val="242424"/>
              </a:solidFill>
            </a:endParaRPr>
          </a:p>
          <a:p>
            <a:r>
              <a:rPr lang="fi-FI" sz="1600" dirty="0" err="1">
                <a:solidFill>
                  <a:srgbClr val="242424"/>
                </a:solidFill>
              </a:rPr>
              <a:t>We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adopt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the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LSTM 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realization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for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stock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prise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prediction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 </a:t>
            </a:r>
            <a:endParaRPr lang="fi-FI" sz="1600" dirty="0"/>
          </a:p>
        </p:txBody>
      </p:sp>
      <p:pic>
        <p:nvPicPr>
          <p:cNvPr id="11" name="Kuva 4" descr="Kuva, joka sisältää kohteen kuvakaappaus&#10;&#10;Kuvaus luotu automaattisesti">
            <a:extLst>
              <a:ext uri="{FF2B5EF4-FFF2-40B4-BE49-F238E27FC236}">
                <a16:creationId xmlns:a16="http://schemas.microsoft.com/office/drawing/2014/main" id="{6DCB0756-CDBE-0E6A-1410-B5376C56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32" y="3914192"/>
            <a:ext cx="3793605" cy="9618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51325CC-EB67-B5A1-7AF2-2B7900D0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03" y="622567"/>
            <a:ext cx="2637435" cy="1978077"/>
          </a:xfrm>
          <a:prstGeom prst="rect">
            <a:avLst/>
          </a:prstGeom>
        </p:spPr>
      </p:pic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16EC3-B5DA-25C0-BAA8-CDA1B1F9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8" y="622568"/>
            <a:ext cx="2637435" cy="197807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E2708-5CAB-E32C-C4DF-E19DCB54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252368"/>
              </p:ext>
            </p:extLst>
          </p:nvPr>
        </p:nvGraphicFramePr>
        <p:xfrm>
          <a:off x="5452438" y="2809787"/>
          <a:ext cx="3399610" cy="8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25.61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ED254DB-74FB-C646-5776-C878041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8" y="-198646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Next-Day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78E75-C118-3826-F4D2-FAB1D7F01F80}"/>
              </a:ext>
            </a:extLst>
          </p:cNvPr>
          <p:cNvSpPr txBox="1"/>
          <p:nvPr/>
        </p:nvSpPr>
        <p:spPr>
          <a:xfrm>
            <a:off x="3458884" y="3921368"/>
            <a:ext cx="605327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FI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works a bit better than LSTM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300" i="0" u="none" strike="noStrike" cap="none" normalizeH="0" baseline="0" dirty="0">
                <a:ln>
                  <a:noFill/>
                </a:ln>
                <a:effectLst/>
                <a:ea typeface="+mj-ea"/>
                <a:cs typeface="+mj-cs"/>
              </a:rPr>
              <a:t>M</a:t>
            </a:r>
            <a:r>
              <a:rPr lang="en-GB" sz="1300" kern="1200" spc="0" noProof="0" dirty="0" err="1">
                <a:uLnTx/>
                <a:uFillTx/>
                <a:ea typeface="+mj-ea"/>
                <a:cs typeface="+mj-cs"/>
              </a:rPr>
              <a:t>ost</a:t>
            </a:r>
            <a:r>
              <a:rPr lang="en-GB" sz="1300" kern="1200" spc="0" noProof="0" dirty="0">
                <a:uLnTx/>
                <a:uFillTx/>
                <a:ea typeface="+mj-ea"/>
                <a:cs typeface="+mj-cs"/>
              </a:rPr>
              <a:t> important features: 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’, ‘temperature’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FI" sz="1300" b="0" dirty="0">
                <a:solidFill>
                  <a:schemeClr val="tx1"/>
                </a:solidFill>
                <a:ea typeface="+mj-ea"/>
                <a:cs typeface="+mj-cs"/>
              </a:rPr>
              <a:t>Optimal training stop is at 20 Epoch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9A928E0C-0B8A-52DD-8419-3EB00122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438" y="622566"/>
            <a:ext cx="3399610" cy="1978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5C722-D23B-55A8-4F83-59141CB9425A}"/>
              </a:ext>
            </a:extLst>
          </p:cNvPr>
          <p:cNvSpPr txBox="1"/>
          <p:nvPr/>
        </p:nvSpPr>
        <p:spPr>
          <a:xfrm>
            <a:off x="4464341" y="2889439"/>
            <a:ext cx="141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esidual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C6081FC-2B98-4808-C06D-D395F63C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98" y="3026907"/>
            <a:ext cx="3222513" cy="1922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2DDA5-6A74-D172-056F-573340F18143}"/>
              </a:ext>
            </a:extLst>
          </p:cNvPr>
          <p:cNvSpPr txBox="1"/>
          <p:nvPr/>
        </p:nvSpPr>
        <p:spPr>
          <a:xfrm>
            <a:off x="198625" y="2668936"/>
            <a:ext cx="40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curves (see in /notebooks)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345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D52D405-BCA8-BBDE-FB78-6F372AA4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2" y="3006401"/>
            <a:ext cx="2441336" cy="1831002"/>
          </a:xfrm>
          <a:prstGeom prst="rect">
            <a:avLst/>
          </a:prstGeom>
        </p:spPr>
      </p:pic>
      <p:pic>
        <p:nvPicPr>
          <p:cNvPr id="29" name="Picture 2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B24B27B-6F17-3547-1757-8E75CFDA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2" y="1175399"/>
            <a:ext cx="2441336" cy="1831002"/>
          </a:xfrm>
          <a:prstGeom prst="rect">
            <a:avLst/>
          </a:prstGeom>
        </p:spPr>
      </p:pic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6B3DD26-ECF5-DD19-875F-7874FA7E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938" y="3006401"/>
            <a:ext cx="2441336" cy="1831002"/>
          </a:xfrm>
          <a:prstGeom prst="rect">
            <a:avLst/>
          </a:prstGeom>
        </p:spPr>
      </p:pic>
      <p:pic>
        <p:nvPicPr>
          <p:cNvPr id="53" name="Picture 5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27EA63D-45E1-A2D9-E9C3-945F3698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938" y="1175399"/>
            <a:ext cx="2441336" cy="1831002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A2A0A015-A5A8-0D09-8DA3-8531D741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8" y="-222279"/>
            <a:ext cx="7198553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Multiple-Day prediction for 20 ahead</a:t>
            </a:r>
          </a:p>
        </p:txBody>
      </p:sp>
      <p:graphicFrame>
        <p:nvGraphicFramePr>
          <p:cNvPr id="57" name="Content Placeholder 5">
            <a:extLst>
              <a:ext uri="{FF2B5EF4-FFF2-40B4-BE49-F238E27FC236}">
                <a16:creationId xmlns:a16="http://schemas.microsoft.com/office/drawing/2014/main" id="{80EFEB48-2D3C-CB2F-B2DC-B6957D0E3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67252"/>
              </p:ext>
            </p:extLst>
          </p:nvPr>
        </p:nvGraphicFramePr>
        <p:xfrm>
          <a:off x="5231245" y="1185611"/>
          <a:ext cx="3355520" cy="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3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43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32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95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29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</a:t>
                      </a:r>
                      <a:r>
                        <a:rPr lang="en-GB" sz="1200" dirty="0"/>
                        <a:t>51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36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71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17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A6E4534-2595-0670-BC08-E8E3E9B33D36}"/>
              </a:ext>
            </a:extLst>
          </p:cNvPr>
          <p:cNvSpPr txBox="1"/>
          <p:nvPr/>
        </p:nvSpPr>
        <p:spPr>
          <a:xfrm>
            <a:off x="5231245" y="4167838"/>
            <a:ext cx="378061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LSTM performs better than LR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altLang="en-FI" sz="1300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However, LSTM overfits </a:t>
            </a:r>
            <a:r>
              <a:rPr lang="en-GB" altLang="en-FI" sz="1300" dirty="0"/>
              <a:t>so that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and validation </a:t>
            </a:r>
            <a:r>
              <a:rPr lang="en-GB" altLang="en-FI" sz="1300" dirty="0"/>
              <a:t>errors fluctuate 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C3E635-E16A-B37D-D50A-0ECBA176523D}"/>
              </a:ext>
            </a:extLst>
          </p:cNvPr>
          <p:cNvSpPr txBox="1"/>
          <p:nvPr/>
        </p:nvSpPr>
        <p:spPr>
          <a:xfrm>
            <a:off x="187789" y="836845"/>
            <a:ext cx="4698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F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Predictions for different 20-days terms 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5D2E37-B3E6-B0E0-F3B9-329FCD45DB8B}"/>
              </a:ext>
            </a:extLst>
          </p:cNvPr>
          <p:cNvSpPr txBox="1"/>
          <p:nvPr/>
        </p:nvSpPr>
        <p:spPr>
          <a:xfrm>
            <a:off x="5231245" y="8060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orange lines">
            <a:extLst>
              <a:ext uri="{FF2B5EF4-FFF2-40B4-BE49-F238E27FC236}">
                <a16:creationId xmlns:a16="http://schemas.microsoft.com/office/drawing/2014/main" id="{80A02C90-BDB2-B805-DE18-4A5859EA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246" y="2098963"/>
            <a:ext cx="3303610" cy="19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072640"/>
            <a:ext cx="6709905" cy="261365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Both LSTM and Linear Regression models predict courier numbers for the next day and up to 20 days ahead, with RMSE, SNR, and R-squared metrics showing decent performance (R-squared ~0.2-0.3). For the Next-Day task, both models perform similarly, while LSTM slightly outperforms for the Multiple-Day task. </a:t>
            </a:r>
          </a:p>
          <a:p>
            <a:pPr marL="0" lvl="0" indent="0">
              <a:buNone/>
            </a:pPr>
            <a:r>
              <a:rPr lang="en-GB" dirty="0"/>
              <a:t>However, LSTM performance depends on hyperparameters like batch size. For Multiple-Day task LSTM model overfits. Future improvements can focus on hyperparameter optimization and expanding the time series dataset to further enhance performance.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681</Words>
  <Application>Microsoft Office PowerPoint</Application>
  <PresentationFormat>On-screen Show (16:9)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Century Gothic</vt:lpstr>
      <vt:lpstr>Wingdings 3</vt:lpstr>
      <vt:lpstr>Ion</vt:lpstr>
      <vt:lpstr>Wolt Test Assignment Report: Predicting number of couriers</vt:lpstr>
      <vt:lpstr> Introduction</vt:lpstr>
      <vt:lpstr>Exploratory Data Analysis</vt:lpstr>
      <vt:lpstr>Prediction Tasks &amp; Feature Engineering</vt:lpstr>
      <vt:lpstr>Models</vt:lpstr>
      <vt:lpstr>Results: Next-Day prediction</vt:lpstr>
      <vt:lpstr>Results: Multiple-Day prediction for 20 ahead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Wolt Test Assignment Report”</dc:title>
  <dc:creator>Mikhail Silaev</dc:creator>
  <cp:keywords/>
  <cp:lastModifiedBy>Mikhail Silaev</cp:lastModifiedBy>
  <cp:revision>35</cp:revision>
  <dcterms:created xsi:type="dcterms:W3CDTF">2025-01-21T13:01:06Z</dcterms:created>
  <dcterms:modified xsi:type="dcterms:W3CDTF">2025-01-21T20:56:27Z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2025-01-21</vt:lpwstr>
  </property>
</Properties>
</file>