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8" r:id="rId3"/>
    <p:sldId id="259" r:id="rId4"/>
    <p:sldId id="260" r:id="rId5"/>
    <p:sldId id="262" r:id="rId6"/>
    <p:sldId id="272" r:id="rId7"/>
    <p:sldId id="271" r:id="rId8"/>
    <p:sldId id="270"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3674" autoAdjust="0"/>
  </p:normalViewPr>
  <p:slideViewPr>
    <p:cSldViewPr snapToGrid="0" snapToObjects="1">
      <p:cViewPr>
        <p:scale>
          <a:sx n="50" d="100"/>
          <a:sy n="50" d="100"/>
        </p:scale>
        <p:origin x="1740" y="7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I"/>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692523-F397-4340-B4E5-BE191A905504}" type="datetimeFigureOut">
              <a:rPr lang="en-FI" smtClean="0"/>
              <a:t>21/01/2025</a:t>
            </a:fld>
            <a:endParaRPr lang="en-FI"/>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I"/>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I"/>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I"/>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3F624-4690-4D0B-9690-0F42E9C4DDDC}" type="slidenum">
              <a:rPr lang="en-FI" smtClean="0"/>
              <a:t>‹#›</a:t>
            </a:fld>
            <a:endParaRPr lang="en-FI"/>
          </a:p>
        </p:txBody>
      </p:sp>
    </p:spTree>
    <p:extLst>
      <p:ext uri="{BB962C8B-B14F-4D97-AF65-F5344CB8AC3E}">
        <p14:creationId xmlns:p14="http://schemas.microsoft.com/office/powerpoint/2010/main" val="377875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I" dirty="0"/>
          </a:p>
        </p:txBody>
      </p:sp>
      <p:sp>
        <p:nvSpPr>
          <p:cNvPr id="4" name="Slide Number Placeholder 3"/>
          <p:cNvSpPr>
            <a:spLocks noGrp="1"/>
          </p:cNvSpPr>
          <p:nvPr>
            <p:ph type="sldNum" sz="quarter" idx="5"/>
          </p:nvPr>
        </p:nvSpPr>
        <p:spPr/>
        <p:txBody>
          <a:bodyPr/>
          <a:lstStyle/>
          <a:p>
            <a:fld id="{9143F624-4690-4D0B-9690-0F42E9C4DDDC}" type="slidenum">
              <a:rPr lang="en-FI" smtClean="0"/>
              <a:t>3</a:t>
            </a:fld>
            <a:endParaRPr lang="en-FI"/>
          </a:p>
        </p:txBody>
      </p:sp>
    </p:spTree>
    <p:extLst>
      <p:ext uri="{BB962C8B-B14F-4D97-AF65-F5344CB8AC3E}">
        <p14:creationId xmlns:p14="http://schemas.microsoft.com/office/powerpoint/2010/main" val="67297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054361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97082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GB"/>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02895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GB"/>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GB"/>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17251124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GB"/>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95491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GB"/>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1/21/2025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373806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GB"/>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1EB5C9-1307-BA42-ABA2-0BC069CD8E7F}" type="datetimeFigureOut">
              <a:rPr lang="en-US" smtClean="0"/>
              <a:t>1/21/2025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49144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2016656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62162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241EB5C9-1307-BA42-ABA2-0BC069CD8E7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7414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GB"/>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27881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514812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3971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241EB5C9-1307-BA42-ABA2-0BC069CD8E7F}" type="datetimeFigureOut">
              <a:rPr lang="en-US" smtClean="0"/>
              <a:t>1/21/2025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44889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41EB5C9-1307-BA42-ABA2-0BC069CD8E7F}" type="datetimeFigureOut">
              <a:rPr lang="en-US" smtClean="0"/>
              <a:t>1/21/2025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97304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GB"/>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7" name="Date Placeholder 4"/>
          <p:cNvSpPr>
            <a:spLocks noGrp="1"/>
          </p:cNvSpPr>
          <p:nvPr>
            <p:ph type="dt" sz="half" idx="10"/>
          </p:nvPr>
        </p:nvSpPr>
        <p:spPr/>
        <p:txBody>
          <a:bodyPr/>
          <a:lstStyle/>
          <a:p>
            <a:fld id="{241EB5C9-1307-BA42-ABA2-0BC069CD8E7F}" type="datetimeFigureOut">
              <a:rPr lang="en-US" smtClean="0"/>
              <a:t>1/21/2025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885832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GB"/>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GB"/>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02165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241EB5C9-1307-BA42-ABA2-0BC069CD8E7F}" type="datetimeFigureOut">
              <a:rPr lang="en-US" smtClean="0"/>
              <a:t>1/21/2025</a:t>
            </a:fld>
            <a:endParaRPr lang="en-US"/>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23982728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log.gopenai.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9143771" cy="354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2815271"/>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41649"/>
            <a:ext cx="9144000" cy="2101851"/>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24128" y="467678"/>
            <a:ext cx="7695743" cy="2642914"/>
          </a:xfrm>
        </p:spPr>
        <p:txBody>
          <a:bodyPr>
            <a:normAutofit/>
          </a:bodyPr>
          <a:lstStyle/>
          <a:p>
            <a:pPr marL="0" lvl="0" indent="0" algn="ctr">
              <a:lnSpc>
                <a:spcPct val="90000"/>
              </a:lnSpc>
              <a:buNone/>
            </a:pPr>
            <a:r>
              <a:rPr lang="en-GB" sz="4200"/>
              <a:t>Wolt</a:t>
            </a:r>
            <a:r>
              <a:rPr lang="en-GB" sz="4200" dirty="0"/>
              <a:t> Test Assignment Report:</a:t>
            </a:r>
            <a:br>
              <a:rPr lang="en-GB" sz="4200" dirty="0"/>
            </a:br>
            <a:r>
              <a:rPr lang="en-GB" sz="4200" dirty="0"/>
              <a:t>Predicting number of couriers</a:t>
            </a:r>
            <a:endParaRPr lang="en-GB" sz="4200"/>
          </a:p>
        </p:txBody>
      </p:sp>
      <p:sp>
        <p:nvSpPr>
          <p:cNvPr id="4" name="Date Placeholder 3"/>
          <p:cNvSpPr>
            <a:spLocks noGrp="1"/>
          </p:cNvSpPr>
          <p:nvPr>
            <p:ph type="dt" sz="half" idx="10"/>
          </p:nvPr>
        </p:nvSpPr>
        <p:spPr>
          <a:xfrm>
            <a:off x="6776988" y="4766310"/>
            <a:ext cx="1440180" cy="226314"/>
          </a:xfrm>
        </p:spPr>
        <p:txBody>
          <a:bodyPr anchor="ctr">
            <a:normAutofit/>
          </a:bodyPr>
          <a:lstStyle/>
          <a:p>
            <a:pPr marL="0" lvl="0" indent="0" algn="r">
              <a:spcAft>
                <a:spcPts val="600"/>
              </a:spcAft>
              <a:buNone/>
            </a:pPr>
            <a:r>
              <a:rPr lang="en-FI">
                <a:solidFill>
                  <a:schemeClr val="bg1">
                    <a:alpha val="60000"/>
                  </a:schemeClr>
                </a:solidFill>
              </a:rPr>
              <a:t>2025-01-21</a:t>
            </a:r>
          </a:p>
        </p:txBody>
      </p:sp>
      <p:sp>
        <p:nvSpPr>
          <p:cNvPr id="3" name="Subtitle 2"/>
          <p:cNvSpPr>
            <a:spLocks noGrp="1"/>
          </p:cNvSpPr>
          <p:nvPr>
            <p:ph type="subTitle" idx="1"/>
          </p:nvPr>
        </p:nvSpPr>
        <p:spPr>
          <a:xfrm>
            <a:off x="724128" y="3583035"/>
            <a:ext cx="7695743" cy="907322"/>
          </a:xfrm>
        </p:spPr>
        <p:txBody>
          <a:bodyPr>
            <a:normAutofit/>
          </a:bodyPr>
          <a:lstStyle/>
          <a:p>
            <a:pPr marL="0" lvl="0" indent="0" algn="ctr">
              <a:lnSpc>
                <a:spcPct val="90000"/>
              </a:lnSpc>
              <a:buNone/>
            </a:pPr>
            <a:br>
              <a:rPr lang="en-GB" sz="1800">
                <a:solidFill>
                  <a:schemeClr val="bg2"/>
                </a:solidFill>
              </a:rPr>
            </a:br>
            <a:br>
              <a:rPr lang="en-GB" sz="1800">
                <a:solidFill>
                  <a:schemeClr val="bg2"/>
                </a:solidFill>
              </a:rPr>
            </a:br>
            <a:r>
              <a:rPr lang="en-GB" sz="1800">
                <a:solidFill>
                  <a:schemeClr val="bg2"/>
                </a:solidFill>
              </a:rPr>
              <a:t>Mikhail Silaev</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FI"/>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FI"/>
          </a:p>
        </p:txBody>
      </p:sp>
      <p:sp>
        <p:nvSpPr>
          <p:cNvPr id="21" name="Rectangle 2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8" y="471949"/>
            <a:ext cx="3124882" cy="1216741"/>
          </a:xfrm>
        </p:spPr>
        <p:txBody>
          <a:bodyPr vert="horz" lIns="91440" tIns="45720" rIns="91440" bIns="45720" rtlCol="0" anchor="t">
            <a:normAutofit/>
          </a:bodyPr>
          <a:lstStyle/>
          <a:p>
            <a:pPr marL="0" lvl="0" indent="0" defTabSz="457200">
              <a:lnSpc>
                <a:spcPct val="90000"/>
              </a:lnSpc>
            </a:pPr>
            <a:r>
              <a:rPr lang="en-US" sz="3900" b="0" i="0" kern="1200" dirty="0">
                <a:solidFill>
                  <a:srgbClr val="EBEBEB"/>
                </a:solidFill>
                <a:latin typeface="+mj-lt"/>
                <a:ea typeface="+mj-ea"/>
                <a:cs typeface="+mj-cs"/>
              </a:rPr>
              <a:t> Introduction</a:t>
            </a:r>
          </a:p>
        </p:txBody>
      </p:sp>
      <p:sp>
        <p:nvSpPr>
          <p:cNvPr id="2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5" name="Freeform: Shape 2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53114" y="-47700"/>
            <a:ext cx="51435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FI"/>
          </a:p>
        </p:txBody>
      </p:sp>
      <p:pic>
        <p:nvPicPr>
          <p:cNvPr id="3" name="Picture 1" descr="Figure 1: Time series  figures/TimeSeries.png"/>
          <p:cNvPicPr>
            <a:picLocks noGrp="1" noChangeAspect="1"/>
          </p:cNvPicPr>
          <p:nvPr/>
        </p:nvPicPr>
        <p:blipFill>
          <a:blip r:embed="rId6"/>
          <a:stretch>
            <a:fillRect/>
          </a:stretch>
        </p:blipFill>
        <p:spPr bwMode="auto">
          <a:xfrm>
            <a:off x="4570494" y="1115607"/>
            <a:ext cx="4087416" cy="2912283"/>
          </a:xfrm>
          <a:prstGeom prst="rect">
            <a:avLst/>
          </a:prstGeom>
          <a:noFill/>
          <a:effectLst/>
        </p:spPr>
      </p:pic>
      <p:sp>
        <p:nvSpPr>
          <p:cNvPr id="27" name="Rectangle 2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FI"/>
          </a:p>
        </p:txBody>
      </p:sp>
      <p:sp>
        <p:nvSpPr>
          <p:cNvPr id="4" name="Text Placeholder 3"/>
          <p:cNvSpPr>
            <a:spLocks noGrp="1"/>
          </p:cNvSpPr>
          <p:nvPr>
            <p:ph type="body" sz="half" idx="2"/>
          </p:nvPr>
        </p:nvSpPr>
        <p:spPr>
          <a:xfrm>
            <a:off x="486698" y="1828800"/>
            <a:ext cx="3124882" cy="2839064"/>
          </a:xfrm>
        </p:spPr>
        <p:txBody>
          <a:bodyPr vert="horz" lIns="91440" tIns="45720" rIns="91440" bIns="45720" rtlCol="0">
            <a:normAutofit/>
          </a:bodyPr>
          <a:lstStyle/>
          <a:p>
            <a:pPr marL="0" lvl="0" indent="0" defTabSz="457200">
              <a:spcBef>
                <a:spcPts val="1000"/>
              </a:spcBef>
              <a:buFont typeface="Wingdings 3" charset="2"/>
              <a:buChar char=""/>
            </a:pPr>
            <a:r>
              <a:rPr lang="en-US" dirty="0">
                <a:solidFill>
                  <a:srgbClr val="EBEBEB"/>
                </a:solidFill>
              </a:rPr>
              <a:t>The problem of predicting time series is crucial for the future activity planning. The dataset given contains daily courier number combined with the weather data. </a:t>
            </a:r>
          </a:p>
          <a:p>
            <a:pPr marL="0" lvl="0" indent="0" defTabSz="457200">
              <a:spcBef>
                <a:spcPts val="1000"/>
              </a:spcBef>
              <a:buFont typeface="Wingdings 3" charset="2"/>
              <a:buChar char=""/>
            </a:pPr>
            <a:r>
              <a:rPr lang="en-US" dirty="0">
                <a:solidFill>
                  <a:srgbClr val="EBEBEB"/>
                </a:solidFill>
              </a:rPr>
              <a:t>Outlier-cleaned time series on this slide show visible correlations of courier number with temperature and precipitation</a:t>
            </a:r>
          </a:p>
          <a:p>
            <a:pPr marL="0" lvl="0" indent="0" defTabSz="457200">
              <a:spcBef>
                <a:spcPts val="1000"/>
              </a:spcBef>
              <a:buFont typeface="Wingdings 3" charset="2"/>
              <a:buChar char=""/>
            </a:pPr>
            <a:r>
              <a:rPr lang="en-US" dirty="0">
                <a:solidFill>
                  <a:srgbClr val="EBEBEB"/>
                </a:solidFill>
              </a:rPr>
              <a:t>Is it possible to predict the number of couriers for next day or for several days ahead ?</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002263"/>
            <a:ext cx="3027759" cy="3141237"/>
          </a:xfrm>
          <a:prstGeom prst="rect">
            <a:avLst/>
          </a:prstGeom>
        </p:spPr>
      </p:pic>
      <p:pic>
        <p:nvPicPr>
          <p:cNvPr id="69" name="Picture 6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169260"/>
            <a:ext cx="1141809" cy="1774090"/>
          </a:xfrm>
          <a:prstGeom prst="rect">
            <a:avLst/>
          </a:prstGeom>
        </p:spPr>
      </p:pic>
      <p:sp>
        <p:nvSpPr>
          <p:cNvPr id="71" name="Oval 7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FI"/>
          </a:p>
        </p:txBody>
      </p:sp>
      <p:pic>
        <p:nvPicPr>
          <p:cNvPr id="73" name="Picture 7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856055"/>
          </a:xfrm>
          <a:prstGeom prst="rect">
            <a:avLst/>
          </a:prstGeom>
        </p:spPr>
      </p:pic>
      <p:pic>
        <p:nvPicPr>
          <p:cNvPr id="75" name="Picture 7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77" name="Rectangle 7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FI"/>
          </a:p>
        </p:txBody>
      </p:sp>
      <p:sp>
        <p:nvSpPr>
          <p:cNvPr id="79" name="Rectangle 7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6698" y="471949"/>
            <a:ext cx="3124882" cy="1216741"/>
          </a:xfrm>
        </p:spPr>
        <p:txBody>
          <a:bodyPr vert="horz" lIns="91440" tIns="45720" rIns="91440" bIns="45720" rtlCol="0" anchor="t">
            <a:normAutofit/>
          </a:bodyPr>
          <a:lstStyle/>
          <a:p>
            <a:pPr marL="0" lvl="0" indent="0" defTabSz="457200">
              <a:lnSpc>
                <a:spcPct val="90000"/>
              </a:lnSpc>
            </a:pPr>
            <a:r>
              <a:rPr lang="en-US" sz="3300" b="0" i="0" kern="1200" dirty="0">
                <a:solidFill>
                  <a:srgbClr val="EBEBEB"/>
                </a:solidFill>
                <a:latin typeface="+mj-lt"/>
                <a:ea typeface="+mj-ea"/>
                <a:cs typeface="+mj-cs"/>
              </a:rPr>
              <a:t>Exploratory Data Analysis</a:t>
            </a:r>
          </a:p>
        </p:txBody>
      </p:sp>
      <p:sp>
        <p:nvSpPr>
          <p:cNvPr id="8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0"/>
            <a:ext cx="419604" cy="2782230"/>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83" name="Freeform: Shape 8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953114" y="-47700"/>
            <a:ext cx="51435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FI"/>
          </a:p>
        </p:txBody>
      </p:sp>
      <p:pic>
        <p:nvPicPr>
          <p:cNvPr id="5" name="Picture 1" descr="Figure 2: Correlation matrix  figures/CorrelationHeatMap.png"/>
          <p:cNvPicPr>
            <a:picLocks noGrp="1" noChangeAspect="1"/>
          </p:cNvPicPr>
          <p:nvPr/>
        </p:nvPicPr>
        <p:blipFill>
          <a:blip r:embed="rId7"/>
          <a:stretch>
            <a:fillRect/>
          </a:stretch>
        </p:blipFill>
        <p:spPr bwMode="auto">
          <a:xfrm>
            <a:off x="4175381" y="977656"/>
            <a:ext cx="4691033" cy="3659006"/>
          </a:xfrm>
          <a:prstGeom prst="rect">
            <a:avLst/>
          </a:prstGeom>
          <a:noFill/>
          <a:effectLst/>
        </p:spPr>
      </p:pic>
      <p:sp>
        <p:nvSpPr>
          <p:cNvPr id="85" name="Rectangle 8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FI"/>
          </a:p>
        </p:txBody>
      </p:sp>
      <mc:AlternateContent xmlns:mc="http://schemas.openxmlformats.org/markup-compatibility/2006">
        <mc:Choice xmlns:a14="http://schemas.microsoft.com/office/drawing/2010/main" Requires="a14">
          <p:sp>
            <p:nvSpPr>
              <p:cNvPr id="4" name="Text Placeholder 3"/>
              <p:cNvSpPr>
                <a:spLocks noGrp="1"/>
              </p:cNvSpPr>
              <p:nvPr>
                <p:ph type="body" sz="half" idx="2"/>
              </p:nvPr>
            </p:nvSpPr>
            <p:spPr>
              <a:xfrm>
                <a:off x="486698" y="1828800"/>
                <a:ext cx="3124882" cy="2839064"/>
              </a:xfrm>
            </p:spPr>
            <p:txBody>
              <a:bodyPr vert="horz" lIns="91440" tIns="45720" rIns="91440" bIns="45720" rtlCol="0">
                <a:normAutofit/>
              </a:bodyPr>
              <a:lstStyle/>
              <a:p>
                <a:pPr marL="0" lvl="0" indent="0" defTabSz="457200">
                  <a:spcBef>
                    <a:spcPts val="1000"/>
                  </a:spcBef>
                  <a:buFont typeface="Wingdings 3" charset="2"/>
                  <a:buChar char=""/>
                </a:pPr>
                <a:r>
                  <a:rPr lang="en-US">
                    <a:solidFill>
                      <a:srgbClr val="EBEBEB"/>
                    </a:solidFill>
                  </a:rPr>
                  <a:t> Let us have a look at the correlation matrix first. Besides weather characteristics we add also ‘day_of_week_i’ dummy variable with </a:t>
                </a:r>
                <a14:m>
                  <m:oMath xmlns:m="http://schemas.openxmlformats.org/officeDocument/2006/math">
                    <m:r>
                      <a:rPr lang="en-US">
                        <a:solidFill>
                          <a:srgbClr val="EBEBEB"/>
                        </a:solidFill>
                        <a:latin typeface="Cambria Math" panose="02040503050406030204" pitchFamily="18" charset="0"/>
                      </a:rPr>
                      <m:t>𝑖</m:t>
                    </m:r>
                    <m:r>
                      <a:rPr lang="en-US">
                        <a:solidFill>
                          <a:srgbClr val="EBEBEB"/>
                        </a:solidFill>
                        <a:latin typeface="Cambria Math" panose="02040503050406030204" pitchFamily="18" charset="0"/>
                      </a:rPr>
                      <m:t>=0..6</m:t>
                    </m:r>
                  </m:oMath>
                </a14:m>
                <a:r>
                  <a:rPr lang="en-US">
                    <a:solidFill>
                      <a:srgbClr val="EBEBEB"/>
                    </a:solidFill>
                  </a:rPr>
                  <a:t>. Here ‘day_of_week_0’ corresponds to Monday.</a:t>
                </a:r>
              </a:p>
              <a:p>
                <a:pPr marL="0" lvl="0" indent="0" defTabSz="457200">
                  <a:spcBef>
                    <a:spcPts val="1000"/>
                  </a:spcBef>
                  <a:buFont typeface="Wingdings 3" charset="2"/>
                  <a:buChar char=""/>
                </a:pPr>
                <a:r>
                  <a:rPr lang="en-US">
                    <a:solidFill>
                      <a:srgbClr val="EBEBEB"/>
                    </a:solidFill>
                  </a:rPr>
                  <a:t> Largest correlation for ‘courier_partner_online’ is with ‘temperature’, and then with ‘precipitation’. </a:t>
                </a:r>
              </a:p>
              <a:p>
                <a:pPr marL="0" lvl="0" indent="0" defTabSz="457200">
                  <a:spcBef>
                    <a:spcPts val="1000"/>
                  </a:spcBef>
                  <a:buFont typeface="Wingdings 3" charset="2"/>
                  <a:buChar char=""/>
                </a:pPr>
                <a:r>
                  <a:rPr lang="en-US">
                    <a:solidFill>
                      <a:srgbClr val="EBEBEB"/>
                    </a:solidFill>
                  </a:rPr>
                  <a:t> Correlation with ‘humidity’ is also large but at the same time ‘humidity’ itself is almost deterministically correlated with ‘precipitation’, so that it should not add new prediction power for the model. </a:t>
                </a:r>
              </a:p>
            </p:txBody>
          </p:sp>
        </mc:Choice>
        <mc:Fallback>
          <p:sp>
            <p:nvSpPr>
              <p:cNvPr id="4" name="Text Placeholder 3"/>
              <p:cNvSpPr>
                <a:spLocks noGrp="1" noRot="1" noChangeAspect="1" noMove="1" noResize="1" noEditPoints="1" noAdjustHandles="1" noChangeArrowheads="1" noChangeShapeType="1" noTextEdit="1"/>
              </p:cNvSpPr>
              <p:nvPr>
                <p:ph type="body" sz="half" idx="2"/>
              </p:nvPr>
            </p:nvSpPr>
            <p:spPr>
              <a:xfrm>
                <a:off x="486698" y="1828800"/>
                <a:ext cx="3124882" cy="2839064"/>
              </a:xfrm>
              <a:blipFill>
                <a:blip r:embed="rId8"/>
                <a:stretch>
                  <a:fillRect r="-586"/>
                </a:stretch>
              </a:blipFill>
            </p:spPr>
            <p:txBody>
              <a:bodyPr/>
              <a:lstStyle/>
              <a:p>
                <a:r>
                  <a:rPr lang="en-FI">
                    <a:noFill/>
                  </a:rPr>
                  <a:t> </a:t>
                </a:r>
              </a:p>
            </p:txBody>
          </p:sp>
        </mc:Fallback>
      </mc:AlternateContent>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1"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83477" y="0"/>
            <a:ext cx="419604" cy="2782231"/>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83" name="Freeform: Shape 82">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43184" cy="51435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FI"/>
          </a:p>
        </p:txBody>
      </p:sp>
      <p:sp>
        <p:nvSpPr>
          <p:cNvPr id="2" name="Title 1"/>
          <p:cNvSpPr>
            <a:spLocks noGrp="1"/>
          </p:cNvSpPr>
          <p:nvPr>
            <p:ph type="title"/>
          </p:nvPr>
        </p:nvSpPr>
        <p:spPr>
          <a:xfrm>
            <a:off x="1" y="1234440"/>
            <a:ext cx="3132016" cy="3353115"/>
          </a:xfrm>
        </p:spPr>
        <p:txBody>
          <a:bodyPr>
            <a:normAutofit/>
          </a:bodyPr>
          <a:lstStyle/>
          <a:p>
            <a:pPr marL="0" lvl="0" indent="0" algn="r">
              <a:buNone/>
            </a:pPr>
            <a:r>
              <a:rPr lang="en-GB" dirty="0">
                <a:solidFill>
                  <a:srgbClr val="FFFFFF"/>
                </a:solidFill>
              </a:rPr>
              <a:t>Prediction Tasks &amp; Feature Engineering</a:t>
            </a:r>
          </a:p>
        </p:txBody>
      </p:sp>
      <p:sp>
        <p:nvSpPr>
          <p:cNvPr id="3" name="Content Placeholder 2"/>
          <p:cNvSpPr>
            <a:spLocks noGrp="1"/>
          </p:cNvSpPr>
          <p:nvPr>
            <p:ph idx="1"/>
          </p:nvPr>
        </p:nvSpPr>
        <p:spPr>
          <a:xfrm>
            <a:off x="3903081" y="1234440"/>
            <a:ext cx="4439628" cy="3353115"/>
          </a:xfrm>
        </p:spPr>
        <p:txBody>
          <a:bodyPr>
            <a:normAutofit/>
          </a:bodyPr>
          <a:lstStyle/>
          <a:p>
            <a:pPr>
              <a:lnSpc>
                <a:spcPct val="90000"/>
              </a:lnSpc>
              <a:spcBef>
                <a:spcPts val="3000"/>
              </a:spcBef>
            </a:pPr>
            <a:r>
              <a:rPr lang="en-GB" sz="1100" b="1" dirty="0"/>
              <a:t>Next-Day Task</a:t>
            </a:r>
          </a:p>
          <a:p>
            <a:pPr marL="0" indent="0">
              <a:lnSpc>
                <a:spcPct val="90000"/>
              </a:lnSpc>
              <a:buNone/>
            </a:pPr>
            <a:r>
              <a:rPr lang="en-GB" sz="1100" dirty="0"/>
              <a:t>Predicting the value of the </a:t>
            </a:r>
            <a:r>
              <a:rPr lang="en-GB" sz="1100" i="1" dirty="0"/>
              <a:t>y</a:t>
            </a:r>
            <a:r>
              <a:rPr lang="en-GB" sz="1100" i="1" baseline="-25000" dirty="0"/>
              <a:t>i+1</a:t>
            </a:r>
            <a:r>
              <a:rPr lang="en-GB" sz="1100" dirty="0"/>
              <a:t> (representing ‘</a:t>
            </a:r>
            <a:r>
              <a:rPr lang="en-GB" sz="1100" dirty="0" err="1"/>
              <a:t>courier_partners_online</a:t>
            </a:r>
            <a:r>
              <a:rPr lang="en-GB" sz="1100" dirty="0"/>
              <a:t>’) for the next day based on the historical values available up to day </a:t>
            </a:r>
            <a:r>
              <a:rPr lang="en-GB" sz="1100" i="1" dirty="0" err="1"/>
              <a:t>i</a:t>
            </a:r>
            <a:endParaRPr lang="en-GB" sz="1100" b="1" i="1" dirty="0"/>
          </a:p>
          <a:p>
            <a:pPr>
              <a:lnSpc>
                <a:spcPct val="90000"/>
              </a:lnSpc>
            </a:pPr>
            <a:r>
              <a:rPr lang="en-GB" sz="1100" b="1" dirty="0"/>
              <a:t>Multiple-Day Task</a:t>
            </a:r>
          </a:p>
          <a:p>
            <a:pPr marL="0" indent="0">
              <a:lnSpc>
                <a:spcPct val="90000"/>
              </a:lnSpc>
              <a:buNone/>
            </a:pPr>
            <a:r>
              <a:rPr lang="en-GB" sz="1100" dirty="0"/>
              <a:t>Predicting the values of the variable  </a:t>
            </a:r>
            <a:r>
              <a:rPr lang="en-GB" sz="1100" i="1" dirty="0"/>
              <a:t>y</a:t>
            </a:r>
            <a:r>
              <a:rPr lang="en-GB" sz="1100" i="1" baseline="-25000" dirty="0"/>
              <a:t>i+1</a:t>
            </a:r>
            <a:r>
              <a:rPr lang="en-GB" sz="1100" i="1" dirty="0"/>
              <a:t>, y</a:t>
            </a:r>
            <a:r>
              <a:rPr lang="en-GB" sz="1100" i="1" baseline="-25000" dirty="0"/>
              <a:t>i+2</a:t>
            </a:r>
            <a:r>
              <a:rPr lang="en-GB" sz="1100" i="1" dirty="0"/>
              <a:t>, …, </a:t>
            </a:r>
            <a:r>
              <a:rPr lang="en-GB" sz="1100" i="1" dirty="0" err="1"/>
              <a:t>y</a:t>
            </a:r>
            <a:r>
              <a:rPr lang="en-GB" sz="1100" i="1" baseline="-25000" dirty="0" err="1"/>
              <a:t>i</a:t>
            </a:r>
            <a:r>
              <a:rPr lang="en-GB" sz="1100" i="1" baseline="-25000" dirty="0"/>
              <a:t>+ n</a:t>
            </a:r>
            <a:r>
              <a:rPr lang="en-GB" sz="1100" i="1" dirty="0"/>
              <a:t> </a:t>
            </a:r>
            <a:r>
              <a:rPr lang="en-GB" sz="1100" dirty="0"/>
              <a:t>for the next n days based on the historical values available up to day </a:t>
            </a:r>
            <a:r>
              <a:rPr lang="en-GB" sz="1100" i="1" dirty="0" err="1"/>
              <a:t>i</a:t>
            </a:r>
            <a:endParaRPr lang="en-GB" sz="1100" i="1" dirty="0"/>
          </a:p>
          <a:p>
            <a:pPr>
              <a:lnSpc>
                <a:spcPct val="90000"/>
              </a:lnSpc>
            </a:pPr>
            <a:r>
              <a:rPr lang="en-GB" sz="1100" b="1" dirty="0"/>
              <a:t>Feature selection</a:t>
            </a:r>
            <a:endParaRPr lang="en-GB" sz="1100" dirty="0"/>
          </a:p>
          <a:p>
            <a:pPr marL="0" indent="0">
              <a:lnSpc>
                <a:spcPct val="90000"/>
              </a:lnSpc>
              <a:buClr>
                <a:srgbClr val="EBEBEB">
                  <a:lumMod val="40000"/>
                  <a:lumOff val="60000"/>
                </a:srgbClr>
              </a:buClr>
              <a:buNone/>
              <a:defRPr/>
            </a:pPr>
            <a:r>
              <a:rPr kumimoji="0" lang="en-GB" sz="1100" b="0" i="0" u="none" strike="noStrike" kern="1200" cap="none" spc="0" normalizeH="0" baseline="0" noProof="0" dirty="0">
                <a:ln>
                  <a:noFill/>
                </a:ln>
                <a:effectLst/>
                <a:uLnTx/>
                <a:uFillTx/>
                <a:ea typeface="+mj-ea"/>
                <a:cs typeface="+mj-cs"/>
              </a:rPr>
              <a:t>Features consist historical variables </a:t>
            </a:r>
            <a:r>
              <a:rPr kumimoji="0" lang="en-GB" sz="1100" b="1" i="0" u="none" strike="noStrike" kern="1200" cap="none" spc="0" normalizeH="0" baseline="0" noProof="0" dirty="0">
                <a:ln>
                  <a:noFill/>
                </a:ln>
                <a:effectLst/>
                <a:uLnTx/>
                <a:uFillTx/>
                <a:ea typeface="+mj-ea"/>
                <a:cs typeface="+mj-cs"/>
              </a:rPr>
              <a:t>‘</a:t>
            </a:r>
            <a:r>
              <a:rPr kumimoji="0" lang="en-GB" sz="1100" b="1" i="0" u="none" strike="noStrike" kern="1200" cap="none" spc="0" normalizeH="0" baseline="0" noProof="0" dirty="0" err="1">
                <a:ln>
                  <a:noFill/>
                </a:ln>
                <a:effectLst/>
                <a:uLnTx/>
                <a:uFillTx/>
                <a:ea typeface="+mj-ea"/>
                <a:cs typeface="+mj-cs"/>
              </a:rPr>
              <a:t>courier_partner_online</a:t>
            </a:r>
            <a:r>
              <a:rPr kumimoji="0" lang="en-GB" sz="1100" b="1" i="0" u="none" strike="noStrike" kern="1200" cap="none" spc="0" normalizeH="0" baseline="0" noProof="0" dirty="0">
                <a:ln>
                  <a:noFill/>
                </a:ln>
                <a:effectLst/>
                <a:uLnTx/>
                <a:uFillTx/>
                <a:ea typeface="+mj-ea"/>
                <a:cs typeface="+mj-cs"/>
              </a:rPr>
              <a:t>’ ‘temperature’, ‘precipitation’, ‘day_of_week_0’, … ‘day_of_week_6’</a:t>
            </a:r>
            <a:r>
              <a:rPr kumimoji="0" lang="en-GB" sz="1100" b="0" i="0" u="none" strike="noStrike" kern="1200" cap="none" spc="0" normalizeH="0" noProof="0" dirty="0">
                <a:ln>
                  <a:noFill/>
                </a:ln>
                <a:effectLst/>
                <a:uLnTx/>
                <a:uFillTx/>
                <a:ea typeface="+mj-ea"/>
                <a:cs typeface="+mj-cs"/>
              </a:rPr>
              <a:t> for the number of </a:t>
            </a:r>
            <a:r>
              <a:rPr lang="en-GB" sz="1100" dirty="0"/>
              <a:t>‘</a:t>
            </a:r>
            <a:r>
              <a:rPr lang="en-GB" sz="1100" i="1" dirty="0" err="1"/>
              <a:t>train_days</a:t>
            </a:r>
            <a:r>
              <a:rPr lang="en-GB" sz="1100" dirty="0"/>
              <a:t>’ </a:t>
            </a:r>
            <a:r>
              <a:rPr kumimoji="0" lang="en-GB" sz="1100" b="0" i="0" u="none" strike="noStrike" kern="1200" cap="none" spc="0" normalizeH="0" noProof="0" dirty="0">
                <a:ln>
                  <a:noFill/>
                </a:ln>
                <a:effectLst/>
                <a:uLnTx/>
                <a:uFillTx/>
                <a:ea typeface="+mj-ea"/>
                <a:cs typeface="+mj-cs"/>
              </a:rPr>
              <a:t> preceding days. </a:t>
            </a:r>
            <a:r>
              <a:rPr kumimoji="0" lang="en-GB" sz="1100" b="0" i="0" u="none" strike="noStrike" kern="1200" cap="none" spc="0" normalizeH="0" baseline="0" noProof="0" dirty="0">
                <a:ln>
                  <a:noFill/>
                </a:ln>
                <a:effectLst/>
                <a:uLnTx/>
                <a:uFillTx/>
                <a:ea typeface="+mj-ea"/>
                <a:cs typeface="+mj-cs"/>
              </a:rPr>
              <a:t>In total there are 10 different variables. The number of preceding days ‘</a:t>
            </a:r>
            <a:r>
              <a:rPr kumimoji="0" lang="en-GB" sz="1100" b="0" i="1" u="none" strike="noStrike" kern="1200" cap="none" spc="0" normalizeH="0" baseline="0" noProof="0" dirty="0" err="1">
                <a:ln>
                  <a:noFill/>
                </a:ln>
                <a:effectLst/>
                <a:uLnTx/>
                <a:uFillTx/>
                <a:ea typeface="+mj-ea"/>
                <a:cs typeface="+mj-cs"/>
              </a:rPr>
              <a:t>train_days</a:t>
            </a:r>
            <a:r>
              <a:rPr kumimoji="0" lang="en-GB" sz="1100" b="0" i="0" u="none" strike="noStrike" kern="1200" cap="none" spc="0" normalizeH="0" baseline="0" noProof="0" dirty="0">
                <a:ln>
                  <a:noFill/>
                </a:ln>
                <a:effectLst/>
                <a:uLnTx/>
                <a:uFillTx/>
                <a:ea typeface="+mj-ea"/>
                <a:cs typeface="+mj-cs"/>
              </a:rPr>
              <a:t>’ can be different. We take it to be 40.  </a:t>
            </a:r>
          </a:p>
          <a:p>
            <a:pPr marL="0" indent="0">
              <a:lnSpc>
                <a:spcPct val="90000"/>
              </a:lnSpc>
              <a:buClr>
                <a:srgbClr val="EBEBEB">
                  <a:lumMod val="40000"/>
                  <a:lumOff val="60000"/>
                </a:srgbClr>
              </a:buClr>
              <a:buNone/>
              <a:defRPr/>
            </a:pPr>
            <a:r>
              <a:rPr kumimoji="0" lang="en-GB" sz="1100" b="0" i="0" u="none" strike="noStrike" kern="1200" cap="none" spc="0" normalizeH="0" baseline="0" noProof="0" dirty="0">
                <a:ln>
                  <a:noFill/>
                </a:ln>
                <a:effectLst/>
                <a:uLnTx/>
                <a:uFillTx/>
                <a:ea typeface="+mj-ea"/>
                <a:cs typeface="+mj-cs"/>
              </a:rPr>
              <a:t>Since we use 10 feature and 40 preceding days, </a:t>
            </a:r>
            <a:r>
              <a:rPr kumimoji="0" lang="en-GB" sz="1100" b="1" i="0" u="none" strike="noStrike" kern="1200" cap="none" spc="0" normalizeH="0" baseline="0" noProof="0" dirty="0">
                <a:ln>
                  <a:noFill/>
                </a:ln>
                <a:effectLst/>
                <a:uLnTx/>
                <a:uFillTx/>
                <a:ea typeface="+mj-ea"/>
                <a:cs typeface="+mj-cs"/>
              </a:rPr>
              <a:t>the total number of features is 400.</a:t>
            </a:r>
            <a:endParaRPr lang="en-GB" sz="1100" b="1" dirty="0"/>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FI"/>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FI"/>
          </a:p>
        </p:txBody>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en-GB" dirty="0">
                <a:solidFill>
                  <a:srgbClr val="FFFFFF"/>
                </a:solidFill>
              </a:rPr>
              <a:t>Models</a:t>
            </a:r>
          </a:p>
        </p:txBody>
      </p:sp>
      <p:sp>
        <p:nvSpPr>
          <p:cNvPr id="7" name="Content Placeholder 6">
            <a:extLst>
              <a:ext uri="{FF2B5EF4-FFF2-40B4-BE49-F238E27FC236}">
                <a16:creationId xmlns:a16="http://schemas.microsoft.com/office/drawing/2014/main" id="{4DF269D0-8192-21C0-FAC5-479FCE48105B}"/>
              </a:ext>
            </a:extLst>
          </p:cNvPr>
          <p:cNvSpPr>
            <a:spLocks noGrp="1"/>
          </p:cNvSpPr>
          <p:nvPr>
            <p:ph idx="1"/>
          </p:nvPr>
        </p:nvSpPr>
        <p:spPr>
          <a:xfrm>
            <a:off x="93501" y="1729474"/>
            <a:ext cx="8740256" cy="314661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FI" sz="1600" b="1" i="0" u="none" strike="noStrike" cap="none" normalizeH="0" baseline="0" dirty="0">
                <a:ln>
                  <a:noFill/>
                </a:ln>
                <a:solidFill>
                  <a:schemeClr val="tx1"/>
                </a:solidFill>
                <a:effectLst/>
              </a:rPr>
              <a:t>Baseline </a:t>
            </a:r>
            <a:r>
              <a:rPr kumimoji="0" lang="en-FI" altLang="en-FI" sz="1600" b="1" i="0" u="none" strike="noStrike" cap="none" normalizeH="0" baseline="0" dirty="0">
                <a:ln>
                  <a:noFill/>
                </a:ln>
                <a:solidFill>
                  <a:schemeClr val="tx1"/>
                </a:solidFill>
                <a:effectLst/>
              </a:rPr>
              <a:t>Linear Regression Model</a:t>
            </a:r>
            <a:r>
              <a:rPr kumimoji="0" lang="en-FI" altLang="en-FI"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FI" altLang="en-FI" sz="1600" b="1" i="0" u="none" strike="noStrike" cap="none" normalizeH="0" baseline="0" dirty="0">
                <a:ln>
                  <a:noFill/>
                </a:ln>
                <a:solidFill>
                  <a:schemeClr val="tx1"/>
                </a:solidFill>
                <a:effectLst/>
              </a:rPr>
              <a:t>Parameters</a:t>
            </a:r>
            <a:r>
              <a:rPr kumimoji="0" lang="en-FI" altLang="en-FI" sz="1600" b="0" i="0" u="none" strike="noStrike" cap="none" normalizeH="0" baseline="0" dirty="0">
                <a:ln>
                  <a:noFill/>
                </a:ln>
                <a:solidFill>
                  <a:schemeClr val="tx1"/>
                </a:solidFill>
                <a:effectLst/>
              </a:rPr>
              <a:t>: Equal to the number of features (400).</a:t>
            </a:r>
            <a:endParaRPr kumimoji="0" lang="en-GB" altLang="en-FI"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FI" altLang="en-FI"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fi-FI" sz="1600" b="1" dirty="0">
                <a:solidFill>
                  <a:srgbClr val="242424"/>
                </a:solidFill>
              </a:rPr>
              <a:t>Long Short-</a:t>
            </a:r>
            <a:r>
              <a:rPr lang="fi-FI" sz="1600" b="1" dirty="0" err="1">
                <a:solidFill>
                  <a:srgbClr val="242424"/>
                </a:solidFill>
              </a:rPr>
              <a:t>Term</a:t>
            </a:r>
            <a:r>
              <a:rPr lang="fi-FI" sz="1600" b="1" dirty="0">
                <a:solidFill>
                  <a:srgbClr val="242424"/>
                </a:solidFill>
              </a:rPr>
              <a:t> Memory (LSTM)</a:t>
            </a:r>
            <a:r>
              <a:rPr kumimoji="0" lang="en-FI" altLang="en-FI" sz="1600" b="1" i="0" u="none" strike="noStrike" cap="none" normalizeH="0" baseline="0" dirty="0">
                <a:ln>
                  <a:noFill/>
                </a:ln>
                <a:solidFill>
                  <a:schemeClr val="tx1"/>
                </a:solidFill>
                <a:effectLst/>
              </a:rPr>
              <a:t> Model</a:t>
            </a:r>
            <a:r>
              <a:rPr kumimoji="0" lang="en-FI" altLang="en-FI"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FI" altLang="en-FI" sz="1600" b="1" i="0" u="none" strike="noStrike" cap="none" normalizeH="0" baseline="0" dirty="0">
                <a:ln>
                  <a:noFill/>
                </a:ln>
                <a:solidFill>
                  <a:schemeClr val="tx1"/>
                </a:solidFill>
                <a:effectLst/>
              </a:rPr>
              <a:t>Architecture</a:t>
            </a:r>
            <a:r>
              <a:rPr kumimoji="0" lang="en-FI" altLang="en-FI" sz="16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FI" altLang="en-FI" sz="1600" b="1" i="0" u="none" strike="noStrike" cap="none" normalizeH="0" baseline="0" dirty="0">
                <a:ln>
                  <a:noFill/>
                </a:ln>
                <a:solidFill>
                  <a:schemeClr val="tx1"/>
                </a:solidFill>
                <a:effectLst/>
              </a:rPr>
              <a:t>Input</a:t>
            </a:r>
            <a:r>
              <a:rPr kumimoji="0" lang="en-FI" altLang="en-FI" sz="1600" b="0" i="0" u="none" strike="noStrike" cap="none" normalizeH="0" baseline="0" dirty="0">
                <a:ln>
                  <a:noFill/>
                </a:ln>
                <a:solidFill>
                  <a:schemeClr val="tx1"/>
                </a:solidFill>
                <a:effectLst/>
              </a:rPr>
              <a:t>: </a:t>
            </a:r>
            <a:r>
              <a:rPr kumimoji="0" lang="en-FI" altLang="en-FI" sz="1600" b="0" i="0" u="none" strike="noStrike" cap="none" normalizeH="0" dirty="0">
                <a:ln>
                  <a:noFill/>
                </a:ln>
                <a:solidFill>
                  <a:schemeClr val="tx1"/>
                </a:solidFill>
                <a:effectLst/>
              </a:rPr>
              <a:t>(timesteps, features)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FI" altLang="en-FI" sz="1600" b="1" i="0" u="none" strike="noStrike" cap="none" normalizeH="0" baseline="0" dirty="0">
                <a:ln>
                  <a:noFill/>
                </a:ln>
                <a:solidFill>
                  <a:schemeClr val="tx1"/>
                </a:solidFill>
                <a:effectLst/>
              </a:rPr>
              <a:t>Layers</a:t>
            </a:r>
            <a:r>
              <a:rPr kumimoji="0" lang="en-FI" altLang="en-FI" sz="1600" b="0" i="0" u="none" strike="noStrike" cap="none" normalizeH="0" baseline="0" dirty="0">
                <a:ln>
                  <a:noFill/>
                </a:ln>
                <a:solidFill>
                  <a:schemeClr val="tx1"/>
                </a:solidFill>
                <a:effectLst/>
              </a:rPr>
              <a:t>: 4 LSTM layers with varying units and dropout (30%, 10%, 20%, 30%)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FI" altLang="en-FI" sz="1600" b="1" i="0" u="none" strike="noStrike" cap="none" normalizeH="0" baseline="0" dirty="0">
                <a:ln>
                  <a:noFill/>
                </a:ln>
                <a:solidFill>
                  <a:schemeClr val="tx1"/>
                </a:solidFill>
                <a:effectLst/>
              </a:rPr>
              <a:t>Dense Layer</a:t>
            </a:r>
            <a:r>
              <a:rPr kumimoji="0" lang="en-FI" altLang="en-FI" sz="1600" b="0" i="0" u="none" strike="noStrike" cap="none" normalizeH="0" baseline="0" dirty="0">
                <a:ln>
                  <a:noFill/>
                </a:ln>
                <a:solidFill>
                  <a:schemeClr val="tx1"/>
                </a:solidFill>
                <a:effectLst/>
              </a:rPr>
              <a:t>: Output layer with n units</a:t>
            </a:r>
            <a:r>
              <a:rPr lang="en-GB" altLang="en-FI" sz="1600" dirty="0"/>
              <a:t>, which can be 1 or e.g. 20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GB" altLang="en-FI" sz="1600" b="1" i="0" u="none" strike="noStrike" cap="none" normalizeH="0" baseline="0" dirty="0">
                <a:ln>
                  <a:noFill/>
                </a:ln>
                <a:solidFill>
                  <a:schemeClr val="tx1"/>
                </a:solidFill>
                <a:effectLst/>
              </a:rPr>
              <a:t>Total params:</a:t>
            </a:r>
            <a:r>
              <a:rPr kumimoji="0" lang="en-GB" altLang="en-FI" sz="1600" b="0" i="0" u="none" strike="noStrike" cap="none" normalizeH="0" baseline="0" dirty="0">
                <a:ln>
                  <a:noFill/>
                </a:ln>
                <a:solidFill>
                  <a:schemeClr val="tx1"/>
                </a:solidFill>
                <a:effectLst/>
              </a:rPr>
              <a:t> 138,271</a:t>
            </a:r>
            <a:endParaRPr kumimoji="0" lang="en-FI" altLang="en-FI"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FI" altLang="en-FI" sz="1600" b="1" i="0" u="none" strike="noStrike" cap="none" normalizeH="0" baseline="0" dirty="0">
                <a:ln>
                  <a:noFill/>
                </a:ln>
                <a:solidFill>
                  <a:schemeClr val="tx1"/>
                </a:solidFill>
                <a:effectLst/>
              </a:rPr>
              <a:t>Loss</a:t>
            </a:r>
            <a:r>
              <a:rPr kumimoji="0" lang="en-FI" altLang="en-FI" sz="1600" b="0" i="0" u="none" strike="noStrike" cap="none" normalizeH="0" baseline="0" dirty="0">
                <a:ln>
                  <a:noFill/>
                </a:ln>
                <a:solidFill>
                  <a:schemeClr val="tx1"/>
                </a:solidFill>
                <a:effectLst/>
              </a:rPr>
              <a:t>: MSE, </a:t>
            </a:r>
            <a:r>
              <a:rPr kumimoji="0" lang="en-FI" altLang="en-FI" sz="1600" b="1" i="0" u="none" strike="noStrike" cap="none" normalizeH="0" baseline="0" dirty="0">
                <a:ln>
                  <a:noFill/>
                </a:ln>
                <a:solidFill>
                  <a:schemeClr val="tx1"/>
                </a:solidFill>
                <a:effectLst/>
              </a:rPr>
              <a:t>Optimizer</a:t>
            </a:r>
            <a:r>
              <a:rPr kumimoji="0" lang="en-FI" altLang="en-FI" sz="1600" b="0" i="0" u="none" strike="noStrike" cap="none" normalizeH="0" baseline="0" dirty="0">
                <a:ln>
                  <a:noFill/>
                </a:ln>
                <a:solidFill>
                  <a:schemeClr val="tx1"/>
                </a:solidFill>
                <a:effectLst/>
              </a:rPr>
              <a:t>: Adam</a:t>
            </a:r>
            <a:endParaRPr kumimoji="0" lang="en-GB" altLang="en-FI" sz="16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None/>
              <a:tabLst/>
            </a:pPr>
            <a:endParaRPr lang="en-GB" altLang="en-FI" sz="1600" dirty="0"/>
          </a:p>
        </p:txBody>
      </p:sp>
      <p:sp>
        <p:nvSpPr>
          <p:cNvPr id="9" name="Tekstiruutu 9">
            <a:extLst>
              <a:ext uri="{FF2B5EF4-FFF2-40B4-BE49-F238E27FC236}">
                <a16:creationId xmlns:a16="http://schemas.microsoft.com/office/drawing/2014/main" id="{3FA74569-9EAF-18F7-A2AD-1045034682F4}"/>
              </a:ext>
            </a:extLst>
          </p:cNvPr>
          <p:cNvSpPr txBox="1"/>
          <p:nvPr/>
        </p:nvSpPr>
        <p:spPr>
          <a:xfrm>
            <a:off x="140683" y="4114939"/>
            <a:ext cx="4488467"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i-FI" sz="1600" dirty="0">
              <a:solidFill>
                <a:srgbClr val="242424"/>
              </a:solidFill>
            </a:endParaRPr>
          </a:p>
          <a:p>
            <a:r>
              <a:rPr lang="fi-FI" sz="1600" dirty="0" err="1">
                <a:solidFill>
                  <a:srgbClr val="242424"/>
                </a:solidFill>
              </a:rPr>
              <a:t>We</a:t>
            </a:r>
            <a:r>
              <a:rPr lang="fi-FI" sz="1600" dirty="0">
                <a:solidFill>
                  <a:srgbClr val="242424"/>
                </a:solidFill>
              </a:rPr>
              <a:t> </a:t>
            </a:r>
            <a:r>
              <a:rPr lang="fi-FI" sz="1600" dirty="0" err="1">
                <a:solidFill>
                  <a:srgbClr val="242424"/>
                </a:solidFill>
              </a:rPr>
              <a:t>adopt</a:t>
            </a:r>
            <a:r>
              <a:rPr lang="fi-FI" sz="1600" dirty="0">
                <a:solidFill>
                  <a:srgbClr val="242424"/>
                </a:solidFill>
              </a:rPr>
              <a:t> </a:t>
            </a:r>
            <a:r>
              <a:rPr lang="fi-FI" sz="1600" dirty="0" err="1">
                <a:solidFill>
                  <a:srgbClr val="242424"/>
                </a:solidFill>
              </a:rPr>
              <a:t>the</a:t>
            </a:r>
            <a:r>
              <a:rPr lang="fi-FI" sz="1600" dirty="0">
                <a:solidFill>
                  <a:srgbClr val="242424"/>
                </a:solidFill>
              </a:rPr>
              <a:t> LSTM </a:t>
            </a:r>
            <a:r>
              <a:rPr lang="fi-FI" sz="1600" dirty="0" err="1">
                <a:solidFill>
                  <a:srgbClr val="242424"/>
                </a:solidFill>
              </a:rPr>
              <a:t>realization</a:t>
            </a:r>
            <a:r>
              <a:rPr lang="fi-FI" sz="1600" dirty="0">
                <a:solidFill>
                  <a:srgbClr val="242424"/>
                </a:solidFill>
              </a:rPr>
              <a:t> for </a:t>
            </a:r>
            <a:r>
              <a:rPr lang="fi-FI" sz="1600" dirty="0" err="1">
                <a:solidFill>
                  <a:srgbClr val="242424"/>
                </a:solidFill>
              </a:rPr>
              <a:t>stock</a:t>
            </a:r>
            <a:r>
              <a:rPr lang="fi-FI" sz="1600" dirty="0">
                <a:solidFill>
                  <a:srgbClr val="242424"/>
                </a:solidFill>
              </a:rPr>
              <a:t> </a:t>
            </a:r>
            <a:r>
              <a:rPr lang="fi-FI" sz="1600" dirty="0" err="1">
                <a:solidFill>
                  <a:srgbClr val="242424"/>
                </a:solidFill>
              </a:rPr>
              <a:t>prise</a:t>
            </a:r>
            <a:r>
              <a:rPr lang="fi-FI" sz="1600" dirty="0">
                <a:solidFill>
                  <a:srgbClr val="242424"/>
                </a:solidFill>
              </a:rPr>
              <a:t> </a:t>
            </a:r>
            <a:r>
              <a:rPr lang="fi-FI" sz="1600" dirty="0" err="1">
                <a:solidFill>
                  <a:srgbClr val="242424"/>
                </a:solidFill>
              </a:rPr>
              <a:t>prediction</a:t>
            </a:r>
            <a:r>
              <a:rPr lang="fi-FI" sz="1600" dirty="0">
                <a:solidFill>
                  <a:srgbClr val="242424"/>
                </a:solidFill>
              </a:rPr>
              <a:t> </a:t>
            </a:r>
            <a:r>
              <a:rPr lang="fi-FI" sz="1600" dirty="0">
                <a:solidFill>
                  <a:srgbClr val="242424"/>
                </a:solidFill>
                <a:hlinkClick r:id="rId2"/>
              </a:rPr>
              <a:t>https://blog.gopenai.com/</a:t>
            </a:r>
            <a:endParaRPr lang="fi-FI" sz="1600" dirty="0"/>
          </a:p>
          <a:p>
            <a:endParaRPr lang="fi-FI" sz="1800" dirty="0">
              <a:solidFill>
                <a:srgbClr val="242424"/>
              </a:solidFill>
            </a:endParaRPr>
          </a:p>
          <a:p>
            <a:endParaRPr lang="fi-FI" sz="1600" dirty="0"/>
          </a:p>
        </p:txBody>
      </p:sp>
      <p:pic>
        <p:nvPicPr>
          <p:cNvPr id="11" name="Kuva 4" descr="Kuva, joka sisältää kohteen kuvakaappaus&#10;&#10;Kuvaus luotu automaattisesti">
            <a:extLst>
              <a:ext uri="{FF2B5EF4-FFF2-40B4-BE49-F238E27FC236}">
                <a16:creationId xmlns:a16="http://schemas.microsoft.com/office/drawing/2014/main" id="{6DCB0756-CDBE-0E6A-1410-B5376C56B248}"/>
              </a:ext>
            </a:extLst>
          </p:cNvPr>
          <p:cNvPicPr>
            <a:picLocks noChangeAspect="1"/>
          </p:cNvPicPr>
          <p:nvPr/>
        </p:nvPicPr>
        <p:blipFill>
          <a:blip r:embed="rId3"/>
          <a:stretch>
            <a:fillRect/>
          </a:stretch>
        </p:blipFill>
        <p:spPr>
          <a:xfrm>
            <a:off x="4676332" y="3914192"/>
            <a:ext cx="3793605" cy="961893"/>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red and blue lines&#10;&#10;Description automatically generated">
            <a:extLst>
              <a:ext uri="{FF2B5EF4-FFF2-40B4-BE49-F238E27FC236}">
                <a16:creationId xmlns:a16="http://schemas.microsoft.com/office/drawing/2014/main" id="{851325CC-EB67-B5A1-7AF2-2B7900D0AE40}"/>
              </a:ext>
            </a:extLst>
          </p:cNvPr>
          <p:cNvPicPr>
            <a:picLocks noChangeAspect="1"/>
          </p:cNvPicPr>
          <p:nvPr/>
        </p:nvPicPr>
        <p:blipFill>
          <a:blip r:embed="rId2"/>
          <a:stretch>
            <a:fillRect/>
          </a:stretch>
        </p:blipFill>
        <p:spPr>
          <a:xfrm>
            <a:off x="2693204" y="1167232"/>
            <a:ext cx="2637435" cy="1978077"/>
          </a:xfrm>
          <a:prstGeom prst="rect">
            <a:avLst/>
          </a:prstGeom>
        </p:spPr>
      </p:pic>
      <p:pic>
        <p:nvPicPr>
          <p:cNvPr id="5" name="Picture 4" descr="A graph with red and blue lines&#10;&#10;Description automatically generated">
            <a:extLst>
              <a:ext uri="{FF2B5EF4-FFF2-40B4-BE49-F238E27FC236}">
                <a16:creationId xmlns:a16="http://schemas.microsoft.com/office/drawing/2014/main" id="{A0A16EC3-B5DA-25C0-BAA8-CDA1B1F9F069}"/>
              </a:ext>
            </a:extLst>
          </p:cNvPr>
          <p:cNvPicPr>
            <a:picLocks noChangeAspect="1"/>
          </p:cNvPicPr>
          <p:nvPr/>
        </p:nvPicPr>
        <p:blipFill>
          <a:blip r:embed="rId3"/>
          <a:stretch>
            <a:fillRect/>
          </a:stretch>
        </p:blipFill>
        <p:spPr>
          <a:xfrm>
            <a:off x="55769" y="1167233"/>
            <a:ext cx="2637435" cy="1978077"/>
          </a:xfrm>
          <a:prstGeom prst="rect">
            <a:avLst/>
          </a:prstGeom>
        </p:spPr>
      </p:pic>
      <p:graphicFrame>
        <p:nvGraphicFramePr>
          <p:cNvPr id="6" name="Content Placeholder 5">
            <a:extLst>
              <a:ext uri="{FF2B5EF4-FFF2-40B4-BE49-F238E27FC236}">
                <a16:creationId xmlns:a16="http://schemas.microsoft.com/office/drawing/2014/main" id="{F20E2708-5CAB-E32C-C4DF-E19DCB5456D6}"/>
              </a:ext>
            </a:extLst>
          </p:cNvPr>
          <p:cNvGraphicFramePr>
            <a:graphicFrameLocks noGrp="1"/>
          </p:cNvGraphicFramePr>
          <p:nvPr>
            <p:ph idx="1"/>
            <p:extLst>
              <p:ext uri="{D42A27DB-BD31-4B8C-83A1-F6EECF244321}">
                <p14:modId xmlns:p14="http://schemas.microsoft.com/office/powerpoint/2010/main" val="3804976917"/>
              </p:ext>
            </p:extLst>
          </p:nvPr>
        </p:nvGraphicFramePr>
        <p:xfrm>
          <a:off x="220102" y="3576427"/>
          <a:ext cx="3670260" cy="1303020"/>
        </p:xfrm>
        <a:graphic>
          <a:graphicData uri="http://schemas.openxmlformats.org/drawingml/2006/table">
            <a:tbl>
              <a:tblPr firstRow="1" bandRow="1">
                <a:tableStyleId>{5C22544A-7EE6-4342-B048-85BDC9FD1C3A}</a:tableStyleId>
              </a:tblPr>
              <a:tblGrid>
                <a:gridCol w="734052">
                  <a:extLst>
                    <a:ext uri="{9D8B030D-6E8A-4147-A177-3AD203B41FA5}">
                      <a16:colId xmlns:a16="http://schemas.microsoft.com/office/drawing/2014/main" val="20000"/>
                    </a:ext>
                  </a:extLst>
                </a:gridCol>
                <a:gridCol w="734052">
                  <a:extLst>
                    <a:ext uri="{9D8B030D-6E8A-4147-A177-3AD203B41FA5}">
                      <a16:colId xmlns:a16="http://schemas.microsoft.com/office/drawing/2014/main" val="20001"/>
                    </a:ext>
                  </a:extLst>
                </a:gridCol>
                <a:gridCol w="734052">
                  <a:extLst>
                    <a:ext uri="{9D8B030D-6E8A-4147-A177-3AD203B41FA5}">
                      <a16:colId xmlns:a16="http://schemas.microsoft.com/office/drawing/2014/main" val="20002"/>
                    </a:ext>
                  </a:extLst>
                </a:gridCol>
                <a:gridCol w="734052">
                  <a:extLst>
                    <a:ext uri="{9D8B030D-6E8A-4147-A177-3AD203B41FA5}">
                      <a16:colId xmlns:a16="http://schemas.microsoft.com/office/drawing/2014/main" val="20003"/>
                    </a:ext>
                  </a:extLst>
                </a:gridCol>
                <a:gridCol w="734052">
                  <a:extLst>
                    <a:ext uri="{9D8B030D-6E8A-4147-A177-3AD203B41FA5}">
                      <a16:colId xmlns:a16="http://schemas.microsoft.com/office/drawing/2014/main" val="20004"/>
                    </a:ext>
                  </a:extLst>
                </a:gridCol>
              </a:tblGrid>
              <a:tr h="261628">
                <a:tc>
                  <a:txBody>
                    <a:bodyPr/>
                    <a:lstStyle/>
                    <a:p>
                      <a:pPr marL="0" lvl="0" indent="0">
                        <a:buNone/>
                      </a:pPr>
                      <a:r>
                        <a:t>Model</a:t>
                      </a:r>
                    </a:p>
                  </a:txBody>
                  <a:tcPr/>
                </a:tc>
                <a:tc>
                  <a:txBody>
                    <a:bodyPr/>
                    <a:lstStyle/>
                    <a:p>
                      <a:pPr marL="0" lvl="0" indent="0">
                        <a:buNone/>
                      </a:pPr>
                      <a:r>
                        <a:t>MAE</a:t>
                      </a:r>
                    </a:p>
                  </a:txBody>
                  <a:tcPr/>
                </a:tc>
                <a:tc>
                  <a:txBody>
                    <a:bodyPr/>
                    <a:lstStyle/>
                    <a:p>
                      <a:pPr marL="0" lvl="0" indent="0">
                        <a:buNone/>
                      </a:pPr>
                      <a:r>
                        <a:t>RMSE</a:t>
                      </a:r>
                    </a:p>
                  </a:txBody>
                  <a:tcPr/>
                </a:tc>
                <a:tc>
                  <a:txBody>
                    <a:bodyPr/>
                    <a:lstStyle/>
                    <a:p>
                      <a:pPr marL="0" lvl="0" indent="0">
                        <a:buNone/>
                      </a:pPr>
                      <a:r>
                        <a:t>SNR</a:t>
                      </a:r>
                    </a:p>
                  </a:txBody>
                  <a:tcPr/>
                </a:tc>
                <a:tc>
                  <a:txBody>
                    <a:bodyPr/>
                    <a:lstStyle/>
                    <a:p>
                      <a:pPr marL="0" lvl="0" indent="0">
                        <a:buNone/>
                      </a:pPr>
                      <a:r>
                        <a:t>R2</a:t>
                      </a:r>
                    </a:p>
                  </a:txBody>
                  <a:tcPr/>
                </a:tc>
                <a:extLst>
                  <a:ext uri="{0D108BD9-81ED-4DB2-BD59-A6C34878D82A}">
                    <a16:rowId xmlns:a16="http://schemas.microsoft.com/office/drawing/2014/main" val="10000"/>
                  </a:ext>
                </a:extLst>
              </a:tr>
              <a:tr h="261628">
                <a:tc>
                  <a:txBody>
                    <a:bodyPr/>
                    <a:lstStyle/>
                    <a:p>
                      <a:pPr marL="0" lvl="0" indent="0">
                        <a:buNone/>
                      </a:pPr>
                      <a:r>
                        <a:rPr dirty="0"/>
                        <a:t>LSTM</a:t>
                      </a:r>
                    </a:p>
                  </a:txBody>
                  <a:tcPr/>
                </a:tc>
                <a:tc>
                  <a:txBody>
                    <a:bodyPr/>
                    <a:lstStyle/>
                    <a:p>
                      <a:pPr marL="0" lvl="0" indent="0">
                        <a:buNone/>
                      </a:pPr>
                      <a:r>
                        <a:t>2.92</a:t>
                      </a:r>
                    </a:p>
                  </a:txBody>
                  <a:tcPr/>
                </a:tc>
                <a:tc>
                  <a:txBody>
                    <a:bodyPr/>
                    <a:lstStyle/>
                    <a:p>
                      <a:pPr marL="0" lvl="0" indent="0">
                        <a:buNone/>
                      </a:pPr>
                      <a:r>
                        <a:t>3.93</a:t>
                      </a:r>
                    </a:p>
                  </a:txBody>
                  <a:tcPr/>
                </a:tc>
                <a:tc>
                  <a:txBody>
                    <a:bodyPr/>
                    <a:lstStyle/>
                    <a:p>
                      <a:pPr marL="0" lvl="0" indent="0">
                        <a:buNone/>
                      </a:pPr>
                      <a:r>
                        <a:t>25.61</a:t>
                      </a:r>
                    </a:p>
                  </a:txBody>
                  <a:tcPr/>
                </a:tc>
                <a:tc>
                  <a:txBody>
                    <a:bodyPr/>
                    <a:lstStyle/>
                    <a:p>
                      <a:pPr marL="0" lvl="0" indent="0">
                        <a:buNone/>
                      </a:pPr>
                      <a:r>
                        <a:t>0.35</a:t>
                      </a:r>
                    </a:p>
                  </a:txBody>
                  <a:tcPr/>
                </a:tc>
                <a:extLst>
                  <a:ext uri="{0D108BD9-81ED-4DB2-BD59-A6C34878D82A}">
                    <a16:rowId xmlns:a16="http://schemas.microsoft.com/office/drawing/2014/main" val="10001"/>
                  </a:ext>
                </a:extLst>
              </a:tr>
              <a:tr h="623882">
                <a:tc>
                  <a:txBody>
                    <a:bodyPr/>
                    <a:lstStyle/>
                    <a:p>
                      <a:pPr marL="0" lvl="0" indent="0">
                        <a:buNone/>
                      </a:pPr>
                      <a:r>
                        <a:t>Linear Regression</a:t>
                      </a:r>
                    </a:p>
                  </a:txBody>
                  <a:tcPr/>
                </a:tc>
                <a:tc>
                  <a:txBody>
                    <a:bodyPr/>
                    <a:lstStyle/>
                    <a:p>
                      <a:pPr marL="0" lvl="0" indent="0">
                        <a:buNone/>
                      </a:pPr>
                      <a:r>
                        <a:rPr dirty="0"/>
                        <a:t>3.04</a:t>
                      </a:r>
                    </a:p>
                  </a:txBody>
                  <a:tcPr/>
                </a:tc>
                <a:tc>
                  <a:txBody>
                    <a:bodyPr/>
                    <a:lstStyle/>
                    <a:p>
                      <a:pPr marL="0" lvl="0" indent="0">
                        <a:buNone/>
                      </a:pPr>
                      <a:r>
                        <a:rPr dirty="0"/>
                        <a:t>3.90</a:t>
                      </a:r>
                    </a:p>
                  </a:txBody>
                  <a:tcPr/>
                </a:tc>
                <a:tc>
                  <a:txBody>
                    <a:bodyPr/>
                    <a:lstStyle/>
                    <a:p>
                      <a:pPr marL="0" lvl="0" indent="0">
                        <a:buNone/>
                      </a:pPr>
                      <a:r>
                        <a:rPr dirty="0"/>
                        <a:t>25.67</a:t>
                      </a:r>
                    </a:p>
                  </a:txBody>
                  <a:tcPr/>
                </a:tc>
                <a:tc>
                  <a:txBody>
                    <a:bodyPr/>
                    <a:lstStyle/>
                    <a:p>
                      <a:pPr marL="0" lvl="0" indent="0">
                        <a:buNone/>
                      </a:pPr>
                      <a:r>
                        <a:rPr dirty="0"/>
                        <a:t>0.36</a:t>
                      </a:r>
                    </a:p>
                  </a:txBody>
                  <a:tcPr/>
                </a:tc>
                <a:extLst>
                  <a:ext uri="{0D108BD9-81ED-4DB2-BD59-A6C34878D82A}">
                    <a16:rowId xmlns:a16="http://schemas.microsoft.com/office/drawing/2014/main" val="10002"/>
                  </a:ext>
                </a:extLst>
              </a:tr>
            </a:tbl>
          </a:graphicData>
        </a:graphic>
      </p:graphicFrame>
      <p:sp>
        <p:nvSpPr>
          <p:cNvPr id="7" name="Title 1">
            <a:extLst>
              <a:ext uri="{FF2B5EF4-FFF2-40B4-BE49-F238E27FC236}">
                <a16:creationId xmlns:a16="http://schemas.microsoft.com/office/drawing/2014/main" id="{4ED254DB-74FB-C646-5776-C8780419672C}"/>
              </a:ext>
            </a:extLst>
          </p:cNvPr>
          <p:cNvSpPr>
            <a:spLocks noGrp="1"/>
          </p:cNvSpPr>
          <p:nvPr>
            <p:ph type="title"/>
          </p:nvPr>
        </p:nvSpPr>
        <p:spPr>
          <a:xfrm>
            <a:off x="190538" y="-198646"/>
            <a:ext cx="6710641" cy="1050398"/>
          </a:xfrm>
        </p:spPr>
        <p:txBody>
          <a:bodyPr anchor="ctr">
            <a:normAutofit/>
          </a:bodyPr>
          <a:lstStyle/>
          <a:p>
            <a:pPr marL="0" lvl="0" indent="0">
              <a:buNone/>
            </a:pPr>
            <a:r>
              <a:rPr lang="en-GB" dirty="0">
                <a:solidFill>
                  <a:srgbClr val="FFFFFF"/>
                </a:solidFill>
              </a:rPr>
              <a:t>Results: Next Day prediction</a:t>
            </a:r>
          </a:p>
        </p:txBody>
      </p:sp>
      <p:sp>
        <p:nvSpPr>
          <p:cNvPr id="9" name="TextBox 8">
            <a:extLst>
              <a:ext uri="{FF2B5EF4-FFF2-40B4-BE49-F238E27FC236}">
                <a16:creationId xmlns:a16="http://schemas.microsoft.com/office/drawing/2014/main" id="{FD078E75-C118-3826-F4D2-FAB1D7F01F80}"/>
              </a:ext>
            </a:extLst>
          </p:cNvPr>
          <p:cNvSpPr txBox="1"/>
          <p:nvPr/>
        </p:nvSpPr>
        <p:spPr>
          <a:xfrm>
            <a:off x="4241800" y="3353159"/>
            <a:ext cx="4902200" cy="2031325"/>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FI" altLang="en-FI" sz="1800" i="0" u="none" strike="noStrike" cap="none" normalizeH="0" baseline="0" dirty="0">
                <a:ln>
                  <a:noFill/>
                </a:ln>
                <a:solidFill>
                  <a:schemeClr val="tx1"/>
                </a:solidFill>
                <a:effectLst/>
              </a:rPr>
              <a:t>Linear Regression </a:t>
            </a:r>
            <a:r>
              <a:rPr kumimoji="0" lang="en-GB" altLang="en-FI" sz="1800" i="0" u="none" strike="noStrike" cap="none" normalizeH="0" baseline="0" dirty="0">
                <a:ln>
                  <a:noFill/>
                </a:ln>
                <a:solidFill>
                  <a:schemeClr val="tx1"/>
                </a:solidFill>
                <a:effectLst/>
              </a:rPr>
              <a:t> works a bit better than LSTM</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GB" altLang="en-FI" sz="180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1800" i="0" u="none" strike="noStrike" kern="1200" cap="none" spc="0" normalizeH="0" baseline="0" noProof="0" dirty="0">
                <a:ln>
                  <a:noFill/>
                </a:ln>
                <a:effectLst/>
                <a:uLnTx/>
                <a:uFillTx/>
                <a:ea typeface="+mj-ea"/>
                <a:cs typeface="+mj-cs"/>
              </a:rPr>
              <a:t> ‘</a:t>
            </a:r>
            <a:r>
              <a:rPr kumimoji="0" lang="en-GB" sz="1800" i="0" u="none" strike="noStrike" kern="1200" cap="none" spc="0" normalizeH="0" baseline="0" noProof="0" dirty="0" err="1">
                <a:ln>
                  <a:noFill/>
                </a:ln>
                <a:effectLst/>
                <a:uLnTx/>
                <a:uFillTx/>
                <a:ea typeface="+mj-ea"/>
                <a:cs typeface="+mj-cs"/>
              </a:rPr>
              <a:t>courier_partner_online</a:t>
            </a:r>
            <a:r>
              <a:rPr kumimoji="0" lang="en-GB" sz="1800" i="0" u="none" strike="noStrike" kern="1200" cap="none" spc="0" normalizeH="0" baseline="0" noProof="0" dirty="0">
                <a:ln>
                  <a:noFill/>
                </a:ln>
                <a:effectLst/>
                <a:uLnTx/>
                <a:uFillTx/>
                <a:ea typeface="+mj-ea"/>
                <a:cs typeface="+mj-cs"/>
              </a:rPr>
              <a:t>’ ‘temperature’</a:t>
            </a:r>
            <a:r>
              <a:rPr lang="en-GB" kern="1200" spc="0" noProof="0" dirty="0">
                <a:uLnTx/>
                <a:uFillTx/>
                <a:ea typeface="+mj-ea"/>
                <a:cs typeface="+mj-cs"/>
              </a:rPr>
              <a:t> are most important features</a:t>
            </a:r>
            <a:endParaRPr kumimoji="0" lang="en-GB" altLang="en-FI" sz="1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FI"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FI" sz="1800" b="0" i="0" u="none" strike="noStrike" cap="none" normalizeH="0" baseline="0" dirty="0">
              <a:ln>
                <a:noFill/>
              </a:ln>
              <a:solidFill>
                <a:schemeClr val="tx1"/>
              </a:solidFill>
              <a:effectLst/>
            </a:endParaRPr>
          </a:p>
        </p:txBody>
      </p:sp>
      <p:pic>
        <p:nvPicPr>
          <p:cNvPr id="10" name="Picture 9" descr="A graph with blue squares&#10;&#10;Description automatically generated">
            <a:extLst>
              <a:ext uri="{FF2B5EF4-FFF2-40B4-BE49-F238E27FC236}">
                <a16:creationId xmlns:a16="http://schemas.microsoft.com/office/drawing/2014/main" id="{9A928E0C-0B8A-52DD-8419-3EB00122556B}"/>
              </a:ext>
            </a:extLst>
          </p:cNvPr>
          <p:cNvPicPr>
            <a:picLocks noChangeAspect="1"/>
          </p:cNvPicPr>
          <p:nvPr/>
        </p:nvPicPr>
        <p:blipFill>
          <a:blip r:embed="rId4"/>
          <a:stretch>
            <a:fillRect/>
          </a:stretch>
        </p:blipFill>
        <p:spPr>
          <a:xfrm>
            <a:off x="5330639" y="1167231"/>
            <a:ext cx="3399610" cy="1978077"/>
          </a:xfrm>
          <a:prstGeom prst="rect">
            <a:avLst/>
          </a:prstGeom>
        </p:spPr>
      </p:pic>
      <p:sp>
        <p:nvSpPr>
          <p:cNvPr id="12" name="TextBox 11">
            <a:extLst>
              <a:ext uri="{FF2B5EF4-FFF2-40B4-BE49-F238E27FC236}">
                <a16:creationId xmlns:a16="http://schemas.microsoft.com/office/drawing/2014/main" id="{9CA5C722-D23B-55A8-4F83-59141CB9425A}"/>
              </a:ext>
            </a:extLst>
          </p:cNvPr>
          <p:cNvSpPr txBox="1"/>
          <p:nvPr/>
        </p:nvSpPr>
        <p:spPr>
          <a:xfrm>
            <a:off x="190538" y="3213961"/>
            <a:ext cx="4572000" cy="369332"/>
          </a:xfrm>
          <a:prstGeom prst="rect">
            <a:avLst/>
          </a:prstGeom>
          <a:noFill/>
        </p:spPr>
        <p:txBody>
          <a:bodyPr wrap="square">
            <a:spAutoFit/>
          </a:bodyPr>
          <a:lstStyle/>
          <a:p>
            <a:r>
              <a:rPr lang="en-FI" sz="1800" dirty="0">
                <a:effectLst/>
                <a:latin typeface="Calibri" panose="020F0502020204030204" pitchFamily="34" charset="0"/>
                <a:ea typeface="Calibri" panose="020F0502020204030204" pitchFamily="34" charset="0"/>
                <a:cs typeface="Times New Roman" panose="02020603050405020304" pitchFamily="18" charset="0"/>
              </a:rPr>
              <a:t>residual error</a:t>
            </a:r>
            <a:r>
              <a:rPr lang="en-GB" sz="1800" dirty="0">
                <a:effectLst/>
                <a:latin typeface="Calibri" panose="020F0502020204030204" pitchFamily="34" charset="0"/>
                <a:ea typeface="Calibri" panose="020F0502020204030204" pitchFamily="34" charset="0"/>
                <a:cs typeface="Times New Roman" panose="02020603050405020304" pitchFamily="18" charset="0"/>
              </a:rPr>
              <a:t>s</a:t>
            </a:r>
            <a:endParaRPr lang="en-FI" dirty="0"/>
          </a:p>
        </p:txBody>
      </p:sp>
    </p:spTree>
    <p:extLst>
      <p:ext uri="{BB962C8B-B14F-4D97-AF65-F5344CB8AC3E}">
        <p14:creationId xmlns:p14="http://schemas.microsoft.com/office/powerpoint/2010/main" val="153456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graph with red and blue lines&#10;&#10;Description automatically generated">
            <a:extLst>
              <a:ext uri="{FF2B5EF4-FFF2-40B4-BE49-F238E27FC236}">
                <a16:creationId xmlns:a16="http://schemas.microsoft.com/office/drawing/2014/main" id="{8D52D405-BCA8-BBDE-FB78-6F372AA4B3C3}"/>
              </a:ext>
            </a:extLst>
          </p:cNvPr>
          <p:cNvPicPr>
            <a:picLocks noChangeAspect="1"/>
          </p:cNvPicPr>
          <p:nvPr/>
        </p:nvPicPr>
        <p:blipFill>
          <a:blip r:embed="rId2"/>
          <a:stretch>
            <a:fillRect/>
          </a:stretch>
        </p:blipFill>
        <p:spPr>
          <a:xfrm>
            <a:off x="203238" y="3114800"/>
            <a:ext cx="2441336" cy="1831002"/>
          </a:xfrm>
          <a:prstGeom prst="rect">
            <a:avLst/>
          </a:prstGeom>
        </p:spPr>
      </p:pic>
      <p:pic>
        <p:nvPicPr>
          <p:cNvPr id="29" name="Picture 28" descr="A graph with red and blue lines&#10;&#10;Description automatically generated">
            <a:extLst>
              <a:ext uri="{FF2B5EF4-FFF2-40B4-BE49-F238E27FC236}">
                <a16:creationId xmlns:a16="http://schemas.microsoft.com/office/drawing/2014/main" id="{9B24B27B-6F17-3547-1757-8E75CFDA4950}"/>
              </a:ext>
            </a:extLst>
          </p:cNvPr>
          <p:cNvPicPr>
            <a:picLocks noChangeAspect="1"/>
          </p:cNvPicPr>
          <p:nvPr/>
        </p:nvPicPr>
        <p:blipFill>
          <a:blip r:embed="rId3"/>
          <a:stretch>
            <a:fillRect/>
          </a:stretch>
        </p:blipFill>
        <p:spPr>
          <a:xfrm>
            <a:off x="203238" y="1283798"/>
            <a:ext cx="2441336" cy="1831002"/>
          </a:xfrm>
          <a:prstGeom prst="rect">
            <a:avLst/>
          </a:prstGeom>
        </p:spPr>
      </p:pic>
      <p:pic>
        <p:nvPicPr>
          <p:cNvPr id="49" name="Picture 48" descr="A graph with red and blue lines&#10;&#10;Description automatically generated">
            <a:extLst>
              <a:ext uri="{FF2B5EF4-FFF2-40B4-BE49-F238E27FC236}">
                <a16:creationId xmlns:a16="http://schemas.microsoft.com/office/drawing/2014/main" id="{46B3DD26-ECF5-DD19-875F-7874FA7EF318}"/>
              </a:ext>
            </a:extLst>
          </p:cNvPr>
          <p:cNvPicPr>
            <a:picLocks noChangeAspect="1"/>
          </p:cNvPicPr>
          <p:nvPr/>
        </p:nvPicPr>
        <p:blipFill>
          <a:blip r:embed="rId4"/>
          <a:stretch>
            <a:fillRect/>
          </a:stretch>
        </p:blipFill>
        <p:spPr>
          <a:xfrm>
            <a:off x="2644574" y="3114800"/>
            <a:ext cx="2441336" cy="1831002"/>
          </a:xfrm>
          <a:prstGeom prst="rect">
            <a:avLst/>
          </a:prstGeom>
        </p:spPr>
      </p:pic>
      <p:pic>
        <p:nvPicPr>
          <p:cNvPr id="53" name="Picture 52" descr="A graph with red and blue lines&#10;&#10;Description automatically generated">
            <a:extLst>
              <a:ext uri="{FF2B5EF4-FFF2-40B4-BE49-F238E27FC236}">
                <a16:creationId xmlns:a16="http://schemas.microsoft.com/office/drawing/2014/main" id="{D27EA63D-45E1-A2D9-E9C3-945F3698BB0A}"/>
              </a:ext>
            </a:extLst>
          </p:cNvPr>
          <p:cNvPicPr>
            <a:picLocks noChangeAspect="1"/>
          </p:cNvPicPr>
          <p:nvPr/>
        </p:nvPicPr>
        <p:blipFill>
          <a:blip r:embed="rId5"/>
          <a:stretch>
            <a:fillRect/>
          </a:stretch>
        </p:blipFill>
        <p:spPr>
          <a:xfrm>
            <a:off x="2644574" y="1283798"/>
            <a:ext cx="2441336" cy="1831002"/>
          </a:xfrm>
          <a:prstGeom prst="rect">
            <a:avLst/>
          </a:prstGeom>
        </p:spPr>
      </p:pic>
      <p:sp>
        <p:nvSpPr>
          <p:cNvPr id="56" name="Title 1">
            <a:extLst>
              <a:ext uri="{FF2B5EF4-FFF2-40B4-BE49-F238E27FC236}">
                <a16:creationId xmlns:a16="http://schemas.microsoft.com/office/drawing/2014/main" id="{A2A0A015-A5A8-0D09-8DA3-8531D7413321}"/>
              </a:ext>
            </a:extLst>
          </p:cNvPr>
          <p:cNvSpPr>
            <a:spLocks noGrp="1"/>
          </p:cNvSpPr>
          <p:nvPr>
            <p:ph type="title"/>
          </p:nvPr>
        </p:nvSpPr>
        <p:spPr>
          <a:xfrm>
            <a:off x="88938" y="-130592"/>
            <a:ext cx="6710641" cy="1050398"/>
          </a:xfrm>
        </p:spPr>
        <p:txBody>
          <a:bodyPr anchor="ctr">
            <a:normAutofit fontScale="90000"/>
          </a:bodyPr>
          <a:lstStyle/>
          <a:p>
            <a:pPr marL="0" lvl="0" indent="0">
              <a:buNone/>
            </a:pPr>
            <a:r>
              <a:rPr lang="en-GB" dirty="0">
                <a:solidFill>
                  <a:srgbClr val="FFFFFF"/>
                </a:solidFill>
              </a:rPr>
              <a:t>Results: Multiple (20) Day prediction</a:t>
            </a:r>
          </a:p>
        </p:txBody>
      </p:sp>
      <p:graphicFrame>
        <p:nvGraphicFramePr>
          <p:cNvPr id="57" name="Content Placeholder 5">
            <a:extLst>
              <a:ext uri="{FF2B5EF4-FFF2-40B4-BE49-F238E27FC236}">
                <a16:creationId xmlns:a16="http://schemas.microsoft.com/office/drawing/2014/main" id="{80EFEB48-2D3C-CB2F-B2DC-B6957D0E3D47}"/>
              </a:ext>
            </a:extLst>
          </p:cNvPr>
          <p:cNvGraphicFramePr>
            <a:graphicFrameLocks noGrp="1"/>
          </p:cNvGraphicFramePr>
          <p:nvPr>
            <p:ph idx="1"/>
            <p:extLst>
              <p:ext uri="{D42A27DB-BD31-4B8C-83A1-F6EECF244321}">
                <p14:modId xmlns:p14="http://schemas.microsoft.com/office/powerpoint/2010/main" val="3988595201"/>
              </p:ext>
            </p:extLst>
          </p:nvPr>
        </p:nvGraphicFramePr>
        <p:xfrm>
          <a:off x="5179339" y="1268730"/>
          <a:ext cx="3621755" cy="1303020"/>
        </p:xfrm>
        <a:graphic>
          <a:graphicData uri="http://schemas.openxmlformats.org/drawingml/2006/table">
            <a:tbl>
              <a:tblPr firstRow="1" bandRow="1">
                <a:tableStyleId>{5C22544A-7EE6-4342-B048-85BDC9FD1C3A}</a:tableStyleId>
              </a:tblPr>
              <a:tblGrid>
                <a:gridCol w="724351">
                  <a:extLst>
                    <a:ext uri="{9D8B030D-6E8A-4147-A177-3AD203B41FA5}">
                      <a16:colId xmlns:a16="http://schemas.microsoft.com/office/drawing/2014/main" val="20000"/>
                    </a:ext>
                  </a:extLst>
                </a:gridCol>
                <a:gridCol w="724351">
                  <a:extLst>
                    <a:ext uri="{9D8B030D-6E8A-4147-A177-3AD203B41FA5}">
                      <a16:colId xmlns:a16="http://schemas.microsoft.com/office/drawing/2014/main" val="20001"/>
                    </a:ext>
                  </a:extLst>
                </a:gridCol>
                <a:gridCol w="724351">
                  <a:extLst>
                    <a:ext uri="{9D8B030D-6E8A-4147-A177-3AD203B41FA5}">
                      <a16:colId xmlns:a16="http://schemas.microsoft.com/office/drawing/2014/main" val="20002"/>
                    </a:ext>
                  </a:extLst>
                </a:gridCol>
                <a:gridCol w="724351">
                  <a:extLst>
                    <a:ext uri="{9D8B030D-6E8A-4147-A177-3AD203B41FA5}">
                      <a16:colId xmlns:a16="http://schemas.microsoft.com/office/drawing/2014/main" val="20003"/>
                    </a:ext>
                  </a:extLst>
                </a:gridCol>
                <a:gridCol w="724351">
                  <a:extLst>
                    <a:ext uri="{9D8B030D-6E8A-4147-A177-3AD203B41FA5}">
                      <a16:colId xmlns:a16="http://schemas.microsoft.com/office/drawing/2014/main" val="20004"/>
                    </a:ext>
                  </a:extLst>
                </a:gridCol>
              </a:tblGrid>
              <a:tr h="261628">
                <a:tc>
                  <a:txBody>
                    <a:bodyPr/>
                    <a:lstStyle/>
                    <a:p>
                      <a:pPr marL="0" lvl="0" indent="0">
                        <a:buNone/>
                      </a:pPr>
                      <a:r>
                        <a:t>Model</a:t>
                      </a:r>
                    </a:p>
                  </a:txBody>
                  <a:tcPr/>
                </a:tc>
                <a:tc>
                  <a:txBody>
                    <a:bodyPr/>
                    <a:lstStyle/>
                    <a:p>
                      <a:pPr marL="0" lvl="0" indent="0">
                        <a:buNone/>
                      </a:pPr>
                      <a:r>
                        <a:t>MAE</a:t>
                      </a:r>
                    </a:p>
                  </a:txBody>
                  <a:tcPr/>
                </a:tc>
                <a:tc>
                  <a:txBody>
                    <a:bodyPr/>
                    <a:lstStyle/>
                    <a:p>
                      <a:pPr marL="0" lvl="0" indent="0">
                        <a:buNone/>
                      </a:pPr>
                      <a:r>
                        <a:t>RMSE</a:t>
                      </a:r>
                    </a:p>
                  </a:txBody>
                  <a:tcPr/>
                </a:tc>
                <a:tc>
                  <a:txBody>
                    <a:bodyPr/>
                    <a:lstStyle/>
                    <a:p>
                      <a:pPr marL="0" lvl="0" indent="0">
                        <a:buNone/>
                      </a:pPr>
                      <a:r>
                        <a:t>SNR</a:t>
                      </a:r>
                    </a:p>
                  </a:txBody>
                  <a:tcPr/>
                </a:tc>
                <a:tc>
                  <a:txBody>
                    <a:bodyPr/>
                    <a:lstStyle/>
                    <a:p>
                      <a:pPr marL="0" lvl="0" indent="0">
                        <a:buNone/>
                      </a:pPr>
                      <a:r>
                        <a:rPr dirty="0"/>
                        <a:t>R2</a:t>
                      </a:r>
                    </a:p>
                  </a:txBody>
                  <a:tcPr/>
                </a:tc>
                <a:extLst>
                  <a:ext uri="{0D108BD9-81ED-4DB2-BD59-A6C34878D82A}">
                    <a16:rowId xmlns:a16="http://schemas.microsoft.com/office/drawing/2014/main" val="10000"/>
                  </a:ext>
                </a:extLst>
              </a:tr>
              <a:tr h="261628">
                <a:tc>
                  <a:txBody>
                    <a:bodyPr/>
                    <a:lstStyle/>
                    <a:p>
                      <a:pPr marL="0" lvl="0" indent="0">
                        <a:buNone/>
                      </a:pPr>
                      <a:r>
                        <a:rPr dirty="0"/>
                        <a:t>LSTM</a:t>
                      </a:r>
                    </a:p>
                  </a:txBody>
                  <a:tcPr/>
                </a:tc>
                <a:tc>
                  <a:txBody>
                    <a:bodyPr/>
                    <a:lstStyle/>
                    <a:p>
                      <a:pPr marL="0" lvl="0" indent="0">
                        <a:buNone/>
                      </a:pPr>
                      <a:r>
                        <a:rPr lang="en-GB" dirty="0"/>
                        <a:t>3</a:t>
                      </a:r>
                      <a:r>
                        <a:rPr dirty="0"/>
                        <a:t>.</a:t>
                      </a:r>
                      <a:r>
                        <a:rPr lang="en-GB" dirty="0"/>
                        <a:t>43</a:t>
                      </a:r>
                      <a:endParaRPr dirty="0"/>
                    </a:p>
                  </a:txBody>
                  <a:tcPr/>
                </a:tc>
                <a:tc>
                  <a:txBody>
                    <a:bodyPr/>
                    <a:lstStyle/>
                    <a:p>
                      <a:pPr marL="0" lvl="0" indent="0">
                        <a:buNone/>
                      </a:pPr>
                      <a:r>
                        <a:rPr lang="en-GB" dirty="0"/>
                        <a:t>4</a:t>
                      </a:r>
                      <a:r>
                        <a:rPr dirty="0"/>
                        <a:t>.</a:t>
                      </a:r>
                      <a:r>
                        <a:rPr lang="en-GB" dirty="0"/>
                        <a:t>32</a:t>
                      </a:r>
                      <a:endParaRPr dirty="0"/>
                    </a:p>
                  </a:txBody>
                  <a:tcPr/>
                </a:tc>
                <a:tc>
                  <a:txBody>
                    <a:bodyPr/>
                    <a:lstStyle/>
                    <a:p>
                      <a:pPr marL="0" lvl="0" indent="0">
                        <a:buNone/>
                      </a:pPr>
                      <a:r>
                        <a:rPr dirty="0"/>
                        <a:t>2</a:t>
                      </a:r>
                      <a:r>
                        <a:rPr lang="en-GB" dirty="0"/>
                        <a:t>4</a:t>
                      </a:r>
                      <a:r>
                        <a:rPr dirty="0"/>
                        <a:t>.</a:t>
                      </a:r>
                      <a:r>
                        <a:rPr lang="en-GB" dirty="0"/>
                        <a:t>95</a:t>
                      </a:r>
                      <a:endParaRPr dirty="0"/>
                    </a:p>
                  </a:txBody>
                  <a:tcPr/>
                </a:tc>
                <a:tc>
                  <a:txBody>
                    <a:bodyPr/>
                    <a:lstStyle/>
                    <a:p>
                      <a:pPr marL="0" lvl="0" indent="0">
                        <a:buNone/>
                      </a:pPr>
                      <a:r>
                        <a:rPr dirty="0"/>
                        <a:t>0.</a:t>
                      </a:r>
                      <a:r>
                        <a:rPr lang="en-GB" dirty="0"/>
                        <a:t>29</a:t>
                      </a:r>
                      <a:endParaRPr dirty="0"/>
                    </a:p>
                  </a:txBody>
                  <a:tcPr/>
                </a:tc>
                <a:extLst>
                  <a:ext uri="{0D108BD9-81ED-4DB2-BD59-A6C34878D82A}">
                    <a16:rowId xmlns:a16="http://schemas.microsoft.com/office/drawing/2014/main" val="10001"/>
                  </a:ext>
                </a:extLst>
              </a:tr>
              <a:tr h="623882">
                <a:tc>
                  <a:txBody>
                    <a:bodyPr/>
                    <a:lstStyle/>
                    <a:p>
                      <a:pPr marL="0" lvl="0" indent="0">
                        <a:buNone/>
                      </a:pPr>
                      <a:r>
                        <a:t>Linear Regression</a:t>
                      </a:r>
                    </a:p>
                  </a:txBody>
                  <a:tcPr/>
                </a:tc>
                <a:tc>
                  <a:txBody>
                    <a:bodyPr/>
                    <a:lstStyle/>
                    <a:p>
                      <a:pPr marL="0" lvl="0" indent="0">
                        <a:buNone/>
                      </a:pPr>
                      <a:r>
                        <a:rPr dirty="0"/>
                        <a:t>3.</a:t>
                      </a:r>
                      <a:r>
                        <a:rPr lang="en-GB" dirty="0"/>
                        <a:t>51</a:t>
                      </a:r>
                      <a:endParaRPr dirty="0"/>
                    </a:p>
                  </a:txBody>
                  <a:tcPr/>
                </a:tc>
                <a:tc>
                  <a:txBody>
                    <a:bodyPr/>
                    <a:lstStyle/>
                    <a:p>
                      <a:pPr marL="0" lvl="0" indent="0">
                        <a:buNone/>
                      </a:pPr>
                      <a:r>
                        <a:rPr lang="en-GB" dirty="0"/>
                        <a:t>4</a:t>
                      </a:r>
                      <a:r>
                        <a:rPr dirty="0"/>
                        <a:t>.</a:t>
                      </a:r>
                      <a:r>
                        <a:rPr lang="en-GB" dirty="0"/>
                        <a:t>36</a:t>
                      </a:r>
                      <a:endParaRPr dirty="0"/>
                    </a:p>
                  </a:txBody>
                  <a:tcPr/>
                </a:tc>
                <a:tc>
                  <a:txBody>
                    <a:bodyPr/>
                    <a:lstStyle/>
                    <a:p>
                      <a:pPr marL="0" lvl="0" indent="0">
                        <a:buNone/>
                      </a:pPr>
                      <a:r>
                        <a:rPr dirty="0"/>
                        <a:t>2</a:t>
                      </a:r>
                      <a:r>
                        <a:rPr lang="en-GB" dirty="0"/>
                        <a:t>4</a:t>
                      </a:r>
                      <a:r>
                        <a:rPr dirty="0"/>
                        <a:t>.</a:t>
                      </a:r>
                      <a:r>
                        <a:rPr lang="en-GB" dirty="0"/>
                        <a:t>71</a:t>
                      </a:r>
                      <a:endParaRPr dirty="0"/>
                    </a:p>
                  </a:txBody>
                  <a:tcPr/>
                </a:tc>
                <a:tc>
                  <a:txBody>
                    <a:bodyPr/>
                    <a:lstStyle/>
                    <a:p>
                      <a:pPr marL="0" lvl="0" indent="0">
                        <a:buNone/>
                      </a:pPr>
                      <a:r>
                        <a:rPr dirty="0"/>
                        <a:t>0.</a:t>
                      </a:r>
                      <a:r>
                        <a:rPr lang="en-GB" dirty="0"/>
                        <a:t>17</a:t>
                      </a:r>
                      <a:endParaRPr dirty="0"/>
                    </a:p>
                  </a:txBody>
                  <a:tcPr/>
                </a:tc>
                <a:extLst>
                  <a:ext uri="{0D108BD9-81ED-4DB2-BD59-A6C34878D82A}">
                    <a16:rowId xmlns:a16="http://schemas.microsoft.com/office/drawing/2014/main" val="10002"/>
                  </a:ext>
                </a:extLst>
              </a:tr>
            </a:tbl>
          </a:graphicData>
        </a:graphic>
      </p:graphicFrame>
      <p:sp>
        <p:nvSpPr>
          <p:cNvPr id="58" name="TextBox 57">
            <a:extLst>
              <a:ext uri="{FF2B5EF4-FFF2-40B4-BE49-F238E27FC236}">
                <a16:creationId xmlns:a16="http://schemas.microsoft.com/office/drawing/2014/main" id="{7A6E4534-2595-0670-BC08-E8E3E9B33D36}"/>
              </a:ext>
            </a:extLst>
          </p:cNvPr>
          <p:cNvSpPr txBox="1"/>
          <p:nvPr/>
        </p:nvSpPr>
        <p:spPr>
          <a:xfrm>
            <a:off x="5179336" y="2849395"/>
            <a:ext cx="3621758" cy="646331"/>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GB" altLang="en-FI" sz="1800" i="0" u="none" strike="noStrike" cap="none" normalizeH="0" baseline="0" dirty="0">
                <a:ln>
                  <a:noFill/>
                </a:ln>
                <a:solidFill>
                  <a:schemeClr val="tx1"/>
                </a:solidFill>
                <a:effectLst/>
              </a:rPr>
              <a:t>LSTM performs better than baseline LR</a:t>
            </a:r>
            <a:endParaRPr kumimoji="0" lang="en-GB" altLang="en-FI" sz="1800" b="0" i="0" u="none" strike="noStrike" cap="none" normalizeH="0" baseline="0" dirty="0">
              <a:ln>
                <a:noFill/>
              </a:ln>
              <a:solidFill>
                <a:schemeClr val="tx1"/>
              </a:solidFill>
              <a:effectLst/>
            </a:endParaRPr>
          </a:p>
        </p:txBody>
      </p:sp>
      <p:sp>
        <p:nvSpPr>
          <p:cNvPr id="59" name="TextBox 58">
            <a:extLst>
              <a:ext uri="{FF2B5EF4-FFF2-40B4-BE49-F238E27FC236}">
                <a16:creationId xmlns:a16="http://schemas.microsoft.com/office/drawing/2014/main" id="{43C3E635-E16A-B37D-D50A-0ECBA176523D}"/>
              </a:ext>
            </a:extLst>
          </p:cNvPr>
          <p:cNvSpPr txBox="1"/>
          <p:nvPr/>
        </p:nvSpPr>
        <p:spPr>
          <a:xfrm>
            <a:off x="203238" y="745174"/>
            <a:ext cx="4698962" cy="369332"/>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GB" altLang="en-FI" sz="1800" i="0" u="none" strike="noStrike" cap="none" normalizeH="0" baseline="0" dirty="0">
                <a:ln>
                  <a:noFill/>
                </a:ln>
                <a:solidFill>
                  <a:schemeClr val="tx1"/>
                </a:solidFill>
                <a:effectLst/>
              </a:rPr>
              <a:t>Predictions for different 20-days terms </a:t>
            </a:r>
            <a:endParaRPr kumimoji="0" lang="en-GB" altLang="en-FI" sz="1800" b="0" i="0" u="none" strike="noStrike" cap="none" normalizeH="0" baseline="0" dirty="0">
              <a:ln>
                <a:noFill/>
              </a:ln>
              <a:solidFill>
                <a:schemeClr val="tx1"/>
              </a:solidFill>
              <a:effectLst/>
            </a:endParaRPr>
          </a:p>
        </p:txBody>
      </p:sp>
      <p:sp>
        <p:nvSpPr>
          <p:cNvPr id="60" name="TextBox 59">
            <a:extLst>
              <a:ext uri="{FF2B5EF4-FFF2-40B4-BE49-F238E27FC236}">
                <a16:creationId xmlns:a16="http://schemas.microsoft.com/office/drawing/2014/main" id="{C55D2E37-B3E6-B0E0-F3B9-329FCD45DB8B}"/>
              </a:ext>
            </a:extLst>
          </p:cNvPr>
          <p:cNvSpPr txBox="1"/>
          <p:nvPr/>
        </p:nvSpPr>
        <p:spPr>
          <a:xfrm>
            <a:off x="5085910" y="873963"/>
            <a:ext cx="4572000" cy="369332"/>
          </a:xfrm>
          <a:prstGeom prst="rect">
            <a:avLst/>
          </a:prstGeom>
          <a:noFill/>
        </p:spPr>
        <p:txBody>
          <a:bodyPr wrap="square">
            <a:spAutoFit/>
          </a:bodyPr>
          <a:lstStyle/>
          <a:p>
            <a:r>
              <a:rPr lang="en-FI" sz="1800" dirty="0">
                <a:effectLst/>
                <a:latin typeface="Calibri" panose="020F0502020204030204" pitchFamily="34" charset="0"/>
                <a:ea typeface="Calibri" panose="020F0502020204030204" pitchFamily="34" charset="0"/>
                <a:cs typeface="Times New Roman" panose="02020603050405020304" pitchFamily="18" charset="0"/>
              </a:rPr>
              <a:t>residual error</a:t>
            </a:r>
            <a:r>
              <a:rPr lang="en-GB" sz="1800" dirty="0">
                <a:effectLst/>
                <a:latin typeface="Calibri" panose="020F0502020204030204" pitchFamily="34" charset="0"/>
                <a:ea typeface="Calibri" panose="020F0502020204030204" pitchFamily="34" charset="0"/>
                <a:cs typeface="Times New Roman" panose="02020603050405020304" pitchFamily="18" charset="0"/>
              </a:rPr>
              <a:t>s</a:t>
            </a:r>
            <a:endParaRPr lang="en-FI" dirty="0"/>
          </a:p>
        </p:txBody>
      </p:sp>
    </p:spTree>
    <p:extLst>
      <p:ext uri="{BB962C8B-B14F-4D97-AF65-F5344CB8AC3E}">
        <p14:creationId xmlns:p14="http://schemas.microsoft.com/office/powerpoint/2010/main" val="3002775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FI"/>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095172"/>
            <a:ext cx="2604045" cy="619449"/>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321550"/>
            <a:ext cx="9144313" cy="3821950"/>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FI"/>
          </a:p>
        </p:txBody>
      </p:sp>
      <p:sp>
        <p:nvSpPr>
          <p:cNvPr id="2" name="Title 1"/>
          <p:cNvSpPr>
            <a:spLocks noGrp="1"/>
          </p:cNvSpPr>
          <p:nvPr>
            <p:ph type="title"/>
          </p:nvPr>
        </p:nvSpPr>
        <p:spPr>
          <a:xfrm>
            <a:off x="827484" y="339538"/>
            <a:ext cx="6710641" cy="1050398"/>
          </a:xfrm>
        </p:spPr>
        <p:txBody>
          <a:bodyPr anchor="ctr">
            <a:normAutofit/>
          </a:bodyPr>
          <a:lstStyle/>
          <a:p>
            <a:pPr marL="0" lvl="0" indent="0">
              <a:buNone/>
            </a:pPr>
            <a:r>
              <a:rPr lang="en-GB">
                <a:solidFill>
                  <a:srgbClr val="FFFFFF"/>
                </a:solidFill>
              </a:rPr>
              <a:t>Conclusion</a:t>
            </a:r>
          </a:p>
        </p:txBody>
      </p:sp>
      <p:sp>
        <p:nvSpPr>
          <p:cNvPr id="3" name="Content Placeholder 2"/>
          <p:cNvSpPr>
            <a:spLocks noGrp="1"/>
          </p:cNvSpPr>
          <p:nvPr>
            <p:ph idx="1"/>
          </p:nvPr>
        </p:nvSpPr>
        <p:spPr>
          <a:xfrm>
            <a:off x="827484" y="2072640"/>
            <a:ext cx="6709905" cy="2613659"/>
          </a:xfrm>
        </p:spPr>
        <p:txBody>
          <a:bodyPr>
            <a:normAutofit/>
          </a:bodyPr>
          <a:lstStyle/>
          <a:p>
            <a:pPr marL="0" lvl="0" indent="0">
              <a:buNone/>
            </a:pPr>
            <a:r>
              <a:rPr lang="en-GB" dirty="0"/>
              <a:t>Both LSTM and Linear Regression models predict courier numbers for the next day and up to 20 days ahead, with RMSE, SNR, and R-squared metrics showing decent performance (R-squared ~0.2-0.3). For the Next-Day task, both models perform similarly, while LSTM slightly outperforms for the Multiple-Day task. However, LSTM performance depends on hyperparameters like batch size. Future improvements can focus on hyperparameter optimization and expanding the time series dataset to further enhance performance.</a:t>
            </a:r>
            <a:endParaRPr dirty="0"/>
          </a:p>
        </p:txBody>
      </p:sp>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107</TotalTime>
  <Words>648</Words>
  <Application>Microsoft Office PowerPoint</Application>
  <PresentationFormat>On-screen Show (16:9)</PresentationFormat>
  <Paragraphs>74</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Calibri</vt:lpstr>
      <vt:lpstr>Cambria Math</vt:lpstr>
      <vt:lpstr>Century Gothic</vt:lpstr>
      <vt:lpstr>Wingdings 3</vt:lpstr>
      <vt:lpstr>Ion</vt:lpstr>
      <vt:lpstr>Wolt Test Assignment Report: Predicting number of couriers</vt:lpstr>
      <vt:lpstr> Introduction</vt:lpstr>
      <vt:lpstr>Exploratory Data Analysis</vt:lpstr>
      <vt:lpstr>Prediction Tasks &amp; Feature Engineering</vt:lpstr>
      <vt:lpstr>Models</vt:lpstr>
      <vt:lpstr>Results: Next Day prediction</vt:lpstr>
      <vt:lpstr>Results: Multiple (20) Day prediction</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Wolt Test Assignment Report”</dc:title>
  <dc:creator>Mikhail Silaev</dc:creator>
  <cp:keywords/>
  <cp:lastModifiedBy>Mikhail Silaev</cp:lastModifiedBy>
  <cp:revision>22</cp:revision>
  <dcterms:created xsi:type="dcterms:W3CDTF">2025-01-21T13:01:06Z</dcterms:created>
  <dcterms:modified xsi:type="dcterms:W3CDTF">2025-01-21T14:52:44Z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2025-01-21</vt:lpwstr>
  </property>
</Properties>
</file>