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2" r:id="rId6"/>
    <p:sldId id="272" r:id="rId7"/>
    <p:sldId id="271" r:id="rId8"/>
    <p:sldId id="270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3674" autoAdjust="0"/>
  </p:normalViewPr>
  <p:slideViewPr>
    <p:cSldViewPr snapToGrid="0" snapToObjects="1">
      <p:cViewPr varScale="1">
        <p:scale>
          <a:sx n="92" d="100"/>
          <a:sy n="92" d="100"/>
        </p:scale>
        <p:origin x="540" y="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92523-F397-4340-B4E5-BE191A905504}" type="datetimeFigureOut">
              <a:rPr lang="en-FI" smtClean="0"/>
              <a:t>26/01/2025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3F624-4690-4D0B-9690-0F42E9C4DDD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78753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3F624-4690-4D0B-9690-0F42E9C4DDDC}" type="slidenum">
              <a:rPr lang="en-FI" smtClean="0"/>
              <a:t>3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7297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6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8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95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5112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91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80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4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65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4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8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1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1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8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4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3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5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72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blog.gopenai.com/predicting-stock-prices-with-lstm-and-gru-a-step-by-step-guide-381ec1554e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9143771" cy="354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2815271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41649"/>
            <a:ext cx="9144000" cy="2101851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4128" y="467678"/>
            <a:ext cx="7695743" cy="2642914"/>
          </a:xfrm>
        </p:spPr>
        <p:txBody>
          <a:bodyPr>
            <a:normAutofit/>
          </a:bodyPr>
          <a:lstStyle/>
          <a:p>
            <a:pPr marL="0" lvl="0" indent="0" algn="ctr">
              <a:lnSpc>
                <a:spcPct val="90000"/>
              </a:lnSpc>
              <a:buNone/>
            </a:pPr>
            <a:r>
              <a:rPr lang="en-GB" sz="4200"/>
              <a:t>Wolt</a:t>
            </a:r>
            <a:r>
              <a:rPr lang="en-GB" sz="4200" dirty="0"/>
              <a:t> Test Assignment Report:</a:t>
            </a:r>
            <a:br>
              <a:rPr lang="en-GB" sz="4200" dirty="0"/>
            </a:br>
            <a:r>
              <a:rPr lang="en-GB" sz="4200" dirty="0"/>
              <a:t>Predicting number of couriers</a:t>
            </a:r>
            <a:endParaRPr lang="en-GB" sz="42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6988" y="4766310"/>
            <a:ext cx="1440180" cy="226314"/>
          </a:xfrm>
        </p:spPr>
        <p:txBody>
          <a:bodyPr anchor="ctr">
            <a:normAutofit/>
          </a:bodyPr>
          <a:lstStyle/>
          <a:p>
            <a:pPr marL="0" lvl="0" indent="0" algn="r">
              <a:spcAft>
                <a:spcPts val="600"/>
              </a:spcAft>
              <a:buNone/>
            </a:pPr>
            <a:r>
              <a:rPr lang="en-FI">
                <a:solidFill>
                  <a:schemeClr val="bg1">
                    <a:alpha val="60000"/>
                  </a:schemeClr>
                </a:solidFill>
              </a:rPr>
              <a:t>2025-01-21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4128" y="3583035"/>
            <a:ext cx="7695743" cy="907322"/>
          </a:xfrm>
        </p:spPr>
        <p:txBody>
          <a:bodyPr>
            <a:normAutofit/>
          </a:bodyPr>
          <a:lstStyle/>
          <a:p>
            <a:pPr marL="0" lvl="0" indent="0" algn="ctr">
              <a:lnSpc>
                <a:spcPct val="90000"/>
              </a:lnSpc>
              <a:buNone/>
            </a:pPr>
            <a:br>
              <a:rPr lang="en-GB" sz="1800">
                <a:solidFill>
                  <a:schemeClr val="bg2"/>
                </a:solidFill>
              </a:rPr>
            </a:br>
            <a:br>
              <a:rPr lang="en-GB" sz="1800">
                <a:solidFill>
                  <a:schemeClr val="bg2"/>
                </a:solidFill>
              </a:rPr>
            </a:br>
            <a:r>
              <a:rPr lang="en-GB" sz="1800">
                <a:solidFill>
                  <a:schemeClr val="bg2"/>
                </a:solidFill>
              </a:rPr>
              <a:t>Mikhail Silaev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8" y="471949"/>
            <a:ext cx="3124882" cy="12167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defTabSz="457200">
              <a:lnSpc>
                <a:spcPct val="90000"/>
              </a:lnSpc>
            </a:pPr>
            <a:r>
              <a:rPr lang="en-US" sz="39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Introduction</a:t>
            </a:r>
          </a:p>
        </p:txBody>
      </p:sp>
      <p:sp>
        <p:nvSpPr>
          <p:cNvPr id="2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5515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953114" y="-47700"/>
            <a:ext cx="5143501" cy="52389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FI"/>
          </a:p>
        </p:txBody>
      </p:sp>
      <p:pic>
        <p:nvPicPr>
          <p:cNvPr id="3" name="Picture 1" descr="Figure 1: Time series  figures/TimeSeries.png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4570494" y="1115607"/>
            <a:ext cx="4087416" cy="2912283"/>
          </a:xfrm>
          <a:prstGeom prst="rect">
            <a:avLst/>
          </a:prstGeom>
          <a:noFill/>
          <a:effectLst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698" y="1828800"/>
            <a:ext cx="3124882" cy="2839064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 dirty="0">
                <a:solidFill>
                  <a:srgbClr val="EBEBEB"/>
                </a:solidFill>
              </a:rPr>
              <a:t>The problem of predicting time series is crucial for the future activity planning. The dataset given contains daily courier number combined with the weather data. </a:t>
            </a:r>
          </a:p>
          <a:p>
            <a:pPr marL="0" lvl="0" indent="0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 dirty="0">
                <a:solidFill>
                  <a:srgbClr val="EBEBEB"/>
                </a:solidFill>
              </a:rPr>
              <a:t>Outlier-cleaned time series on this slide show visible correlations of “number of couriers” with temperature and precipitation. There is also a linear growing trend with time, probably due to the growing popularity of courier service.</a:t>
            </a:r>
          </a:p>
          <a:p>
            <a:pPr marL="0" lvl="0" indent="0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 dirty="0">
                <a:solidFill>
                  <a:srgbClr val="EBEBEB"/>
                </a:solidFill>
              </a:rPr>
              <a:t>Is it possible to predict the number of couriers for next day or for several days ahead based on the historical data? 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94" name="Oval 9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8" y="471949"/>
            <a:ext cx="3124882" cy="12167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defTabSz="457200">
              <a:lnSpc>
                <a:spcPct val="90000"/>
              </a:lnSpc>
            </a:pPr>
            <a:r>
              <a:rPr lang="en-US" sz="33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10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5515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6" name="Freeform: Shape 10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953114" y="-47700"/>
            <a:ext cx="5143501" cy="52389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FI"/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98DC2BC6-AA91-BA00-3207-7D7348CADA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6546" y="1142048"/>
            <a:ext cx="4588565" cy="3429952"/>
          </a:xfrm>
          <a:prstGeom prst="rect">
            <a:avLst/>
          </a:prstGeom>
          <a:effectLst/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86698" y="1828800"/>
                <a:ext cx="3124882" cy="2839064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 lvl="0" indent="0" defTabSz="457200">
                  <a:spcBef>
                    <a:spcPts val="1000"/>
                  </a:spcBef>
                  <a:buFont typeface="Wingdings 3" charset="2"/>
                  <a:buChar char=""/>
                </a:pPr>
                <a:r>
                  <a:rPr lang="en-US" dirty="0">
                    <a:solidFill>
                      <a:srgbClr val="EBEBEB"/>
                    </a:solidFill>
                  </a:rPr>
                  <a:t> Let us have a look at the correlation matrix first. Besides weather characteristics we add also ‘</a:t>
                </a:r>
                <a:r>
                  <a:rPr lang="en-US" dirty="0" err="1">
                    <a:solidFill>
                      <a:srgbClr val="EBEBEB"/>
                    </a:solidFill>
                  </a:rPr>
                  <a:t>day_of_week_i</a:t>
                </a:r>
                <a:r>
                  <a:rPr lang="en-US" dirty="0">
                    <a:solidFill>
                      <a:srgbClr val="EBEBEB"/>
                    </a:solidFill>
                  </a:rPr>
                  <a:t>’ dummy variable with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EBEBEB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>
                        <a:solidFill>
                          <a:srgbClr val="EBEBEB"/>
                        </a:solidFill>
                        <a:latin typeface="Cambria Math" panose="02040503050406030204" pitchFamily="18" charset="0"/>
                      </a:rPr>
                      <m:t>=0..6</m:t>
                    </m:r>
                  </m:oMath>
                </a14:m>
                <a:r>
                  <a:rPr lang="en-US" dirty="0">
                    <a:solidFill>
                      <a:srgbClr val="EBEBEB"/>
                    </a:solidFill>
                  </a:rPr>
                  <a:t>. Here ‘day_of_week_0’ corresponds to Monday.</a:t>
                </a:r>
              </a:p>
              <a:p>
                <a:pPr marL="0" lvl="0" indent="0" defTabSz="457200">
                  <a:spcBef>
                    <a:spcPts val="1000"/>
                  </a:spcBef>
                  <a:buFont typeface="Wingdings 3" charset="2"/>
                  <a:buChar char=""/>
                </a:pPr>
                <a:r>
                  <a:rPr lang="en-US" dirty="0">
                    <a:solidFill>
                      <a:srgbClr val="EBEBEB"/>
                    </a:solidFill>
                  </a:rPr>
                  <a:t> Largest correlation for ‘</a:t>
                </a:r>
                <a:r>
                  <a:rPr lang="en-US" dirty="0" err="1">
                    <a:solidFill>
                      <a:srgbClr val="EBEBEB"/>
                    </a:solidFill>
                  </a:rPr>
                  <a:t>courier_partner_online</a:t>
                </a:r>
                <a:r>
                  <a:rPr lang="en-US" dirty="0">
                    <a:solidFill>
                      <a:srgbClr val="EBEBEB"/>
                    </a:solidFill>
                  </a:rPr>
                  <a:t>’ is with ‘date’, ‘temperature’, and then with ‘precipitation’.  </a:t>
                </a:r>
              </a:p>
              <a:p>
                <a:pPr marL="0" lvl="0" indent="0" defTabSz="457200">
                  <a:spcBef>
                    <a:spcPts val="1000"/>
                  </a:spcBef>
                  <a:buFont typeface="Wingdings 3" charset="2"/>
                  <a:buChar char=""/>
                </a:pPr>
                <a:r>
                  <a:rPr lang="en-US" dirty="0">
                    <a:solidFill>
                      <a:srgbClr val="EBEBEB"/>
                    </a:solidFill>
                  </a:rPr>
                  <a:t> Correlation with ‘humidity’ is also large.  However, ‘humidity’ is almost deterministically correlated with ‘temperature’.  It should not add new prediction power. 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86698" y="1828800"/>
                <a:ext cx="3124882" cy="2839064"/>
              </a:xfr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FI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83477" y="0"/>
            <a:ext cx="419604" cy="2782231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43184" cy="51435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234440"/>
            <a:ext cx="3132016" cy="3353115"/>
          </a:xfrm>
        </p:spPr>
        <p:txBody>
          <a:bodyPr>
            <a:normAutofit/>
          </a:bodyPr>
          <a:lstStyle/>
          <a:p>
            <a:pPr marL="0" lvl="0" indent="0" algn="r">
              <a:buNone/>
            </a:pPr>
            <a:r>
              <a:rPr lang="en-GB" dirty="0">
                <a:solidFill>
                  <a:srgbClr val="FFFFFF"/>
                </a:solidFill>
              </a:rPr>
              <a:t>Prediction Tasks &amp; 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3184" y="781409"/>
            <a:ext cx="5077633" cy="458722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3000"/>
              </a:spcBef>
              <a:buClr>
                <a:schemeClr val="tx1"/>
              </a:buClr>
            </a:pPr>
            <a:r>
              <a:rPr lang="en-GB" sz="1100" b="1" dirty="0"/>
              <a:t>Next-Day Task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100" dirty="0"/>
              <a:t>Predicting the value of the </a:t>
            </a:r>
            <a:r>
              <a:rPr lang="en-GB" sz="1100" i="1" dirty="0"/>
              <a:t>y</a:t>
            </a:r>
            <a:r>
              <a:rPr lang="en-GB" sz="1100" i="1" baseline="-25000" dirty="0"/>
              <a:t>i+1</a:t>
            </a:r>
            <a:r>
              <a:rPr lang="en-GB" sz="1100" dirty="0"/>
              <a:t> (representing ‘</a:t>
            </a:r>
            <a:r>
              <a:rPr lang="en-GB" sz="1100" dirty="0" err="1"/>
              <a:t>courier_partners_online</a:t>
            </a:r>
            <a:r>
              <a:rPr lang="en-GB" sz="1100" dirty="0"/>
              <a:t>’) for the next day </a:t>
            </a:r>
            <a:r>
              <a:rPr lang="en-GB" sz="1100" i="1" dirty="0"/>
              <a:t>i+1</a:t>
            </a:r>
            <a:r>
              <a:rPr lang="en-GB" sz="1100" dirty="0"/>
              <a:t> based on the historical values available up to day </a:t>
            </a:r>
            <a:r>
              <a:rPr lang="en-GB" sz="1100" i="1" dirty="0" err="1"/>
              <a:t>i</a:t>
            </a:r>
            <a:r>
              <a:rPr lang="en-GB" sz="1100" i="1" dirty="0"/>
              <a:t>.</a:t>
            </a:r>
            <a:endParaRPr lang="en-GB" sz="1100" b="1" i="1" dirty="0"/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GB" sz="1100" b="1" dirty="0"/>
              <a:t>Multiple-Day Task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100" dirty="0"/>
              <a:t>Predicting the values of the variable  </a:t>
            </a:r>
            <a:r>
              <a:rPr lang="en-GB" sz="1100" i="1" dirty="0"/>
              <a:t>y</a:t>
            </a:r>
            <a:r>
              <a:rPr lang="en-GB" sz="1100" i="1" baseline="-25000" dirty="0"/>
              <a:t>i+1</a:t>
            </a:r>
            <a:r>
              <a:rPr lang="en-GB" sz="1100" i="1" dirty="0"/>
              <a:t>, y</a:t>
            </a:r>
            <a:r>
              <a:rPr lang="en-GB" sz="1100" i="1" baseline="-25000" dirty="0"/>
              <a:t>i+2</a:t>
            </a:r>
            <a:r>
              <a:rPr lang="en-GB" sz="1100" i="1" dirty="0"/>
              <a:t>, …, </a:t>
            </a:r>
            <a:r>
              <a:rPr lang="en-GB" sz="1100" i="1" dirty="0" err="1"/>
              <a:t>y</a:t>
            </a:r>
            <a:r>
              <a:rPr lang="en-GB" sz="1100" i="1" baseline="-25000" dirty="0" err="1"/>
              <a:t>i</a:t>
            </a:r>
            <a:r>
              <a:rPr lang="en-GB" sz="1100" i="1" baseline="-25000" dirty="0"/>
              <a:t>+ n</a:t>
            </a:r>
            <a:r>
              <a:rPr lang="en-GB" sz="1100" i="1" dirty="0"/>
              <a:t> </a:t>
            </a:r>
            <a:r>
              <a:rPr lang="en-GB" sz="1100" dirty="0"/>
              <a:t>for the next n days </a:t>
            </a:r>
            <a:r>
              <a:rPr lang="en-GB" sz="1100" i="1" dirty="0"/>
              <a:t>i+1, … </a:t>
            </a:r>
            <a:r>
              <a:rPr lang="en-GB" sz="1100" i="1" dirty="0" err="1"/>
              <a:t>i+n</a:t>
            </a:r>
            <a:r>
              <a:rPr lang="en-GB" sz="1100" dirty="0"/>
              <a:t> based on the historical values available up to day </a:t>
            </a:r>
            <a:r>
              <a:rPr lang="en-GB" sz="1100" i="1" dirty="0" err="1"/>
              <a:t>i</a:t>
            </a:r>
            <a:r>
              <a:rPr lang="en-GB" sz="1100" i="1" dirty="0"/>
              <a:t>.</a:t>
            </a:r>
          </a:p>
          <a:p>
            <a:pPr>
              <a:lnSpc>
                <a:spcPct val="90000"/>
              </a:lnSpc>
              <a:buClrTx/>
            </a:pPr>
            <a:r>
              <a:rPr lang="en-GB" sz="1100" b="1" dirty="0"/>
              <a:t>Feature selection</a:t>
            </a:r>
            <a:endParaRPr lang="en-GB" sz="1100" dirty="0"/>
          </a:p>
          <a:p>
            <a:pPr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kumimoji="0" lang="en-GB" sz="11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Features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 consist of historical variables </a:t>
            </a:r>
            <a:r>
              <a:rPr kumimoji="0" lang="en-GB" sz="110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‘</a:t>
            </a:r>
            <a:r>
              <a:rPr kumimoji="0" lang="en-GB" sz="110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courier_partner_online</a:t>
            </a:r>
            <a:r>
              <a:rPr kumimoji="0" lang="en-GB" sz="110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’ ‘temperature’, ‘precipitation’, ‘day_of_week_0’, … ‘day_of_week_6’</a:t>
            </a:r>
            <a:r>
              <a:rPr lang="en-GB" sz="1100" i="1" dirty="0"/>
              <a:t>.</a:t>
            </a:r>
          </a:p>
          <a:p>
            <a:pPr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en-GB" sz="1100" baseline="0" dirty="0"/>
              <a:t>L</a:t>
            </a:r>
            <a:r>
              <a:rPr lang="en-GB" sz="1100" dirty="0"/>
              <a:t>ook-back window size: ‘</a:t>
            </a:r>
            <a:r>
              <a:rPr lang="en-GB" sz="1100" i="1" dirty="0" err="1"/>
              <a:t>train_days</a:t>
            </a:r>
            <a:r>
              <a:rPr lang="en-GB" sz="1100" dirty="0"/>
              <a:t>’ parameter controls number of preceding days to be used as features. 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We take typically 40 days to describe both small- and meso-time scales </a:t>
            </a:r>
            <a:r>
              <a:rPr lang="en-GB" sz="1100" dirty="0"/>
              <a:t>like season variability. 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j-ea"/>
              <a:cs typeface="+mj-cs"/>
            </a:endParaRPr>
          </a:p>
          <a:p>
            <a:pPr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With 10 feature and 40 preceding days</a:t>
            </a:r>
            <a:r>
              <a:rPr kumimoji="0" lang="en-GB" sz="11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, the total number of features is 400. </a:t>
            </a:r>
          </a:p>
          <a:p>
            <a:pPr>
              <a:lnSpc>
                <a:spcPct val="90000"/>
              </a:lnSpc>
              <a:buClr>
                <a:schemeClr val="tx1"/>
              </a:buClr>
              <a:defRPr/>
            </a:pPr>
            <a:r>
              <a:rPr lang="en-GB" sz="1100" b="1" dirty="0"/>
              <a:t>Additional features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  <a:defRPr/>
            </a:pPr>
            <a:r>
              <a:rPr lang="en-GB" sz="1100" dirty="0"/>
              <a:t>In the notebooks you can experiment adding more features such as </a:t>
            </a:r>
            <a:r>
              <a:rPr kumimoji="0" lang="en-GB" sz="110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‘date’, </a:t>
            </a:r>
            <a:r>
              <a:rPr kumimoji="0" lang="en-GB" sz="11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periodic </a:t>
            </a:r>
            <a:r>
              <a:rPr kumimoji="0" lang="en-GB" sz="110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‘</a:t>
            </a:r>
            <a:r>
              <a:rPr kumimoji="0" lang="en-GB" sz="110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day_of_year</a:t>
            </a:r>
            <a:r>
              <a:rPr kumimoji="0" lang="en-GB" sz="110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’, ‘</a:t>
            </a:r>
            <a:r>
              <a:rPr kumimoji="0" lang="en-GB" sz="110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day_of</a:t>
            </a:r>
            <a:r>
              <a:rPr kumimoji="0" lang="en-GB" sz="110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_</a:t>
            </a:r>
            <a:r>
              <a:rPr lang="en-GB" sz="1100" i="1" dirty="0"/>
              <a:t>week</a:t>
            </a:r>
            <a:r>
              <a:rPr kumimoji="0" lang="en-GB" sz="110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’.</a:t>
            </a:r>
            <a:endParaRPr lang="en-GB" sz="1100" i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095172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321550"/>
            <a:ext cx="9144313" cy="3821950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484" y="339538"/>
            <a:ext cx="6710641" cy="1050398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GB" dirty="0">
                <a:solidFill>
                  <a:srgbClr val="FFFFFF"/>
                </a:solidFill>
              </a:rPr>
              <a:t>Models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F269D0-8192-21C0-FAC5-479FCE481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01" y="1729474"/>
            <a:ext cx="8740256" cy="3146611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FI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Baseline - </a:t>
            </a:r>
            <a:r>
              <a:rPr kumimoji="0" lang="en-FI" altLang="en-FI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Linear Regression </a:t>
            </a:r>
            <a:r>
              <a:rPr kumimoji="0" lang="en-GB" altLang="en-FI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(LR) </a:t>
            </a:r>
            <a:r>
              <a:rPr kumimoji="0" lang="en-FI" altLang="en-FI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</a:t>
            </a:r>
            <a:r>
              <a:rPr kumimoji="0" lang="en-FI" altLang="en-FI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FI" altLang="en-FI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Parameters</a:t>
            </a:r>
            <a:r>
              <a:rPr kumimoji="0" lang="en-FI" altLang="en-FI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Equal to the number of features (400)</a:t>
            </a:r>
            <a:endParaRPr kumimoji="0" lang="en-GB" altLang="en-FI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FI" altLang="en-FI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i-FI" sz="1600" b="1" dirty="0">
                <a:solidFill>
                  <a:srgbClr val="242424"/>
                </a:solidFill>
              </a:rPr>
              <a:t>Long Short-</a:t>
            </a:r>
            <a:r>
              <a:rPr lang="fi-FI" sz="1600" b="1" dirty="0" err="1">
                <a:solidFill>
                  <a:srgbClr val="242424"/>
                </a:solidFill>
              </a:rPr>
              <a:t>Term</a:t>
            </a:r>
            <a:r>
              <a:rPr lang="fi-FI" sz="1600" b="1" dirty="0">
                <a:solidFill>
                  <a:srgbClr val="242424"/>
                </a:solidFill>
              </a:rPr>
              <a:t> Memory (LSTM)</a:t>
            </a:r>
            <a:r>
              <a:rPr kumimoji="0" lang="en-FI" altLang="en-FI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Model</a:t>
            </a:r>
            <a:r>
              <a:rPr kumimoji="0" lang="en-FI" altLang="en-FI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FI" altLang="en-FI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Architecture</a:t>
            </a:r>
            <a:r>
              <a:rPr kumimoji="0" lang="en-FI" altLang="en-FI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FI" altLang="en-FI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Input</a:t>
            </a:r>
            <a:r>
              <a:rPr kumimoji="0" lang="en-FI" altLang="en-FI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FI" altLang="en-FI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(timesteps, features)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FI" altLang="en-FI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Layers</a:t>
            </a:r>
            <a:r>
              <a:rPr kumimoji="0" lang="en-FI" altLang="en-FI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4 LSTM layers with varying units and dropout (30%, 10%, 20%, 30%)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FI" altLang="en-FI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Dense Layer</a:t>
            </a:r>
            <a:r>
              <a:rPr kumimoji="0" lang="en-FI" altLang="en-FI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Output layer with n units</a:t>
            </a:r>
            <a:r>
              <a:rPr lang="en-GB" altLang="en-FI" sz="1600" dirty="0"/>
              <a:t>, which can be 1 or e.g. 20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en-FI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Total params:</a:t>
            </a:r>
            <a:r>
              <a:rPr kumimoji="0" lang="en-GB" altLang="en-FI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138,271</a:t>
            </a:r>
            <a:endParaRPr kumimoji="0" lang="en-FI" altLang="en-FI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FI" altLang="en-FI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Loss</a:t>
            </a:r>
            <a:r>
              <a:rPr kumimoji="0" lang="en-FI" altLang="en-FI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MSE, </a:t>
            </a:r>
            <a:r>
              <a:rPr kumimoji="0" lang="en-FI" altLang="en-FI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Optimizer</a:t>
            </a:r>
            <a:r>
              <a:rPr kumimoji="0" lang="en-FI" altLang="en-FI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Adam</a:t>
            </a:r>
            <a:endParaRPr kumimoji="0" lang="en-GB" altLang="en-FI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GB" altLang="en-FI" sz="1600" dirty="0"/>
          </a:p>
        </p:txBody>
      </p:sp>
      <p:sp>
        <p:nvSpPr>
          <p:cNvPr id="9" name="Tekstiruutu 9">
            <a:extLst>
              <a:ext uri="{FF2B5EF4-FFF2-40B4-BE49-F238E27FC236}">
                <a16:creationId xmlns:a16="http://schemas.microsoft.com/office/drawing/2014/main" id="{3FA74569-9EAF-18F7-A2AD-1045034682F4}"/>
              </a:ext>
            </a:extLst>
          </p:cNvPr>
          <p:cNvSpPr txBox="1"/>
          <p:nvPr/>
        </p:nvSpPr>
        <p:spPr>
          <a:xfrm>
            <a:off x="93501" y="4205471"/>
            <a:ext cx="437448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i-FI" sz="1600" dirty="0">
              <a:solidFill>
                <a:srgbClr val="242424"/>
              </a:solidFill>
            </a:endParaRPr>
          </a:p>
          <a:p>
            <a:r>
              <a:rPr lang="fi-FI" sz="1600" dirty="0" err="1">
                <a:solidFill>
                  <a:srgbClr val="242424"/>
                </a:solidFill>
              </a:rPr>
              <a:t>We</a:t>
            </a:r>
            <a:r>
              <a:rPr lang="fi-FI" sz="1600" dirty="0">
                <a:solidFill>
                  <a:srgbClr val="242424"/>
                </a:solidFill>
              </a:rPr>
              <a:t> </a:t>
            </a:r>
            <a:r>
              <a:rPr lang="fi-FI" sz="1600" dirty="0" err="1">
                <a:solidFill>
                  <a:srgbClr val="242424"/>
                </a:solidFill>
              </a:rPr>
              <a:t>adopt</a:t>
            </a:r>
            <a:r>
              <a:rPr lang="fi-FI" sz="1600" dirty="0">
                <a:solidFill>
                  <a:srgbClr val="242424"/>
                </a:solidFill>
              </a:rPr>
              <a:t> </a:t>
            </a:r>
            <a:r>
              <a:rPr lang="fi-FI" sz="1600" dirty="0" err="1">
                <a:solidFill>
                  <a:srgbClr val="242424"/>
                </a:solidFill>
              </a:rPr>
              <a:t>the</a:t>
            </a:r>
            <a:r>
              <a:rPr lang="fi-FI" sz="1600" dirty="0">
                <a:solidFill>
                  <a:srgbClr val="242424"/>
                </a:solidFill>
              </a:rPr>
              <a:t> </a:t>
            </a:r>
            <a:r>
              <a:rPr lang="fi-FI" sz="1600" dirty="0">
                <a:solidFill>
                  <a:srgbClr val="242424"/>
                </a:solidFill>
                <a:hlinkClick r:id="rId2"/>
              </a:rPr>
              <a:t>LSTM </a:t>
            </a:r>
            <a:r>
              <a:rPr lang="fi-FI" sz="1600" dirty="0" err="1">
                <a:solidFill>
                  <a:srgbClr val="242424"/>
                </a:solidFill>
                <a:hlinkClick r:id="rId2"/>
              </a:rPr>
              <a:t>realization</a:t>
            </a:r>
            <a:r>
              <a:rPr lang="fi-FI" sz="1600" dirty="0">
                <a:solidFill>
                  <a:srgbClr val="242424"/>
                </a:solidFill>
                <a:hlinkClick r:id="rId2"/>
              </a:rPr>
              <a:t> for </a:t>
            </a:r>
            <a:r>
              <a:rPr lang="fi-FI" sz="1600" dirty="0" err="1">
                <a:solidFill>
                  <a:srgbClr val="242424"/>
                </a:solidFill>
                <a:hlinkClick r:id="rId2"/>
              </a:rPr>
              <a:t>stock</a:t>
            </a:r>
            <a:r>
              <a:rPr lang="fi-FI" sz="1600" dirty="0">
                <a:solidFill>
                  <a:srgbClr val="242424"/>
                </a:solidFill>
                <a:hlinkClick r:id="rId2"/>
              </a:rPr>
              <a:t> </a:t>
            </a:r>
            <a:r>
              <a:rPr lang="fi-FI" sz="1600" dirty="0" err="1">
                <a:solidFill>
                  <a:srgbClr val="242424"/>
                </a:solidFill>
                <a:hlinkClick r:id="rId2"/>
              </a:rPr>
              <a:t>prise</a:t>
            </a:r>
            <a:r>
              <a:rPr lang="fi-FI" sz="1600" dirty="0">
                <a:solidFill>
                  <a:srgbClr val="242424"/>
                </a:solidFill>
                <a:hlinkClick r:id="rId2"/>
              </a:rPr>
              <a:t> </a:t>
            </a:r>
            <a:r>
              <a:rPr lang="fi-FI" sz="1600" dirty="0" err="1">
                <a:solidFill>
                  <a:srgbClr val="242424"/>
                </a:solidFill>
                <a:hlinkClick r:id="rId2"/>
              </a:rPr>
              <a:t>prediction</a:t>
            </a:r>
            <a:r>
              <a:rPr lang="fi-FI" sz="1600" dirty="0">
                <a:solidFill>
                  <a:srgbClr val="242424"/>
                </a:solidFill>
                <a:hlinkClick r:id="rId2"/>
              </a:rPr>
              <a:t> </a:t>
            </a:r>
            <a:endParaRPr lang="fi-FI" sz="1600" dirty="0"/>
          </a:p>
        </p:txBody>
      </p:sp>
      <p:pic>
        <p:nvPicPr>
          <p:cNvPr id="11" name="Kuva 4" descr="Kuva, joka sisältää kohteen kuvakaappaus&#10;&#10;Kuvaus luotu automaattisesti">
            <a:extLst>
              <a:ext uri="{FF2B5EF4-FFF2-40B4-BE49-F238E27FC236}">
                <a16:creationId xmlns:a16="http://schemas.microsoft.com/office/drawing/2014/main" id="{6DCB0756-CDBE-0E6A-1410-B5376C56B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332" y="3914192"/>
            <a:ext cx="3793605" cy="96189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851325CC-EB67-B5A1-7AF2-2B7900D0A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003" y="622567"/>
            <a:ext cx="2637435" cy="1978077"/>
          </a:xfrm>
          <a:prstGeom prst="rect">
            <a:avLst/>
          </a:prstGeom>
        </p:spPr>
      </p:pic>
      <p:pic>
        <p:nvPicPr>
          <p:cNvPr id="5" name="Picture 4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A0A16EC3-B5DA-25C0-BAA8-CDA1B1F9F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68" y="622568"/>
            <a:ext cx="2637435" cy="1978077"/>
          </a:xfrm>
          <a:prstGeom prst="rect">
            <a:avLst/>
          </a:prstGeom>
        </p:spPr>
      </p:pic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20E2708-5CAB-E32C-C4DF-E19DCB5456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2252368"/>
              </p:ext>
            </p:extLst>
          </p:nvPr>
        </p:nvGraphicFramePr>
        <p:xfrm>
          <a:off x="5452438" y="2809787"/>
          <a:ext cx="3399610" cy="852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9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8571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/>
                        <a:t>SNR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/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571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2.92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/>
                        <a:t>3.93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/>
                        <a:t>25.61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/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672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GB" sz="1200" dirty="0"/>
                        <a:t>LR</a:t>
                      </a:r>
                      <a:endParaRPr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3.04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3.90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25.67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0.36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4ED254DB-74FB-C646-5776-C87804196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38" y="-198646"/>
            <a:ext cx="6710641" cy="1050398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GB" sz="2400" dirty="0">
                <a:solidFill>
                  <a:srgbClr val="FFFFFF"/>
                </a:solidFill>
              </a:rPr>
              <a:t>Results: Next-Day prediction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078E75-C118-3826-F4D2-FAB1D7F01F80}"/>
              </a:ext>
            </a:extLst>
          </p:cNvPr>
          <p:cNvSpPr txBox="1"/>
          <p:nvPr/>
        </p:nvSpPr>
        <p:spPr>
          <a:xfrm>
            <a:off x="3458884" y="3921368"/>
            <a:ext cx="6053273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FI" altLang="en-FI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Linear Regression </a:t>
            </a:r>
            <a:r>
              <a:rPr kumimoji="0" lang="en-GB" altLang="en-FI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works a bit better than LSTM</a:t>
            </a:r>
            <a:endParaRPr kumimoji="0" lang="en-GB" sz="13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j-ea"/>
              <a:cs typeface="+mj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1300" i="0" u="none" strike="noStrike" cap="none" normalizeH="0" baseline="0" dirty="0">
                <a:ln>
                  <a:noFill/>
                </a:ln>
                <a:effectLst/>
                <a:ea typeface="+mj-ea"/>
                <a:cs typeface="+mj-cs"/>
              </a:rPr>
              <a:t>M</a:t>
            </a:r>
            <a:r>
              <a:rPr lang="en-GB" sz="1300" kern="1200" spc="0" noProof="0" dirty="0" err="1">
                <a:uLnTx/>
                <a:uFillTx/>
                <a:ea typeface="+mj-ea"/>
                <a:cs typeface="+mj-cs"/>
              </a:rPr>
              <a:t>ost</a:t>
            </a:r>
            <a:r>
              <a:rPr lang="en-GB" sz="1300" kern="1200" spc="0" noProof="0" dirty="0">
                <a:uLnTx/>
                <a:uFillTx/>
                <a:ea typeface="+mj-ea"/>
                <a:cs typeface="+mj-cs"/>
              </a:rPr>
              <a:t> important features: </a:t>
            </a:r>
            <a:r>
              <a:rPr kumimoji="0" lang="en-GB" sz="13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‘</a:t>
            </a:r>
            <a:r>
              <a:rPr kumimoji="0" lang="en-GB" sz="13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courier_partner_online</a:t>
            </a:r>
            <a:r>
              <a:rPr kumimoji="0" lang="en-GB" sz="13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’, ‘temperature’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altLang="en-FI" sz="1300" b="0" dirty="0">
                <a:solidFill>
                  <a:schemeClr val="tx1"/>
                </a:solidFill>
                <a:ea typeface="+mj-ea"/>
                <a:cs typeface="+mj-cs"/>
              </a:rPr>
              <a:t>Optimal training stop is at 20 Epoch</a:t>
            </a:r>
            <a:endParaRPr kumimoji="0" lang="en-GB" altLang="en-FI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" name="Picture 9" descr="A graph with blue squares&#10;&#10;Description automatically generated">
            <a:extLst>
              <a:ext uri="{FF2B5EF4-FFF2-40B4-BE49-F238E27FC236}">
                <a16:creationId xmlns:a16="http://schemas.microsoft.com/office/drawing/2014/main" id="{9A928E0C-0B8A-52DD-8419-3EB001225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438" y="622566"/>
            <a:ext cx="3399610" cy="19780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CA5C722-D23B-55A8-4F83-59141CB9425A}"/>
              </a:ext>
            </a:extLst>
          </p:cNvPr>
          <p:cNvSpPr txBox="1"/>
          <p:nvPr/>
        </p:nvSpPr>
        <p:spPr>
          <a:xfrm>
            <a:off x="4464341" y="2889439"/>
            <a:ext cx="14174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F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esidual</a:t>
            </a:r>
            <a:r>
              <a:rPr lang="en-F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error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endParaRPr lang="en-FI" dirty="0"/>
          </a:p>
        </p:txBody>
      </p:sp>
      <p:pic>
        <p:nvPicPr>
          <p:cNvPr id="3" name="Picture 2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BC6081FC-2B98-4808-C06D-D395F63CEF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498" y="3026907"/>
            <a:ext cx="3222513" cy="19224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A2DDA5-6A74-D172-056F-573340F18143}"/>
              </a:ext>
            </a:extLst>
          </p:cNvPr>
          <p:cNvSpPr txBox="1"/>
          <p:nvPr/>
        </p:nvSpPr>
        <p:spPr>
          <a:xfrm>
            <a:off x="198625" y="2668936"/>
            <a:ext cx="4001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 curves (see in /notebooks)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534560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8D52D405-BCA8-BBDE-FB78-6F372AA4B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02" y="3006401"/>
            <a:ext cx="2441336" cy="1831002"/>
          </a:xfrm>
          <a:prstGeom prst="rect">
            <a:avLst/>
          </a:prstGeom>
        </p:spPr>
      </p:pic>
      <p:pic>
        <p:nvPicPr>
          <p:cNvPr id="29" name="Picture 28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9B24B27B-6F17-3547-1757-8E75CFDA4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02" y="1175399"/>
            <a:ext cx="2441336" cy="1831002"/>
          </a:xfrm>
          <a:prstGeom prst="rect">
            <a:avLst/>
          </a:prstGeom>
        </p:spPr>
      </p:pic>
      <p:pic>
        <p:nvPicPr>
          <p:cNvPr id="49" name="Picture 48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46B3DD26-ECF5-DD19-875F-7874FA7EF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938" y="3006401"/>
            <a:ext cx="2441336" cy="1831002"/>
          </a:xfrm>
          <a:prstGeom prst="rect">
            <a:avLst/>
          </a:prstGeom>
        </p:spPr>
      </p:pic>
      <p:pic>
        <p:nvPicPr>
          <p:cNvPr id="53" name="Picture 52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D27EA63D-45E1-A2D9-E9C3-945F3698BB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9938" y="1175399"/>
            <a:ext cx="2441336" cy="1831002"/>
          </a:xfrm>
          <a:prstGeom prst="rect">
            <a:avLst/>
          </a:prstGeom>
        </p:spPr>
      </p:pic>
      <p:sp>
        <p:nvSpPr>
          <p:cNvPr id="56" name="Title 1">
            <a:extLst>
              <a:ext uri="{FF2B5EF4-FFF2-40B4-BE49-F238E27FC236}">
                <a16:creationId xmlns:a16="http://schemas.microsoft.com/office/drawing/2014/main" id="{A2A0A015-A5A8-0D09-8DA3-8531D7413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38" y="-222279"/>
            <a:ext cx="7198553" cy="1050398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GB" sz="2400" dirty="0">
                <a:solidFill>
                  <a:srgbClr val="FFFFFF"/>
                </a:solidFill>
              </a:rPr>
              <a:t>Results: Multiple-Day prediction for 20 ahead</a:t>
            </a:r>
          </a:p>
        </p:txBody>
      </p:sp>
      <p:graphicFrame>
        <p:nvGraphicFramePr>
          <p:cNvPr id="57" name="Content Placeholder 5">
            <a:extLst>
              <a:ext uri="{FF2B5EF4-FFF2-40B4-BE49-F238E27FC236}">
                <a16:creationId xmlns:a16="http://schemas.microsoft.com/office/drawing/2014/main" id="{80EFEB48-2D3C-CB2F-B2DC-B6957D0E3D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2667252"/>
              </p:ext>
            </p:extLst>
          </p:nvPr>
        </p:nvGraphicFramePr>
        <p:xfrm>
          <a:off x="5231245" y="1185611"/>
          <a:ext cx="3355520" cy="850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6519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/>
                        <a:t>SNR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519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GB" sz="1200" dirty="0"/>
                        <a:t>3</a:t>
                      </a:r>
                      <a:r>
                        <a:rPr sz="1200" dirty="0"/>
                        <a:t>.</a:t>
                      </a:r>
                      <a:r>
                        <a:rPr lang="en-GB" sz="1200" dirty="0"/>
                        <a:t>43</a:t>
                      </a:r>
                      <a:endParaRPr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GB" sz="1200" dirty="0"/>
                        <a:t>4</a:t>
                      </a:r>
                      <a:r>
                        <a:rPr sz="1200" dirty="0"/>
                        <a:t>.</a:t>
                      </a:r>
                      <a:r>
                        <a:rPr lang="en-GB" sz="1200" dirty="0"/>
                        <a:t>32</a:t>
                      </a:r>
                      <a:endParaRPr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2</a:t>
                      </a:r>
                      <a:r>
                        <a:rPr lang="en-GB" sz="1200" dirty="0"/>
                        <a:t>4</a:t>
                      </a:r>
                      <a:r>
                        <a:rPr sz="1200" dirty="0"/>
                        <a:t>.</a:t>
                      </a:r>
                      <a:r>
                        <a:rPr lang="en-GB" sz="1200" dirty="0"/>
                        <a:t>95</a:t>
                      </a:r>
                      <a:endParaRPr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0.</a:t>
                      </a:r>
                      <a:r>
                        <a:rPr lang="en-GB" sz="1200" dirty="0"/>
                        <a:t>29</a:t>
                      </a:r>
                      <a:endParaRPr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808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GB" sz="1200" dirty="0"/>
                        <a:t>LR</a:t>
                      </a:r>
                      <a:endParaRPr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3.</a:t>
                      </a:r>
                      <a:r>
                        <a:rPr lang="en-GB" sz="1200" dirty="0"/>
                        <a:t>51</a:t>
                      </a:r>
                      <a:endParaRPr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GB" sz="1200" dirty="0"/>
                        <a:t>4</a:t>
                      </a:r>
                      <a:r>
                        <a:rPr sz="1200" dirty="0"/>
                        <a:t>.</a:t>
                      </a:r>
                      <a:r>
                        <a:rPr lang="en-GB" sz="1200" dirty="0"/>
                        <a:t>36</a:t>
                      </a:r>
                      <a:endParaRPr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2</a:t>
                      </a:r>
                      <a:r>
                        <a:rPr lang="en-GB" sz="1200" dirty="0"/>
                        <a:t>4</a:t>
                      </a:r>
                      <a:r>
                        <a:rPr sz="1200" dirty="0"/>
                        <a:t>.</a:t>
                      </a:r>
                      <a:r>
                        <a:rPr lang="en-GB" sz="1200" dirty="0"/>
                        <a:t>71</a:t>
                      </a:r>
                      <a:endParaRPr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0.</a:t>
                      </a:r>
                      <a:r>
                        <a:rPr lang="en-GB" sz="1200" dirty="0"/>
                        <a:t>17</a:t>
                      </a:r>
                      <a:endParaRPr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7A6E4534-2595-0670-BC08-E8E3E9B33D36}"/>
              </a:ext>
            </a:extLst>
          </p:cNvPr>
          <p:cNvSpPr txBox="1"/>
          <p:nvPr/>
        </p:nvSpPr>
        <p:spPr>
          <a:xfrm>
            <a:off x="5194785" y="4069772"/>
            <a:ext cx="3780613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altLang="en-FI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LSTM performs better than LR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altLang="en-FI" sz="1300" b="0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altLang="en-FI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However, LSTM overfits </a:t>
            </a:r>
            <a:r>
              <a:rPr lang="en-GB" altLang="en-FI" sz="1300" dirty="0"/>
              <a:t>so that </a:t>
            </a:r>
            <a:r>
              <a:rPr kumimoji="0" lang="en-GB" altLang="en-FI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test and validation </a:t>
            </a:r>
            <a:r>
              <a:rPr lang="en-GB" altLang="en-FI" sz="1300" dirty="0"/>
              <a:t>errors fluctuate. Metrics can vary from run to run</a:t>
            </a:r>
            <a:endParaRPr kumimoji="0" lang="en-GB" altLang="en-FI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3C3E635-E16A-B37D-D50A-0ECBA176523D}"/>
              </a:ext>
            </a:extLst>
          </p:cNvPr>
          <p:cNvSpPr txBox="1"/>
          <p:nvPr/>
        </p:nvSpPr>
        <p:spPr>
          <a:xfrm>
            <a:off x="187789" y="836845"/>
            <a:ext cx="46989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GB" altLang="en-FI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Predictions for different 20-days terms </a:t>
            </a:r>
            <a:endParaRPr kumimoji="0" lang="en-GB" altLang="en-FI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55D2E37-B3E6-B0E0-F3B9-329FCD45DB8B}"/>
              </a:ext>
            </a:extLst>
          </p:cNvPr>
          <p:cNvSpPr txBox="1"/>
          <p:nvPr/>
        </p:nvSpPr>
        <p:spPr>
          <a:xfrm>
            <a:off x="5231245" y="80606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residual error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endParaRPr lang="en-FI" dirty="0"/>
          </a:p>
        </p:txBody>
      </p:sp>
      <p:pic>
        <p:nvPicPr>
          <p:cNvPr id="3" name="Picture 2" descr="A graph with orange lines">
            <a:extLst>
              <a:ext uri="{FF2B5EF4-FFF2-40B4-BE49-F238E27FC236}">
                <a16:creationId xmlns:a16="http://schemas.microsoft.com/office/drawing/2014/main" id="{80A02C90-BDB2-B805-DE18-4A5859EA2F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1246" y="2098963"/>
            <a:ext cx="3303610" cy="197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75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095172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321550"/>
            <a:ext cx="9144313" cy="3821950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484" y="339538"/>
            <a:ext cx="6710641" cy="1050398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525" y="1925695"/>
            <a:ext cx="8721676" cy="2613659"/>
          </a:xfrm>
        </p:spPr>
        <p:txBody>
          <a:bodyPr>
            <a:normAutofit fontScale="92500"/>
          </a:bodyPr>
          <a:lstStyle/>
          <a:p>
            <a:pPr>
              <a:lnSpc>
                <a:spcPct val="124000"/>
              </a:lnSpc>
              <a:buClr>
                <a:schemeClr val="tx1"/>
              </a:buClr>
            </a:pPr>
            <a:r>
              <a:rPr lang="en-GB" dirty="0"/>
              <a:t>Both LSTM and Linear Regression models predict courier numbers for the Next Day and for Multiple Days ahead based on the historical features.</a:t>
            </a:r>
          </a:p>
          <a:p>
            <a:pPr>
              <a:lnSpc>
                <a:spcPct val="124000"/>
              </a:lnSpc>
              <a:buClr>
                <a:schemeClr val="tx1"/>
              </a:buClr>
            </a:pPr>
            <a:r>
              <a:rPr lang="en-GB" dirty="0"/>
              <a:t>For both tasks metrics RMSE, SNR, and R-squared show decent performance (R-squared ~0.2-0.3). For the Next-Day task, both models perform similarly, while Linear Regression slightly outperforms for the Multiple-Day task. </a:t>
            </a:r>
          </a:p>
          <a:p>
            <a:pPr>
              <a:lnSpc>
                <a:spcPct val="124000"/>
              </a:lnSpc>
              <a:buClr>
                <a:schemeClr val="tx1"/>
              </a:buClr>
            </a:pPr>
            <a:r>
              <a:rPr lang="en-GB" dirty="0"/>
              <a:t>LSTM performance depends on hyperparameters like batch size and early stopping. For Multiple-Day task LSTM model overfits. Future improvements can focus on hyperparameter optimization and expanding the time series dataset to further enhance performance.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820</TotalTime>
  <Words>751</Words>
  <Application>Microsoft Office PowerPoint</Application>
  <PresentationFormat>On-screen Show (16:9)</PresentationFormat>
  <Paragraphs>82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Aptos</vt:lpstr>
      <vt:lpstr>Arial</vt:lpstr>
      <vt:lpstr>Calibri</vt:lpstr>
      <vt:lpstr>Cambria Math</vt:lpstr>
      <vt:lpstr>Century Gothic</vt:lpstr>
      <vt:lpstr>Wingdings</vt:lpstr>
      <vt:lpstr>Wingdings 3</vt:lpstr>
      <vt:lpstr>Ion</vt:lpstr>
      <vt:lpstr>Wolt Test Assignment Report: Predicting number of couriers</vt:lpstr>
      <vt:lpstr> Introduction</vt:lpstr>
      <vt:lpstr>Exploratory Data Analysis</vt:lpstr>
      <vt:lpstr>Prediction Tasks &amp; Feature Engineering</vt:lpstr>
      <vt:lpstr>Models</vt:lpstr>
      <vt:lpstr>Results: Next-Day prediction</vt:lpstr>
      <vt:lpstr>Results: Multiple-Day prediction for 20 ahead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Wolt Test Assignment Report”</dc:title>
  <dc:creator>Mikhail Silaev</dc:creator>
  <cp:keywords/>
  <cp:lastModifiedBy>Mikhail Silaev</cp:lastModifiedBy>
  <cp:revision>43</cp:revision>
  <dcterms:created xsi:type="dcterms:W3CDTF">2025-01-21T13:01:06Z</dcterms:created>
  <dcterms:modified xsi:type="dcterms:W3CDTF">2025-01-25T23:36:28Z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2025-01-21</vt:lpwstr>
  </property>
</Properties>
</file>