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69" r:id="rId6"/>
    <p:sldId id="270" r:id="rId7"/>
    <p:sldId id="267" r:id="rId8"/>
    <p:sldId id="259" r:id="rId9"/>
    <p:sldId id="260" r:id="rId10"/>
    <p:sldId id="264" r:id="rId11"/>
    <p:sldId id="265" r:id="rId12"/>
    <p:sldId id="274" r:id="rId13"/>
    <p:sldId id="271" r:id="rId14"/>
    <p:sldId id="272" r:id="rId15"/>
    <p:sldId id="273" r:id="rId1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89" autoAdjust="0"/>
    <p:restoredTop sz="94660"/>
  </p:normalViewPr>
  <p:slideViewPr>
    <p:cSldViewPr>
      <p:cViewPr varScale="1">
        <p:scale>
          <a:sx n="80" d="100"/>
          <a:sy n="80" d="100"/>
        </p:scale>
        <p:origin x="-153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5E80F36E-D9C2-4B0A-B907-B3C73600CDC3}" type="datetimeFigureOut">
              <a:rPr lang="fr-FR" smtClean="0"/>
              <a:pPr/>
              <a:t>31/12/2016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384EC86-06A6-4749-9E99-B8C9DA1D0377}"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E80F36E-D9C2-4B0A-B907-B3C73600CDC3}" type="datetimeFigureOut">
              <a:rPr lang="fr-FR" smtClean="0"/>
              <a:pPr/>
              <a:t>31/12/2016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384EC86-06A6-4749-9E99-B8C9DA1D0377}"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E80F36E-D9C2-4B0A-B907-B3C73600CDC3}" type="datetimeFigureOut">
              <a:rPr lang="fr-FR" smtClean="0"/>
              <a:pPr/>
              <a:t>31/12/2016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384EC86-06A6-4749-9E99-B8C9DA1D0377}"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E80F36E-D9C2-4B0A-B907-B3C73600CDC3}" type="datetimeFigureOut">
              <a:rPr lang="fr-FR" smtClean="0"/>
              <a:pPr/>
              <a:t>31/12/2016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384EC86-06A6-4749-9E99-B8C9DA1D0377}"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5E80F36E-D9C2-4B0A-B907-B3C73600CDC3}" type="datetimeFigureOut">
              <a:rPr lang="fr-FR" smtClean="0"/>
              <a:pPr/>
              <a:t>31/12/2016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384EC86-06A6-4749-9E99-B8C9DA1D0377}"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5E80F36E-D9C2-4B0A-B907-B3C73600CDC3}" type="datetimeFigureOut">
              <a:rPr lang="fr-FR" smtClean="0"/>
              <a:pPr/>
              <a:t>31/12/2016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384EC86-06A6-4749-9E99-B8C9DA1D0377}"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5E80F36E-D9C2-4B0A-B907-B3C73600CDC3}" type="datetimeFigureOut">
              <a:rPr lang="fr-FR" smtClean="0"/>
              <a:pPr/>
              <a:t>31/12/2016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384EC86-06A6-4749-9E99-B8C9DA1D0377}"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5E80F36E-D9C2-4B0A-B907-B3C73600CDC3}" type="datetimeFigureOut">
              <a:rPr lang="fr-FR" smtClean="0"/>
              <a:pPr/>
              <a:t>31/12/2016</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384EC86-06A6-4749-9E99-B8C9DA1D0377}"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E80F36E-D9C2-4B0A-B907-B3C73600CDC3}" type="datetimeFigureOut">
              <a:rPr lang="fr-FR" smtClean="0"/>
              <a:pPr/>
              <a:t>31/12/2016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384EC86-06A6-4749-9E99-B8C9DA1D0377}"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5E80F36E-D9C2-4B0A-B907-B3C73600CDC3}" type="datetimeFigureOut">
              <a:rPr lang="fr-FR" smtClean="0"/>
              <a:pPr/>
              <a:t>31/12/2016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384EC86-06A6-4749-9E99-B8C9DA1D0377}"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5E80F36E-D9C2-4B0A-B907-B3C73600CDC3}" type="datetimeFigureOut">
              <a:rPr lang="fr-FR" smtClean="0"/>
              <a:pPr/>
              <a:t>31/12/2016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384EC86-06A6-4749-9E99-B8C9DA1D0377}"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80F36E-D9C2-4B0A-B907-B3C73600CDC3}" type="datetimeFigureOut">
              <a:rPr lang="fr-FR" smtClean="0"/>
              <a:pPr/>
              <a:t>31/12/2016</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84EC86-06A6-4749-9E99-B8C9DA1D0377}"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28596" y="214290"/>
            <a:ext cx="7772400" cy="6357982"/>
          </a:xfrm>
        </p:spPr>
        <p:txBody>
          <a:bodyPr>
            <a:normAutofit/>
          </a:bodyPr>
          <a:lstStyle/>
          <a:p>
            <a:r>
              <a:rPr lang="fr-FR" dirty="0" smtClean="0"/>
              <a:t>Diaporama de SIN</a:t>
            </a:r>
            <a:br>
              <a:rPr lang="fr-FR" dirty="0" smtClean="0"/>
            </a:br>
            <a:r>
              <a:rPr lang="fr-FR" dirty="0" smtClean="0"/>
              <a:t>Projet ARDUINO/VS:</a:t>
            </a:r>
            <a:br>
              <a:rPr lang="fr-FR" dirty="0" smtClean="0"/>
            </a:br>
            <a:r>
              <a:rPr lang="fr-FR" dirty="0" smtClean="0"/>
              <a:t>Chasse taupe </a:t>
            </a:r>
            <a:br>
              <a:rPr lang="fr-FR" dirty="0" smtClean="0"/>
            </a:br>
            <a:r>
              <a:rPr lang="fr-FR" dirty="0" smtClean="0">
                <a:solidFill>
                  <a:srgbClr val="FF0000"/>
                </a:solidFill>
              </a:rPr>
              <a:t>MAISTRE BAZIN Mathis et TOURRÈS Hugo</a:t>
            </a:r>
            <a:endParaRPr lang="fr-FR"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au 10"/>
          <p:cNvGraphicFramePr>
            <a:graphicFrameLocks noGrp="1"/>
          </p:cNvGraphicFramePr>
          <p:nvPr/>
        </p:nvGraphicFramePr>
        <p:xfrm>
          <a:off x="467546" y="4365104"/>
          <a:ext cx="5112565" cy="767721"/>
        </p:xfrm>
        <a:graphic>
          <a:graphicData uri="http://schemas.openxmlformats.org/drawingml/2006/table">
            <a:tbl>
              <a:tblPr firstRow="1" bandRow="1">
                <a:tableStyleId>{5C22544A-7EE6-4342-B048-85BDC9FD1C3A}</a:tableStyleId>
              </a:tblPr>
              <a:tblGrid>
                <a:gridCol w="1022513"/>
                <a:gridCol w="1022513"/>
                <a:gridCol w="1022513"/>
                <a:gridCol w="1022513"/>
                <a:gridCol w="1022513"/>
              </a:tblGrid>
              <a:tr h="255907">
                <a:tc>
                  <a:txBody>
                    <a:bodyPr/>
                    <a:lstStyle/>
                    <a:p>
                      <a:r>
                        <a:rPr lang="fr-FR" sz="1000" dirty="0" err="1" smtClean="0"/>
                        <a:t>LEDs</a:t>
                      </a:r>
                      <a:endParaRPr lang="fr-FR" sz="1000" dirty="0"/>
                    </a:p>
                  </a:txBody>
                  <a:tcPr/>
                </a:tc>
                <a:tc>
                  <a:txBody>
                    <a:bodyPr/>
                    <a:lstStyle/>
                    <a:p>
                      <a:endParaRPr lang="fr-FR" sz="1000" dirty="0"/>
                    </a:p>
                  </a:txBody>
                  <a:tcPr/>
                </a:tc>
                <a:tc>
                  <a:txBody>
                    <a:bodyPr/>
                    <a:lstStyle/>
                    <a:p>
                      <a:endParaRPr lang="fr-FR" sz="1000"/>
                    </a:p>
                  </a:txBody>
                  <a:tcPr/>
                </a:tc>
                <a:tc>
                  <a:txBody>
                    <a:bodyPr/>
                    <a:lstStyle/>
                    <a:p>
                      <a:endParaRPr lang="fr-FR" sz="1000"/>
                    </a:p>
                  </a:txBody>
                  <a:tcPr/>
                </a:tc>
                <a:tc>
                  <a:txBody>
                    <a:bodyPr/>
                    <a:lstStyle/>
                    <a:p>
                      <a:endParaRPr lang="fr-FR" sz="1000"/>
                    </a:p>
                  </a:txBody>
                  <a:tcPr/>
                </a:tc>
              </a:tr>
              <a:tr h="255907">
                <a:tc>
                  <a:txBody>
                    <a:bodyPr/>
                    <a:lstStyle/>
                    <a:p>
                      <a:r>
                        <a:rPr lang="fr-FR" sz="1000" dirty="0" smtClean="0"/>
                        <a:t>randNumber</a:t>
                      </a:r>
                      <a:endParaRPr lang="fr-FR" sz="1000" dirty="0"/>
                    </a:p>
                  </a:txBody>
                  <a:tcPr/>
                </a:tc>
                <a:tc>
                  <a:txBody>
                    <a:bodyPr/>
                    <a:lstStyle/>
                    <a:p>
                      <a:pPr algn="ctr"/>
                      <a:r>
                        <a:rPr lang="fr-FR" sz="1000" dirty="0" smtClean="0"/>
                        <a:t>0</a:t>
                      </a:r>
                      <a:endParaRPr lang="fr-FR" sz="1000" dirty="0"/>
                    </a:p>
                  </a:txBody>
                  <a:tcPr/>
                </a:tc>
                <a:tc>
                  <a:txBody>
                    <a:bodyPr/>
                    <a:lstStyle/>
                    <a:p>
                      <a:pPr algn="ctr"/>
                      <a:r>
                        <a:rPr lang="fr-FR" sz="1000" dirty="0" smtClean="0"/>
                        <a:t>1</a:t>
                      </a:r>
                      <a:endParaRPr lang="fr-FR" sz="1000" dirty="0"/>
                    </a:p>
                  </a:txBody>
                  <a:tcPr/>
                </a:tc>
                <a:tc>
                  <a:txBody>
                    <a:bodyPr/>
                    <a:lstStyle/>
                    <a:p>
                      <a:pPr algn="ctr"/>
                      <a:r>
                        <a:rPr lang="fr-FR" sz="1000" dirty="0" smtClean="0"/>
                        <a:t>2</a:t>
                      </a:r>
                      <a:endParaRPr lang="fr-FR" sz="1000" dirty="0"/>
                    </a:p>
                  </a:txBody>
                  <a:tcPr/>
                </a:tc>
                <a:tc>
                  <a:txBody>
                    <a:bodyPr/>
                    <a:lstStyle/>
                    <a:p>
                      <a:pPr algn="ctr"/>
                      <a:r>
                        <a:rPr lang="fr-FR" sz="1000" dirty="0" smtClean="0"/>
                        <a:t>3</a:t>
                      </a:r>
                      <a:endParaRPr lang="fr-FR" sz="1000" dirty="0"/>
                    </a:p>
                  </a:txBody>
                  <a:tcPr/>
                </a:tc>
              </a:tr>
              <a:tr h="255907">
                <a:tc>
                  <a:txBody>
                    <a:bodyPr/>
                    <a:lstStyle/>
                    <a:p>
                      <a:r>
                        <a:rPr lang="fr-FR" sz="1000" dirty="0" err="1" smtClean="0"/>
                        <a:t>comptLed</a:t>
                      </a:r>
                      <a:endParaRPr lang="fr-FR" sz="1000" dirty="0"/>
                    </a:p>
                  </a:txBody>
                  <a:tcPr/>
                </a:tc>
                <a:tc>
                  <a:txBody>
                    <a:bodyPr/>
                    <a:lstStyle/>
                    <a:p>
                      <a:pPr algn="ctr"/>
                      <a:r>
                        <a:rPr lang="fr-FR" sz="1000" dirty="0" smtClean="0"/>
                        <a:t>1</a:t>
                      </a:r>
                      <a:endParaRPr lang="fr-FR" sz="1000" dirty="0"/>
                    </a:p>
                  </a:txBody>
                  <a:tcPr/>
                </a:tc>
                <a:tc>
                  <a:txBody>
                    <a:bodyPr/>
                    <a:lstStyle/>
                    <a:p>
                      <a:pPr algn="ctr"/>
                      <a:r>
                        <a:rPr lang="fr-FR" sz="1000" dirty="0" smtClean="0"/>
                        <a:t>10</a:t>
                      </a:r>
                      <a:endParaRPr lang="fr-FR" sz="1000" dirty="0"/>
                    </a:p>
                  </a:txBody>
                  <a:tcPr/>
                </a:tc>
                <a:tc>
                  <a:txBody>
                    <a:bodyPr/>
                    <a:lstStyle/>
                    <a:p>
                      <a:pPr algn="ctr"/>
                      <a:r>
                        <a:rPr lang="fr-FR" sz="1000" dirty="0" smtClean="0"/>
                        <a:t>100</a:t>
                      </a:r>
                      <a:endParaRPr lang="fr-FR" sz="1000" dirty="0"/>
                    </a:p>
                  </a:txBody>
                  <a:tcPr/>
                </a:tc>
                <a:tc>
                  <a:txBody>
                    <a:bodyPr/>
                    <a:lstStyle/>
                    <a:p>
                      <a:pPr algn="ctr"/>
                      <a:r>
                        <a:rPr lang="fr-FR" sz="1000" dirty="0" smtClean="0"/>
                        <a:t>1000</a:t>
                      </a:r>
                      <a:endParaRPr lang="fr-FR" sz="1000" dirty="0"/>
                    </a:p>
                  </a:txBody>
                  <a:tcPr/>
                </a:tc>
              </a:tr>
            </a:tbl>
          </a:graphicData>
        </a:graphic>
      </p:graphicFrame>
      <p:pic>
        <p:nvPicPr>
          <p:cNvPr id="4" name="Picture 8"/>
          <p:cNvPicPr>
            <a:picLocks noChangeAspect="1" noChangeArrowheads="1"/>
          </p:cNvPicPr>
          <p:nvPr/>
        </p:nvPicPr>
        <p:blipFill>
          <a:blip r:embed="rId2" cstate="print"/>
          <a:srcRect/>
          <a:stretch>
            <a:fillRect/>
          </a:stretch>
        </p:blipFill>
        <p:spPr bwMode="auto">
          <a:xfrm>
            <a:off x="0" y="1857364"/>
            <a:ext cx="8286776" cy="2486031"/>
          </a:xfrm>
          <a:prstGeom prst="rect">
            <a:avLst/>
          </a:prstGeom>
          <a:noFill/>
          <a:ln w="9525">
            <a:noFill/>
            <a:miter lim="800000"/>
            <a:headEnd/>
            <a:tailEnd/>
          </a:ln>
          <a:effectLst/>
        </p:spPr>
      </p:pic>
      <p:sp>
        <p:nvSpPr>
          <p:cNvPr id="6" name="Rectangle 5"/>
          <p:cNvSpPr/>
          <p:nvPr/>
        </p:nvSpPr>
        <p:spPr>
          <a:xfrm>
            <a:off x="214282" y="214290"/>
            <a:ext cx="4429156" cy="1446550"/>
          </a:xfrm>
          <a:prstGeom prst="rect">
            <a:avLst/>
          </a:prstGeom>
        </p:spPr>
        <p:txBody>
          <a:bodyPr wrap="square">
            <a:spAutoFit/>
          </a:bodyPr>
          <a:lstStyle/>
          <a:p>
            <a:pPr lvl="0"/>
            <a:r>
              <a:rPr lang="fr-FR" sz="4400" b="1" dirty="0" smtClean="0">
                <a:solidFill>
                  <a:srgbClr val="FF0000"/>
                </a:solidFill>
              </a:rPr>
              <a:t>IV. Les Solutions:</a:t>
            </a:r>
          </a:p>
          <a:p>
            <a:pPr lvl="0"/>
            <a:r>
              <a:rPr lang="fr-FR" sz="4400" b="1" dirty="0" smtClean="0">
                <a:solidFill>
                  <a:srgbClr val="FF0000"/>
                </a:solidFill>
              </a:rPr>
              <a:t>Les</a:t>
            </a:r>
            <a:r>
              <a:rPr lang="fr-FR" sz="4400" dirty="0" smtClean="0">
                <a:solidFill>
                  <a:srgbClr val="FF0000"/>
                </a:solidFill>
              </a:rPr>
              <a:t> </a:t>
            </a:r>
            <a:r>
              <a:rPr lang="fr-FR" sz="4400" b="1" dirty="0" err="1" smtClean="0">
                <a:solidFill>
                  <a:srgbClr val="FF0000"/>
                </a:solidFill>
              </a:rPr>
              <a:t>LEDs</a:t>
            </a:r>
            <a:endParaRPr lang="fr-FR" sz="4400" b="1" dirty="0">
              <a:solidFill>
                <a:srgbClr val="FF0000"/>
              </a:solidFill>
            </a:endParaRPr>
          </a:p>
        </p:txBody>
      </p:sp>
      <p:pic>
        <p:nvPicPr>
          <p:cNvPr id="19458" name="Picture 2"/>
          <p:cNvPicPr>
            <a:picLocks noChangeAspect="1" noChangeArrowheads="1"/>
          </p:cNvPicPr>
          <p:nvPr/>
        </p:nvPicPr>
        <p:blipFill>
          <a:blip r:embed="rId3" cstate="print"/>
          <a:srcRect/>
          <a:stretch>
            <a:fillRect/>
          </a:stretch>
        </p:blipFill>
        <p:spPr bwMode="auto">
          <a:xfrm>
            <a:off x="0" y="5214950"/>
            <a:ext cx="9144000" cy="1357322"/>
          </a:xfrm>
          <a:prstGeom prst="rect">
            <a:avLst/>
          </a:prstGeom>
          <a:noFill/>
          <a:ln w="9525">
            <a:noFill/>
            <a:miter lim="800000"/>
            <a:headEnd/>
            <a:tailEnd/>
          </a:ln>
          <a:effectLst/>
        </p:spPr>
      </p:pic>
      <p:sp>
        <p:nvSpPr>
          <p:cNvPr id="5" name="Ellipse 4"/>
          <p:cNvSpPr/>
          <p:nvPr/>
        </p:nvSpPr>
        <p:spPr>
          <a:xfrm>
            <a:off x="1907704" y="4365104"/>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p>
        </p:txBody>
      </p:sp>
      <p:sp>
        <p:nvSpPr>
          <p:cNvPr id="7" name="Ellipse 6"/>
          <p:cNvSpPr/>
          <p:nvPr/>
        </p:nvSpPr>
        <p:spPr>
          <a:xfrm>
            <a:off x="2915816" y="4365104"/>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p>
        </p:txBody>
      </p:sp>
      <p:sp>
        <p:nvSpPr>
          <p:cNvPr id="8" name="Ellipse 7"/>
          <p:cNvSpPr/>
          <p:nvPr/>
        </p:nvSpPr>
        <p:spPr>
          <a:xfrm>
            <a:off x="3923928" y="4365104"/>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p>
        </p:txBody>
      </p:sp>
      <p:sp>
        <p:nvSpPr>
          <p:cNvPr id="9" name="Ellipse 8"/>
          <p:cNvSpPr/>
          <p:nvPr/>
        </p:nvSpPr>
        <p:spPr>
          <a:xfrm>
            <a:off x="4932040" y="4365104"/>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p>
        </p:txBody>
      </p:sp>
      <p:sp>
        <p:nvSpPr>
          <p:cNvPr id="12" name="Rectangle à coins arrondis 11"/>
          <p:cNvSpPr/>
          <p:nvPr/>
        </p:nvSpPr>
        <p:spPr>
          <a:xfrm>
            <a:off x="6084168" y="2204864"/>
            <a:ext cx="1800200" cy="576064"/>
          </a:xfrm>
          <a:prstGeom prst="wedgeRoundRectCallout">
            <a:avLst>
              <a:gd name="adj1" fmla="val -53638"/>
              <a:gd name="adj2" fmla="val 145173"/>
              <a:gd name="adj3" fmla="val 16667"/>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BUGS !!!</a:t>
            </a:r>
            <a:endParaRPr lang="fr-FR" dirty="0"/>
          </a:p>
        </p:txBody>
      </p:sp>
      <p:sp>
        <p:nvSpPr>
          <p:cNvPr id="13" name="Rectangle à coins arrondis 12"/>
          <p:cNvSpPr/>
          <p:nvPr/>
        </p:nvSpPr>
        <p:spPr>
          <a:xfrm>
            <a:off x="5796136" y="4869160"/>
            <a:ext cx="2088232" cy="1152128"/>
          </a:xfrm>
          <a:prstGeom prst="wedgeRoundRectCallout">
            <a:avLst>
              <a:gd name="adj1" fmla="val -88555"/>
              <a:gd name="adj2" fmla="val 2349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Lecture des boutons</a:t>
            </a:r>
          </a:p>
          <a:p>
            <a:pPr algn="ctr"/>
            <a:r>
              <a:rPr lang="fr-FR" dirty="0" err="1" smtClean="0"/>
              <a:t>btnState</a:t>
            </a:r>
            <a:r>
              <a:rPr lang="fr-FR" dirty="0" smtClean="0"/>
              <a:t>[i]=0 ou 1</a:t>
            </a:r>
          </a:p>
          <a:p>
            <a:pPr algn="ctr"/>
            <a:r>
              <a:rPr lang="fr-FR" dirty="0" smtClean="0"/>
              <a:t>(</a:t>
            </a:r>
            <a:r>
              <a:rPr lang="fr-FR" dirty="0" smtClean="0"/>
              <a:t>1 : appuyé)</a:t>
            </a:r>
            <a:endParaRPr lang="fr-FR" dirty="0"/>
          </a:p>
        </p:txBody>
      </p:sp>
      <p:sp>
        <p:nvSpPr>
          <p:cNvPr id="14" name="Accolade fermante 13"/>
          <p:cNvSpPr/>
          <p:nvPr/>
        </p:nvSpPr>
        <p:spPr>
          <a:xfrm>
            <a:off x="4572000" y="5229200"/>
            <a:ext cx="288032" cy="9361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331640" y="0"/>
            <a:ext cx="6984776" cy="769441"/>
          </a:xfrm>
          <a:prstGeom prst="rect">
            <a:avLst/>
          </a:prstGeom>
        </p:spPr>
        <p:txBody>
          <a:bodyPr wrap="square">
            <a:spAutoFit/>
          </a:bodyPr>
          <a:lstStyle/>
          <a:p>
            <a:pPr lvl="0"/>
            <a:r>
              <a:rPr lang="fr-FR" sz="4400" b="1" dirty="0" smtClean="0">
                <a:solidFill>
                  <a:srgbClr val="FF0000"/>
                </a:solidFill>
              </a:rPr>
              <a:t>IV. Les Solutions</a:t>
            </a:r>
            <a:r>
              <a:rPr lang="fr-FR" sz="4400" b="1" dirty="0" smtClean="0">
                <a:solidFill>
                  <a:srgbClr val="FF0000"/>
                </a:solidFill>
              </a:rPr>
              <a:t>: Le </a:t>
            </a:r>
            <a:r>
              <a:rPr lang="fr-FR" sz="4400" b="1" dirty="0" smtClean="0">
                <a:solidFill>
                  <a:srgbClr val="FF0000"/>
                </a:solidFill>
              </a:rPr>
              <a:t>score</a:t>
            </a:r>
            <a:endParaRPr lang="fr-FR" sz="4400" b="1" dirty="0">
              <a:solidFill>
                <a:srgbClr val="FF0000"/>
              </a:solidFill>
            </a:endParaRPr>
          </a:p>
        </p:txBody>
      </p:sp>
      <p:pic>
        <p:nvPicPr>
          <p:cNvPr id="18436" name="Picture 4"/>
          <p:cNvPicPr>
            <a:picLocks noGrp="1" noChangeAspect="1" noChangeArrowheads="1"/>
          </p:cNvPicPr>
          <p:nvPr>
            <p:ph idx="1"/>
          </p:nvPr>
        </p:nvPicPr>
        <p:blipFill>
          <a:blip r:embed="rId2" cstate="print"/>
          <a:srcRect/>
          <a:stretch>
            <a:fillRect/>
          </a:stretch>
        </p:blipFill>
        <p:spPr bwMode="auto">
          <a:xfrm>
            <a:off x="0" y="1052736"/>
            <a:ext cx="3317351" cy="1440160"/>
          </a:xfrm>
          <a:prstGeom prst="rect">
            <a:avLst/>
          </a:prstGeom>
          <a:noFill/>
          <a:ln w="9525">
            <a:noFill/>
            <a:miter lim="800000"/>
            <a:headEnd/>
            <a:tailEnd/>
          </a:ln>
          <a:effectLst/>
        </p:spPr>
      </p:pic>
      <p:pic>
        <p:nvPicPr>
          <p:cNvPr id="18437" name="Picture 5"/>
          <p:cNvPicPr>
            <a:picLocks noChangeAspect="1" noChangeArrowheads="1"/>
          </p:cNvPicPr>
          <p:nvPr/>
        </p:nvPicPr>
        <p:blipFill>
          <a:blip r:embed="rId3" cstate="print"/>
          <a:srcRect/>
          <a:stretch>
            <a:fillRect/>
          </a:stretch>
        </p:blipFill>
        <p:spPr bwMode="auto">
          <a:xfrm>
            <a:off x="179512" y="3429000"/>
            <a:ext cx="3372186" cy="3025853"/>
          </a:xfrm>
          <a:prstGeom prst="rect">
            <a:avLst/>
          </a:prstGeom>
          <a:noFill/>
          <a:ln w="9525">
            <a:noFill/>
            <a:miter lim="800000"/>
            <a:headEnd/>
            <a:tailEnd/>
          </a:ln>
          <a:effectLst/>
        </p:spPr>
      </p:pic>
      <p:sp>
        <p:nvSpPr>
          <p:cNvPr id="6" name="Accolade fermante 5"/>
          <p:cNvSpPr/>
          <p:nvPr/>
        </p:nvSpPr>
        <p:spPr>
          <a:xfrm>
            <a:off x="3563888" y="1124744"/>
            <a:ext cx="288032" cy="14401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 name="Rectangle à coins arrondis 6"/>
          <p:cNvSpPr/>
          <p:nvPr/>
        </p:nvSpPr>
        <p:spPr>
          <a:xfrm>
            <a:off x="4283968" y="1196752"/>
            <a:ext cx="2664296" cy="1152128"/>
          </a:xfrm>
          <a:prstGeom prst="wedgeRoundRectCallout">
            <a:avLst>
              <a:gd name="adj1" fmla="val -64958"/>
              <a:gd name="adj2" fmla="val 628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 joueur a appuyé sur le bon bouton !</a:t>
            </a:r>
            <a:endParaRPr lang="fr-FR" dirty="0"/>
          </a:p>
        </p:txBody>
      </p:sp>
      <p:sp>
        <p:nvSpPr>
          <p:cNvPr id="8" name="Accolade fermante 7"/>
          <p:cNvSpPr/>
          <p:nvPr/>
        </p:nvSpPr>
        <p:spPr>
          <a:xfrm>
            <a:off x="3563888" y="3501008"/>
            <a:ext cx="288032" cy="28803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0" name="Rectangle à coins arrondis 9"/>
          <p:cNvSpPr/>
          <p:nvPr/>
        </p:nvSpPr>
        <p:spPr>
          <a:xfrm>
            <a:off x="4572000" y="3861048"/>
            <a:ext cx="2952328" cy="1584176"/>
          </a:xfrm>
          <a:prstGeom prst="wedgeRoundRectCallout">
            <a:avLst>
              <a:gd name="adj1" fmla="val -64958"/>
              <a:gd name="adj2" fmla="val 628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buFont typeface="Arial" pitchFamily="34" charset="0"/>
              <a:buChar char="•"/>
            </a:pPr>
            <a:r>
              <a:rPr lang="fr-FR" dirty="0" smtClean="0"/>
              <a:t>Transmission du score et du nombre d’essais.</a:t>
            </a:r>
          </a:p>
          <a:p>
            <a:pPr marL="180975" indent="-180975">
              <a:buFont typeface="Arial" pitchFamily="34" charset="0"/>
              <a:buChar char="•"/>
            </a:pPr>
            <a:r>
              <a:rPr lang="fr-FR" dirty="0" smtClean="0"/>
              <a:t>Transmission de « Q » si 20 essais.</a:t>
            </a:r>
            <a:endParaRPr lang="fr-F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475656" y="0"/>
            <a:ext cx="6408712" cy="1446550"/>
          </a:xfrm>
          <a:prstGeom prst="rect">
            <a:avLst/>
          </a:prstGeom>
        </p:spPr>
        <p:txBody>
          <a:bodyPr wrap="square">
            <a:spAutoFit/>
          </a:bodyPr>
          <a:lstStyle/>
          <a:p>
            <a:pPr lvl="0"/>
            <a:r>
              <a:rPr lang="fr-FR" sz="4400" b="1" dirty="0" smtClean="0">
                <a:solidFill>
                  <a:srgbClr val="FF0000"/>
                </a:solidFill>
              </a:rPr>
              <a:t>IV. Les Solutions</a:t>
            </a:r>
            <a:r>
              <a:rPr lang="fr-FR" sz="4400" b="1" dirty="0" smtClean="0">
                <a:solidFill>
                  <a:srgbClr val="FF0000"/>
                </a:solidFill>
              </a:rPr>
              <a:t>: Le score</a:t>
            </a:r>
          </a:p>
          <a:p>
            <a:pPr lvl="0" algn="ctr"/>
            <a:r>
              <a:rPr lang="fr-FR" sz="4400" b="1" dirty="0" smtClean="0">
                <a:solidFill>
                  <a:srgbClr val="FF0000"/>
                </a:solidFill>
              </a:rPr>
              <a:t>Sur l’IHM</a:t>
            </a:r>
            <a:endParaRPr lang="fr-FR" sz="4400" b="1" dirty="0">
              <a:solidFill>
                <a:srgbClr val="FF0000"/>
              </a:solidFill>
            </a:endParaRPr>
          </a:p>
        </p:txBody>
      </p:sp>
      <p:pic>
        <p:nvPicPr>
          <p:cNvPr id="18438" name="Picture 6"/>
          <p:cNvPicPr>
            <a:picLocks noChangeAspect="1" noChangeArrowheads="1"/>
          </p:cNvPicPr>
          <p:nvPr/>
        </p:nvPicPr>
        <p:blipFill>
          <a:blip r:embed="rId2" cstate="print"/>
          <a:srcRect/>
          <a:stretch>
            <a:fillRect/>
          </a:stretch>
        </p:blipFill>
        <p:spPr bwMode="auto">
          <a:xfrm>
            <a:off x="0" y="1916832"/>
            <a:ext cx="5755813" cy="2786058"/>
          </a:xfrm>
          <a:prstGeom prst="rect">
            <a:avLst/>
          </a:prstGeom>
          <a:noFill/>
          <a:ln w="9525">
            <a:noFill/>
            <a:miter lim="800000"/>
            <a:headEnd/>
            <a:tailEnd/>
          </a:ln>
          <a:effectLst/>
        </p:spPr>
      </p:pic>
      <p:sp>
        <p:nvSpPr>
          <p:cNvPr id="7" name="Rectangle à coins arrondis 6"/>
          <p:cNvSpPr/>
          <p:nvPr/>
        </p:nvSpPr>
        <p:spPr>
          <a:xfrm>
            <a:off x="6228184" y="1556792"/>
            <a:ext cx="2592288" cy="720080"/>
          </a:xfrm>
          <a:prstGeom prst="wedgeRoundRectCallout">
            <a:avLst>
              <a:gd name="adj1" fmla="val -65818"/>
              <a:gd name="adj2" fmla="val 207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Toutes les 100 ms</a:t>
            </a:r>
            <a:endParaRPr lang="fr-FR" dirty="0"/>
          </a:p>
        </p:txBody>
      </p:sp>
      <p:sp>
        <p:nvSpPr>
          <p:cNvPr id="8" name="Rectangle à coins arrondis 7"/>
          <p:cNvSpPr/>
          <p:nvPr/>
        </p:nvSpPr>
        <p:spPr>
          <a:xfrm>
            <a:off x="3563888" y="2348880"/>
            <a:ext cx="4392488" cy="792088"/>
          </a:xfrm>
          <a:prstGeom prst="wedgeRoundRectCallout">
            <a:avLst>
              <a:gd name="adj1" fmla="val -67336"/>
              <a:gd name="adj2" fmla="val -117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Rx</a:t>
            </a:r>
            <a:r>
              <a:rPr lang="fr-FR" dirty="0" smtClean="0"/>
              <a:t> : lu sur le port série</a:t>
            </a:r>
          </a:p>
          <a:p>
            <a:pPr algn="ctr"/>
            <a:r>
              <a:rPr lang="fr-FR" dirty="0" smtClean="0"/>
              <a:t>Contient le score ou « Q »</a:t>
            </a:r>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0000"/>
                </a:solidFill>
              </a:rPr>
              <a:t>V. Le fonctionnement</a:t>
            </a:r>
            <a:endParaRPr lang="fr-FR" b="1" dirty="0">
              <a:solidFill>
                <a:srgbClr val="FF0000"/>
              </a:solidFill>
            </a:endParaRPr>
          </a:p>
        </p:txBody>
      </p:sp>
      <p:sp>
        <p:nvSpPr>
          <p:cNvPr id="3" name="Espace réservé du contenu 2"/>
          <p:cNvSpPr>
            <a:spLocks noGrp="1"/>
          </p:cNvSpPr>
          <p:nvPr>
            <p:ph idx="1"/>
          </p:nvPr>
        </p:nvSpPr>
        <p:spPr/>
        <p:txBody>
          <a:bodyPr/>
          <a:lstStyle/>
          <a:p>
            <a:r>
              <a:rPr lang="fr-FR" dirty="0" smtClean="0"/>
              <a:t>L’utilisateur lance l’application visualstudio</a:t>
            </a:r>
          </a:p>
          <a:p>
            <a:r>
              <a:rPr lang="fr-FR" dirty="0" smtClean="0"/>
              <a:t>Il choisi un port</a:t>
            </a:r>
          </a:p>
          <a:p>
            <a:r>
              <a:rPr lang="fr-FR" dirty="0" smtClean="0"/>
              <a:t>Puis il choisi une difficulté</a:t>
            </a:r>
          </a:p>
          <a:p>
            <a:r>
              <a:rPr lang="fr-FR" dirty="0" smtClean="0"/>
              <a:t>Cela lance le jeu</a:t>
            </a:r>
            <a:endParaRPr lang="fr-FR" dirty="0"/>
          </a:p>
        </p:txBody>
      </p:sp>
      <p:pic>
        <p:nvPicPr>
          <p:cNvPr id="25602" name="Picture 2"/>
          <p:cNvPicPr>
            <a:picLocks noChangeAspect="1" noChangeArrowheads="1"/>
          </p:cNvPicPr>
          <p:nvPr/>
        </p:nvPicPr>
        <p:blipFill>
          <a:blip r:embed="rId2" cstate="print"/>
          <a:srcRect/>
          <a:stretch>
            <a:fillRect/>
          </a:stretch>
        </p:blipFill>
        <p:spPr bwMode="auto">
          <a:xfrm>
            <a:off x="41126" y="3929066"/>
            <a:ext cx="9102874" cy="2928934"/>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lstStyle/>
          <a:p>
            <a:r>
              <a:rPr lang="fr-FR" dirty="0" smtClean="0"/>
              <a:t>Ensuite, les </a:t>
            </a:r>
            <a:r>
              <a:rPr lang="fr-FR" dirty="0" err="1" smtClean="0"/>
              <a:t>LEDs</a:t>
            </a:r>
            <a:r>
              <a:rPr lang="fr-FR" dirty="0" smtClean="0"/>
              <a:t> s’allument aléatoirement 20 fois.</a:t>
            </a:r>
          </a:p>
          <a:p>
            <a:r>
              <a:rPr lang="fr-FR" dirty="0" smtClean="0"/>
              <a:t>L’utilisateur doit appuyer sur le bon bouton au bon moment pendant ce temps.</a:t>
            </a:r>
          </a:p>
          <a:p>
            <a:r>
              <a:rPr lang="fr-FR" dirty="0" smtClean="0"/>
              <a:t>Si l’utilisateur réussi, le score augmente et une LED verte s’allume.</a:t>
            </a:r>
          </a:p>
          <a:p>
            <a:r>
              <a:rPr lang="fr-FR" dirty="0" smtClean="0"/>
              <a:t>Sinon, le score ne change pas et une LED rouge s’allume.</a:t>
            </a:r>
            <a:endParaRPr lang="fr-FR" dirty="0"/>
          </a:p>
        </p:txBody>
      </p:sp>
      <p:pic>
        <p:nvPicPr>
          <p:cNvPr id="26627" name="Picture 3"/>
          <p:cNvPicPr>
            <a:picLocks noChangeAspect="1" noChangeArrowheads="1"/>
          </p:cNvPicPr>
          <p:nvPr/>
        </p:nvPicPr>
        <p:blipFill>
          <a:blip r:embed="rId2" cstate="print"/>
          <a:srcRect/>
          <a:stretch>
            <a:fillRect/>
          </a:stretch>
        </p:blipFill>
        <p:spPr bwMode="auto">
          <a:xfrm>
            <a:off x="2500298" y="3214688"/>
            <a:ext cx="3429024" cy="4857782"/>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196752"/>
            <a:ext cx="8686800" cy="5661248"/>
          </a:xfrm>
        </p:spPr>
        <p:txBody>
          <a:bodyPr/>
          <a:lstStyle/>
          <a:p>
            <a:r>
              <a:rPr lang="fr-FR" dirty="0" smtClean="0"/>
              <a:t>Quand les </a:t>
            </a:r>
            <a:r>
              <a:rPr lang="fr-FR" dirty="0" err="1" smtClean="0"/>
              <a:t>LEDs</a:t>
            </a:r>
            <a:r>
              <a:rPr lang="fr-FR" dirty="0" smtClean="0"/>
              <a:t> se sont allumées 20 fois, le jeu s’arrête et envoie </a:t>
            </a:r>
            <a:r>
              <a:rPr lang="fr-FR" dirty="0" smtClean="0"/>
              <a:t>« Q » </a:t>
            </a:r>
            <a:r>
              <a:rPr lang="fr-FR" dirty="0" smtClean="0"/>
              <a:t>à l’IHM</a:t>
            </a:r>
            <a:r>
              <a:rPr lang="fr-FR" dirty="0" smtClean="0"/>
              <a:t>.</a:t>
            </a:r>
          </a:p>
          <a:p>
            <a:endParaRPr lang="fr-FR" dirty="0" smtClean="0"/>
          </a:p>
          <a:p>
            <a:pPr algn="ctr">
              <a:buNone/>
            </a:pPr>
            <a:r>
              <a:rPr lang="fr-FR" b="1" dirty="0" smtClean="0">
                <a:solidFill>
                  <a:srgbClr val="FF0000"/>
                </a:solidFill>
              </a:rPr>
              <a:t>BONNE CHANCE !!!</a:t>
            </a:r>
            <a:endParaRPr lang="fr-FR" b="1" dirty="0" smtClean="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smtClean="0">
                <a:solidFill>
                  <a:srgbClr val="FF0000"/>
                </a:solidFill>
              </a:rPr>
              <a:t>SOMMAIRE </a:t>
            </a:r>
            <a:endParaRPr lang="fr-FR" b="1" dirty="0">
              <a:solidFill>
                <a:srgbClr val="FF0000"/>
              </a:solidFill>
            </a:endParaRPr>
          </a:p>
        </p:txBody>
      </p:sp>
      <p:sp>
        <p:nvSpPr>
          <p:cNvPr id="3" name="Espace réservé du contenu 2"/>
          <p:cNvSpPr>
            <a:spLocks noGrp="1"/>
          </p:cNvSpPr>
          <p:nvPr>
            <p:ph idx="1"/>
          </p:nvPr>
        </p:nvSpPr>
        <p:spPr/>
        <p:txBody>
          <a:bodyPr/>
          <a:lstStyle/>
          <a:p>
            <a:pPr>
              <a:buNone/>
            </a:pPr>
            <a:r>
              <a:rPr lang="fr-FR" dirty="0" smtClean="0"/>
              <a:t>Présentation du Projet:</a:t>
            </a:r>
            <a:endParaRPr lang="fr-FR" dirty="0"/>
          </a:p>
          <a:p>
            <a:pPr marL="571500" indent="-571500">
              <a:buAutoNum type="romanUcPeriod"/>
            </a:pPr>
            <a:r>
              <a:rPr lang="fr-FR" b="1" u="sng" dirty="0" smtClean="0"/>
              <a:t>Les Composants</a:t>
            </a:r>
          </a:p>
          <a:p>
            <a:pPr marL="571500" indent="-571500">
              <a:buAutoNum type="romanUcPeriod"/>
            </a:pPr>
            <a:r>
              <a:rPr lang="fr-FR" b="1" u="sng" dirty="0" smtClean="0"/>
              <a:t>L’Objectif</a:t>
            </a:r>
          </a:p>
          <a:p>
            <a:pPr marL="571500" indent="-571500">
              <a:buAutoNum type="romanUcPeriod"/>
            </a:pPr>
            <a:r>
              <a:rPr lang="fr-FR" b="1" u="sng" dirty="0" smtClean="0"/>
              <a:t>Les difficultés</a:t>
            </a:r>
          </a:p>
          <a:p>
            <a:pPr marL="571500" indent="-571500">
              <a:buAutoNum type="romanUcPeriod"/>
            </a:pPr>
            <a:r>
              <a:rPr lang="fr-FR" b="1" u="sng" dirty="0" smtClean="0"/>
              <a:t>Les solutions</a:t>
            </a:r>
          </a:p>
          <a:p>
            <a:pPr marL="571500" indent="-571500">
              <a:buAutoNum type="romanUcPeriod"/>
            </a:pPr>
            <a:r>
              <a:rPr lang="fr-FR" b="1" u="sng" dirty="0" smtClean="0"/>
              <a:t>Le fonctionnement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0000"/>
                </a:solidFill>
              </a:rPr>
              <a:t>I. Les Composants</a:t>
            </a:r>
            <a:endParaRPr lang="fr-FR" b="1" dirty="0">
              <a:solidFill>
                <a:srgbClr val="FF0000"/>
              </a:solidFill>
            </a:endParaRPr>
          </a:p>
        </p:txBody>
      </p:sp>
      <p:sp>
        <p:nvSpPr>
          <p:cNvPr id="3" name="Espace réservé du contenu 2"/>
          <p:cNvSpPr>
            <a:spLocks noGrp="1"/>
          </p:cNvSpPr>
          <p:nvPr>
            <p:ph idx="1"/>
          </p:nvPr>
        </p:nvSpPr>
        <p:spPr>
          <a:xfrm>
            <a:off x="0" y="1071546"/>
            <a:ext cx="8229600" cy="4525963"/>
          </a:xfrm>
        </p:spPr>
        <p:txBody>
          <a:bodyPr/>
          <a:lstStyle/>
          <a:p>
            <a:pPr>
              <a:buNone/>
            </a:pPr>
            <a:r>
              <a:rPr lang="fr-FR" b="1" u="sng" dirty="0" smtClean="0">
                <a:solidFill>
                  <a:srgbClr val="0070C0"/>
                </a:solidFill>
              </a:rPr>
              <a:t>1 carte Arduino</a:t>
            </a:r>
          </a:p>
        </p:txBody>
      </p:sp>
      <p:pic>
        <p:nvPicPr>
          <p:cNvPr id="3073" name="Picture 1" descr="C:\Users\SIN\Pictures\p1040498.jpg"/>
          <p:cNvPicPr>
            <a:picLocks noChangeAspect="1" noChangeArrowheads="1"/>
          </p:cNvPicPr>
          <p:nvPr/>
        </p:nvPicPr>
        <p:blipFill>
          <a:blip r:embed="rId2" cstate="print"/>
          <a:srcRect/>
          <a:stretch>
            <a:fillRect/>
          </a:stretch>
        </p:blipFill>
        <p:spPr bwMode="auto">
          <a:xfrm>
            <a:off x="1785917" y="1662990"/>
            <a:ext cx="7358083" cy="519501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14282" y="642918"/>
            <a:ext cx="8229600" cy="5500726"/>
          </a:xfrm>
        </p:spPr>
        <p:txBody>
          <a:bodyPr>
            <a:normAutofit lnSpcReduction="10000"/>
          </a:bodyPr>
          <a:lstStyle/>
          <a:p>
            <a:r>
              <a:rPr lang="fr-FR" b="1" u="sng" dirty="0" smtClean="0">
                <a:solidFill>
                  <a:srgbClr val="0070C0"/>
                </a:solidFill>
              </a:rPr>
              <a:t>2 </a:t>
            </a:r>
            <a:r>
              <a:rPr lang="fr-FR" b="1" u="sng" dirty="0" err="1" smtClean="0">
                <a:solidFill>
                  <a:srgbClr val="0070C0"/>
                </a:solidFill>
              </a:rPr>
              <a:t>Breadboards</a:t>
            </a:r>
            <a:endParaRPr lang="fr-FR" b="1" u="sng" dirty="0" smtClean="0">
              <a:solidFill>
                <a:srgbClr val="0070C0"/>
              </a:solidFill>
            </a:endParaRPr>
          </a:p>
          <a:p>
            <a:endParaRPr lang="fr-FR" dirty="0" smtClean="0">
              <a:solidFill>
                <a:srgbClr val="0070C0"/>
              </a:solidFill>
            </a:endParaRPr>
          </a:p>
          <a:p>
            <a:endParaRPr lang="fr-FR" dirty="0" smtClean="0">
              <a:solidFill>
                <a:srgbClr val="0070C0"/>
              </a:solidFill>
            </a:endParaRPr>
          </a:p>
          <a:p>
            <a:endParaRPr lang="fr-FR" dirty="0" smtClean="0">
              <a:solidFill>
                <a:srgbClr val="0070C0"/>
              </a:solidFill>
            </a:endParaRPr>
          </a:p>
          <a:p>
            <a:endParaRPr lang="fr-FR" dirty="0" smtClean="0">
              <a:solidFill>
                <a:srgbClr val="0070C0"/>
              </a:solidFill>
            </a:endParaRPr>
          </a:p>
          <a:p>
            <a:endParaRPr lang="fr-FR" dirty="0" smtClean="0">
              <a:solidFill>
                <a:srgbClr val="0070C0"/>
              </a:solidFill>
            </a:endParaRPr>
          </a:p>
          <a:p>
            <a:endParaRPr lang="fr-FR" dirty="0" smtClean="0">
              <a:solidFill>
                <a:srgbClr val="0070C0"/>
              </a:solidFill>
            </a:endParaRPr>
          </a:p>
          <a:p>
            <a:pPr>
              <a:buNone/>
            </a:pPr>
            <a:endParaRPr lang="fr-FR" dirty="0" smtClean="0">
              <a:solidFill>
                <a:srgbClr val="0070C0"/>
              </a:solidFill>
            </a:endParaRPr>
          </a:p>
          <a:p>
            <a:pPr>
              <a:buNone/>
            </a:pPr>
            <a:endParaRPr lang="fr-FR" dirty="0" smtClean="0">
              <a:solidFill>
                <a:srgbClr val="0070C0"/>
              </a:solidFill>
            </a:endParaRPr>
          </a:p>
          <a:p>
            <a:pPr>
              <a:buNone/>
            </a:pPr>
            <a:r>
              <a:rPr lang="fr-FR" dirty="0" smtClean="0">
                <a:solidFill>
                  <a:srgbClr val="0070C0"/>
                </a:solidFill>
              </a:rPr>
              <a:t>Elles sont collées entre elles</a:t>
            </a:r>
            <a:endParaRPr lang="fr-FR" dirty="0">
              <a:solidFill>
                <a:srgbClr val="0070C0"/>
              </a:solidFill>
            </a:endParaRPr>
          </a:p>
        </p:txBody>
      </p:sp>
      <p:pic>
        <p:nvPicPr>
          <p:cNvPr id="21506" name="Picture 2" descr="C:\Users\SIN\Pictures\0-empty-breadboard.png"/>
          <p:cNvPicPr>
            <a:picLocks noChangeAspect="1" noChangeArrowheads="1"/>
          </p:cNvPicPr>
          <p:nvPr/>
        </p:nvPicPr>
        <p:blipFill>
          <a:blip r:embed="rId2" cstate="print"/>
          <a:srcRect/>
          <a:stretch>
            <a:fillRect/>
          </a:stretch>
        </p:blipFill>
        <p:spPr bwMode="auto">
          <a:xfrm>
            <a:off x="0" y="1214422"/>
            <a:ext cx="9144000" cy="3017821"/>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14282" y="285728"/>
            <a:ext cx="8229600" cy="6357982"/>
          </a:xfrm>
        </p:spPr>
        <p:txBody>
          <a:bodyPr>
            <a:normAutofit/>
          </a:bodyPr>
          <a:lstStyle/>
          <a:p>
            <a:r>
              <a:rPr lang="fr-FR" b="1" u="sng" dirty="0" smtClean="0">
                <a:solidFill>
                  <a:srgbClr val="0070C0"/>
                </a:solidFill>
              </a:rPr>
              <a:t>4 boutons poussoirs</a:t>
            </a:r>
          </a:p>
          <a:p>
            <a:endParaRPr lang="fr-FR" dirty="0" smtClean="0">
              <a:solidFill>
                <a:srgbClr val="0070C0"/>
              </a:solidFill>
            </a:endParaRPr>
          </a:p>
          <a:p>
            <a:endParaRPr lang="fr-FR" dirty="0" smtClean="0">
              <a:solidFill>
                <a:srgbClr val="0070C0"/>
              </a:solidFill>
            </a:endParaRPr>
          </a:p>
          <a:p>
            <a:endParaRPr lang="fr-FR" dirty="0" smtClean="0">
              <a:solidFill>
                <a:srgbClr val="0070C0"/>
              </a:solidFill>
            </a:endParaRPr>
          </a:p>
          <a:p>
            <a:endParaRPr lang="fr-FR" dirty="0" smtClean="0">
              <a:solidFill>
                <a:srgbClr val="0070C0"/>
              </a:solidFill>
            </a:endParaRPr>
          </a:p>
          <a:p>
            <a:endParaRPr lang="fr-FR" dirty="0" smtClean="0">
              <a:solidFill>
                <a:srgbClr val="0070C0"/>
              </a:solidFill>
            </a:endParaRPr>
          </a:p>
          <a:p>
            <a:endParaRPr lang="fr-FR" dirty="0" smtClean="0">
              <a:solidFill>
                <a:srgbClr val="0070C0"/>
              </a:solidFill>
            </a:endParaRPr>
          </a:p>
          <a:p>
            <a:endParaRPr lang="fr-FR" dirty="0" smtClean="0">
              <a:solidFill>
                <a:srgbClr val="0070C0"/>
              </a:solidFill>
            </a:endParaRPr>
          </a:p>
          <a:p>
            <a:r>
              <a:rPr lang="fr-FR" b="1" u="sng" dirty="0" smtClean="0">
                <a:solidFill>
                  <a:srgbClr val="0070C0"/>
                </a:solidFill>
              </a:rPr>
              <a:t>6 LEDS qui respectent un code couleur</a:t>
            </a:r>
          </a:p>
          <a:p>
            <a:endParaRPr lang="fr-FR" dirty="0">
              <a:solidFill>
                <a:srgbClr val="0070C0"/>
              </a:solidFill>
            </a:endParaRPr>
          </a:p>
        </p:txBody>
      </p:sp>
      <p:pic>
        <p:nvPicPr>
          <p:cNvPr id="6" name="Picture 2" descr="C:\Users\SIN\Pictures\41SaxLOGipL._SY355_.jpg"/>
          <p:cNvPicPr>
            <a:picLocks noChangeAspect="1" noChangeArrowheads="1"/>
          </p:cNvPicPr>
          <p:nvPr/>
        </p:nvPicPr>
        <p:blipFill>
          <a:blip r:embed="rId2" cstate="print"/>
          <a:srcRect/>
          <a:stretch>
            <a:fillRect/>
          </a:stretch>
        </p:blipFill>
        <p:spPr bwMode="auto">
          <a:xfrm>
            <a:off x="1000100" y="928670"/>
            <a:ext cx="3381375" cy="3381375"/>
          </a:xfrm>
          <a:prstGeom prst="rect">
            <a:avLst/>
          </a:prstGeom>
          <a:noFill/>
        </p:spPr>
      </p:pic>
      <p:pic>
        <p:nvPicPr>
          <p:cNvPr id="22531" name="Picture 3" descr="C:\Users\SIN\Pictures\fournisseur-led.jpg"/>
          <p:cNvPicPr>
            <a:picLocks noChangeAspect="1" noChangeArrowheads="1"/>
          </p:cNvPicPr>
          <p:nvPr/>
        </p:nvPicPr>
        <p:blipFill>
          <a:blip r:embed="rId3" cstate="print"/>
          <a:srcRect/>
          <a:stretch>
            <a:fillRect/>
          </a:stretch>
        </p:blipFill>
        <p:spPr bwMode="auto">
          <a:xfrm>
            <a:off x="5214942" y="2428868"/>
            <a:ext cx="3413126" cy="255984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285728"/>
            <a:ext cx="8229600" cy="5840435"/>
          </a:xfrm>
        </p:spPr>
        <p:txBody>
          <a:bodyPr>
            <a:normAutofit fontScale="92500" lnSpcReduction="10000"/>
          </a:bodyPr>
          <a:lstStyle/>
          <a:p>
            <a:r>
              <a:rPr lang="fr-FR" b="1" u="sng" dirty="0" smtClean="0">
                <a:solidFill>
                  <a:srgbClr val="0070C0"/>
                </a:solidFill>
              </a:rPr>
              <a:t>10 résistances (une par LED et par bouton)</a:t>
            </a:r>
          </a:p>
          <a:p>
            <a:endParaRPr lang="fr-FR" dirty="0" smtClean="0">
              <a:solidFill>
                <a:srgbClr val="0070C0"/>
              </a:solidFill>
            </a:endParaRPr>
          </a:p>
          <a:p>
            <a:endParaRPr lang="fr-FR" dirty="0" smtClean="0">
              <a:solidFill>
                <a:srgbClr val="0070C0"/>
              </a:solidFill>
            </a:endParaRPr>
          </a:p>
          <a:p>
            <a:endParaRPr lang="fr-FR" dirty="0" smtClean="0">
              <a:solidFill>
                <a:srgbClr val="0070C0"/>
              </a:solidFill>
            </a:endParaRPr>
          </a:p>
          <a:p>
            <a:endParaRPr lang="fr-FR" dirty="0" smtClean="0">
              <a:solidFill>
                <a:srgbClr val="0070C0"/>
              </a:solidFill>
            </a:endParaRPr>
          </a:p>
          <a:p>
            <a:endParaRPr lang="fr-FR" dirty="0" smtClean="0">
              <a:solidFill>
                <a:srgbClr val="0070C0"/>
              </a:solidFill>
            </a:endParaRPr>
          </a:p>
          <a:p>
            <a:endParaRPr lang="fr-FR" dirty="0" smtClean="0">
              <a:solidFill>
                <a:srgbClr val="0070C0"/>
              </a:solidFill>
            </a:endParaRPr>
          </a:p>
          <a:p>
            <a:endParaRPr lang="fr-FR" b="1" u="sng" dirty="0" smtClean="0">
              <a:solidFill>
                <a:srgbClr val="0070C0"/>
              </a:solidFill>
            </a:endParaRPr>
          </a:p>
          <a:p>
            <a:endParaRPr lang="fr-FR" b="1" u="sng" dirty="0" smtClean="0">
              <a:solidFill>
                <a:srgbClr val="0070C0"/>
              </a:solidFill>
            </a:endParaRPr>
          </a:p>
          <a:p>
            <a:endParaRPr lang="fr-FR" b="1" u="sng" dirty="0" smtClean="0">
              <a:solidFill>
                <a:srgbClr val="0070C0"/>
              </a:solidFill>
            </a:endParaRPr>
          </a:p>
          <a:p>
            <a:r>
              <a:rPr lang="fr-FR" b="1" u="sng" dirty="0" smtClean="0">
                <a:solidFill>
                  <a:srgbClr val="0070C0"/>
                </a:solidFill>
              </a:rPr>
              <a:t>31 câbles avec un code couleur</a:t>
            </a:r>
            <a:endParaRPr lang="fr-FR" b="1" u="sng" dirty="0">
              <a:solidFill>
                <a:srgbClr val="0070C0"/>
              </a:solidFill>
            </a:endParaRPr>
          </a:p>
        </p:txBody>
      </p:sp>
      <p:pic>
        <p:nvPicPr>
          <p:cNvPr id="23554" name="Picture 2" descr="C:\Users\SIN\Pictures\resistor-facts.jpg"/>
          <p:cNvPicPr>
            <a:picLocks noChangeAspect="1" noChangeArrowheads="1"/>
          </p:cNvPicPr>
          <p:nvPr/>
        </p:nvPicPr>
        <p:blipFill>
          <a:blip r:embed="rId2" cstate="print"/>
          <a:srcRect/>
          <a:stretch>
            <a:fillRect/>
          </a:stretch>
        </p:blipFill>
        <p:spPr bwMode="auto">
          <a:xfrm>
            <a:off x="357158" y="1000108"/>
            <a:ext cx="3565406" cy="1928826"/>
          </a:xfrm>
          <a:prstGeom prst="rect">
            <a:avLst/>
          </a:prstGeom>
          <a:noFill/>
        </p:spPr>
      </p:pic>
      <p:pic>
        <p:nvPicPr>
          <p:cNvPr id="23555" name="Picture 3" descr="C:\Users\SIN\Pictures\FGFQB07HX7P7I3J.MEDIUM.jpg"/>
          <p:cNvPicPr>
            <a:picLocks noChangeAspect="1" noChangeArrowheads="1"/>
          </p:cNvPicPr>
          <p:nvPr/>
        </p:nvPicPr>
        <p:blipFill>
          <a:blip r:embed="rId3" cstate="print"/>
          <a:srcRect/>
          <a:stretch>
            <a:fillRect/>
          </a:stretch>
        </p:blipFill>
        <p:spPr bwMode="auto">
          <a:xfrm>
            <a:off x="4572000" y="2714620"/>
            <a:ext cx="3610384" cy="2614617"/>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cstate="print"/>
          <a:srcRect/>
          <a:stretch>
            <a:fillRect/>
          </a:stretch>
        </p:blipFill>
        <p:spPr bwMode="auto">
          <a:xfrm>
            <a:off x="0" y="357166"/>
            <a:ext cx="9144000" cy="6500835"/>
          </a:xfrm>
          <a:prstGeom prst="rect">
            <a:avLst/>
          </a:prstGeom>
          <a:noFill/>
          <a:ln w="9525">
            <a:noFill/>
            <a:miter lim="800000"/>
            <a:headEnd/>
            <a:tailEnd/>
          </a:ln>
          <a:effectLst/>
        </p:spPr>
      </p:pic>
      <p:sp>
        <p:nvSpPr>
          <p:cNvPr id="5" name="ZoneTexte 4"/>
          <p:cNvSpPr txBox="1"/>
          <p:nvPr/>
        </p:nvSpPr>
        <p:spPr>
          <a:xfrm>
            <a:off x="1571604" y="0"/>
            <a:ext cx="5786478" cy="461665"/>
          </a:xfrm>
          <a:prstGeom prst="rect">
            <a:avLst/>
          </a:prstGeom>
          <a:noFill/>
        </p:spPr>
        <p:txBody>
          <a:bodyPr wrap="square" rtlCol="0">
            <a:spAutoFit/>
          </a:bodyPr>
          <a:lstStyle/>
          <a:p>
            <a:r>
              <a:rPr lang="fr-FR" sz="2400" b="1" u="sng" dirty="0" smtClean="0">
                <a:solidFill>
                  <a:srgbClr val="0070C0"/>
                </a:solidFill>
              </a:rPr>
              <a:t>     Interface graphique sur visualstudio</a:t>
            </a:r>
            <a:endParaRPr lang="fr-FR" sz="2400" b="1" u="sng" dirty="0">
              <a:solidFill>
                <a:srgbClr val="0070C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0000"/>
                </a:solidFill>
              </a:rPr>
              <a:t>II. L’Objectif</a:t>
            </a:r>
            <a:endParaRPr lang="fr-FR" b="1" dirty="0">
              <a:solidFill>
                <a:srgbClr val="FF0000"/>
              </a:solidFill>
            </a:endParaRPr>
          </a:p>
        </p:txBody>
      </p:sp>
      <p:sp>
        <p:nvSpPr>
          <p:cNvPr id="3" name="Espace réservé du contenu 2"/>
          <p:cNvSpPr>
            <a:spLocks noGrp="1"/>
          </p:cNvSpPr>
          <p:nvPr>
            <p:ph idx="1"/>
          </p:nvPr>
        </p:nvSpPr>
        <p:spPr>
          <a:xfrm>
            <a:off x="0" y="1500174"/>
            <a:ext cx="9144000" cy="5214974"/>
          </a:xfrm>
        </p:spPr>
        <p:txBody>
          <a:bodyPr/>
          <a:lstStyle/>
          <a:p>
            <a:pPr>
              <a:buNone/>
            </a:pPr>
            <a:r>
              <a:rPr lang="fr-FR" dirty="0" smtClean="0"/>
              <a:t>-Faire un jeu de réflex sur visualstudio et Arduino.</a:t>
            </a:r>
          </a:p>
          <a:p>
            <a:pPr>
              <a:buNone/>
            </a:pPr>
            <a:endParaRPr lang="fr-FR" dirty="0" smtClean="0"/>
          </a:p>
          <a:p>
            <a:pPr>
              <a:buNone/>
            </a:pPr>
            <a:endParaRPr lang="fr-FR" dirty="0" smtClean="0"/>
          </a:p>
          <a:p>
            <a:pPr>
              <a:buNone/>
            </a:pPr>
            <a:endParaRPr lang="fr-FR" dirty="0" smtClean="0"/>
          </a:p>
          <a:p>
            <a:pPr>
              <a:buNone/>
            </a:pPr>
            <a:r>
              <a:rPr lang="fr-FR" dirty="0" smtClean="0"/>
              <a:t>-Faire en sorte que ce jeu ait plusieurs niveaux de difficulté.</a:t>
            </a:r>
            <a:endParaRPr lang="fr-FR" dirty="0"/>
          </a:p>
        </p:txBody>
      </p:sp>
      <p:pic>
        <p:nvPicPr>
          <p:cNvPr id="24578" name="Picture 2" descr="C:\Users\SIN\Pictures\main-qimg-2139364adee00c28ef2c083261038aca.png"/>
          <p:cNvPicPr>
            <a:picLocks noChangeAspect="1" noChangeArrowheads="1"/>
          </p:cNvPicPr>
          <p:nvPr/>
        </p:nvPicPr>
        <p:blipFill>
          <a:blip r:embed="rId2" cstate="print"/>
          <a:srcRect/>
          <a:stretch>
            <a:fillRect/>
          </a:stretch>
        </p:blipFill>
        <p:spPr bwMode="auto">
          <a:xfrm>
            <a:off x="642910" y="2000240"/>
            <a:ext cx="3714776" cy="1857388"/>
          </a:xfrm>
          <a:prstGeom prst="rect">
            <a:avLst/>
          </a:prstGeom>
          <a:noFill/>
        </p:spPr>
      </p:pic>
      <p:pic>
        <p:nvPicPr>
          <p:cNvPr id="24579" name="Picture 3" descr="C:\Users\SIN\Pictures\Arduino_Logo.svg_.png"/>
          <p:cNvPicPr>
            <a:picLocks noChangeAspect="1" noChangeArrowheads="1"/>
          </p:cNvPicPr>
          <p:nvPr/>
        </p:nvPicPr>
        <p:blipFill>
          <a:blip r:embed="rId3" cstate="print"/>
          <a:srcRect/>
          <a:stretch>
            <a:fillRect/>
          </a:stretch>
        </p:blipFill>
        <p:spPr bwMode="auto">
          <a:xfrm>
            <a:off x="5000628" y="2214554"/>
            <a:ext cx="3214710" cy="1430546"/>
          </a:xfrm>
          <a:prstGeom prst="rect">
            <a:avLst/>
          </a:prstGeom>
          <a:noFill/>
        </p:spPr>
      </p:pic>
      <p:pic>
        <p:nvPicPr>
          <p:cNvPr id="24580" name="Picture 4" descr="C:\Users\SIN\Pictures\niveaux-de-difficulté.png"/>
          <p:cNvPicPr>
            <a:picLocks noChangeAspect="1" noChangeArrowheads="1"/>
          </p:cNvPicPr>
          <p:nvPr/>
        </p:nvPicPr>
        <p:blipFill>
          <a:blip r:embed="rId4" cstate="print"/>
          <a:srcRect/>
          <a:stretch>
            <a:fillRect/>
          </a:stretch>
        </p:blipFill>
        <p:spPr bwMode="auto">
          <a:xfrm>
            <a:off x="2214546" y="4429132"/>
            <a:ext cx="5639913" cy="2428868"/>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0000"/>
                </a:solidFill>
              </a:rPr>
              <a:t>III. Les Difficultés</a:t>
            </a:r>
            <a:endParaRPr lang="fr-FR" b="1" dirty="0">
              <a:solidFill>
                <a:srgbClr val="FF0000"/>
              </a:solidFill>
            </a:endParaRPr>
          </a:p>
        </p:txBody>
      </p:sp>
      <p:sp>
        <p:nvSpPr>
          <p:cNvPr id="3" name="Espace réservé du contenu 2"/>
          <p:cNvSpPr>
            <a:spLocks noGrp="1"/>
          </p:cNvSpPr>
          <p:nvPr>
            <p:ph idx="1"/>
          </p:nvPr>
        </p:nvSpPr>
        <p:spPr>
          <a:xfrm>
            <a:off x="457200" y="1600200"/>
            <a:ext cx="8229600" cy="5186386"/>
          </a:xfrm>
        </p:spPr>
        <p:txBody>
          <a:bodyPr>
            <a:normAutofit/>
          </a:bodyPr>
          <a:lstStyle/>
          <a:p>
            <a:pPr>
              <a:buNone/>
            </a:pPr>
            <a:r>
              <a:rPr lang="fr-FR" b="1" u="sng" dirty="0" smtClean="0"/>
              <a:t>La gestion des </a:t>
            </a:r>
            <a:r>
              <a:rPr lang="fr-FR" b="1" u="sng" dirty="0" err="1" smtClean="0"/>
              <a:t>leds</a:t>
            </a:r>
            <a:r>
              <a:rPr lang="fr-FR" dirty="0" smtClean="0"/>
              <a:t>: </a:t>
            </a:r>
          </a:p>
          <a:p>
            <a:pPr>
              <a:buNone/>
            </a:pPr>
            <a:r>
              <a:rPr lang="fr-FR" dirty="0" smtClean="0"/>
              <a:t>-Allumer les </a:t>
            </a:r>
            <a:r>
              <a:rPr lang="fr-FR" dirty="0" err="1" smtClean="0"/>
              <a:t>leds</a:t>
            </a:r>
            <a:r>
              <a:rPr lang="fr-FR" dirty="0" smtClean="0"/>
              <a:t> aléatoirement.</a:t>
            </a:r>
          </a:p>
          <a:p>
            <a:pPr>
              <a:buNone/>
            </a:pPr>
            <a:r>
              <a:rPr lang="fr-FR" dirty="0" smtClean="0"/>
              <a:t>-Leur donner un valeur correspondante aux boutons</a:t>
            </a:r>
          </a:p>
          <a:p>
            <a:pPr>
              <a:buNone/>
            </a:pPr>
            <a:r>
              <a:rPr lang="fr-FR" b="1" u="sng" dirty="0" smtClean="0"/>
              <a:t>La gestion du score</a:t>
            </a:r>
            <a:r>
              <a:rPr lang="fr-FR" dirty="0" smtClean="0"/>
              <a:t>:</a:t>
            </a:r>
          </a:p>
          <a:p>
            <a:pPr>
              <a:buNone/>
            </a:pPr>
            <a:r>
              <a:rPr lang="fr-FR" dirty="0" smtClean="0"/>
              <a:t>-Augmenter le score à chaque réussite.</a:t>
            </a:r>
          </a:p>
          <a:p>
            <a:pPr>
              <a:buNone/>
            </a:pPr>
            <a:r>
              <a:rPr lang="fr-FR" dirty="0" smtClean="0"/>
              <a:t>-Le transmettre à visualstudio.</a:t>
            </a:r>
          </a:p>
          <a:p>
            <a:pPr>
              <a:buNone/>
            </a:pPr>
            <a:r>
              <a:rPr lang="fr-FR" dirty="0" smtClean="0"/>
              <a:t>-l’actualiser.</a:t>
            </a:r>
          </a:p>
          <a:p>
            <a:pPr>
              <a:buNone/>
            </a:pPr>
            <a:r>
              <a:rPr lang="fr-FR" b="1" u="sng" dirty="0" smtClean="0"/>
              <a:t>La gestion des niveaux</a:t>
            </a:r>
            <a:endParaRPr lang="fr-FR" dirty="0" smtClean="0"/>
          </a:p>
          <a:p>
            <a:pPr>
              <a:buNone/>
            </a:pPr>
            <a:endParaRPr lang="fr-FR" dirty="0" smtClean="0"/>
          </a:p>
          <a:p>
            <a:pPr>
              <a:buNone/>
            </a:pPr>
            <a:endParaRPr lang="fr-FR" dirty="0"/>
          </a:p>
          <a:p>
            <a:pPr>
              <a:buNone/>
            </a:pPr>
            <a:endParaRPr lang="fr-FR" dirty="0"/>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432</TotalTime>
  <Words>308</Words>
  <Application>Microsoft Office PowerPoint</Application>
  <PresentationFormat>Affichage à l'écran (4:3)</PresentationFormat>
  <Paragraphs>95</Paragraphs>
  <Slides>15</Slides>
  <Notes>0</Notes>
  <HiddenSlides>0</HiddenSlides>
  <MMClips>0</MMClips>
  <ScaleCrop>false</ScaleCrop>
  <HeadingPairs>
    <vt:vector size="4" baseType="variant">
      <vt:variant>
        <vt:lpstr>Thème</vt:lpstr>
      </vt:variant>
      <vt:variant>
        <vt:i4>1</vt:i4>
      </vt:variant>
      <vt:variant>
        <vt:lpstr>Titres des diapositives</vt:lpstr>
      </vt:variant>
      <vt:variant>
        <vt:i4>15</vt:i4>
      </vt:variant>
    </vt:vector>
  </HeadingPairs>
  <TitlesOfParts>
    <vt:vector size="16" baseType="lpstr">
      <vt:lpstr>Thème Office</vt:lpstr>
      <vt:lpstr>Diaporama de SIN Projet ARDUINO/VS: Chasse taupe  MAISTRE BAZIN Mathis et TOURRÈS Hugo</vt:lpstr>
      <vt:lpstr>SOMMAIRE </vt:lpstr>
      <vt:lpstr>I. Les Composants</vt:lpstr>
      <vt:lpstr>Diapositive 4</vt:lpstr>
      <vt:lpstr>Diapositive 5</vt:lpstr>
      <vt:lpstr>Diapositive 6</vt:lpstr>
      <vt:lpstr>Diapositive 7</vt:lpstr>
      <vt:lpstr>II. L’Objectif</vt:lpstr>
      <vt:lpstr>III. Les Difficultés</vt:lpstr>
      <vt:lpstr>Diapositive 10</vt:lpstr>
      <vt:lpstr>Diapositive 11</vt:lpstr>
      <vt:lpstr>Diapositive 12</vt:lpstr>
      <vt:lpstr>V. Le fonctionnement</vt:lpstr>
      <vt:lpstr>Diapositive 14</vt:lpstr>
      <vt:lpstr>Diapositive 15</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DIAPORAMA DE PROJET ARDUINO/MICROSOFT VISUALSTUDO2012 par la classe de TERMINALE Sciences Technologiques de l’industries et du Développement Durable3 durant les heures de cours de la spécialité Système Informatique et Numérique des élèves MAISTRE BAZIN Mathis et TOURRÈS Hugo</dc:title>
  <dc:creator>SIN</dc:creator>
  <cp:lastModifiedBy>Marco</cp:lastModifiedBy>
  <cp:revision>49</cp:revision>
  <dcterms:created xsi:type="dcterms:W3CDTF">2016-12-08T13:27:54Z</dcterms:created>
  <dcterms:modified xsi:type="dcterms:W3CDTF">2016-12-31T18:09:49Z</dcterms:modified>
</cp:coreProperties>
</file>