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8.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9.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0.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1.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0" r:id="rId2"/>
    <p:sldMasterId id="2147483667" r:id="rId3"/>
    <p:sldMasterId id="2147483659" r:id="rId4"/>
    <p:sldMasterId id="2147483669" r:id="rId5"/>
    <p:sldMasterId id="2147483657" r:id="rId6"/>
    <p:sldMasterId id="2147483671" r:id="rId7"/>
    <p:sldMasterId id="2147483661" r:id="rId8"/>
    <p:sldMasterId id="2147483673" r:id="rId9"/>
    <p:sldMasterId id="2147483653" r:id="rId10"/>
    <p:sldMasterId id="2147483675" r:id="rId11"/>
    <p:sldMasterId id="2147483663" r:id="rId12"/>
  </p:sldMasterIdLst>
  <p:notesMasterIdLst>
    <p:notesMasterId r:id="rId14"/>
  </p:notesMasterIdLst>
  <p:handoutMasterIdLst>
    <p:handoutMasterId r:id="rId15"/>
  </p:handoutMasterIdLst>
  <p:sldIdLst>
    <p:sldId id="256" r:id="rId1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500">
          <p15:clr>
            <a:srgbClr val="A4A3A4"/>
          </p15:clr>
        </p15:guide>
        <p15:guide id="8" orient="horz" pos="19584">
          <p15:clr>
            <a:srgbClr val="A4A3A4"/>
          </p15:clr>
        </p15:guide>
        <p15:guide id="9" orient="horz" pos="450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8D"/>
    <a:srgbClr val="FDBA30"/>
    <a:srgbClr val="FFFFFF"/>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5216" autoAdjust="0"/>
  </p:normalViewPr>
  <p:slideViewPr>
    <p:cSldViewPr snapToGrid="0" snapToObjects="1" showGuides="1">
      <p:cViewPr>
        <p:scale>
          <a:sx n="50" d="100"/>
          <a:sy n="50" d="100"/>
        </p:scale>
        <p:origin x="-6672" y="-6600"/>
      </p:cViewPr>
      <p:guideLst>
        <p:guide orient="horz" pos="3318"/>
        <p:guide orient="horz" pos="288"/>
        <p:guide orient="horz" pos="20160"/>
        <p:guide orient="horz"/>
        <p:guide pos="581"/>
        <p:guide pos="27069"/>
        <p:guide orient="horz" pos="3500"/>
        <p:guide orient="horz" pos="19584"/>
        <p:guide orient="horz" pos="450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Master" Target="slideMasters/slideMaster10.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4/18/2016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38" y="5502333"/>
            <a:ext cx="13573126"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19" name="Text Placeholder 3"/>
          <p:cNvSpPr>
            <a:spLocks noGrp="1"/>
          </p:cNvSpPr>
          <p:nvPr>
            <p:ph type="body" sz="quarter" idx="19" hasCustomPrompt="1"/>
          </p:nvPr>
        </p:nvSpPr>
        <p:spPr>
          <a:xfrm>
            <a:off x="922338" y="18416323"/>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5154276" y="21867180"/>
            <a:ext cx="1357153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3" name="Text Placeholder 3"/>
          <p:cNvSpPr>
            <a:spLocks noGrp="1"/>
          </p:cNvSpPr>
          <p:nvPr>
            <p:ph type="body" sz="quarter" idx="23" hasCustomPrompt="1"/>
          </p:nvPr>
        </p:nvSpPr>
        <p:spPr>
          <a:xfrm>
            <a:off x="15162215" y="6541536"/>
            <a:ext cx="1357153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502333"/>
            <a:ext cx="1357947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395741" y="5502333"/>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9395741" y="6541536"/>
            <a:ext cx="13576029"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30" name="Text Placeholder 3"/>
          <p:cNvSpPr>
            <a:spLocks noGrp="1"/>
          </p:cNvSpPr>
          <p:nvPr>
            <p:ph type="body" sz="quarter" idx="30" hasCustomPrompt="1"/>
          </p:nvPr>
        </p:nvSpPr>
        <p:spPr>
          <a:xfrm>
            <a:off x="29395742" y="27064574"/>
            <a:ext cx="13581061"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902600" y="3383947"/>
            <a:ext cx="31965900" cy="1280160"/>
          </a:xfrm>
          <a:prstGeom prst="rect">
            <a:avLst/>
          </a:prstGeom>
        </p:spPr>
        <p:txBody>
          <a:bodyPr>
            <a:normAutofit/>
          </a:bodyPr>
          <a:lstStyle>
            <a:lvl1pPr marL="0" indent="0" algn="ctr">
              <a:buFontTx/>
              <a:buNone/>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902600" y="2065687"/>
            <a:ext cx="31965900"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902600" y="389613"/>
            <a:ext cx="31965900"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902600" y="6541536"/>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29395742" y="18442599"/>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37491155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38" y="5502333"/>
            <a:ext cx="13573126"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19" name="Text Placeholder 3"/>
          <p:cNvSpPr>
            <a:spLocks noGrp="1"/>
          </p:cNvSpPr>
          <p:nvPr>
            <p:ph type="body" sz="quarter" idx="19" hasCustomPrompt="1"/>
          </p:nvPr>
        </p:nvSpPr>
        <p:spPr>
          <a:xfrm>
            <a:off x="922338" y="18416323"/>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5154276" y="21867180"/>
            <a:ext cx="1357153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3" name="Text Placeholder 3"/>
          <p:cNvSpPr>
            <a:spLocks noGrp="1"/>
          </p:cNvSpPr>
          <p:nvPr>
            <p:ph type="body" sz="quarter" idx="23" hasCustomPrompt="1"/>
          </p:nvPr>
        </p:nvSpPr>
        <p:spPr>
          <a:xfrm>
            <a:off x="15162215" y="6541536"/>
            <a:ext cx="1357153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502333"/>
            <a:ext cx="1357947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395741" y="5502333"/>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9395741" y="6541536"/>
            <a:ext cx="13576029"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30" name="Text Placeholder 3"/>
          <p:cNvSpPr>
            <a:spLocks noGrp="1"/>
          </p:cNvSpPr>
          <p:nvPr>
            <p:ph type="body" sz="quarter" idx="30" hasCustomPrompt="1"/>
          </p:nvPr>
        </p:nvSpPr>
        <p:spPr>
          <a:xfrm>
            <a:off x="29395742" y="27064574"/>
            <a:ext cx="13581061"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11010903" y="3383947"/>
            <a:ext cx="31965900" cy="1280160"/>
          </a:xfrm>
          <a:prstGeom prst="rect">
            <a:avLst/>
          </a:prstGeom>
        </p:spPr>
        <p:txBody>
          <a:bodyPr>
            <a:normAutofit/>
          </a:bodyPr>
          <a:lstStyle>
            <a:lvl1pPr marL="0" indent="0" algn="ctr">
              <a:buFontTx/>
              <a:buNone/>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11010903" y="2065687"/>
            <a:ext cx="31965900"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11010903" y="389613"/>
            <a:ext cx="31965900"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902600" y="6541536"/>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29395742" y="18442599"/>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138437317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de 3">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423239"/>
            <a:ext cx="10056813"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384036"/>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4" y="538403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3" name="Text Placeholder 3"/>
          <p:cNvSpPr>
            <a:spLocks noGrp="1"/>
          </p:cNvSpPr>
          <p:nvPr>
            <p:ph type="body" sz="quarter" idx="23" hasCustomPrompt="1"/>
          </p:nvPr>
        </p:nvSpPr>
        <p:spPr>
          <a:xfrm>
            <a:off x="11587164" y="22107552"/>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5" name="Text Placeholder 5"/>
          <p:cNvSpPr>
            <a:spLocks noGrp="1"/>
          </p:cNvSpPr>
          <p:nvPr>
            <p:ph type="body" sz="quarter" idx="25" hasCustomPrompt="1"/>
          </p:nvPr>
        </p:nvSpPr>
        <p:spPr>
          <a:xfrm>
            <a:off x="32905536" y="538403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05536" y="15257585"/>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30" name="Text Placeholder 3"/>
          <p:cNvSpPr>
            <a:spLocks noGrp="1"/>
          </p:cNvSpPr>
          <p:nvPr>
            <p:ph type="body" sz="quarter" idx="30" hasCustomPrompt="1"/>
          </p:nvPr>
        </p:nvSpPr>
        <p:spPr>
          <a:xfrm>
            <a:off x="32905536" y="2668295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904188"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904188" y="20656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904188" y="3896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11587164" y="6423239"/>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32919988" y="6423239"/>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922341" y="15257585"/>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30317950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ide 3">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423239"/>
            <a:ext cx="10056813"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384036"/>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4" y="538403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3" name="Text Placeholder 3"/>
          <p:cNvSpPr>
            <a:spLocks noGrp="1"/>
          </p:cNvSpPr>
          <p:nvPr>
            <p:ph type="body" sz="quarter" idx="23" hasCustomPrompt="1"/>
          </p:nvPr>
        </p:nvSpPr>
        <p:spPr>
          <a:xfrm>
            <a:off x="11587164" y="22107552"/>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5" name="Text Placeholder 5"/>
          <p:cNvSpPr>
            <a:spLocks noGrp="1"/>
          </p:cNvSpPr>
          <p:nvPr>
            <p:ph type="body" sz="quarter" idx="25" hasCustomPrompt="1"/>
          </p:nvPr>
        </p:nvSpPr>
        <p:spPr>
          <a:xfrm>
            <a:off x="32905536" y="538403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05536" y="15257585"/>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30" name="Text Placeholder 3"/>
          <p:cNvSpPr>
            <a:spLocks noGrp="1"/>
          </p:cNvSpPr>
          <p:nvPr>
            <p:ph type="body" sz="quarter" idx="30" hasCustomPrompt="1"/>
          </p:nvPr>
        </p:nvSpPr>
        <p:spPr>
          <a:xfrm>
            <a:off x="32905536" y="2668295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10953586"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10953586" y="20656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10953586" y="3896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11587164" y="6423239"/>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32919988" y="6423239"/>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922341" y="15257585"/>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ide 3">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41" y="5384036"/>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4" y="538403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3" name="Text Placeholder 3"/>
          <p:cNvSpPr>
            <a:spLocks noGrp="1"/>
          </p:cNvSpPr>
          <p:nvPr>
            <p:ph type="body" sz="quarter" idx="23" hasCustomPrompt="1"/>
          </p:nvPr>
        </p:nvSpPr>
        <p:spPr>
          <a:xfrm>
            <a:off x="11587164" y="22107552"/>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5" name="Text Placeholder 5"/>
          <p:cNvSpPr>
            <a:spLocks noGrp="1"/>
          </p:cNvSpPr>
          <p:nvPr>
            <p:ph type="body" sz="quarter" idx="25" hasCustomPrompt="1"/>
          </p:nvPr>
        </p:nvSpPr>
        <p:spPr>
          <a:xfrm>
            <a:off x="32905536" y="538403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64" name="Text Placeholder 76"/>
          <p:cNvSpPr>
            <a:spLocks noGrp="1"/>
          </p:cNvSpPr>
          <p:nvPr>
            <p:ph type="body" sz="quarter" idx="150" hasCustomPrompt="1"/>
          </p:nvPr>
        </p:nvSpPr>
        <p:spPr>
          <a:xfrm>
            <a:off x="901536" y="3383947"/>
            <a:ext cx="31998968" cy="1280160"/>
          </a:xfrm>
          <a:prstGeom prst="rect">
            <a:avLst/>
          </a:prstGeom>
        </p:spPr>
        <p:txBody>
          <a:bodyPr>
            <a:normAutofit/>
          </a:bodyPr>
          <a:lstStyle>
            <a:lvl1pPr marL="0" indent="0" algn="ctr">
              <a:buFontTx/>
              <a:buNone/>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901536" y="2065687"/>
            <a:ext cx="31998968"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901536" y="389613"/>
            <a:ext cx="31998968"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28" hasCustomPrompt="1"/>
          </p:nvPr>
        </p:nvSpPr>
        <p:spPr>
          <a:xfrm>
            <a:off x="32905536" y="1532064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4" hasCustomPrompt="1"/>
          </p:nvPr>
        </p:nvSpPr>
        <p:spPr>
          <a:xfrm>
            <a:off x="32919988" y="6421860"/>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5" hasCustomPrompt="1"/>
          </p:nvPr>
        </p:nvSpPr>
        <p:spPr>
          <a:xfrm>
            <a:off x="901536" y="6421860"/>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6" hasCustomPrompt="1"/>
          </p:nvPr>
        </p:nvSpPr>
        <p:spPr>
          <a:xfrm>
            <a:off x="11587164" y="6421860"/>
            <a:ext cx="20720048"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7" hasCustomPrompt="1"/>
          </p:nvPr>
        </p:nvSpPr>
        <p:spPr>
          <a:xfrm>
            <a:off x="901536" y="1532064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7" name="Text Placeholder 3"/>
          <p:cNvSpPr>
            <a:spLocks noGrp="1"/>
          </p:cNvSpPr>
          <p:nvPr>
            <p:ph type="body" sz="quarter" idx="158" hasCustomPrompt="1"/>
          </p:nvPr>
        </p:nvSpPr>
        <p:spPr>
          <a:xfrm>
            <a:off x="32919988" y="26734881"/>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76894422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0987092"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10987092"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10987092"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ide 3">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41" y="5384036"/>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4" y="538403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3" name="Text Placeholder 3"/>
          <p:cNvSpPr>
            <a:spLocks noGrp="1"/>
          </p:cNvSpPr>
          <p:nvPr>
            <p:ph type="body" sz="quarter" idx="23" hasCustomPrompt="1"/>
          </p:nvPr>
        </p:nvSpPr>
        <p:spPr>
          <a:xfrm>
            <a:off x="11587164" y="22107552"/>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5" name="Text Placeholder 5"/>
          <p:cNvSpPr>
            <a:spLocks noGrp="1"/>
          </p:cNvSpPr>
          <p:nvPr>
            <p:ph type="body" sz="quarter" idx="25" hasCustomPrompt="1"/>
          </p:nvPr>
        </p:nvSpPr>
        <p:spPr>
          <a:xfrm>
            <a:off x="32905536" y="538403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64" name="Text Placeholder 76"/>
          <p:cNvSpPr>
            <a:spLocks noGrp="1"/>
          </p:cNvSpPr>
          <p:nvPr>
            <p:ph type="body" sz="quarter" idx="150" hasCustomPrompt="1"/>
          </p:nvPr>
        </p:nvSpPr>
        <p:spPr>
          <a:xfrm>
            <a:off x="10953586" y="3383947"/>
            <a:ext cx="31998968" cy="1280160"/>
          </a:xfrm>
          <a:prstGeom prst="rect">
            <a:avLst/>
          </a:prstGeom>
        </p:spPr>
        <p:txBody>
          <a:bodyPr>
            <a:normAutofit/>
          </a:bodyPr>
          <a:lstStyle>
            <a:lvl1pPr marL="0" indent="0" algn="ctr">
              <a:buFontTx/>
              <a:buNone/>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10953586" y="2065687"/>
            <a:ext cx="31998968"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10953586" y="389613"/>
            <a:ext cx="31998968"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28" hasCustomPrompt="1"/>
          </p:nvPr>
        </p:nvSpPr>
        <p:spPr>
          <a:xfrm>
            <a:off x="32905536" y="1532064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4" hasCustomPrompt="1"/>
          </p:nvPr>
        </p:nvSpPr>
        <p:spPr>
          <a:xfrm>
            <a:off x="32919988" y="6421860"/>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5" hasCustomPrompt="1"/>
          </p:nvPr>
        </p:nvSpPr>
        <p:spPr>
          <a:xfrm>
            <a:off x="901536" y="6421860"/>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6" hasCustomPrompt="1"/>
          </p:nvPr>
        </p:nvSpPr>
        <p:spPr>
          <a:xfrm>
            <a:off x="11587164" y="6421860"/>
            <a:ext cx="20720048"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7" hasCustomPrompt="1"/>
          </p:nvPr>
        </p:nvSpPr>
        <p:spPr>
          <a:xfrm>
            <a:off x="901536" y="1532064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7" name="Text Placeholder 3"/>
          <p:cNvSpPr>
            <a:spLocks noGrp="1"/>
          </p:cNvSpPr>
          <p:nvPr>
            <p:ph type="body" sz="quarter" idx="158" hasCustomPrompt="1"/>
          </p:nvPr>
        </p:nvSpPr>
        <p:spPr>
          <a:xfrm>
            <a:off x="32919988" y="26734881"/>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404609390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77" name="Text Placeholder 76"/>
          <p:cNvSpPr>
            <a:spLocks noGrp="1"/>
          </p:cNvSpPr>
          <p:nvPr>
            <p:ph type="body" sz="quarter" idx="150" hasCustomPrompt="1"/>
          </p:nvPr>
        </p:nvSpPr>
        <p:spPr>
          <a:xfrm>
            <a:off x="907219"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907219" y="1993084"/>
            <a:ext cx="31998968"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907219" y="355110"/>
            <a:ext cx="31998968"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925516" y="66917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30" hasCustomPrompt="1"/>
          </p:nvPr>
        </p:nvSpPr>
        <p:spPr>
          <a:xfrm>
            <a:off x="11583991" y="66917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22256750" y="66917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32908995" y="6701514"/>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7" hasCustomPrompt="1"/>
          </p:nvPr>
        </p:nvSpPr>
        <p:spPr>
          <a:xfrm>
            <a:off x="920751" y="153404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8" hasCustomPrompt="1"/>
          </p:nvPr>
        </p:nvSpPr>
        <p:spPr>
          <a:xfrm>
            <a:off x="32908995" y="154166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9" hasCustomPrompt="1"/>
          </p:nvPr>
        </p:nvSpPr>
        <p:spPr>
          <a:xfrm>
            <a:off x="32914027" y="270752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0342222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4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77" name="Text Placeholder 76"/>
          <p:cNvSpPr>
            <a:spLocks noGrp="1"/>
          </p:cNvSpPr>
          <p:nvPr>
            <p:ph type="body" sz="quarter" idx="150" hasCustomPrompt="1"/>
          </p:nvPr>
        </p:nvSpPr>
        <p:spPr>
          <a:xfrm>
            <a:off x="10987092"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10987092" y="1993084"/>
            <a:ext cx="31998968"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10987092" y="355110"/>
            <a:ext cx="31998968"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7"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9" name="Text Placeholder 3"/>
          <p:cNvSpPr>
            <a:spLocks noGrp="1"/>
          </p:cNvSpPr>
          <p:nvPr>
            <p:ph type="body" sz="quarter" idx="154" hasCustomPrompt="1"/>
          </p:nvPr>
        </p:nvSpPr>
        <p:spPr>
          <a:xfrm>
            <a:off x="11587166"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0" name="Text Placeholder 3"/>
          <p:cNvSpPr>
            <a:spLocks noGrp="1"/>
          </p:cNvSpPr>
          <p:nvPr>
            <p:ph type="body" sz="quarter" idx="155" hasCustomPrompt="1"/>
          </p:nvPr>
        </p:nvSpPr>
        <p:spPr>
          <a:xfrm>
            <a:off x="22250400"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1" name="Text Placeholder 3"/>
          <p:cNvSpPr>
            <a:spLocks noGrp="1"/>
          </p:cNvSpPr>
          <p:nvPr>
            <p:ph type="body" sz="quarter" idx="156" hasCustomPrompt="1"/>
          </p:nvPr>
        </p:nvSpPr>
        <p:spPr>
          <a:xfrm>
            <a:off x="32904232"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2" name="Text Placeholder 3"/>
          <p:cNvSpPr>
            <a:spLocks noGrp="1"/>
          </p:cNvSpPr>
          <p:nvPr>
            <p:ph type="body" sz="quarter" idx="157" hasCustomPrompt="1"/>
          </p:nvPr>
        </p:nvSpPr>
        <p:spPr>
          <a:xfrm>
            <a:off x="915988" y="15370696"/>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3" name="Text Placeholder 3"/>
          <p:cNvSpPr>
            <a:spLocks noGrp="1"/>
          </p:cNvSpPr>
          <p:nvPr>
            <p:ph type="body" sz="quarter" idx="158" hasCustomPrompt="1"/>
          </p:nvPr>
        </p:nvSpPr>
        <p:spPr>
          <a:xfrm>
            <a:off x="32904232" y="15432702"/>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4" name="Text Placeholder 3"/>
          <p:cNvSpPr>
            <a:spLocks noGrp="1"/>
          </p:cNvSpPr>
          <p:nvPr>
            <p:ph type="body" sz="quarter" idx="159" hasCustomPrompt="1"/>
          </p:nvPr>
        </p:nvSpPr>
        <p:spPr>
          <a:xfrm>
            <a:off x="32963587" y="2716164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6045553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38" y="5502333"/>
            <a:ext cx="13573126"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19" name="Text Placeholder 3"/>
          <p:cNvSpPr>
            <a:spLocks noGrp="1"/>
          </p:cNvSpPr>
          <p:nvPr>
            <p:ph type="body" sz="quarter" idx="19" hasCustomPrompt="1"/>
          </p:nvPr>
        </p:nvSpPr>
        <p:spPr>
          <a:xfrm>
            <a:off x="15132946" y="21853206"/>
            <a:ext cx="13592864" cy="861752"/>
          </a:xfrm>
          <a:prstGeom prst="rect">
            <a:avLst/>
          </a:prstGeom>
        </p:spPr>
        <p:txBody>
          <a:bodyPr wrap="square" lIns="228589" tIns="228589" rIns="228589" bIns="228589">
            <a:spAutoFit/>
          </a:bodyPr>
          <a:lstStyle>
            <a:lvl1pPr marL="0" indent="0">
              <a:buNone/>
              <a:defRPr sz="2600" b="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15154277" y="5502333"/>
            <a:ext cx="1357947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395741" y="5502333"/>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64" name="Text Placeholder 76"/>
          <p:cNvSpPr>
            <a:spLocks noGrp="1"/>
          </p:cNvSpPr>
          <p:nvPr>
            <p:ph type="body" sz="quarter" idx="150" hasCustomPrompt="1"/>
          </p:nvPr>
        </p:nvSpPr>
        <p:spPr>
          <a:xfrm>
            <a:off x="922338" y="3383947"/>
            <a:ext cx="319659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922338" y="2065687"/>
            <a:ext cx="31965900"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922338" y="389613"/>
            <a:ext cx="31965900"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922338" y="6508626"/>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15140888" y="6540157"/>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29378906" y="6547515"/>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7" hasCustomPrompt="1"/>
          </p:nvPr>
        </p:nvSpPr>
        <p:spPr>
          <a:xfrm>
            <a:off x="882234" y="18568723"/>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8" hasCustomPrompt="1"/>
          </p:nvPr>
        </p:nvSpPr>
        <p:spPr>
          <a:xfrm>
            <a:off x="29395741" y="18549805"/>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9" hasCustomPrompt="1"/>
          </p:nvPr>
        </p:nvSpPr>
        <p:spPr>
          <a:xfrm>
            <a:off x="29395741" y="26992764"/>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38537980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38" y="5502333"/>
            <a:ext cx="13573126"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19" name="Text Placeholder 3"/>
          <p:cNvSpPr>
            <a:spLocks noGrp="1"/>
          </p:cNvSpPr>
          <p:nvPr>
            <p:ph type="body" sz="quarter" idx="19" hasCustomPrompt="1"/>
          </p:nvPr>
        </p:nvSpPr>
        <p:spPr>
          <a:xfrm>
            <a:off x="15132946" y="21853206"/>
            <a:ext cx="13592864" cy="861752"/>
          </a:xfrm>
          <a:prstGeom prst="rect">
            <a:avLst/>
          </a:prstGeom>
        </p:spPr>
        <p:txBody>
          <a:bodyPr wrap="square" lIns="228589" tIns="228589" rIns="228589" bIns="228589">
            <a:spAutoFit/>
          </a:bodyPr>
          <a:lstStyle>
            <a:lvl1pPr marL="0" indent="0">
              <a:buNone/>
              <a:defRPr sz="2600" b="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15154277" y="5502333"/>
            <a:ext cx="1357947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395741" y="5502333"/>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64" name="Text Placeholder 76"/>
          <p:cNvSpPr>
            <a:spLocks noGrp="1"/>
          </p:cNvSpPr>
          <p:nvPr>
            <p:ph type="body" sz="quarter" idx="150" hasCustomPrompt="1"/>
          </p:nvPr>
        </p:nvSpPr>
        <p:spPr>
          <a:xfrm>
            <a:off x="11010903" y="3383947"/>
            <a:ext cx="319659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11010903" y="2065687"/>
            <a:ext cx="31965900"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11010903" y="389613"/>
            <a:ext cx="31965900"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922338" y="6508626"/>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15140888" y="6540157"/>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29378906" y="6547515"/>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7" hasCustomPrompt="1"/>
          </p:nvPr>
        </p:nvSpPr>
        <p:spPr>
          <a:xfrm>
            <a:off x="1074738" y="18568723"/>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8" hasCustomPrompt="1"/>
          </p:nvPr>
        </p:nvSpPr>
        <p:spPr>
          <a:xfrm>
            <a:off x="29395741" y="18549805"/>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9" hasCustomPrompt="1"/>
          </p:nvPr>
        </p:nvSpPr>
        <p:spPr>
          <a:xfrm>
            <a:off x="29395741" y="26992764"/>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userDrawn="1"/>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sp>
        <p:nvSpPr>
          <p:cNvPr id="2" name="Rounded Rectangle 1"/>
          <p:cNvSpPr/>
          <p:nvPr userDrawn="1"/>
        </p:nvSpPr>
        <p:spPr>
          <a:xfrm>
            <a:off x="922338"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401369" y="1645737"/>
            <a:ext cx="9570669" cy="1509121"/>
          </a:xfrm>
          <a:prstGeom prst="rect">
            <a:avLst/>
          </a:prstGeom>
        </p:spPr>
      </p:pic>
      <p:sp>
        <p:nvSpPr>
          <p:cNvPr id="32" name="TextBox 31"/>
          <p:cNvSpPr txBox="1"/>
          <p:nvPr userDrawn="1"/>
        </p:nvSpPr>
        <p:spPr>
          <a:xfrm flipH="1">
            <a:off x="22253049"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extLst>
      <p:ext uri="{BB962C8B-B14F-4D97-AF65-F5344CB8AC3E}">
        <p14:creationId xmlns:p14="http://schemas.microsoft.com/office/powerpoint/2010/main" val="32110770"/>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5822275"/>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94" name="Picture 2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22338" y="1647030"/>
            <a:ext cx="9571037" cy="150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cSld>
  <p:clrMap bg1="lt1" tx1="dk1" bg2="lt2" tx2="dk2" accent1="accent1" accent2="accent2" accent3="accent3" accent4="accent4" accent5="accent5" accent6="accent6" hlink="hlink" folHlink="folHlink"/>
  <p:sldLayoutIdLst>
    <p:sldLayoutId id="2147483654" r:id="rId1"/>
    <p:sldLayoutId id="2147483679"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5822275"/>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userDrawn="1"/>
        </p:nvSpPr>
        <p:spPr>
          <a:xfrm flipH="1">
            <a:off x="22245111"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8"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9"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385293" y="1645736"/>
            <a:ext cx="9583569" cy="1509121"/>
          </a:xfrm>
          <a:prstGeom prst="rect">
            <a:avLst/>
          </a:prstGeom>
        </p:spPr>
      </p:pic>
    </p:spTree>
    <p:extLst>
      <p:ext uri="{BB962C8B-B14F-4D97-AF65-F5344CB8AC3E}">
        <p14:creationId xmlns:p14="http://schemas.microsoft.com/office/powerpoint/2010/main" val="132895123"/>
      </p:ext>
    </p:extLst>
  </p:cSld>
  <p:clrMap bg1="lt1" tx1="dk1" bg2="lt2" tx2="dk2" accent1="accent1" accent2="accent2" accent3="accent3" accent4="accent4" accent5="accent5" accent6="accent6" hlink="hlink" folHlink="folHlink"/>
  <p:sldLayoutIdLst>
    <p:sldLayoutId id="2147483676" r:id="rId1"/>
    <p:sldLayoutId id="2147483678"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5822275"/>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8"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9"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2337" y="1645736"/>
            <a:ext cx="9583569" cy="1509121"/>
          </a:xfrm>
          <a:prstGeom prst="rect">
            <a:avLst/>
          </a:prstGeom>
        </p:spPr>
      </p:pic>
    </p:spTree>
    <p:extLst>
      <p:ext uri="{BB962C8B-B14F-4D97-AF65-F5344CB8AC3E}">
        <p14:creationId xmlns:p14="http://schemas.microsoft.com/office/powerpoint/2010/main" val="4182225853"/>
      </p:ext>
    </p:extLst>
  </p:cSld>
  <p:clrMap bg1="lt1" tx1="dk1" bg2="lt2" tx2="dk2" accent1="accent1" accent2="accent2" accent3="accent3" accent4="accent4" accent5="accent5" accent6="accent6" hlink="hlink" folHlink="folHlink"/>
  <p:sldLayoutIdLst>
    <p:sldLayoutId id="2147483664" r:id="rId1"/>
    <p:sldLayoutId id="2147483677"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userDrawn="1"/>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sp>
        <p:nvSpPr>
          <p:cNvPr id="2" name="Rounded Rectangle 1"/>
          <p:cNvSpPr/>
          <p:nvPr userDrawn="1"/>
        </p:nvSpPr>
        <p:spPr>
          <a:xfrm>
            <a:off x="922338"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6"/>
            <a:ext cx="10058400" cy="25640914"/>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2338" y="1645737"/>
            <a:ext cx="9570669" cy="1509121"/>
          </a:xfrm>
          <a:prstGeom prst="rect">
            <a:avLst/>
          </a:prstGeom>
        </p:spPr>
      </p:pic>
      <p:sp>
        <p:nvSpPr>
          <p:cNvPr id="32" name="TextBox 31"/>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2" name="Rounded Rectangle 1"/>
          <p:cNvSpPr/>
          <p:nvPr userDrawn="1"/>
        </p:nvSpPr>
        <p:spPr>
          <a:xfrm>
            <a:off x="922338"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6"/>
            <a:ext cx="10058400" cy="25640914"/>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userDrawn="1"/>
        </p:nvSpPr>
        <p:spPr>
          <a:xfrm flipH="1">
            <a:off x="22253049"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33"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393231" y="1645736"/>
            <a:ext cx="9583569" cy="1509121"/>
          </a:xfrm>
          <a:prstGeom prst="rect">
            <a:avLst/>
          </a:prstGeom>
        </p:spPr>
      </p:pic>
    </p:spTree>
    <p:extLst>
      <p:ext uri="{BB962C8B-B14F-4D97-AF65-F5344CB8AC3E}">
        <p14:creationId xmlns:p14="http://schemas.microsoft.com/office/powerpoint/2010/main" val="1885297573"/>
      </p:ext>
    </p:extLst>
  </p:cSld>
  <p:clrMap bg1="lt1" tx1="dk1" bg2="lt2" tx2="dk2" accent1="accent1" accent2="accent2" accent3="accent3" accent4="accent4" accent5="accent5" accent6="accent6" hlink="hlink" folHlink="folHlink"/>
  <p:sldLayoutIdLst>
    <p:sldLayoutId id="214748366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2" name="Rounded Rectangle 1"/>
          <p:cNvSpPr/>
          <p:nvPr userDrawn="1"/>
        </p:nvSpPr>
        <p:spPr>
          <a:xfrm>
            <a:off x="922338"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6"/>
            <a:ext cx="10058400" cy="25640914"/>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33"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2337" y="1645736"/>
            <a:ext cx="9583569" cy="1509121"/>
          </a:xfrm>
          <a:prstGeom prst="rect">
            <a:avLst/>
          </a:prstGeom>
        </p:spPr>
      </p:pic>
    </p:spTree>
    <p:extLst>
      <p:ext uri="{BB962C8B-B14F-4D97-AF65-F5344CB8AC3E}">
        <p14:creationId xmlns:p14="http://schemas.microsoft.com/office/powerpoint/2010/main" val="3161732564"/>
      </p:ext>
    </p:extLst>
  </p:cSld>
  <p:clrMap bg1="lt1" tx1="dk1" bg2="lt2" tx2="dk2" accent1="accent1" accent2="accent2" accent3="accent3" accent4="accent4" accent5="accent5" accent6="accent6" hlink="hlink" folHlink="folHlink"/>
  <p:sldLayoutIdLst>
    <p:sldLayoutId id="2147483660" r:id="rId1"/>
    <p:sldLayoutId id="2147483685"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ounded Rectangle 21"/>
          <p:cNvSpPr/>
          <p:nvPr userDrawn="1"/>
        </p:nvSpPr>
        <p:spPr>
          <a:xfrm>
            <a:off x="15154504"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6"/>
          <p:cNvSpPr>
            <a:spLocks noChangeArrowheads="1"/>
          </p:cNvSpPr>
          <p:nvPr userDrawn="1"/>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pic>
        <p:nvPicPr>
          <p:cNvPr id="37" name="Picture 3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393437" y="1645738"/>
            <a:ext cx="9570669" cy="1509121"/>
          </a:xfrm>
          <a:prstGeom prst="rect">
            <a:avLst/>
          </a:prstGeom>
        </p:spPr>
      </p:pic>
      <p:sp>
        <p:nvSpPr>
          <p:cNvPr id="33" name="TextBox 32"/>
          <p:cNvSpPr txBox="1"/>
          <p:nvPr userDrawn="1"/>
        </p:nvSpPr>
        <p:spPr>
          <a:xfrm flipH="1">
            <a:off x="22240355"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extLst>
      <p:ext uri="{BB962C8B-B14F-4D97-AF65-F5344CB8AC3E}">
        <p14:creationId xmlns:p14="http://schemas.microsoft.com/office/powerpoint/2010/main" val="3250854012"/>
      </p:ext>
    </p:extLst>
  </p:cSld>
  <p:clrMap bg1="lt1" tx1="dk1" bg2="lt2" tx2="dk2" accent1="accent1" accent2="accent2" accent3="accent3" accent4="accent4" accent5="accent5" accent6="accent6" hlink="hlink" folHlink="folHlink"/>
  <p:sldLayoutIdLst>
    <p:sldLayoutId id="2147483670" r:id="rId1"/>
    <p:sldLayoutId id="2147483684"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ounded Rectangle 21"/>
          <p:cNvSpPr/>
          <p:nvPr userDrawn="1"/>
        </p:nvSpPr>
        <p:spPr>
          <a:xfrm>
            <a:off x="15154504"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6"/>
          <p:cNvSpPr>
            <a:spLocks noChangeArrowheads="1"/>
          </p:cNvSpPr>
          <p:nvPr userDrawn="1"/>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pic>
        <p:nvPicPr>
          <p:cNvPr id="37" name="Picture 3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2338" y="1645738"/>
            <a:ext cx="9570669" cy="1509121"/>
          </a:xfrm>
          <a:prstGeom prst="rect">
            <a:avLst/>
          </a:prstGeom>
        </p:spPr>
      </p:pic>
      <p:sp>
        <p:nvSpPr>
          <p:cNvPr id="33" name="TextBox 32"/>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cSld>
  <p:clrMap bg1="lt1" tx1="dk1" bg2="lt2" tx2="dk2" accent1="accent1" accent2="accent2" accent3="accent3" accent4="accent4" accent5="accent5" accent6="accent6" hlink="hlink" folHlink="folHlink"/>
  <p:sldLayoutIdLst>
    <p:sldLayoutId id="2147483658" r:id="rId1"/>
    <p:sldLayoutId id="2147483683"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ounded Rectangle 21"/>
          <p:cNvSpPr/>
          <p:nvPr userDrawn="1"/>
        </p:nvSpPr>
        <p:spPr>
          <a:xfrm>
            <a:off x="15154504"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userDrawn="1"/>
        </p:nvSpPr>
        <p:spPr>
          <a:xfrm flipH="1">
            <a:off x="22240355"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32"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34"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35" name="Picture 3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380537" y="1645736"/>
            <a:ext cx="9583569" cy="1509121"/>
          </a:xfrm>
          <a:prstGeom prst="rect">
            <a:avLst/>
          </a:prstGeom>
        </p:spPr>
      </p:pic>
    </p:spTree>
    <p:extLst>
      <p:ext uri="{BB962C8B-B14F-4D97-AF65-F5344CB8AC3E}">
        <p14:creationId xmlns:p14="http://schemas.microsoft.com/office/powerpoint/2010/main" val="3955686673"/>
      </p:ext>
    </p:extLst>
  </p:cSld>
  <p:clrMap bg1="lt1" tx1="dk1" bg2="lt2" tx2="dk2" accent1="accent1" accent2="accent2" accent3="accent3" accent4="accent4" accent5="accent5" accent6="accent6" hlink="hlink" folHlink="folHlink"/>
  <p:sldLayoutIdLst>
    <p:sldLayoutId id="2147483672" r:id="rId1"/>
    <p:sldLayoutId id="2147483682"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ounded Rectangle 21"/>
          <p:cNvSpPr/>
          <p:nvPr userDrawn="1"/>
        </p:nvSpPr>
        <p:spPr>
          <a:xfrm>
            <a:off x="15154504"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32"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34"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35" name="Picture 3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2337" y="1645736"/>
            <a:ext cx="9583569" cy="1509121"/>
          </a:xfrm>
          <a:prstGeom prst="rect">
            <a:avLst/>
          </a:prstGeom>
        </p:spPr>
      </p:pic>
    </p:spTree>
    <p:extLst>
      <p:ext uri="{BB962C8B-B14F-4D97-AF65-F5344CB8AC3E}">
        <p14:creationId xmlns:p14="http://schemas.microsoft.com/office/powerpoint/2010/main" val="1012492812"/>
      </p:ext>
    </p:extLst>
  </p:cSld>
  <p:clrMap bg1="lt1" tx1="dk1" bg2="lt2" tx2="dk2" accent1="accent1" accent2="accent2" accent3="accent3" accent4="accent4" accent5="accent5" accent6="accent6" hlink="hlink" folHlink="folHlink"/>
  <p:sldLayoutIdLst>
    <p:sldLayoutId id="2147483662" r:id="rId1"/>
    <p:sldLayoutId id="2147483681"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5822275"/>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94" name="Picture 2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397825" y="1647030"/>
            <a:ext cx="9571037" cy="150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userDrawn="1"/>
        </p:nvSpPr>
        <p:spPr>
          <a:xfrm flipH="1">
            <a:off x="22245111"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extLst>
      <p:ext uri="{BB962C8B-B14F-4D97-AF65-F5344CB8AC3E}">
        <p14:creationId xmlns:p14="http://schemas.microsoft.com/office/powerpoint/2010/main" val="2029273885"/>
      </p:ext>
    </p:extLst>
  </p:cSld>
  <p:clrMap bg1="lt1" tx1="dk1" bg2="lt2" tx2="dk2" accent1="accent1" accent2="accent2" accent3="accent3" accent4="accent4" accent5="accent5" accent6="accent6" hlink="hlink" folHlink="folHlink"/>
  <p:sldLayoutIdLst>
    <p:sldLayoutId id="2147483674" r:id="rId1"/>
    <p:sldLayoutId id="2147483680"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 Placeholder 222"/>
          <p:cNvSpPr>
            <a:spLocks noGrp="1"/>
          </p:cNvSpPr>
          <p:nvPr>
            <p:ph type="body" sz="quarter" idx="10"/>
          </p:nvPr>
        </p:nvSpPr>
        <p:spPr>
          <a:xfrm>
            <a:off x="930279" y="6659833"/>
            <a:ext cx="10056813" cy="6263487"/>
          </a:xfrm>
        </p:spPr>
        <p:txBody>
          <a:bodyPr/>
          <a:lstStyle/>
          <a:p>
            <a:pPr algn="just">
              <a:lnSpc>
                <a:spcPts val="3800"/>
              </a:lnSpc>
              <a:spcAft>
                <a:spcPts val="600"/>
              </a:spcAft>
            </a:pPr>
            <a:r>
              <a:rPr lang="en-US" dirty="0" smtClean="0"/>
              <a:t>How could the process of choosing classes be facilitated and improved in order to better fit ones schedule? CSG, for short, is a tool designed for students with its main purpose being to facilitate course selection during class registration. The goal of the class schedule generator is reached by matrix manipulation and analysis in </a:t>
            </a:r>
            <a:r>
              <a:rPr lang="en-US" dirty="0" err="1" smtClean="0"/>
              <a:t>Matlab</a:t>
            </a:r>
            <a:r>
              <a:rPr lang="en-US" dirty="0" smtClean="0"/>
              <a:t>. Although the computations and schedule matrices are created in </a:t>
            </a:r>
            <a:r>
              <a:rPr lang="en-US" dirty="0" err="1"/>
              <a:t>M</a:t>
            </a:r>
            <a:r>
              <a:rPr lang="en-US" dirty="0" err="1" smtClean="0"/>
              <a:t>atlab</a:t>
            </a:r>
            <a:r>
              <a:rPr lang="en-US" dirty="0" smtClean="0"/>
              <a:t>, in order to facilitate user usability the schedules generated will be exported to excel. This project was broken down in four major components: database read, course search, schedule generation, and schedule exportation.</a:t>
            </a:r>
            <a:endParaRPr lang="en-US" dirty="0"/>
          </a:p>
        </p:txBody>
      </p:sp>
      <p:sp>
        <p:nvSpPr>
          <p:cNvPr id="224" name="Text Placeholder 223"/>
          <p:cNvSpPr>
            <a:spLocks noGrp="1"/>
          </p:cNvSpPr>
          <p:nvPr>
            <p:ph type="body" sz="quarter" idx="11"/>
          </p:nvPr>
        </p:nvSpPr>
        <p:spPr/>
        <p:txBody>
          <a:bodyPr/>
          <a:lstStyle/>
          <a:p>
            <a:r>
              <a:rPr lang="en-US" dirty="0" smtClean="0"/>
              <a:t>Abstract</a:t>
            </a:r>
            <a:endParaRPr lang="en-US" dirty="0"/>
          </a:p>
        </p:txBody>
      </p:sp>
      <p:sp>
        <p:nvSpPr>
          <p:cNvPr id="225" name="Text Placeholder 224"/>
          <p:cNvSpPr>
            <a:spLocks noGrp="1"/>
          </p:cNvSpPr>
          <p:nvPr>
            <p:ph type="body" sz="quarter" idx="20"/>
          </p:nvPr>
        </p:nvSpPr>
        <p:spPr/>
        <p:txBody>
          <a:bodyPr/>
          <a:lstStyle/>
          <a:p>
            <a:r>
              <a:rPr lang="en-US" dirty="0" smtClean="0"/>
              <a:t>Objective</a:t>
            </a:r>
            <a:endParaRPr lang="en-US" dirty="0"/>
          </a:p>
        </p:txBody>
      </p:sp>
      <p:sp>
        <p:nvSpPr>
          <p:cNvPr id="226" name="Text Placeholder 225"/>
          <p:cNvSpPr>
            <a:spLocks noGrp="1"/>
          </p:cNvSpPr>
          <p:nvPr>
            <p:ph type="body" sz="quarter" idx="21"/>
          </p:nvPr>
        </p:nvSpPr>
        <p:spPr>
          <a:xfrm>
            <a:off x="11587165" y="6659833"/>
            <a:ext cx="10048874" cy="23983979"/>
          </a:xfrm>
        </p:spPr>
        <p:txBody>
          <a:bodyPr/>
          <a:lstStyle/>
          <a:p>
            <a:pPr algn="just">
              <a:lnSpc>
                <a:spcPts val="3800"/>
              </a:lnSpc>
            </a:pPr>
            <a:r>
              <a:rPr lang="en-US" b="1" dirty="0" smtClean="0"/>
              <a:t>Database Read</a:t>
            </a:r>
          </a:p>
          <a:p>
            <a:pPr algn="just">
              <a:lnSpc>
                <a:spcPts val="3800"/>
              </a:lnSpc>
            </a:pPr>
            <a:r>
              <a:rPr lang="en-US" dirty="0" smtClean="0"/>
              <a:t>Reading the CSV file using </a:t>
            </a:r>
            <a:r>
              <a:rPr lang="en-US" dirty="0" err="1" smtClean="0"/>
              <a:t>Matlab</a:t>
            </a:r>
            <a:r>
              <a:rPr lang="en-US" dirty="0" smtClean="0"/>
              <a:t> built-in function </a:t>
            </a:r>
            <a:r>
              <a:rPr lang="en-US" dirty="0" err="1" smtClean="0"/>
              <a:t>readtable</a:t>
            </a:r>
            <a:r>
              <a:rPr lang="en-US" dirty="0" smtClean="0"/>
              <a:t>.</a:t>
            </a:r>
            <a:r>
              <a:rPr lang="en-US" dirty="0"/>
              <a:t> </a:t>
            </a:r>
            <a:r>
              <a:rPr lang="en-US" dirty="0" smtClean="0"/>
              <a:t>This will correctly load all the rows and columns from the CSV file to a </a:t>
            </a:r>
            <a:r>
              <a:rPr lang="en-US" dirty="0" err="1"/>
              <a:t>M</a:t>
            </a:r>
            <a:r>
              <a:rPr lang="en-US" dirty="0" err="1" smtClean="0"/>
              <a:t>atlab</a:t>
            </a:r>
            <a:r>
              <a:rPr lang="en-US" dirty="0" smtClean="0"/>
              <a:t> table. Optimize table by removing any unwanted spaces and columns containing unnecessary content.</a:t>
            </a:r>
          </a:p>
          <a:p>
            <a:pPr algn="just">
              <a:lnSpc>
                <a:spcPts val="3800"/>
              </a:lnSpc>
            </a:pPr>
            <a:endParaRPr lang="en-US" b="1" dirty="0"/>
          </a:p>
          <a:p>
            <a:pPr algn="just">
              <a:lnSpc>
                <a:spcPts val="3800"/>
              </a:lnSpc>
            </a:pPr>
            <a:r>
              <a:rPr lang="en-US" b="1" dirty="0" smtClean="0"/>
              <a:t>Course Search</a:t>
            </a:r>
          </a:p>
          <a:p>
            <a:pPr algn="just">
              <a:lnSpc>
                <a:spcPts val="3800"/>
              </a:lnSpc>
            </a:pPr>
            <a:r>
              <a:rPr lang="en-US" dirty="0" smtClean="0"/>
              <a:t>Students are initially asked the number of courses they would like to search, and then the subject and catalog number of each class. Input is saved to a table.</a:t>
            </a:r>
            <a:endParaRPr lang="en-US" dirty="0"/>
          </a:p>
          <a:p>
            <a:pPr algn="just">
              <a:lnSpc>
                <a:spcPts val="3800"/>
              </a:lnSpc>
            </a:pPr>
            <a:r>
              <a:rPr lang="en-US" dirty="0" smtClean="0"/>
              <a:t>Classes can have different components that must be taken simultaneously therefore the output from the search has to reflect the different components as separate courses that the student must enroll in.</a:t>
            </a:r>
          </a:p>
          <a:p>
            <a:pPr algn="just">
              <a:lnSpc>
                <a:spcPts val="3800"/>
              </a:lnSpc>
            </a:pPr>
            <a:endParaRPr lang="en-US" dirty="0" smtClean="0"/>
          </a:p>
          <a:p>
            <a:pPr algn="just">
              <a:lnSpc>
                <a:spcPts val="3800"/>
              </a:lnSpc>
            </a:pPr>
            <a:endParaRPr lang="en-US" b="1" dirty="0" smtClean="0"/>
          </a:p>
          <a:p>
            <a:pPr algn="just">
              <a:lnSpc>
                <a:spcPts val="3800"/>
              </a:lnSpc>
            </a:pPr>
            <a:endParaRPr lang="en-US" b="1" dirty="0" smtClean="0"/>
          </a:p>
          <a:p>
            <a:pPr algn="just">
              <a:lnSpc>
                <a:spcPts val="3800"/>
              </a:lnSpc>
            </a:pPr>
            <a:endParaRPr lang="en-US" b="1" dirty="0"/>
          </a:p>
          <a:p>
            <a:pPr algn="just">
              <a:lnSpc>
                <a:spcPts val="3800"/>
              </a:lnSpc>
            </a:pPr>
            <a:endParaRPr lang="en-US" b="1" dirty="0" smtClean="0"/>
          </a:p>
          <a:p>
            <a:pPr algn="just">
              <a:lnSpc>
                <a:spcPts val="3800"/>
              </a:lnSpc>
            </a:pPr>
            <a:endParaRPr lang="en-US" b="1" dirty="0" smtClean="0"/>
          </a:p>
          <a:p>
            <a:pPr algn="just">
              <a:lnSpc>
                <a:spcPts val="3800"/>
              </a:lnSpc>
            </a:pPr>
            <a:endParaRPr lang="en-US" b="1" dirty="0"/>
          </a:p>
          <a:p>
            <a:pPr algn="just">
              <a:lnSpc>
                <a:spcPts val="3800"/>
              </a:lnSpc>
            </a:pPr>
            <a:endParaRPr lang="en-US" b="1" dirty="0" smtClean="0"/>
          </a:p>
          <a:p>
            <a:pPr algn="just">
              <a:lnSpc>
                <a:spcPts val="3800"/>
              </a:lnSpc>
            </a:pPr>
            <a:endParaRPr lang="en-US" b="1" dirty="0"/>
          </a:p>
          <a:p>
            <a:pPr algn="just">
              <a:lnSpc>
                <a:spcPts val="3800"/>
              </a:lnSpc>
            </a:pPr>
            <a:endParaRPr lang="en-US" b="1" dirty="0" smtClean="0"/>
          </a:p>
          <a:p>
            <a:pPr algn="just">
              <a:lnSpc>
                <a:spcPts val="3800"/>
              </a:lnSpc>
            </a:pPr>
            <a:endParaRPr lang="en-US" b="1" dirty="0"/>
          </a:p>
          <a:p>
            <a:pPr algn="just">
              <a:lnSpc>
                <a:spcPts val="3800"/>
              </a:lnSpc>
            </a:pPr>
            <a:endParaRPr lang="en-US" b="1" dirty="0" smtClean="0"/>
          </a:p>
          <a:p>
            <a:pPr algn="just">
              <a:lnSpc>
                <a:spcPts val="3800"/>
              </a:lnSpc>
            </a:pPr>
            <a:endParaRPr lang="en-US" b="1" dirty="0"/>
          </a:p>
          <a:p>
            <a:pPr algn="just">
              <a:lnSpc>
                <a:spcPts val="3800"/>
              </a:lnSpc>
            </a:pPr>
            <a:endParaRPr lang="en-US" b="1" dirty="0" smtClean="0"/>
          </a:p>
          <a:p>
            <a:pPr algn="just">
              <a:lnSpc>
                <a:spcPts val="3800"/>
              </a:lnSpc>
            </a:pPr>
            <a:endParaRPr lang="en-US" b="1" dirty="0" smtClean="0"/>
          </a:p>
          <a:p>
            <a:pPr algn="just">
              <a:lnSpc>
                <a:spcPts val="3800"/>
              </a:lnSpc>
            </a:pPr>
            <a:r>
              <a:rPr lang="en-US" b="1" dirty="0" smtClean="0"/>
              <a:t>Schedule Generator</a:t>
            </a:r>
          </a:p>
          <a:p>
            <a:pPr algn="just">
              <a:lnSpc>
                <a:spcPts val="3800"/>
              </a:lnSpc>
            </a:pPr>
            <a:r>
              <a:rPr lang="en-US" dirty="0" smtClean="0"/>
              <a:t>The schedule generation starts by calculating the total number of combinations possible given the classes matrix, by multiplying the number of sections for each component and for each class.</a:t>
            </a:r>
          </a:p>
          <a:p>
            <a:pPr algn="just">
              <a:lnSpc>
                <a:spcPts val="3800"/>
              </a:lnSpc>
            </a:pPr>
            <a:r>
              <a:rPr lang="en-US" dirty="0" smtClean="0"/>
              <a:t>After creating all the combination matrices then we must check for time conflicts, matrices with time conflicts will be discarded.</a:t>
            </a:r>
          </a:p>
          <a:p>
            <a:pPr algn="just">
              <a:lnSpc>
                <a:spcPts val="3800"/>
              </a:lnSpc>
            </a:pPr>
            <a:endParaRPr lang="en-US" dirty="0"/>
          </a:p>
          <a:p>
            <a:pPr algn="just">
              <a:lnSpc>
                <a:spcPts val="3800"/>
              </a:lnSpc>
            </a:pPr>
            <a:r>
              <a:rPr lang="en-US" b="1" dirty="0" smtClean="0"/>
              <a:t>Schedule Export</a:t>
            </a:r>
          </a:p>
          <a:p>
            <a:pPr algn="just">
              <a:lnSpc>
                <a:spcPts val="3800"/>
              </a:lnSpc>
            </a:pPr>
            <a:r>
              <a:rPr lang="en-US" dirty="0" smtClean="0"/>
              <a:t>The outcome of the schedule generator will be exported to an excel file. The file will contain a separate sheet for each schedule possibility thus ensuring an easy visualization for the student.</a:t>
            </a:r>
            <a:endParaRPr lang="en-US" dirty="0"/>
          </a:p>
        </p:txBody>
      </p:sp>
      <p:sp>
        <p:nvSpPr>
          <p:cNvPr id="227" name="Text Placeholder 226"/>
          <p:cNvSpPr>
            <a:spLocks noGrp="1"/>
          </p:cNvSpPr>
          <p:nvPr>
            <p:ph type="body" sz="quarter" idx="22"/>
          </p:nvPr>
        </p:nvSpPr>
        <p:spPr/>
        <p:txBody>
          <a:bodyPr/>
          <a:lstStyle/>
          <a:p>
            <a:r>
              <a:rPr lang="en-US" dirty="0" smtClean="0"/>
              <a:t>Methods</a:t>
            </a:r>
            <a:endParaRPr lang="en-US" dirty="0"/>
          </a:p>
        </p:txBody>
      </p:sp>
      <p:sp>
        <p:nvSpPr>
          <p:cNvPr id="228" name="Text Placeholder 227"/>
          <p:cNvSpPr>
            <a:spLocks noGrp="1"/>
          </p:cNvSpPr>
          <p:nvPr>
            <p:ph type="body" sz="quarter" idx="24"/>
          </p:nvPr>
        </p:nvSpPr>
        <p:spPr/>
        <p:txBody>
          <a:bodyPr/>
          <a:lstStyle/>
          <a:p>
            <a:r>
              <a:rPr lang="en-US" dirty="0" smtClean="0"/>
              <a:t>Results</a:t>
            </a:r>
            <a:endParaRPr lang="en-US" dirty="0"/>
          </a:p>
        </p:txBody>
      </p:sp>
      <p:sp>
        <p:nvSpPr>
          <p:cNvPr id="229" name="Text Placeholder 228"/>
          <p:cNvSpPr>
            <a:spLocks noGrp="1"/>
          </p:cNvSpPr>
          <p:nvPr>
            <p:ph type="body" sz="quarter" idx="25"/>
          </p:nvPr>
        </p:nvSpPr>
        <p:spPr/>
        <p:txBody>
          <a:bodyPr/>
          <a:lstStyle/>
          <a:p>
            <a:r>
              <a:rPr lang="en-US" dirty="0" smtClean="0"/>
              <a:t>Conclusion</a:t>
            </a:r>
            <a:endParaRPr lang="en-US" dirty="0"/>
          </a:p>
        </p:txBody>
      </p:sp>
      <p:sp>
        <p:nvSpPr>
          <p:cNvPr id="230" name="Text Placeholder 229"/>
          <p:cNvSpPr>
            <a:spLocks noGrp="1"/>
          </p:cNvSpPr>
          <p:nvPr>
            <p:ph type="body" sz="quarter" idx="27"/>
          </p:nvPr>
        </p:nvSpPr>
        <p:spPr/>
        <p:txBody>
          <a:bodyPr/>
          <a:lstStyle/>
          <a:p>
            <a:r>
              <a:rPr lang="en-US" dirty="0" smtClean="0"/>
              <a:t>Future Improvements and Implementations</a:t>
            </a:r>
            <a:endParaRPr lang="en-US" dirty="0"/>
          </a:p>
        </p:txBody>
      </p:sp>
      <p:sp>
        <p:nvSpPr>
          <p:cNvPr id="232" name="Text Placeholder 231"/>
          <p:cNvSpPr>
            <a:spLocks noGrp="1"/>
          </p:cNvSpPr>
          <p:nvPr>
            <p:ph type="body" sz="quarter" idx="30"/>
          </p:nvPr>
        </p:nvSpPr>
        <p:spPr>
          <a:xfrm>
            <a:off x="32914027" y="15369682"/>
            <a:ext cx="10052050" cy="15274130"/>
          </a:xfrm>
        </p:spPr>
        <p:txBody>
          <a:bodyPr>
            <a:normAutofit/>
          </a:bodyPr>
          <a:lstStyle/>
          <a:p>
            <a:pPr algn="just">
              <a:lnSpc>
                <a:spcPts val="3800"/>
              </a:lnSpc>
            </a:pPr>
            <a:r>
              <a:rPr lang="en-US" dirty="0" smtClean="0"/>
              <a:t>The Class Schedule Generator is intended to be further optimized and fully deployed. Ideally CSG will have to be a web app which will allow the user to access and generate their schedules through a browser rather than </a:t>
            </a:r>
            <a:r>
              <a:rPr lang="en-US" dirty="0" err="1" smtClean="0"/>
              <a:t>Matlab</a:t>
            </a:r>
            <a:r>
              <a:rPr lang="en-US" dirty="0" smtClean="0"/>
              <a:t>. Moreover each component has unique ways that can be further improved:</a:t>
            </a:r>
          </a:p>
          <a:p>
            <a:pPr algn="just">
              <a:lnSpc>
                <a:spcPts val="3800"/>
              </a:lnSpc>
            </a:pPr>
            <a:endParaRPr lang="en-US" dirty="0"/>
          </a:p>
          <a:p>
            <a:pPr marL="457200" indent="-457200" algn="just">
              <a:lnSpc>
                <a:spcPts val="3800"/>
              </a:lnSpc>
              <a:buFont typeface="Arial" panose="020B0604020202020204" pitchFamily="34" charset="0"/>
              <a:buChar char="•"/>
            </a:pPr>
            <a:r>
              <a:rPr lang="en-US" b="1" dirty="0"/>
              <a:t>Database </a:t>
            </a:r>
            <a:r>
              <a:rPr lang="en-US" b="1" dirty="0" smtClean="0"/>
              <a:t>Read</a:t>
            </a:r>
          </a:p>
          <a:p>
            <a:pPr algn="just">
              <a:lnSpc>
                <a:spcPts val="3800"/>
              </a:lnSpc>
            </a:pPr>
            <a:r>
              <a:rPr lang="en-US" dirty="0" smtClean="0"/>
              <a:t>If CSG is able to connect directly to the university live course database, then course status and their seating availability can also become an factor of counting possible schedules.</a:t>
            </a:r>
          </a:p>
          <a:p>
            <a:pPr algn="just">
              <a:lnSpc>
                <a:spcPts val="3800"/>
              </a:lnSpc>
            </a:pPr>
            <a:endParaRPr lang="en-US" dirty="0" smtClean="0"/>
          </a:p>
          <a:p>
            <a:pPr marL="457200" indent="-457200" algn="just">
              <a:lnSpc>
                <a:spcPts val="3800"/>
              </a:lnSpc>
              <a:buFont typeface="Arial" panose="020B0604020202020204" pitchFamily="34" charset="0"/>
              <a:buChar char="•"/>
            </a:pPr>
            <a:r>
              <a:rPr lang="en-US" b="1" dirty="0" smtClean="0"/>
              <a:t>Course Search</a:t>
            </a:r>
          </a:p>
          <a:p>
            <a:pPr algn="just">
              <a:lnSpc>
                <a:spcPts val="3800"/>
              </a:lnSpc>
            </a:pPr>
            <a:r>
              <a:rPr lang="en-US" dirty="0" smtClean="0"/>
              <a:t>Further refining search options: Professor, preferred start/end time. User input </a:t>
            </a:r>
            <a:r>
              <a:rPr lang="en-US" dirty="0"/>
              <a:t>e</a:t>
            </a:r>
            <a:r>
              <a:rPr lang="en-US" dirty="0" smtClean="0"/>
              <a:t>rror checking, thus notifying the user that one of their classes was not found.</a:t>
            </a:r>
          </a:p>
          <a:p>
            <a:pPr algn="just">
              <a:lnSpc>
                <a:spcPts val="3800"/>
              </a:lnSpc>
            </a:pPr>
            <a:endParaRPr lang="en-US" dirty="0" smtClean="0"/>
          </a:p>
          <a:p>
            <a:pPr marL="457200" indent="-457200" algn="just">
              <a:lnSpc>
                <a:spcPts val="3800"/>
              </a:lnSpc>
              <a:buFont typeface="Arial" panose="020B0604020202020204" pitchFamily="34" charset="0"/>
              <a:buChar char="•"/>
            </a:pPr>
            <a:r>
              <a:rPr lang="en-US" b="1" dirty="0" smtClean="0"/>
              <a:t>Schedule Generation</a:t>
            </a:r>
          </a:p>
          <a:p>
            <a:pPr algn="just">
              <a:lnSpc>
                <a:spcPts val="3800"/>
              </a:lnSpc>
            </a:pPr>
            <a:r>
              <a:rPr lang="en-US" dirty="0" smtClean="0"/>
              <a:t>Find possible ways to optimize time conflict checking, bringing down the 35% total runtime on this section to an ideally 25%.</a:t>
            </a:r>
          </a:p>
          <a:p>
            <a:pPr algn="just">
              <a:lnSpc>
                <a:spcPts val="3800"/>
              </a:lnSpc>
            </a:pPr>
            <a:endParaRPr lang="en-US" b="1" dirty="0" smtClean="0"/>
          </a:p>
          <a:p>
            <a:pPr marL="457200" indent="-457200" algn="just">
              <a:lnSpc>
                <a:spcPts val="3800"/>
              </a:lnSpc>
              <a:buFont typeface="Arial" panose="020B0604020202020204" pitchFamily="34" charset="0"/>
              <a:buChar char="•"/>
            </a:pPr>
            <a:r>
              <a:rPr lang="en-US" b="1" dirty="0" smtClean="0"/>
              <a:t>Schedule Export</a:t>
            </a:r>
          </a:p>
          <a:p>
            <a:pPr algn="just">
              <a:lnSpc>
                <a:spcPts val="3800"/>
              </a:lnSpc>
            </a:pPr>
            <a:r>
              <a:rPr lang="en-US" dirty="0" smtClean="0"/>
              <a:t>Different export formats such as: Google Calendar, ICS, and others.</a:t>
            </a:r>
          </a:p>
        </p:txBody>
      </p:sp>
      <p:sp>
        <p:nvSpPr>
          <p:cNvPr id="233" name="Text Placeholder 232"/>
          <p:cNvSpPr>
            <a:spLocks noGrp="1"/>
          </p:cNvSpPr>
          <p:nvPr>
            <p:ph type="body" sz="quarter" idx="150"/>
          </p:nvPr>
        </p:nvSpPr>
        <p:spPr/>
        <p:txBody>
          <a:bodyPr>
            <a:normAutofit/>
          </a:bodyPr>
          <a:lstStyle/>
          <a:p>
            <a:r>
              <a:rPr lang="en-US" dirty="0"/>
              <a:t>Department of Electrical and Computer </a:t>
            </a:r>
            <a:r>
              <a:rPr lang="en-US" dirty="0" smtClean="0"/>
              <a:t>Engineering</a:t>
            </a:r>
            <a:endParaRPr lang="en-US" dirty="0"/>
          </a:p>
        </p:txBody>
      </p:sp>
      <p:sp>
        <p:nvSpPr>
          <p:cNvPr id="234" name="Text Placeholder 233"/>
          <p:cNvSpPr>
            <a:spLocks noGrp="1"/>
          </p:cNvSpPr>
          <p:nvPr>
            <p:ph type="body" sz="quarter" idx="151"/>
          </p:nvPr>
        </p:nvSpPr>
        <p:spPr/>
        <p:txBody>
          <a:bodyPr>
            <a:normAutofit fontScale="92500" lnSpcReduction="10000"/>
          </a:bodyPr>
          <a:lstStyle/>
          <a:p>
            <a:r>
              <a:rPr lang="en-US" dirty="0" smtClean="0"/>
              <a:t>Murilo Silva, Advisor Philip </a:t>
            </a:r>
            <a:r>
              <a:rPr lang="en-US" dirty="0"/>
              <a:t>H. Viall</a:t>
            </a:r>
          </a:p>
        </p:txBody>
      </p:sp>
      <p:sp>
        <p:nvSpPr>
          <p:cNvPr id="235" name="Text Placeholder 234"/>
          <p:cNvSpPr>
            <a:spLocks noGrp="1"/>
          </p:cNvSpPr>
          <p:nvPr>
            <p:ph type="body" sz="quarter" idx="153"/>
          </p:nvPr>
        </p:nvSpPr>
        <p:spPr/>
        <p:txBody>
          <a:bodyPr>
            <a:normAutofit fontScale="92500" lnSpcReduction="10000"/>
          </a:bodyPr>
          <a:lstStyle/>
          <a:p>
            <a:r>
              <a:rPr lang="en-US" dirty="0" smtClean="0"/>
              <a:t>Class Schedule Generator</a:t>
            </a:r>
            <a:endParaRPr lang="en-US" dirty="0"/>
          </a:p>
        </p:txBody>
      </p:sp>
      <p:sp>
        <p:nvSpPr>
          <p:cNvPr id="237" name="Text Placeholder 236"/>
          <p:cNvSpPr>
            <a:spLocks noGrp="1"/>
          </p:cNvSpPr>
          <p:nvPr>
            <p:ph type="body" sz="quarter" idx="155"/>
          </p:nvPr>
        </p:nvSpPr>
        <p:spPr>
          <a:xfrm>
            <a:off x="32875927" y="6724257"/>
            <a:ext cx="10052050" cy="6263487"/>
          </a:xfrm>
        </p:spPr>
        <p:txBody>
          <a:bodyPr/>
          <a:lstStyle/>
          <a:p>
            <a:pPr algn="just">
              <a:lnSpc>
                <a:spcPts val="3800"/>
              </a:lnSpc>
            </a:pPr>
            <a:r>
              <a:rPr lang="en-US" dirty="0"/>
              <a:t>Overall the Class Schedule Generator </a:t>
            </a:r>
            <a:r>
              <a:rPr lang="en-US" dirty="0" smtClean="0"/>
              <a:t>can be </a:t>
            </a:r>
            <a:r>
              <a:rPr lang="en-US" dirty="0"/>
              <a:t>a great tool for students</a:t>
            </a:r>
            <a:r>
              <a:rPr lang="en-US" dirty="0" smtClean="0"/>
              <a:t>. The development was done through </a:t>
            </a:r>
            <a:r>
              <a:rPr lang="en-US" dirty="0" err="1" smtClean="0"/>
              <a:t>Matlab</a:t>
            </a:r>
            <a:r>
              <a:rPr lang="en-US" dirty="0" smtClean="0"/>
              <a:t> because of its built-in libraries allowing for an easier interaction between the database (CSV) to the exported excel file. Moreover the runtime of the program was slow (&lt;9sec) because of the massive number of possible schedules when more than 3 classes </a:t>
            </a:r>
            <a:r>
              <a:rPr lang="en-US" dirty="0" smtClean="0"/>
              <a:t>were chosen</a:t>
            </a:r>
            <a:r>
              <a:rPr lang="en-US" dirty="0" smtClean="0"/>
              <a:t>. CSG definitely still has to </a:t>
            </a:r>
            <a:r>
              <a:rPr lang="en-US" dirty="0" smtClean="0"/>
              <a:t>go through </a:t>
            </a:r>
            <a:r>
              <a:rPr lang="en-US" dirty="0" smtClean="0"/>
              <a:t>many improvements to be a fully deployable tool, as a concept this render of CSG shows that it can be a possible and useful way for students to determine their class schedules in the future.</a:t>
            </a:r>
            <a:endParaRPr lang="en-US" dirty="0"/>
          </a:p>
        </p:txBody>
      </p:sp>
      <p:sp>
        <p:nvSpPr>
          <p:cNvPr id="238" name="Text Placeholder 237"/>
          <p:cNvSpPr>
            <a:spLocks noGrp="1"/>
          </p:cNvSpPr>
          <p:nvPr>
            <p:ph type="body" sz="quarter" idx="156"/>
          </p:nvPr>
        </p:nvSpPr>
        <p:spPr>
          <a:xfrm>
            <a:off x="22256750" y="6724257"/>
            <a:ext cx="10052050" cy="23162216"/>
          </a:xfrm>
        </p:spPr>
        <p:txBody>
          <a:bodyPr/>
          <a:lstStyle/>
          <a:p>
            <a:pPr algn="just">
              <a:lnSpc>
                <a:spcPts val="3800"/>
              </a:lnSpc>
            </a:pPr>
            <a:r>
              <a:rPr lang="en-US" b="1" dirty="0"/>
              <a:t>Database </a:t>
            </a:r>
            <a:r>
              <a:rPr lang="en-US" b="1" dirty="0" smtClean="0"/>
              <a:t>Read</a:t>
            </a:r>
          </a:p>
          <a:p>
            <a:pPr algn="just">
              <a:lnSpc>
                <a:spcPts val="3800"/>
              </a:lnSpc>
            </a:pPr>
            <a:r>
              <a:rPr lang="en-US" dirty="0" smtClean="0"/>
              <a:t>After running </a:t>
            </a:r>
            <a:r>
              <a:rPr lang="en-US" dirty="0" err="1" smtClean="0"/>
              <a:t>DatabaseRead.m</a:t>
            </a:r>
            <a:endParaRPr lang="en-US" dirty="0"/>
          </a:p>
          <a:p>
            <a:pPr algn="just">
              <a:lnSpc>
                <a:spcPts val="3800"/>
              </a:lnSpc>
            </a:pPr>
            <a:r>
              <a:rPr lang="en-US" dirty="0" smtClean="0"/>
              <a:t>Table T is created with the following elements:</a:t>
            </a:r>
          </a:p>
          <a:p>
            <a:pPr algn="just">
              <a:lnSpc>
                <a:spcPts val="3800"/>
              </a:lnSpc>
            </a:pPr>
            <a:endParaRPr lang="en-US" dirty="0"/>
          </a:p>
          <a:p>
            <a:pPr algn="just">
              <a:lnSpc>
                <a:spcPts val="3800"/>
              </a:lnSpc>
            </a:pPr>
            <a:endParaRPr lang="en-US" dirty="0" smtClean="0"/>
          </a:p>
          <a:p>
            <a:pPr algn="just">
              <a:lnSpc>
                <a:spcPts val="3800"/>
              </a:lnSpc>
            </a:pPr>
            <a:endParaRPr lang="en-US" dirty="0"/>
          </a:p>
          <a:p>
            <a:pPr algn="just">
              <a:lnSpc>
                <a:spcPts val="3800"/>
              </a:lnSpc>
            </a:pPr>
            <a:endParaRPr lang="en-US" dirty="0" smtClean="0"/>
          </a:p>
          <a:p>
            <a:pPr algn="just">
              <a:lnSpc>
                <a:spcPts val="3800"/>
              </a:lnSpc>
            </a:pPr>
            <a:r>
              <a:rPr lang="en-US" dirty="0" smtClean="0"/>
              <a:t>Where the first row is the header and columns are different properties of a class.</a:t>
            </a:r>
            <a:endParaRPr lang="en-US" b="1" dirty="0"/>
          </a:p>
          <a:p>
            <a:pPr algn="just">
              <a:lnSpc>
                <a:spcPts val="3800"/>
              </a:lnSpc>
            </a:pPr>
            <a:endParaRPr lang="en-US" b="1" dirty="0"/>
          </a:p>
          <a:p>
            <a:pPr algn="just">
              <a:lnSpc>
                <a:spcPts val="3800"/>
              </a:lnSpc>
            </a:pPr>
            <a:r>
              <a:rPr lang="en-US" b="1" dirty="0"/>
              <a:t>Course </a:t>
            </a:r>
            <a:r>
              <a:rPr lang="en-US" b="1" dirty="0" smtClean="0"/>
              <a:t>Search</a:t>
            </a:r>
          </a:p>
          <a:p>
            <a:pPr algn="just">
              <a:lnSpc>
                <a:spcPts val="3800"/>
              </a:lnSpc>
            </a:pPr>
            <a:r>
              <a:rPr lang="en-US" dirty="0" smtClean="0"/>
              <a:t>The user input is save to table C:</a:t>
            </a:r>
            <a:endParaRPr lang="en-US" dirty="0"/>
          </a:p>
          <a:p>
            <a:pPr algn="just">
              <a:lnSpc>
                <a:spcPts val="3800"/>
              </a:lnSpc>
            </a:pPr>
            <a:endParaRPr lang="en-US" dirty="0" smtClean="0"/>
          </a:p>
          <a:p>
            <a:pPr algn="just">
              <a:lnSpc>
                <a:spcPts val="3800"/>
              </a:lnSpc>
            </a:pPr>
            <a:endParaRPr lang="en-US" dirty="0"/>
          </a:p>
          <a:p>
            <a:pPr algn="just">
              <a:lnSpc>
                <a:spcPts val="3800"/>
              </a:lnSpc>
            </a:pPr>
            <a:endParaRPr lang="en-US" dirty="0"/>
          </a:p>
          <a:p>
            <a:pPr algn="just">
              <a:lnSpc>
                <a:spcPts val="3800"/>
              </a:lnSpc>
            </a:pPr>
            <a:endParaRPr lang="en-US" b="1" dirty="0"/>
          </a:p>
          <a:p>
            <a:pPr algn="just">
              <a:lnSpc>
                <a:spcPts val="3800"/>
              </a:lnSpc>
            </a:pPr>
            <a:r>
              <a:rPr lang="en-US" dirty="0" smtClean="0"/>
              <a:t>After comparing table T and C and only taking classes that contains the same Subject and Catalog Number cell P is created with the following:</a:t>
            </a:r>
          </a:p>
          <a:p>
            <a:pPr algn="just">
              <a:lnSpc>
                <a:spcPts val="3800"/>
              </a:lnSpc>
            </a:pPr>
            <a:endParaRPr lang="en-US" dirty="0"/>
          </a:p>
          <a:p>
            <a:pPr algn="just">
              <a:lnSpc>
                <a:spcPts val="3800"/>
              </a:lnSpc>
            </a:pPr>
            <a:endParaRPr lang="en-US" dirty="0" smtClean="0"/>
          </a:p>
          <a:p>
            <a:pPr algn="just">
              <a:lnSpc>
                <a:spcPts val="3800"/>
              </a:lnSpc>
            </a:pPr>
            <a:endParaRPr lang="en-US" dirty="0"/>
          </a:p>
          <a:p>
            <a:pPr algn="just">
              <a:lnSpc>
                <a:spcPts val="3800"/>
              </a:lnSpc>
            </a:pPr>
            <a:endParaRPr lang="en-US" dirty="0" smtClean="0"/>
          </a:p>
          <a:p>
            <a:pPr algn="just">
              <a:lnSpc>
                <a:spcPts val="3800"/>
              </a:lnSpc>
            </a:pPr>
            <a:endParaRPr lang="en-US" dirty="0"/>
          </a:p>
          <a:p>
            <a:pPr algn="just">
              <a:lnSpc>
                <a:spcPts val="3800"/>
              </a:lnSpc>
            </a:pPr>
            <a:r>
              <a:rPr lang="en-US" b="1" dirty="0"/>
              <a:t>Schedule Generation</a:t>
            </a:r>
          </a:p>
          <a:p>
            <a:pPr algn="just">
              <a:lnSpc>
                <a:spcPts val="3800"/>
              </a:lnSpc>
            </a:pPr>
            <a:r>
              <a:rPr lang="en-US" dirty="0" smtClean="0"/>
              <a:t>By calculating the number of possible schedules the possibility matrices are created:</a:t>
            </a:r>
          </a:p>
          <a:p>
            <a:pPr algn="just">
              <a:lnSpc>
                <a:spcPts val="3800"/>
              </a:lnSpc>
            </a:pPr>
            <a:endParaRPr lang="en-US" b="1" dirty="0"/>
          </a:p>
          <a:p>
            <a:pPr algn="just">
              <a:lnSpc>
                <a:spcPts val="3800"/>
              </a:lnSpc>
            </a:pPr>
            <a:endParaRPr lang="en-US" b="1" dirty="0" smtClean="0"/>
          </a:p>
          <a:p>
            <a:pPr algn="just">
              <a:lnSpc>
                <a:spcPts val="3800"/>
              </a:lnSpc>
            </a:pPr>
            <a:endParaRPr lang="en-US" b="1" dirty="0"/>
          </a:p>
          <a:p>
            <a:pPr algn="just">
              <a:lnSpc>
                <a:spcPts val="3800"/>
              </a:lnSpc>
            </a:pPr>
            <a:endParaRPr lang="en-US" b="1" dirty="0"/>
          </a:p>
          <a:p>
            <a:pPr algn="just">
              <a:lnSpc>
                <a:spcPts val="3800"/>
              </a:lnSpc>
            </a:pPr>
            <a:r>
              <a:rPr lang="en-US" dirty="0" smtClean="0"/>
              <a:t>Checking for time conflicts can significantly reduce the number of possible schedules but not always.</a:t>
            </a:r>
          </a:p>
          <a:p>
            <a:pPr algn="just">
              <a:lnSpc>
                <a:spcPts val="3800"/>
              </a:lnSpc>
            </a:pPr>
            <a:endParaRPr lang="en-US" b="1" dirty="0"/>
          </a:p>
          <a:p>
            <a:pPr algn="just">
              <a:lnSpc>
                <a:spcPts val="3800"/>
              </a:lnSpc>
            </a:pPr>
            <a:r>
              <a:rPr lang="en-US" b="1" dirty="0"/>
              <a:t>Schedule </a:t>
            </a:r>
            <a:r>
              <a:rPr lang="en-US" b="1" dirty="0" smtClean="0"/>
              <a:t>Export</a:t>
            </a:r>
          </a:p>
          <a:p>
            <a:pPr algn="just">
              <a:lnSpc>
                <a:spcPts val="3800"/>
              </a:lnSpc>
            </a:pPr>
            <a:r>
              <a:rPr lang="en-US" dirty="0" smtClean="0"/>
              <a:t>The generated schedule file has a schedule agenda such:</a:t>
            </a:r>
            <a:endParaRPr lang="en-US" dirty="0"/>
          </a:p>
          <a:p>
            <a:pPr algn="just">
              <a:lnSpc>
                <a:spcPts val="3800"/>
              </a:lnSpc>
            </a:pPr>
            <a:endParaRPr lang="en-US" b="1" dirty="0" smtClean="0"/>
          </a:p>
          <a:p>
            <a:pPr algn="just">
              <a:lnSpc>
                <a:spcPts val="3800"/>
              </a:lnSpc>
            </a:pPr>
            <a:endParaRPr lang="en-US" b="1" dirty="0"/>
          </a:p>
          <a:p>
            <a:pPr algn="just">
              <a:lnSpc>
                <a:spcPts val="3800"/>
              </a:lnSpc>
            </a:pPr>
            <a:endParaRPr lang="en-US" b="1" dirty="0"/>
          </a:p>
        </p:txBody>
      </p:sp>
      <p:sp>
        <p:nvSpPr>
          <p:cNvPr id="239" name="Text Placeholder 238"/>
          <p:cNvSpPr>
            <a:spLocks noGrp="1"/>
          </p:cNvSpPr>
          <p:nvPr>
            <p:ph type="body" sz="quarter" idx="157"/>
          </p:nvPr>
        </p:nvSpPr>
        <p:spPr>
          <a:xfrm>
            <a:off x="920751" y="15308106"/>
            <a:ext cx="10052050" cy="15020756"/>
          </a:xfrm>
        </p:spPr>
        <p:txBody>
          <a:bodyPr/>
          <a:lstStyle/>
          <a:p>
            <a:pPr algn="just">
              <a:lnSpc>
                <a:spcPts val="3800"/>
              </a:lnSpc>
            </a:pPr>
            <a:r>
              <a:rPr lang="en-US" dirty="0" smtClean="0"/>
              <a:t>This program will require the user to enter up to eight courses, and as an output it is going to display all the possible schedule combinations without time conflicts. Each component has its own objective.</a:t>
            </a:r>
          </a:p>
          <a:p>
            <a:pPr marL="457200" indent="-457200" algn="just">
              <a:lnSpc>
                <a:spcPts val="3800"/>
              </a:lnSpc>
              <a:buFont typeface="Arial" panose="020B0604020202020204" pitchFamily="34" charset="0"/>
              <a:buChar char="•"/>
            </a:pPr>
            <a:endParaRPr lang="en-US" dirty="0" smtClean="0"/>
          </a:p>
          <a:p>
            <a:pPr marL="457200" indent="-457200" algn="just">
              <a:lnSpc>
                <a:spcPts val="3800"/>
              </a:lnSpc>
              <a:buFont typeface="Arial" panose="020B0604020202020204" pitchFamily="34" charset="0"/>
              <a:buChar char="•"/>
            </a:pPr>
            <a:r>
              <a:rPr lang="en-US" b="1" dirty="0" smtClean="0"/>
              <a:t>Database Read</a:t>
            </a:r>
          </a:p>
          <a:p>
            <a:pPr algn="just">
              <a:lnSpc>
                <a:spcPts val="3800"/>
              </a:lnSpc>
            </a:pPr>
            <a:r>
              <a:rPr lang="en-US" dirty="0" smtClean="0"/>
              <a:t>For this application the database consists of a static comma separated values file. The goals of this section is to read the file and parse to a </a:t>
            </a:r>
            <a:r>
              <a:rPr lang="en-US" dirty="0" err="1"/>
              <a:t>M</a:t>
            </a:r>
            <a:r>
              <a:rPr lang="en-US" dirty="0" err="1" smtClean="0"/>
              <a:t>atlab</a:t>
            </a:r>
            <a:r>
              <a:rPr lang="en-US" dirty="0" smtClean="0"/>
              <a:t> table with the appropriate data values and heading.</a:t>
            </a:r>
          </a:p>
          <a:p>
            <a:pPr algn="just">
              <a:lnSpc>
                <a:spcPts val="3800"/>
              </a:lnSpc>
            </a:pPr>
            <a:endParaRPr lang="en-US" dirty="0" smtClean="0"/>
          </a:p>
          <a:p>
            <a:pPr marL="457200" indent="-457200" algn="just">
              <a:lnSpc>
                <a:spcPts val="3800"/>
              </a:lnSpc>
              <a:buFont typeface="Arial" panose="020B0604020202020204" pitchFamily="34" charset="0"/>
              <a:buChar char="•"/>
            </a:pPr>
            <a:r>
              <a:rPr lang="en-US" b="1" dirty="0" smtClean="0"/>
              <a:t>Course Search</a:t>
            </a:r>
          </a:p>
          <a:p>
            <a:pPr algn="just">
              <a:lnSpc>
                <a:spcPts val="3800"/>
              </a:lnSpc>
            </a:pPr>
            <a:r>
              <a:rPr lang="en-US" dirty="0" smtClean="0"/>
              <a:t>This section will be responsible for asking the user for the courses (up to eight) to be scheduled, and then find all their instances from the database and save them each on their individual matrices.</a:t>
            </a:r>
            <a:endParaRPr lang="en-US" dirty="0"/>
          </a:p>
          <a:p>
            <a:pPr algn="just">
              <a:lnSpc>
                <a:spcPts val="3800"/>
              </a:lnSpc>
            </a:pPr>
            <a:endParaRPr lang="en-US" dirty="0" smtClean="0"/>
          </a:p>
          <a:p>
            <a:pPr marL="457200" indent="-457200" algn="just">
              <a:lnSpc>
                <a:spcPts val="3800"/>
              </a:lnSpc>
              <a:buFont typeface="Arial" panose="020B0604020202020204" pitchFamily="34" charset="0"/>
              <a:buChar char="•"/>
            </a:pPr>
            <a:r>
              <a:rPr lang="en-US" b="1" dirty="0"/>
              <a:t>Schedule Generator</a:t>
            </a:r>
          </a:p>
          <a:p>
            <a:pPr algn="just">
              <a:lnSpc>
                <a:spcPts val="3800"/>
              </a:lnSpc>
            </a:pPr>
            <a:r>
              <a:rPr lang="en-US" dirty="0" smtClean="0"/>
              <a:t>Creating the schedule matrix will consist of: calculating the number of possible course combinations, create a matrix for each combination, eliminate matrices with time conflicts.</a:t>
            </a:r>
          </a:p>
          <a:p>
            <a:pPr algn="just">
              <a:lnSpc>
                <a:spcPts val="3800"/>
              </a:lnSpc>
            </a:pPr>
            <a:endParaRPr lang="en-US" dirty="0" smtClean="0"/>
          </a:p>
          <a:p>
            <a:pPr marL="457200" indent="-457200" algn="just">
              <a:lnSpc>
                <a:spcPts val="3800"/>
              </a:lnSpc>
              <a:buFont typeface="Arial" panose="020B0604020202020204" pitchFamily="34" charset="0"/>
              <a:buChar char="•"/>
            </a:pPr>
            <a:r>
              <a:rPr lang="en-US" b="1" dirty="0" smtClean="0"/>
              <a:t>Schedule Export</a:t>
            </a:r>
          </a:p>
          <a:p>
            <a:pPr algn="just">
              <a:lnSpc>
                <a:spcPts val="3800"/>
              </a:lnSpc>
            </a:pPr>
            <a:r>
              <a:rPr lang="en-US" dirty="0" smtClean="0"/>
              <a:t>The remaining matrices from the previous component will be exported to excel, where they will be displayed in a weekly calendar view, thus helping the user define which schedule is better for him or her.</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73489998"/>
              </p:ext>
            </p:extLst>
          </p:nvPr>
        </p:nvGraphicFramePr>
        <p:xfrm>
          <a:off x="22488425" y="8621815"/>
          <a:ext cx="9582349" cy="2244271"/>
        </p:xfrm>
        <a:graphic>
          <a:graphicData uri="http://schemas.openxmlformats.org/drawingml/2006/table">
            <a:tbl>
              <a:tblPr>
                <a:tableStyleId>{2D5ABB26-0587-4C30-8999-92F81FD0307C}</a:tableStyleId>
              </a:tblPr>
              <a:tblGrid>
                <a:gridCol w="1108909"/>
                <a:gridCol w="1394460"/>
                <a:gridCol w="815340"/>
                <a:gridCol w="952500"/>
                <a:gridCol w="845820"/>
                <a:gridCol w="518160"/>
                <a:gridCol w="1341120"/>
                <a:gridCol w="533400"/>
                <a:gridCol w="426720"/>
                <a:gridCol w="495300"/>
                <a:gridCol w="556260"/>
                <a:gridCol w="594360"/>
              </a:tblGrid>
              <a:tr h="190500">
                <a:tc>
                  <a:txBody>
                    <a:bodyPr/>
                    <a:lstStyle/>
                    <a:p>
                      <a:pPr algn="l" fontAlgn="b"/>
                      <a:r>
                        <a:rPr lang="en-US" sz="2000" b="1" u="none" strike="noStrike" dirty="0" smtClean="0">
                          <a:effectLst/>
                          <a:latin typeface="Calibri" panose="020F0502020204030204" pitchFamily="34" charset="0"/>
                        </a:rPr>
                        <a:t>Academic Group</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smtClean="0">
                          <a:effectLst/>
                          <a:latin typeface="Calibri" panose="020F0502020204030204" pitchFamily="34" charset="0"/>
                        </a:rPr>
                        <a:t>Academic Organization</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a:effectLst/>
                          <a:latin typeface="Calibri" panose="020F0502020204030204" pitchFamily="34" charset="0"/>
                        </a:rPr>
                        <a:t>Subject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smtClean="0">
                          <a:effectLst/>
                          <a:latin typeface="Calibri" panose="020F0502020204030204" pitchFamily="34" charset="0"/>
                        </a:rPr>
                        <a:t>Catalog Number</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a:effectLst/>
                          <a:latin typeface="Calibri" panose="020F0502020204030204" pitchFamily="34" charset="0"/>
                        </a:rPr>
                        <a:t>Section</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2000" b="1" u="none" strike="noStrike" dirty="0">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a:effectLst/>
                          <a:latin typeface="Calibri" panose="020F0502020204030204" pitchFamily="34" charset="0"/>
                        </a:rPr>
                        <a:t>Component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a:effectLst/>
                          <a:latin typeface="Calibri" panose="020F0502020204030204" pitchFamily="34" charset="0"/>
                        </a:rPr>
                        <a:t>Mon</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b"/>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a:effectLst/>
                          <a:latin typeface="Calibri" panose="020F0502020204030204" pitchFamily="34" charset="0"/>
                        </a:rPr>
                        <a:t>Sun</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smtClean="0">
                          <a:effectLst/>
                          <a:latin typeface="Calibri" panose="020F0502020204030204" pitchFamily="34" charset="0"/>
                        </a:rPr>
                        <a:t>Start Time</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smtClean="0">
                          <a:effectLst/>
                          <a:latin typeface="Calibri" panose="020F0502020204030204" pitchFamily="34" charset="0"/>
                        </a:rPr>
                        <a:t>End Time</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6896">
                <a:tc>
                  <a:txBody>
                    <a:bodyPr/>
                    <a:lstStyle/>
                    <a:p>
                      <a:pPr algn="l" fontAlgn="b"/>
                      <a:r>
                        <a:rPr lang="en-US" sz="2000" u="none" strike="noStrike" dirty="0" err="1">
                          <a:effectLst/>
                          <a:latin typeface="Calibri" panose="020F0502020204030204" pitchFamily="34" charset="0"/>
                        </a:rPr>
                        <a:t>Art&amp;Sci</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u="none" strike="noStrike" dirty="0">
                          <a:effectLst/>
                          <a:latin typeface="Calibri" panose="020F0502020204030204" pitchFamily="34" charset="0"/>
                        </a:rPr>
                        <a:t>Biology</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u="none" strike="noStrike" dirty="0">
                          <a:effectLst/>
                          <a:latin typeface="Calibri" panose="020F0502020204030204" pitchFamily="34" charset="0"/>
                        </a:rPr>
                        <a:t>BIO</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u="none" strike="noStrike" dirty="0">
                          <a:effectLst/>
                          <a:latin typeface="Calibri" panose="020F0502020204030204" pitchFamily="34" charset="0"/>
                        </a:rPr>
                        <a:t> 101</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u="none" strike="noStrike">
                          <a:effectLst/>
                          <a:latin typeface="Calibri" panose="020F0502020204030204" pitchFamily="34" charset="0"/>
                        </a:rPr>
                        <a:t>1</a:t>
                      </a:r>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a:txBody>
                    <a:bodyPr/>
                    <a:lstStyle/>
                    <a:p>
                      <a:pPr algn="l" fontAlgn="b"/>
                      <a:r>
                        <a:rPr lang="en-US" sz="2000" u="none" strike="noStrike">
                          <a:effectLst/>
                          <a:latin typeface="Calibri" panose="020F0502020204030204" pitchFamily="34" charset="0"/>
                        </a:rPr>
                        <a:t>Lecture</a:t>
                      </a:r>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u="none" strike="noStrike">
                          <a:effectLst/>
                          <a:latin typeface="Calibri" panose="020F0502020204030204" pitchFamily="34" charset="0"/>
                        </a:rPr>
                        <a:t>Y</a:t>
                      </a:r>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u="none" strike="noStrike" dirty="0">
                          <a:effectLst/>
                          <a:latin typeface="Calibri" panose="020F0502020204030204" pitchFamily="34" charset="0"/>
                        </a:rPr>
                        <a:t>1:00 PM</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u="none" strike="noStrike" dirty="0">
                          <a:effectLst/>
                          <a:latin typeface="Calibri" panose="020F0502020204030204" pitchFamily="34" charset="0"/>
                        </a:rPr>
                        <a:t>1:50 PM</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6896">
                <a:tc gridSpan="12">
                  <a:txBody>
                    <a:bodyPr/>
                    <a:lstStyle/>
                    <a:p>
                      <a:pPr algn="ctr" fontAlgn="b"/>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b"/>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6896">
                <a:tc>
                  <a:txBody>
                    <a:bodyPr/>
                    <a:lstStyle/>
                    <a:p>
                      <a:pPr algn="l" fontAlgn="b"/>
                      <a:r>
                        <a:rPr lang="en-US" sz="2000" b="0" i="0" u="none" strike="noStrike" dirty="0" smtClean="0">
                          <a:solidFill>
                            <a:srgbClr val="000000"/>
                          </a:solidFill>
                          <a:effectLst/>
                          <a:latin typeface="Calibri" panose="020F0502020204030204" pitchFamily="34" charset="0"/>
                        </a:rPr>
                        <a:t>UMDAR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0" i="0" u="none" strike="noStrike" dirty="0" smtClean="0">
                          <a:solidFill>
                            <a:srgbClr val="000000"/>
                          </a:solidFill>
                          <a:effectLst/>
                          <a:latin typeface="Calibri" panose="020F0502020204030204" pitchFamily="34" charset="0"/>
                        </a:rPr>
                        <a:t>UMass </a:t>
                      </a:r>
                      <a:r>
                        <a:rPr lang="en-US" sz="2000" b="0" i="0" u="none" strike="noStrike" dirty="0" err="1" smtClean="0">
                          <a:solidFill>
                            <a:srgbClr val="000000"/>
                          </a:solidFill>
                          <a:effectLst/>
                          <a:latin typeface="Calibri" panose="020F0502020204030204" pitchFamily="34" charset="0"/>
                        </a:rPr>
                        <a:t>Dmth</a:t>
                      </a:r>
                      <a:endParaRPr lang="en-US" sz="2000" b="0" i="0" u="none" strike="noStrike" dirty="0" smtClean="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0" i="0" u="none" strike="noStrike" dirty="0" smtClean="0">
                          <a:solidFill>
                            <a:srgbClr val="000000"/>
                          </a:solidFill>
                          <a:effectLst/>
                          <a:latin typeface="Calibri" panose="020F0502020204030204" pitchFamily="34" charset="0"/>
                        </a:rPr>
                        <a:t>UNV</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0" i="0" u="none" strike="noStrike" dirty="0" smtClean="0">
                          <a:solidFill>
                            <a:srgbClr val="000000"/>
                          </a:solidFill>
                          <a:effectLst/>
                          <a:latin typeface="Calibri" panose="020F0502020204030204" pitchFamily="34" charset="0"/>
                        </a:rPr>
                        <a:t>101</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0" i="0" u="none" strike="noStrike" dirty="0" smtClean="0">
                          <a:solidFill>
                            <a:srgbClr val="000000"/>
                          </a:solidFill>
                          <a:effectLst/>
                          <a:latin typeface="Calibri" panose="020F0502020204030204" pitchFamily="34" charset="0"/>
                        </a:rPr>
                        <a:t>6105</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0" i="0" u="none" strike="noStrike" dirty="0" smtClean="0">
                          <a:solidFill>
                            <a:srgbClr val="000000"/>
                          </a:solidFill>
                          <a:effectLst/>
                          <a:latin typeface="Calibri" panose="020F0502020204030204" pitchFamily="34" charset="0"/>
                        </a:rPr>
                        <a:t>Lecture</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0" i="0" u="none" strike="noStrike" dirty="0" smtClean="0">
                          <a:solidFill>
                            <a:srgbClr val="000000"/>
                          </a:solidFill>
                          <a:effectLst/>
                          <a:latin typeface="Calibri" panose="020F0502020204030204" pitchFamily="34" charset="0"/>
                        </a:rPr>
                        <a:t>8:00 AM</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0" i="0" u="none" strike="noStrike" dirty="0" smtClean="0">
                          <a:solidFill>
                            <a:srgbClr val="000000"/>
                          </a:solidFill>
                          <a:effectLst/>
                          <a:latin typeface="Calibri" panose="020F0502020204030204" pitchFamily="34" charset="0"/>
                        </a:rPr>
                        <a:t>9:15AM</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188271335"/>
              </p:ext>
            </p:extLst>
          </p:nvPr>
        </p:nvGraphicFramePr>
        <p:xfrm>
          <a:off x="26223080" y="13591346"/>
          <a:ext cx="2113037" cy="2246448"/>
        </p:xfrm>
        <a:graphic>
          <a:graphicData uri="http://schemas.openxmlformats.org/drawingml/2006/table">
            <a:tbl>
              <a:tblPr firstRow="1" bandRow="1">
                <a:tableStyleId>{2D5ABB26-0587-4C30-8999-92F81FD0307C}</a:tableStyleId>
              </a:tblPr>
              <a:tblGrid>
                <a:gridCol w="1021080"/>
                <a:gridCol w="1091957"/>
              </a:tblGrid>
              <a:tr h="627054">
                <a:tc>
                  <a:txBody>
                    <a:bodyPr/>
                    <a:lstStyle/>
                    <a:p>
                      <a:pPr algn="ctr"/>
                      <a:r>
                        <a:rPr lang="en-US" sz="2000" b="1" dirty="0" smtClean="0">
                          <a:latin typeface="Calibri" panose="020F0502020204030204" pitchFamily="34" charset="0"/>
                        </a:rPr>
                        <a:t>Subject</a:t>
                      </a:r>
                      <a:endParaRPr lang="en-US" sz="20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smtClean="0">
                          <a:latin typeface="Calibri" panose="020F0502020204030204" pitchFamily="34" charset="0"/>
                        </a:rPr>
                        <a:t>Catalog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5136">
                <a:tc>
                  <a:txBody>
                    <a:bodyPr/>
                    <a:lstStyle/>
                    <a:p>
                      <a:r>
                        <a:rPr lang="en-US" sz="2000" dirty="0" smtClean="0">
                          <a:latin typeface="Calibri" panose="020F0502020204030204" pitchFamily="34" charset="0"/>
                        </a:rPr>
                        <a:t>BIO</a:t>
                      </a:r>
                      <a:endParaRPr 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alibri" panose="020F0502020204030204" pitchFamily="34" charset="0"/>
                        </a:rPr>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5136">
                <a:tc gridSpan="2">
                  <a:txBody>
                    <a:bodyPr/>
                    <a:lstStyle/>
                    <a:p>
                      <a:pPr algn="ctr"/>
                      <a:r>
                        <a:rPr lang="en-US" sz="2000" b="1" dirty="0" smtClean="0">
                          <a:latin typeface="Calibri" panose="020F0502020204030204" pitchFamily="34" charset="0"/>
                        </a:rPr>
                        <a:t>…</a:t>
                      </a:r>
                    </a:p>
                  </a:txBody>
                  <a:tcPr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000" dirty="0" smtClean="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5136">
                <a:tc>
                  <a:txBody>
                    <a:bodyPr/>
                    <a:lstStyle/>
                    <a:p>
                      <a:r>
                        <a:rPr lang="en-US" sz="2000" dirty="0" smtClean="0">
                          <a:latin typeface="Calibri" panose="020F0502020204030204" pitchFamily="34" charset="0"/>
                        </a:rPr>
                        <a:t>PHY</a:t>
                      </a:r>
                      <a:endParaRPr 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alibri" panose="020F0502020204030204" pitchFamily="34" charset="0"/>
                        </a:rPr>
                        <a:t>113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40" name="Group 239"/>
          <p:cNvGrpSpPr/>
          <p:nvPr/>
        </p:nvGrpSpPr>
        <p:grpSpPr>
          <a:xfrm>
            <a:off x="14596078" y="15026783"/>
            <a:ext cx="3424808" cy="3434682"/>
            <a:chOff x="14243537" y="14787668"/>
            <a:chExt cx="3424808" cy="3434682"/>
          </a:xfrm>
        </p:grpSpPr>
        <p:sp>
          <p:nvSpPr>
            <p:cNvPr id="44" name="Rectangle 43"/>
            <p:cNvSpPr/>
            <p:nvPr/>
          </p:nvSpPr>
          <p:spPr>
            <a:xfrm>
              <a:off x="15002562" y="14787668"/>
              <a:ext cx="2665783" cy="2665783"/>
            </a:xfrm>
            <a:prstGeom prst="rect">
              <a:avLst/>
            </a:prstGeom>
            <a:solidFill>
              <a:schemeClr val="tx1">
                <a:lumMod val="65000"/>
                <a:lumOff val="35000"/>
              </a:schemeClr>
            </a:solidFill>
            <a:ln>
              <a:solidFill>
                <a:schemeClr val="tx2">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4" name="Straight Arrow Connector 13"/>
            <p:cNvCxnSpPr/>
            <p:nvPr/>
          </p:nvCxnSpPr>
          <p:spPr>
            <a:xfrm flipV="1">
              <a:off x="14713838" y="14787668"/>
              <a:ext cx="0" cy="2665783"/>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15002562" y="17760950"/>
              <a:ext cx="2665783"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rot="16200000">
              <a:off x="13807173" y="15874337"/>
              <a:ext cx="1365171" cy="492443"/>
            </a:xfrm>
            <a:prstGeom prst="rect">
              <a:avLst/>
            </a:prstGeom>
            <a:noFill/>
          </p:spPr>
          <p:txBody>
            <a:bodyPr wrap="square" rtlCol="0">
              <a:spAutoFit/>
            </a:bodyPr>
            <a:lstStyle/>
            <a:p>
              <a:pPr algn="ctr"/>
              <a:r>
                <a:rPr lang="en-US" sz="2600" dirty="0" smtClean="0">
                  <a:latin typeface="Calibri" panose="020F0502020204030204" pitchFamily="34" charset="0"/>
                </a:rPr>
                <a:t>Sections</a:t>
              </a:r>
              <a:endParaRPr lang="en-US" sz="2600" dirty="0">
                <a:latin typeface="Calibri" panose="020F0502020204030204" pitchFamily="34" charset="0"/>
              </a:endParaRPr>
            </a:p>
          </p:txBody>
        </p:sp>
        <p:sp>
          <p:nvSpPr>
            <p:cNvPr id="55" name="TextBox 54"/>
            <p:cNvSpPr txBox="1"/>
            <p:nvPr/>
          </p:nvSpPr>
          <p:spPr>
            <a:xfrm>
              <a:off x="15160424" y="17729907"/>
              <a:ext cx="2350057" cy="492443"/>
            </a:xfrm>
            <a:prstGeom prst="rect">
              <a:avLst/>
            </a:prstGeom>
            <a:noFill/>
          </p:spPr>
          <p:txBody>
            <a:bodyPr wrap="square" rtlCol="0">
              <a:spAutoFit/>
            </a:bodyPr>
            <a:lstStyle/>
            <a:p>
              <a:pPr algn="ctr"/>
              <a:r>
                <a:rPr lang="en-US" sz="2600" dirty="0" smtClean="0">
                  <a:latin typeface="Calibri" panose="020F0502020204030204" pitchFamily="34" charset="0"/>
                </a:rPr>
                <a:t>Class properties</a:t>
              </a:r>
              <a:endParaRPr lang="en-US" sz="2600" dirty="0">
                <a:latin typeface="Calibri" panose="020F0502020204030204" pitchFamily="34" charset="0"/>
              </a:endParaRPr>
            </a:p>
          </p:txBody>
        </p:sp>
      </p:grpSp>
      <p:grpSp>
        <p:nvGrpSpPr>
          <p:cNvPr id="255" name="Group 254"/>
          <p:cNvGrpSpPr/>
          <p:nvPr/>
        </p:nvGrpSpPr>
        <p:grpSpPr>
          <a:xfrm>
            <a:off x="12089247" y="18290621"/>
            <a:ext cx="9045095" cy="4650627"/>
            <a:chOff x="12070197" y="17776376"/>
            <a:chExt cx="9045095" cy="4650627"/>
          </a:xfrm>
        </p:grpSpPr>
        <p:grpSp>
          <p:nvGrpSpPr>
            <p:cNvPr id="252" name="Group 251"/>
            <p:cNvGrpSpPr/>
            <p:nvPr/>
          </p:nvGrpSpPr>
          <p:grpSpPr>
            <a:xfrm>
              <a:off x="12070197" y="18065750"/>
              <a:ext cx="9045095" cy="4361253"/>
              <a:chOff x="12070197" y="17642840"/>
              <a:chExt cx="9045095" cy="4361253"/>
            </a:xfrm>
          </p:grpSpPr>
          <p:grpSp>
            <p:nvGrpSpPr>
              <p:cNvPr id="247" name="Group 246"/>
              <p:cNvGrpSpPr/>
              <p:nvPr/>
            </p:nvGrpSpPr>
            <p:grpSpPr>
              <a:xfrm>
                <a:off x="12070197" y="18304655"/>
                <a:ext cx="9045095" cy="3699438"/>
                <a:chOff x="12070197" y="18304655"/>
                <a:chExt cx="9045095" cy="3699438"/>
              </a:xfrm>
            </p:grpSpPr>
            <p:grpSp>
              <p:nvGrpSpPr>
                <p:cNvPr id="7" name="Group 6"/>
                <p:cNvGrpSpPr/>
                <p:nvPr/>
              </p:nvGrpSpPr>
              <p:grpSpPr>
                <a:xfrm>
                  <a:off x="12070197" y="18304655"/>
                  <a:ext cx="9045095" cy="2973050"/>
                  <a:chOff x="12504057" y="14802160"/>
                  <a:chExt cx="9045095" cy="2973050"/>
                </a:xfrm>
              </p:grpSpPr>
              <p:grpSp>
                <p:nvGrpSpPr>
                  <p:cNvPr id="5" name="Group 4"/>
                  <p:cNvGrpSpPr/>
                  <p:nvPr/>
                </p:nvGrpSpPr>
                <p:grpSpPr>
                  <a:xfrm>
                    <a:off x="12504057" y="14802160"/>
                    <a:ext cx="2970583" cy="2970583"/>
                    <a:chOff x="12504057" y="14802160"/>
                    <a:chExt cx="2970583" cy="2970583"/>
                  </a:xfrm>
                </p:grpSpPr>
                <p:sp>
                  <p:nvSpPr>
                    <p:cNvPr id="22" name="Rectangle 21"/>
                    <p:cNvSpPr/>
                    <p:nvPr/>
                  </p:nvSpPr>
                  <p:spPr>
                    <a:xfrm>
                      <a:off x="12504057" y="14802160"/>
                      <a:ext cx="2665783" cy="2665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2656457" y="14954560"/>
                      <a:ext cx="2665783" cy="2665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2808857" y="15106960"/>
                      <a:ext cx="2665783" cy="2665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18730969" y="14954560"/>
                    <a:ext cx="2818183" cy="2818183"/>
                    <a:chOff x="15595669" y="14954560"/>
                    <a:chExt cx="2818183" cy="2818183"/>
                  </a:xfrm>
                </p:grpSpPr>
                <p:sp>
                  <p:nvSpPr>
                    <p:cNvPr id="28" name="Rectangle 27"/>
                    <p:cNvSpPr/>
                    <p:nvPr/>
                  </p:nvSpPr>
                  <p:spPr>
                    <a:xfrm>
                      <a:off x="15595669" y="14954560"/>
                      <a:ext cx="2665783" cy="26657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Rectangle 29"/>
                    <p:cNvSpPr/>
                    <p:nvPr/>
                  </p:nvSpPr>
                  <p:spPr>
                    <a:xfrm>
                      <a:off x="15748069" y="15106960"/>
                      <a:ext cx="2665783" cy="26657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31" name="Rectangle 30"/>
                  <p:cNvSpPr/>
                  <p:nvPr/>
                </p:nvSpPr>
                <p:spPr>
                  <a:xfrm>
                    <a:off x="15769913" y="15109427"/>
                    <a:ext cx="2665783" cy="2665783"/>
                  </a:xfrm>
                  <a:prstGeom prst="rect">
                    <a:avLst/>
                  </a:prstGeom>
                  <a:solidFill>
                    <a:srgbClr val="92D050"/>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cxnSp>
              <p:nvCxnSpPr>
                <p:cNvPr id="65" name="Straight Arrow Connector 64"/>
                <p:cNvCxnSpPr/>
                <p:nvPr/>
              </p:nvCxnSpPr>
              <p:spPr>
                <a:xfrm>
                  <a:off x="12070197" y="21501100"/>
                  <a:ext cx="9027023" cy="0"/>
                </a:xfrm>
                <a:prstGeom prst="straightConnector1">
                  <a:avLst/>
                </a:prstGeom>
                <a:ln w="76200">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15336053" y="21511650"/>
                  <a:ext cx="2350057" cy="492443"/>
                </a:xfrm>
                <a:prstGeom prst="rect">
                  <a:avLst/>
                </a:prstGeom>
                <a:noFill/>
              </p:spPr>
              <p:txBody>
                <a:bodyPr wrap="square" rtlCol="0">
                  <a:spAutoFit/>
                </a:bodyPr>
                <a:lstStyle/>
                <a:p>
                  <a:pPr algn="ctr"/>
                  <a:r>
                    <a:rPr lang="en-US" sz="2600" dirty="0" smtClean="0">
                      <a:latin typeface="Calibri" panose="020F0502020204030204" pitchFamily="34" charset="0"/>
                    </a:rPr>
                    <a:t>Classes</a:t>
                  </a:r>
                  <a:endParaRPr lang="en-US" sz="2600" dirty="0">
                    <a:latin typeface="Calibri" panose="020F0502020204030204" pitchFamily="34" charset="0"/>
                  </a:endParaRPr>
                </a:p>
              </p:txBody>
            </p:sp>
          </p:grpSp>
          <p:cxnSp>
            <p:nvCxnSpPr>
              <p:cNvPr id="251" name="Straight Arrow Connector 250"/>
              <p:cNvCxnSpPr/>
              <p:nvPr/>
            </p:nvCxnSpPr>
            <p:spPr>
              <a:xfrm flipH="1" flipV="1">
                <a:off x="13056090" y="17642840"/>
                <a:ext cx="1109156" cy="1789113"/>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a:xfrm flipH="1" flipV="1">
                <a:off x="16458962" y="18093066"/>
                <a:ext cx="410988" cy="66294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flipV="1">
                <a:off x="19576906" y="18093066"/>
                <a:ext cx="410988" cy="66294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grpSp>
        <p:sp>
          <p:nvSpPr>
            <p:cNvPr id="76" name="TextBox 75"/>
            <p:cNvSpPr txBox="1"/>
            <p:nvPr/>
          </p:nvSpPr>
          <p:spPr>
            <a:xfrm rot="3494693">
              <a:off x="12707518" y="18705183"/>
              <a:ext cx="2350057" cy="492443"/>
            </a:xfrm>
            <a:prstGeom prst="rect">
              <a:avLst/>
            </a:prstGeom>
            <a:noFill/>
          </p:spPr>
          <p:txBody>
            <a:bodyPr wrap="square" rtlCol="0">
              <a:spAutoFit/>
            </a:bodyPr>
            <a:lstStyle/>
            <a:p>
              <a:pPr algn="ctr"/>
              <a:r>
                <a:rPr lang="en-US" sz="2600" dirty="0" smtClean="0">
                  <a:latin typeface="Calibri" panose="020F0502020204030204" pitchFamily="34" charset="0"/>
                </a:rPr>
                <a:t>Components</a:t>
              </a:r>
              <a:endParaRPr lang="en-US" sz="2600" dirty="0">
                <a:latin typeface="Calibri" panose="020F0502020204030204" pitchFamily="34" charset="0"/>
              </a:endParaRPr>
            </a:p>
          </p:txBody>
        </p:sp>
      </p:grpSp>
      <p:graphicFrame>
        <p:nvGraphicFramePr>
          <p:cNvPr id="47" name="Table 46"/>
          <p:cNvGraphicFramePr>
            <a:graphicFrameLocks noGrp="1"/>
          </p:cNvGraphicFramePr>
          <p:nvPr>
            <p:extLst>
              <p:ext uri="{D42A27DB-BD31-4B8C-83A1-F6EECF244321}">
                <p14:modId xmlns:p14="http://schemas.microsoft.com/office/powerpoint/2010/main" val="2798503869"/>
              </p:ext>
            </p:extLst>
          </p:nvPr>
        </p:nvGraphicFramePr>
        <p:xfrm>
          <a:off x="22382586" y="17740483"/>
          <a:ext cx="4374080" cy="1707242"/>
        </p:xfrm>
        <a:graphic>
          <a:graphicData uri="http://schemas.openxmlformats.org/drawingml/2006/table">
            <a:tbl>
              <a:tblPr>
                <a:tableStyleId>{2D5ABB26-0587-4C30-8999-92F81FD0307C}</a:tableStyleId>
              </a:tblPr>
              <a:tblGrid>
                <a:gridCol w="548038"/>
                <a:gridCol w="1467853"/>
                <a:gridCol w="818147"/>
                <a:gridCol w="1058779"/>
                <a:gridCol w="481263"/>
              </a:tblGrid>
              <a:tr h="0">
                <a:tc rowSpan="2">
                  <a:txBody>
                    <a:bodyPr/>
                    <a:lstStyle/>
                    <a:p>
                      <a:pPr algn="ctr" fontAlgn="b"/>
                      <a:r>
                        <a:rPr lang="en-US" sz="2000" b="1" u="none" strike="noStrike" dirty="0" smtClean="0">
                          <a:effectLst/>
                          <a:latin typeface="Calibri" panose="020F0502020204030204" pitchFamily="34" charset="0"/>
                        </a:rPr>
                        <a:t>…</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smtClean="0">
                          <a:effectLst/>
                          <a:latin typeface="Calibri" panose="020F0502020204030204" pitchFamily="34" charset="0"/>
                        </a:rPr>
                        <a:t>Academic Organization</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a:effectLst/>
                          <a:latin typeface="Calibri" panose="020F0502020204030204" pitchFamily="34" charset="0"/>
                        </a:rPr>
                        <a:t>Subject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smtClean="0">
                          <a:effectLst/>
                          <a:latin typeface="Calibri" panose="020F0502020204030204" pitchFamily="34" charset="0"/>
                        </a:rPr>
                        <a:t>Catalog Number</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2000" b="1" u="none" strike="noStrike" dirty="0">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6896">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latin typeface="Calibri" panose="020F0502020204030204" pitchFamily="34" charset="0"/>
                        </a:rPr>
                        <a:t>Biology</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latin typeface="Calibri" panose="020F0502020204030204" pitchFamily="34" charset="0"/>
                        </a:rPr>
                        <a:t>BIO</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latin typeface="Calibri" panose="020F0502020204030204" pitchFamily="34" charset="0"/>
                        </a:rPr>
                        <a:t> 101</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r>
              <a:tr h="386896">
                <a:tc gridSpan="5">
                  <a:txBody>
                    <a:bodyPr/>
                    <a:lstStyle/>
                    <a:p>
                      <a:pPr algn="ctr" fontAlgn="b"/>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fontAlgn="b"/>
                      <a:r>
                        <a:rPr lang="en-US" sz="2000" b="1" i="0" u="none" strike="noStrike" dirty="0" smtClean="0">
                          <a:solidFill>
                            <a:srgbClr val="0000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UMass </a:t>
                      </a:r>
                      <a:r>
                        <a:rPr lang="en-US" sz="2000" b="0" i="0" u="none" strike="noStrike" dirty="0" err="1" smtClean="0">
                          <a:solidFill>
                            <a:srgbClr val="000000"/>
                          </a:solidFill>
                          <a:effectLst/>
                          <a:latin typeface="Calibri" panose="020F0502020204030204" pitchFamily="34" charset="0"/>
                        </a:rPr>
                        <a:t>Dmth</a:t>
                      </a:r>
                      <a:endParaRPr lang="en-US" sz="2000" b="0" i="0" u="none" strike="noStrike" dirty="0" smtClean="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UNV</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101</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8" name="Table 47"/>
          <p:cNvGraphicFramePr>
            <a:graphicFrameLocks noGrp="1"/>
          </p:cNvGraphicFramePr>
          <p:nvPr>
            <p:extLst>
              <p:ext uri="{D42A27DB-BD31-4B8C-83A1-F6EECF244321}">
                <p14:modId xmlns:p14="http://schemas.microsoft.com/office/powerpoint/2010/main" val="2671012450"/>
              </p:ext>
            </p:extLst>
          </p:nvPr>
        </p:nvGraphicFramePr>
        <p:xfrm>
          <a:off x="22652559" y="18031069"/>
          <a:ext cx="4374080" cy="1707242"/>
        </p:xfrm>
        <a:graphic>
          <a:graphicData uri="http://schemas.openxmlformats.org/drawingml/2006/table">
            <a:tbl>
              <a:tblPr>
                <a:tableStyleId>{2D5ABB26-0587-4C30-8999-92F81FD0307C}</a:tableStyleId>
              </a:tblPr>
              <a:tblGrid>
                <a:gridCol w="548038"/>
                <a:gridCol w="1467853"/>
                <a:gridCol w="818147"/>
                <a:gridCol w="1058779"/>
                <a:gridCol w="481263"/>
              </a:tblGrid>
              <a:tr h="0">
                <a:tc rowSpan="2">
                  <a:txBody>
                    <a:bodyPr/>
                    <a:lstStyle/>
                    <a:p>
                      <a:pPr algn="ctr" fontAlgn="b"/>
                      <a:r>
                        <a:rPr lang="en-US" sz="2000" b="1" u="none" strike="noStrike" dirty="0" smtClean="0">
                          <a:effectLst/>
                          <a:latin typeface="Calibri" panose="020F0502020204030204" pitchFamily="34" charset="0"/>
                        </a:rPr>
                        <a:t>…</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smtClean="0">
                          <a:effectLst/>
                          <a:latin typeface="Calibri" panose="020F0502020204030204" pitchFamily="34" charset="0"/>
                        </a:rPr>
                        <a:t>Academic Organization</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a:effectLst/>
                          <a:latin typeface="Calibri" panose="020F0502020204030204" pitchFamily="34" charset="0"/>
                        </a:rPr>
                        <a:t>Subject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smtClean="0">
                          <a:effectLst/>
                          <a:latin typeface="Calibri" panose="020F0502020204030204" pitchFamily="34" charset="0"/>
                        </a:rPr>
                        <a:t>Catalog Number</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2000" b="1" u="none" strike="noStrike" dirty="0">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6896">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latin typeface="Calibri" panose="020F0502020204030204" pitchFamily="34" charset="0"/>
                        </a:rPr>
                        <a:t>Biology</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latin typeface="Calibri" panose="020F0502020204030204" pitchFamily="34" charset="0"/>
                        </a:rPr>
                        <a:t>BIO</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latin typeface="Calibri" panose="020F0502020204030204" pitchFamily="34" charset="0"/>
                        </a:rPr>
                        <a:t> 101</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r>
              <a:tr h="386896">
                <a:tc gridSpan="5">
                  <a:txBody>
                    <a:bodyPr/>
                    <a:lstStyle/>
                    <a:p>
                      <a:pPr algn="ctr" fontAlgn="b"/>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fontAlgn="b"/>
                      <a:r>
                        <a:rPr lang="en-US" sz="2000" b="1" i="0" u="none" strike="noStrike" dirty="0" smtClean="0">
                          <a:solidFill>
                            <a:srgbClr val="0000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Biology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BIO</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101</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558718477"/>
              </p:ext>
            </p:extLst>
          </p:nvPr>
        </p:nvGraphicFramePr>
        <p:xfrm>
          <a:off x="27269005" y="17435989"/>
          <a:ext cx="4374080" cy="1707242"/>
        </p:xfrm>
        <a:graphic>
          <a:graphicData uri="http://schemas.openxmlformats.org/drawingml/2006/table">
            <a:tbl>
              <a:tblPr>
                <a:tableStyleId>{2D5ABB26-0587-4C30-8999-92F81FD0307C}</a:tableStyleId>
              </a:tblPr>
              <a:tblGrid>
                <a:gridCol w="548038"/>
                <a:gridCol w="1467853"/>
                <a:gridCol w="818147"/>
                <a:gridCol w="1058779"/>
                <a:gridCol w="481263"/>
              </a:tblGrid>
              <a:tr h="0">
                <a:tc rowSpan="2">
                  <a:txBody>
                    <a:bodyPr/>
                    <a:lstStyle/>
                    <a:p>
                      <a:pPr algn="ctr" fontAlgn="b"/>
                      <a:r>
                        <a:rPr lang="en-US" sz="2000" b="1" u="none" strike="noStrike" dirty="0" smtClean="0">
                          <a:effectLst/>
                          <a:latin typeface="Calibri" panose="020F0502020204030204" pitchFamily="34" charset="0"/>
                        </a:rPr>
                        <a:t>…</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smtClean="0">
                          <a:effectLst/>
                          <a:latin typeface="Calibri" panose="020F0502020204030204" pitchFamily="34" charset="0"/>
                        </a:rPr>
                        <a:t>Academic Organization</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a:effectLst/>
                          <a:latin typeface="Calibri" panose="020F0502020204030204" pitchFamily="34" charset="0"/>
                        </a:rPr>
                        <a:t>Subject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smtClean="0">
                          <a:effectLst/>
                          <a:latin typeface="Calibri" panose="020F0502020204030204" pitchFamily="34" charset="0"/>
                        </a:rPr>
                        <a:t>Catalog Number</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2000" b="1" u="none" strike="noStrike" dirty="0">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6896">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latin typeface="Calibri" panose="020F0502020204030204" pitchFamily="34" charset="0"/>
                        </a:rPr>
                        <a:t>Biology</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latin typeface="Calibri" panose="020F0502020204030204" pitchFamily="34" charset="0"/>
                        </a:rPr>
                        <a:t>BIO</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latin typeface="Calibri" panose="020F0502020204030204" pitchFamily="34" charset="0"/>
                        </a:rPr>
                        <a:t> 101</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r>
              <a:tr h="386896">
                <a:tc gridSpan="5">
                  <a:txBody>
                    <a:bodyPr/>
                    <a:lstStyle/>
                    <a:p>
                      <a:pPr algn="ctr" fontAlgn="b"/>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fontAlgn="b"/>
                      <a:r>
                        <a:rPr lang="en-US" sz="2000" b="1" i="0" u="none" strike="noStrike" dirty="0" smtClean="0">
                          <a:solidFill>
                            <a:srgbClr val="0000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Biology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BIO</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101</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633323483"/>
              </p:ext>
            </p:extLst>
          </p:nvPr>
        </p:nvGraphicFramePr>
        <p:xfrm>
          <a:off x="27523003" y="17719015"/>
          <a:ext cx="4374080" cy="1707242"/>
        </p:xfrm>
        <a:graphic>
          <a:graphicData uri="http://schemas.openxmlformats.org/drawingml/2006/table">
            <a:tbl>
              <a:tblPr>
                <a:tableStyleId>{2D5ABB26-0587-4C30-8999-92F81FD0307C}</a:tableStyleId>
              </a:tblPr>
              <a:tblGrid>
                <a:gridCol w="548038"/>
                <a:gridCol w="1467853"/>
                <a:gridCol w="818147"/>
                <a:gridCol w="1058779"/>
                <a:gridCol w="481263"/>
              </a:tblGrid>
              <a:tr h="0">
                <a:tc rowSpan="2">
                  <a:txBody>
                    <a:bodyPr/>
                    <a:lstStyle/>
                    <a:p>
                      <a:pPr algn="ctr" fontAlgn="b"/>
                      <a:r>
                        <a:rPr lang="en-US" sz="2000" b="1" u="none" strike="noStrike" dirty="0" smtClean="0">
                          <a:effectLst/>
                          <a:latin typeface="Calibri" panose="020F0502020204030204" pitchFamily="34" charset="0"/>
                        </a:rPr>
                        <a:t>…</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smtClean="0">
                          <a:effectLst/>
                          <a:latin typeface="Calibri" panose="020F0502020204030204" pitchFamily="34" charset="0"/>
                        </a:rPr>
                        <a:t>Academic Organization</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a:effectLst/>
                          <a:latin typeface="Calibri" panose="020F0502020204030204" pitchFamily="34" charset="0"/>
                        </a:rPr>
                        <a:t>Subject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smtClean="0">
                          <a:effectLst/>
                          <a:latin typeface="Calibri" panose="020F0502020204030204" pitchFamily="34" charset="0"/>
                        </a:rPr>
                        <a:t>Catalog Number</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2000" b="1" u="none" strike="noStrike" dirty="0">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6896">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latin typeface="Calibri" panose="020F0502020204030204" pitchFamily="34" charset="0"/>
                        </a:rPr>
                        <a:t>Biology</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latin typeface="Calibri" panose="020F0502020204030204" pitchFamily="34" charset="0"/>
                        </a:rPr>
                        <a:t>BIO</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latin typeface="Calibri" panose="020F0502020204030204" pitchFamily="34" charset="0"/>
                        </a:rPr>
                        <a:t> 101</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r>
              <a:tr h="386896">
                <a:tc gridSpan="5">
                  <a:txBody>
                    <a:bodyPr/>
                    <a:lstStyle/>
                    <a:p>
                      <a:pPr algn="ctr" fontAlgn="b"/>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fontAlgn="b"/>
                      <a:r>
                        <a:rPr lang="en-US" sz="2000" b="1" i="0" u="none" strike="noStrike" dirty="0" smtClean="0">
                          <a:solidFill>
                            <a:srgbClr val="0000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Biology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BIO</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101</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598159161"/>
              </p:ext>
            </p:extLst>
          </p:nvPr>
        </p:nvGraphicFramePr>
        <p:xfrm>
          <a:off x="27791968" y="18031069"/>
          <a:ext cx="4374080" cy="1707242"/>
        </p:xfrm>
        <a:graphic>
          <a:graphicData uri="http://schemas.openxmlformats.org/drawingml/2006/table">
            <a:tbl>
              <a:tblPr>
                <a:tableStyleId>{2D5ABB26-0587-4C30-8999-92F81FD0307C}</a:tableStyleId>
              </a:tblPr>
              <a:tblGrid>
                <a:gridCol w="548038"/>
                <a:gridCol w="1467853"/>
                <a:gridCol w="818147"/>
                <a:gridCol w="1058779"/>
                <a:gridCol w="481263"/>
              </a:tblGrid>
              <a:tr h="0">
                <a:tc rowSpan="2">
                  <a:txBody>
                    <a:bodyPr/>
                    <a:lstStyle/>
                    <a:p>
                      <a:pPr algn="ctr" fontAlgn="b"/>
                      <a:r>
                        <a:rPr lang="en-US" sz="2000" b="1" u="none" strike="noStrike" dirty="0" smtClean="0">
                          <a:effectLst/>
                          <a:latin typeface="Calibri" panose="020F0502020204030204" pitchFamily="34" charset="0"/>
                        </a:rPr>
                        <a:t>…</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smtClean="0">
                          <a:effectLst/>
                          <a:latin typeface="Calibri" panose="020F0502020204030204" pitchFamily="34" charset="0"/>
                        </a:rPr>
                        <a:t>Academic Organization</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a:effectLst/>
                          <a:latin typeface="Calibri" panose="020F0502020204030204" pitchFamily="34" charset="0"/>
                        </a:rPr>
                        <a:t>Subject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smtClean="0">
                          <a:effectLst/>
                          <a:latin typeface="Calibri" panose="020F0502020204030204" pitchFamily="34" charset="0"/>
                        </a:rPr>
                        <a:t>Catalog Number</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2000" b="1" u="none" strike="noStrike" dirty="0">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6896">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Physics</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smtClean="0">
                          <a:effectLst/>
                          <a:latin typeface="Calibri" panose="020F0502020204030204" pitchFamily="34" charset="0"/>
                        </a:rPr>
                        <a:t>PHY</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latin typeface="Calibri" panose="020F0502020204030204" pitchFamily="34" charset="0"/>
                        </a:rPr>
                        <a:t> </a:t>
                      </a:r>
                      <a:r>
                        <a:rPr lang="en-US" sz="2000" u="none" strike="noStrike" dirty="0" smtClean="0">
                          <a:effectLst/>
                          <a:latin typeface="Calibri" panose="020F0502020204030204" pitchFamily="34" charset="0"/>
                        </a:rPr>
                        <a:t>113</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r>
              <a:tr h="386896">
                <a:tc gridSpan="5">
                  <a:txBody>
                    <a:bodyPr/>
                    <a:lstStyle/>
                    <a:p>
                      <a:pPr algn="ctr" fontAlgn="b"/>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fontAlgn="b"/>
                      <a:r>
                        <a:rPr lang="en-US" sz="2000" b="1" i="0" u="none" strike="noStrike" dirty="0" smtClean="0">
                          <a:solidFill>
                            <a:srgbClr val="0000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Physics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PHY</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113</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2205378184"/>
              </p:ext>
            </p:extLst>
          </p:nvPr>
        </p:nvGraphicFramePr>
        <p:xfrm>
          <a:off x="24687943" y="21746123"/>
          <a:ext cx="4374080" cy="1707242"/>
        </p:xfrm>
        <a:graphic>
          <a:graphicData uri="http://schemas.openxmlformats.org/drawingml/2006/table">
            <a:tbl>
              <a:tblPr>
                <a:tableStyleId>{2D5ABB26-0587-4C30-8999-92F81FD0307C}</a:tableStyleId>
              </a:tblPr>
              <a:tblGrid>
                <a:gridCol w="548038"/>
                <a:gridCol w="1467853"/>
                <a:gridCol w="818147"/>
                <a:gridCol w="1058779"/>
                <a:gridCol w="481263"/>
              </a:tblGrid>
              <a:tr h="0">
                <a:tc rowSpan="2">
                  <a:txBody>
                    <a:bodyPr/>
                    <a:lstStyle/>
                    <a:p>
                      <a:pPr algn="ctr" fontAlgn="b"/>
                      <a:r>
                        <a:rPr lang="en-US" sz="2000" b="1" u="none" strike="noStrike" dirty="0" smtClean="0">
                          <a:effectLst/>
                          <a:latin typeface="Calibri" panose="020F0502020204030204" pitchFamily="34" charset="0"/>
                        </a:rPr>
                        <a:t>…</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smtClean="0">
                          <a:effectLst/>
                          <a:latin typeface="Calibri" panose="020F0502020204030204" pitchFamily="34" charset="0"/>
                        </a:rPr>
                        <a:t>Academic Organization</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a:effectLst/>
                          <a:latin typeface="Calibri" panose="020F0502020204030204" pitchFamily="34" charset="0"/>
                        </a:rPr>
                        <a:t>Subject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smtClean="0">
                          <a:effectLst/>
                          <a:latin typeface="Calibri" panose="020F0502020204030204" pitchFamily="34" charset="0"/>
                        </a:rPr>
                        <a:t>Catalog Number</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2000" b="1" u="none" strike="noStrike" dirty="0">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6896">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smtClean="0">
                          <a:effectLst/>
                          <a:latin typeface="Calibri" panose="020F0502020204030204" pitchFamily="34" charset="0"/>
                        </a:rPr>
                        <a:t>Biology</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smtClean="0">
                          <a:effectLst/>
                          <a:latin typeface="Calibri" panose="020F0502020204030204" pitchFamily="34" charset="0"/>
                        </a:rPr>
                        <a:t>BIO</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latin typeface="Calibri" panose="020F0502020204030204" pitchFamily="34" charset="0"/>
                        </a:rPr>
                        <a:t> </a:t>
                      </a:r>
                      <a:r>
                        <a:rPr lang="en-US" sz="2000" u="none" strike="noStrike" dirty="0" smtClean="0">
                          <a:effectLst/>
                          <a:latin typeface="Calibri" panose="020F0502020204030204" pitchFamily="34" charset="0"/>
                        </a:rPr>
                        <a:t>101</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r>
              <a:tr h="386896">
                <a:tc gridSpan="5">
                  <a:txBody>
                    <a:bodyPr/>
                    <a:lstStyle/>
                    <a:p>
                      <a:pPr algn="ctr" fontAlgn="b"/>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fontAlgn="b"/>
                      <a:r>
                        <a:rPr lang="en-US" sz="2000" b="1" i="0" u="none" strike="noStrike" dirty="0" smtClean="0">
                          <a:solidFill>
                            <a:srgbClr val="0000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Physics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PHY</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113</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2006243609"/>
              </p:ext>
            </p:extLst>
          </p:nvPr>
        </p:nvGraphicFramePr>
        <p:xfrm>
          <a:off x="24840343" y="21898523"/>
          <a:ext cx="4374080" cy="1707242"/>
        </p:xfrm>
        <a:graphic>
          <a:graphicData uri="http://schemas.openxmlformats.org/drawingml/2006/table">
            <a:tbl>
              <a:tblPr>
                <a:tableStyleId>{2D5ABB26-0587-4C30-8999-92F81FD0307C}</a:tableStyleId>
              </a:tblPr>
              <a:tblGrid>
                <a:gridCol w="548038"/>
                <a:gridCol w="1467853"/>
                <a:gridCol w="818147"/>
                <a:gridCol w="1058779"/>
                <a:gridCol w="481263"/>
              </a:tblGrid>
              <a:tr h="0">
                <a:tc rowSpan="2">
                  <a:txBody>
                    <a:bodyPr/>
                    <a:lstStyle/>
                    <a:p>
                      <a:pPr algn="ctr" fontAlgn="b"/>
                      <a:r>
                        <a:rPr lang="en-US" sz="2000" b="1" u="none" strike="noStrike" dirty="0" smtClean="0">
                          <a:effectLst/>
                          <a:latin typeface="Calibri" panose="020F0502020204030204" pitchFamily="34" charset="0"/>
                        </a:rPr>
                        <a:t>…</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smtClean="0">
                          <a:effectLst/>
                          <a:latin typeface="Calibri" panose="020F0502020204030204" pitchFamily="34" charset="0"/>
                        </a:rPr>
                        <a:t>Academic Organization</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a:effectLst/>
                          <a:latin typeface="Calibri" panose="020F0502020204030204" pitchFamily="34" charset="0"/>
                        </a:rPr>
                        <a:t>Subject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smtClean="0">
                          <a:effectLst/>
                          <a:latin typeface="Calibri" panose="020F0502020204030204" pitchFamily="34" charset="0"/>
                        </a:rPr>
                        <a:t>Catalog Number</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2000" b="1" u="none" strike="noStrike" dirty="0">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6896">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smtClean="0">
                          <a:effectLst/>
                          <a:latin typeface="Calibri" panose="020F0502020204030204" pitchFamily="34" charset="0"/>
                        </a:rPr>
                        <a:t>Biology</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smtClean="0">
                          <a:effectLst/>
                          <a:latin typeface="Calibri" panose="020F0502020204030204" pitchFamily="34" charset="0"/>
                        </a:rPr>
                        <a:t>BIO</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latin typeface="Calibri" panose="020F0502020204030204" pitchFamily="34" charset="0"/>
                        </a:rPr>
                        <a:t> </a:t>
                      </a:r>
                      <a:r>
                        <a:rPr lang="en-US" sz="2000" u="none" strike="noStrike" dirty="0" smtClean="0">
                          <a:effectLst/>
                          <a:latin typeface="Calibri" panose="020F0502020204030204" pitchFamily="34" charset="0"/>
                        </a:rPr>
                        <a:t>101</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r>
              <a:tr h="386896">
                <a:tc gridSpan="5">
                  <a:txBody>
                    <a:bodyPr/>
                    <a:lstStyle/>
                    <a:p>
                      <a:pPr algn="ctr" fontAlgn="b"/>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fontAlgn="b"/>
                      <a:r>
                        <a:rPr lang="en-US" sz="2000" b="1" i="0" u="none" strike="noStrike" dirty="0" smtClean="0">
                          <a:solidFill>
                            <a:srgbClr val="0000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Physics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PHY</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113</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61" name="Table 60"/>
          <p:cNvGraphicFramePr>
            <a:graphicFrameLocks noGrp="1"/>
          </p:cNvGraphicFramePr>
          <p:nvPr>
            <p:extLst>
              <p:ext uri="{D42A27DB-BD31-4B8C-83A1-F6EECF244321}">
                <p14:modId xmlns:p14="http://schemas.microsoft.com/office/powerpoint/2010/main" val="883352131"/>
              </p:ext>
            </p:extLst>
          </p:nvPr>
        </p:nvGraphicFramePr>
        <p:xfrm>
          <a:off x="24992743" y="22050923"/>
          <a:ext cx="4374080" cy="1707242"/>
        </p:xfrm>
        <a:graphic>
          <a:graphicData uri="http://schemas.openxmlformats.org/drawingml/2006/table">
            <a:tbl>
              <a:tblPr>
                <a:tableStyleId>{2D5ABB26-0587-4C30-8999-92F81FD0307C}</a:tableStyleId>
              </a:tblPr>
              <a:tblGrid>
                <a:gridCol w="548038"/>
                <a:gridCol w="1467853"/>
                <a:gridCol w="818147"/>
                <a:gridCol w="1058779"/>
                <a:gridCol w="481263"/>
              </a:tblGrid>
              <a:tr h="0">
                <a:tc rowSpan="2">
                  <a:txBody>
                    <a:bodyPr/>
                    <a:lstStyle/>
                    <a:p>
                      <a:pPr algn="ctr" fontAlgn="b"/>
                      <a:r>
                        <a:rPr lang="en-US" sz="2000" b="1" u="none" strike="noStrike" dirty="0" smtClean="0">
                          <a:effectLst/>
                          <a:latin typeface="Calibri" panose="020F0502020204030204" pitchFamily="34" charset="0"/>
                        </a:rPr>
                        <a:t>…</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smtClean="0">
                          <a:effectLst/>
                          <a:latin typeface="Calibri" panose="020F0502020204030204" pitchFamily="34" charset="0"/>
                        </a:rPr>
                        <a:t>Academic Organization</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a:effectLst/>
                          <a:latin typeface="Calibri" panose="020F0502020204030204" pitchFamily="34" charset="0"/>
                        </a:rPr>
                        <a:t>Subject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smtClean="0">
                          <a:effectLst/>
                          <a:latin typeface="Calibri" panose="020F0502020204030204" pitchFamily="34" charset="0"/>
                        </a:rPr>
                        <a:t>Catalog Number</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2000" b="1" u="none" strike="noStrike" dirty="0">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6896">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smtClean="0">
                          <a:effectLst/>
                          <a:latin typeface="Calibri" panose="020F0502020204030204" pitchFamily="34" charset="0"/>
                        </a:rPr>
                        <a:t>Biology</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smtClean="0">
                          <a:effectLst/>
                          <a:latin typeface="Calibri" panose="020F0502020204030204" pitchFamily="34" charset="0"/>
                        </a:rPr>
                        <a:t>BIO</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latin typeface="Calibri" panose="020F0502020204030204" pitchFamily="34" charset="0"/>
                        </a:rPr>
                        <a:t> </a:t>
                      </a:r>
                      <a:r>
                        <a:rPr lang="en-US" sz="2000" u="none" strike="noStrike" dirty="0" smtClean="0">
                          <a:effectLst/>
                          <a:latin typeface="Calibri" panose="020F0502020204030204" pitchFamily="34" charset="0"/>
                        </a:rPr>
                        <a:t>101</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r>
              <a:tr h="386896">
                <a:tc gridSpan="5">
                  <a:txBody>
                    <a:bodyPr/>
                    <a:lstStyle/>
                    <a:p>
                      <a:pPr algn="ctr" fontAlgn="b"/>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fontAlgn="b"/>
                      <a:r>
                        <a:rPr lang="en-US" sz="2000" b="1" i="0" u="none" strike="noStrike" dirty="0" smtClean="0">
                          <a:solidFill>
                            <a:srgbClr val="0000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Physics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PHY</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113</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2822050807"/>
              </p:ext>
            </p:extLst>
          </p:nvPr>
        </p:nvGraphicFramePr>
        <p:xfrm>
          <a:off x="25145143" y="22203323"/>
          <a:ext cx="4374080" cy="1707242"/>
        </p:xfrm>
        <a:graphic>
          <a:graphicData uri="http://schemas.openxmlformats.org/drawingml/2006/table">
            <a:tbl>
              <a:tblPr>
                <a:tableStyleId>{2D5ABB26-0587-4C30-8999-92F81FD0307C}</a:tableStyleId>
              </a:tblPr>
              <a:tblGrid>
                <a:gridCol w="548038"/>
                <a:gridCol w="1467853"/>
                <a:gridCol w="818147"/>
                <a:gridCol w="1058779"/>
                <a:gridCol w="481263"/>
              </a:tblGrid>
              <a:tr h="0">
                <a:tc rowSpan="2">
                  <a:txBody>
                    <a:bodyPr/>
                    <a:lstStyle/>
                    <a:p>
                      <a:pPr algn="ctr" fontAlgn="b"/>
                      <a:r>
                        <a:rPr lang="en-US" sz="2000" b="1" u="none" strike="noStrike" dirty="0" smtClean="0">
                          <a:effectLst/>
                          <a:latin typeface="Calibri" panose="020F0502020204030204" pitchFamily="34" charset="0"/>
                        </a:rPr>
                        <a:t>…</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smtClean="0">
                          <a:effectLst/>
                          <a:latin typeface="Calibri" panose="020F0502020204030204" pitchFamily="34" charset="0"/>
                        </a:rPr>
                        <a:t>Academic Organization</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a:effectLst/>
                          <a:latin typeface="Calibri" panose="020F0502020204030204" pitchFamily="34" charset="0"/>
                        </a:rPr>
                        <a:t>Subject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smtClean="0">
                          <a:effectLst/>
                          <a:latin typeface="Calibri" panose="020F0502020204030204" pitchFamily="34" charset="0"/>
                        </a:rPr>
                        <a:t>Catalog Number</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2000" b="1" u="none" strike="noStrike" dirty="0">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6896">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smtClean="0">
                          <a:effectLst/>
                          <a:latin typeface="Calibri" panose="020F0502020204030204" pitchFamily="34" charset="0"/>
                        </a:rPr>
                        <a:t>Biology</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smtClean="0">
                          <a:effectLst/>
                          <a:latin typeface="Calibri" panose="020F0502020204030204" pitchFamily="34" charset="0"/>
                        </a:rPr>
                        <a:t>BIO</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latin typeface="Calibri" panose="020F0502020204030204" pitchFamily="34" charset="0"/>
                        </a:rPr>
                        <a:t> </a:t>
                      </a:r>
                      <a:r>
                        <a:rPr lang="en-US" sz="2000" u="none" strike="noStrike" dirty="0" smtClean="0">
                          <a:effectLst/>
                          <a:latin typeface="Calibri" panose="020F0502020204030204" pitchFamily="34" charset="0"/>
                        </a:rPr>
                        <a:t>101</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r>
              <a:tr h="386896">
                <a:tc gridSpan="5">
                  <a:txBody>
                    <a:bodyPr/>
                    <a:lstStyle/>
                    <a:p>
                      <a:pPr algn="ctr" fontAlgn="b"/>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fontAlgn="b"/>
                      <a:r>
                        <a:rPr lang="en-US" sz="2000" b="1" i="0" u="none" strike="noStrike" dirty="0" smtClean="0">
                          <a:solidFill>
                            <a:srgbClr val="0000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Physics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PHY</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113</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671454404"/>
              </p:ext>
            </p:extLst>
          </p:nvPr>
        </p:nvGraphicFramePr>
        <p:xfrm>
          <a:off x="25297543" y="22355723"/>
          <a:ext cx="4374080" cy="1707242"/>
        </p:xfrm>
        <a:graphic>
          <a:graphicData uri="http://schemas.openxmlformats.org/drawingml/2006/table">
            <a:tbl>
              <a:tblPr>
                <a:tableStyleId>{2D5ABB26-0587-4C30-8999-92F81FD0307C}</a:tableStyleId>
              </a:tblPr>
              <a:tblGrid>
                <a:gridCol w="548038"/>
                <a:gridCol w="1467853"/>
                <a:gridCol w="818147"/>
                <a:gridCol w="1058779"/>
                <a:gridCol w="481263"/>
              </a:tblGrid>
              <a:tr h="0">
                <a:tc rowSpan="2">
                  <a:txBody>
                    <a:bodyPr/>
                    <a:lstStyle/>
                    <a:p>
                      <a:pPr algn="ctr" fontAlgn="b"/>
                      <a:r>
                        <a:rPr lang="en-US" sz="2000" b="1" u="none" strike="noStrike" dirty="0" smtClean="0">
                          <a:effectLst/>
                          <a:latin typeface="Calibri" panose="020F0502020204030204" pitchFamily="34" charset="0"/>
                        </a:rPr>
                        <a:t>…</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smtClean="0">
                          <a:effectLst/>
                          <a:latin typeface="Calibri" panose="020F0502020204030204" pitchFamily="34" charset="0"/>
                        </a:rPr>
                        <a:t>Academic Organization</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a:effectLst/>
                          <a:latin typeface="Calibri" panose="020F0502020204030204" pitchFamily="34" charset="0"/>
                        </a:rPr>
                        <a:t>Subject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smtClean="0">
                          <a:effectLst/>
                          <a:latin typeface="Calibri" panose="020F0502020204030204" pitchFamily="34" charset="0"/>
                        </a:rPr>
                        <a:t>Catalog Number</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2000" b="1" u="none" strike="noStrike" dirty="0">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6896">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smtClean="0">
                          <a:effectLst/>
                          <a:latin typeface="Calibri" panose="020F0502020204030204" pitchFamily="34" charset="0"/>
                        </a:rPr>
                        <a:t>Biology</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smtClean="0">
                          <a:effectLst/>
                          <a:latin typeface="Calibri" panose="020F0502020204030204" pitchFamily="34" charset="0"/>
                        </a:rPr>
                        <a:t>BIO</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latin typeface="Calibri" panose="020F0502020204030204" pitchFamily="34" charset="0"/>
                        </a:rPr>
                        <a:t> </a:t>
                      </a:r>
                      <a:r>
                        <a:rPr lang="en-US" sz="2000" u="none" strike="noStrike" dirty="0" smtClean="0">
                          <a:effectLst/>
                          <a:latin typeface="Calibri" panose="020F0502020204030204" pitchFamily="34" charset="0"/>
                        </a:rPr>
                        <a:t>101</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r>
              <a:tr h="386896">
                <a:tc gridSpan="5">
                  <a:txBody>
                    <a:bodyPr/>
                    <a:lstStyle/>
                    <a:p>
                      <a:pPr algn="ctr" fontAlgn="b"/>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fontAlgn="b"/>
                      <a:r>
                        <a:rPr lang="en-US" sz="2000" b="1" i="0" u="none" strike="noStrike" dirty="0" smtClean="0">
                          <a:solidFill>
                            <a:srgbClr val="0000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Physics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PHY</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0" i="0" u="none" strike="noStrike" dirty="0" smtClean="0">
                          <a:solidFill>
                            <a:srgbClr val="000000"/>
                          </a:solidFill>
                          <a:effectLst/>
                          <a:latin typeface="Calibri" panose="020F0502020204030204" pitchFamily="34" charset="0"/>
                        </a:rPr>
                        <a:t>113</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231487575"/>
              </p:ext>
            </p:extLst>
          </p:nvPr>
        </p:nvGraphicFramePr>
        <p:xfrm>
          <a:off x="23308557" y="27499937"/>
          <a:ext cx="8047251" cy="2828925"/>
        </p:xfrm>
        <a:graphic>
          <a:graphicData uri="http://schemas.openxmlformats.org/drawingml/2006/table">
            <a:tbl>
              <a:tblPr>
                <a:tableStyleId>{5940675A-B579-460E-94D1-54222C63F5DA}</a:tableStyleId>
              </a:tblPr>
              <a:tblGrid>
                <a:gridCol w="933452"/>
                <a:gridCol w="952500"/>
                <a:gridCol w="971550"/>
                <a:gridCol w="1257300"/>
                <a:gridCol w="1047750"/>
                <a:gridCol w="990600"/>
                <a:gridCol w="1008384"/>
                <a:gridCol w="885715"/>
              </a:tblGrid>
              <a:tr h="190500">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Monday</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Tuesday</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dirty="0">
                          <a:effectLst/>
                        </a:rPr>
                        <a:t>Wednesday</a:t>
                      </a:r>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Thursday</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Friday</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Saturday</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Sunday</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r>
              <a:tr h="190500">
                <a:tc>
                  <a:txBody>
                    <a:bodyPr/>
                    <a:lstStyle/>
                    <a:p>
                      <a:pPr algn="r" fontAlgn="b"/>
                      <a:r>
                        <a:rPr lang="en-US" sz="2000" u="none" strike="noStrike">
                          <a:effectLst/>
                        </a:rPr>
                        <a:t>8:00 AM</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PHY 113</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PHY 113</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r>
              <a:tr h="190500">
                <a:tc>
                  <a:txBody>
                    <a:bodyPr/>
                    <a:lstStyle/>
                    <a:p>
                      <a:pPr algn="r" fontAlgn="b"/>
                      <a:r>
                        <a:rPr lang="en-US" sz="2000" u="none" strike="noStrike">
                          <a:effectLst/>
                        </a:rPr>
                        <a:t>8:15 AM</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PHY 113</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PHY 113</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r>
              <a:tr h="190500">
                <a:tc>
                  <a:txBody>
                    <a:bodyPr/>
                    <a:lstStyle/>
                    <a:p>
                      <a:pPr algn="r" fontAlgn="b"/>
                      <a:r>
                        <a:rPr lang="en-US" sz="2000" u="none" strike="noStrike">
                          <a:effectLst/>
                        </a:rPr>
                        <a:t>8:30 AM</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PHY 113</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PHY 113</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r>
              <a:tr h="190500">
                <a:tc>
                  <a:txBody>
                    <a:bodyPr/>
                    <a:lstStyle/>
                    <a:p>
                      <a:pPr algn="r" fontAlgn="b"/>
                      <a:r>
                        <a:rPr lang="en-US" sz="2000" u="none" strike="noStrike">
                          <a:effectLst/>
                        </a:rPr>
                        <a:t>8:45 AM</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PHY 113</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PHY 113</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r>
              <a:tr h="190500">
                <a:tc>
                  <a:txBody>
                    <a:bodyPr/>
                    <a:lstStyle/>
                    <a:p>
                      <a:pPr algn="r" fontAlgn="b"/>
                      <a:r>
                        <a:rPr lang="en-US" sz="2000" u="none" strike="noStrike">
                          <a:effectLst/>
                        </a:rPr>
                        <a:t>9:00 AM</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BIO 101</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BIO 101</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BIO 101</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r>
              <a:tr h="190500">
                <a:tc>
                  <a:txBody>
                    <a:bodyPr/>
                    <a:lstStyle/>
                    <a:p>
                      <a:pPr algn="r" fontAlgn="b"/>
                      <a:r>
                        <a:rPr lang="en-US" sz="2000" u="none" strike="noStrike">
                          <a:effectLst/>
                        </a:rPr>
                        <a:t>9:15 AM</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BIO 101</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BIO 101</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BIO 101</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r>
              <a:tr h="190500">
                <a:tc>
                  <a:txBody>
                    <a:bodyPr/>
                    <a:lstStyle/>
                    <a:p>
                      <a:pPr algn="r" fontAlgn="b"/>
                      <a:r>
                        <a:rPr lang="en-US" sz="2000" u="none" strike="noStrike">
                          <a:effectLst/>
                        </a:rPr>
                        <a:t>9:30 AM</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BIO 101</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BIO 101</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BIO 101</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r>
              <a:tr h="190500">
                <a:tc>
                  <a:txBody>
                    <a:bodyPr/>
                    <a:lstStyle/>
                    <a:p>
                      <a:pPr algn="r" fontAlgn="b"/>
                      <a:r>
                        <a:rPr lang="en-US" sz="2000" u="none" strike="noStrike">
                          <a:effectLst/>
                        </a:rPr>
                        <a:t>9:45 AM</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BIO 101</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BIO 101</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2000" u="none" strike="noStrike">
                          <a:effectLst/>
                        </a:rPr>
                        <a:t>BIO 101</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r>
            </a:tbl>
          </a:graphicData>
        </a:graphic>
      </p:graphicFrame>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 Header Logo right 4">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Blue header logo left wide 3">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Gold header logo right wide 3">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Gold header logo left wide 3">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 Header Logo Left 4">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old header logo right 4">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Gold header logo left 4">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Blue header logo right 3">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Blue header logo left 3">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Gold header logo right 3">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Gold header logo left 3">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Ble header logo right wide 3">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1442</TotalTime>
  <Words>1174</Words>
  <Application>Microsoft Office PowerPoint</Application>
  <PresentationFormat>Custom</PresentationFormat>
  <Paragraphs>315</Paragraphs>
  <Slides>1</Slides>
  <Notes>1</Notes>
  <HiddenSlides>0</HiddenSlides>
  <MMClips>0</MMClips>
  <ScaleCrop>false</ScaleCrop>
  <HeadingPairs>
    <vt:vector size="6" baseType="variant">
      <vt:variant>
        <vt:lpstr>Fonts Used</vt:lpstr>
      </vt:variant>
      <vt:variant>
        <vt:i4>4</vt:i4>
      </vt:variant>
      <vt:variant>
        <vt:lpstr>Theme</vt:lpstr>
      </vt:variant>
      <vt:variant>
        <vt:i4>12</vt:i4>
      </vt:variant>
      <vt:variant>
        <vt:lpstr>Slide Titles</vt:lpstr>
      </vt:variant>
      <vt:variant>
        <vt:i4>1</vt:i4>
      </vt:variant>
    </vt:vector>
  </HeadingPairs>
  <TitlesOfParts>
    <vt:vector size="17" baseType="lpstr">
      <vt:lpstr>Arial</vt:lpstr>
      <vt:lpstr>Calibri</vt:lpstr>
      <vt:lpstr>Times New Roman</vt:lpstr>
      <vt:lpstr>Trebuchet MS</vt:lpstr>
      <vt:lpstr>Blue Header Logo right 4</vt:lpstr>
      <vt:lpstr>Blue Header Logo Left 4</vt:lpstr>
      <vt:lpstr>Gold header logo right 4</vt:lpstr>
      <vt:lpstr>Gold header logo left 4</vt:lpstr>
      <vt:lpstr>Blue header logo right 3</vt:lpstr>
      <vt:lpstr>Blue header logo left 3</vt:lpstr>
      <vt:lpstr>Gold header logo right 3</vt:lpstr>
      <vt:lpstr>Gold header logo left 3</vt:lpstr>
      <vt:lpstr>Ble header logo right wide 3</vt:lpstr>
      <vt:lpstr>Blue header logo left wide 3</vt:lpstr>
      <vt:lpstr>Gold header logo right wide 3</vt:lpstr>
      <vt:lpstr>Gold header logo left wide 3</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Murilo Silva</cp:lastModifiedBy>
  <cp:revision>205</cp:revision>
  <dcterms:created xsi:type="dcterms:W3CDTF">2012-02-03T19:11:35Z</dcterms:created>
  <dcterms:modified xsi:type="dcterms:W3CDTF">2016-04-19T03:41:18Z</dcterms:modified>
</cp:coreProperties>
</file>