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1.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0" r:id="rId2"/>
    <p:sldMasterId id="2147483667" r:id="rId3"/>
    <p:sldMasterId id="2147483659" r:id="rId4"/>
    <p:sldMasterId id="2147483669" r:id="rId5"/>
    <p:sldMasterId id="2147483657" r:id="rId6"/>
    <p:sldMasterId id="2147483671" r:id="rId7"/>
    <p:sldMasterId id="2147483661" r:id="rId8"/>
    <p:sldMasterId id="2147483673" r:id="rId9"/>
    <p:sldMasterId id="2147483653" r:id="rId10"/>
    <p:sldMasterId id="2147483675" r:id="rId11"/>
    <p:sldMasterId id="2147483663" r:id="rId12"/>
  </p:sldMasterIdLst>
  <p:notesMasterIdLst>
    <p:notesMasterId r:id="rId14"/>
  </p:notesMasterIdLst>
  <p:handoutMasterIdLst>
    <p:handoutMasterId r:id="rId15"/>
  </p:handoutMasterIdLst>
  <p:sldIdLst>
    <p:sldId id="256" r:id="rId1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500">
          <p15:clr>
            <a:srgbClr val="A4A3A4"/>
          </p15:clr>
        </p15:guide>
        <p15:guide id="8" orient="horz" pos="19584">
          <p15:clr>
            <a:srgbClr val="A4A3A4"/>
          </p15:clr>
        </p15:guide>
        <p15:guide id="9" orient="horz" pos="450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D"/>
    <a:srgbClr val="FDBA30"/>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1626" y="42"/>
      </p:cViewPr>
      <p:guideLst>
        <p:guide orient="horz" pos="3318"/>
        <p:guide orient="horz" pos="288"/>
        <p:guide orient="horz" pos="20160"/>
        <p:guide orient="horz"/>
        <p:guide pos="581"/>
        <p:guide pos="27069"/>
        <p:guide orient="horz" pos="3500"/>
        <p:guide orient="horz" pos="19584"/>
        <p:guide orient="horz" pos="45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2600"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2600"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2600"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7491155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13843731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4188"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4188"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4188"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031795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0153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153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153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7689442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404609390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907219"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907219"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907219"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925516"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30" hasCustomPrompt="1"/>
          </p:nvPr>
        </p:nvSpPr>
        <p:spPr>
          <a:xfrm>
            <a:off x="11583991"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2256750"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32908995" y="6701514"/>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920751" y="153404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32908995" y="154166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32914027" y="270752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0342222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7"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9" name="Text Placeholder 3"/>
          <p:cNvSpPr>
            <a:spLocks noGrp="1"/>
          </p:cNvSpPr>
          <p:nvPr>
            <p:ph type="body" sz="quarter" idx="154" hasCustomPrompt="1"/>
          </p:nvPr>
        </p:nvSpPr>
        <p:spPr>
          <a:xfrm>
            <a:off x="11587166"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0" name="Text Placeholder 3"/>
          <p:cNvSpPr>
            <a:spLocks noGrp="1"/>
          </p:cNvSpPr>
          <p:nvPr>
            <p:ph type="body" sz="quarter" idx="155" hasCustomPrompt="1"/>
          </p:nvPr>
        </p:nvSpPr>
        <p:spPr>
          <a:xfrm>
            <a:off x="22250400"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1" name="Text Placeholder 3"/>
          <p:cNvSpPr>
            <a:spLocks noGrp="1"/>
          </p:cNvSpPr>
          <p:nvPr>
            <p:ph type="body" sz="quarter" idx="156" hasCustomPrompt="1"/>
          </p:nvPr>
        </p:nvSpPr>
        <p:spPr>
          <a:xfrm>
            <a:off x="32904232"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2" name="Text Placeholder 3"/>
          <p:cNvSpPr>
            <a:spLocks noGrp="1"/>
          </p:cNvSpPr>
          <p:nvPr>
            <p:ph type="body" sz="quarter" idx="157" hasCustomPrompt="1"/>
          </p:nvPr>
        </p:nvSpPr>
        <p:spPr>
          <a:xfrm>
            <a:off x="915988" y="15370696"/>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3" name="Text Placeholder 3"/>
          <p:cNvSpPr>
            <a:spLocks noGrp="1"/>
          </p:cNvSpPr>
          <p:nvPr>
            <p:ph type="body" sz="quarter" idx="158" hasCustomPrompt="1"/>
          </p:nvPr>
        </p:nvSpPr>
        <p:spPr>
          <a:xfrm>
            <a:off x="32904232" y="15432702"/>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4" name="Text Placeholder 3"/>
          <p:cNvSpPr>
            <a:spLocks noGrp="1"/>
          </p:cNvSpPr>
          <p:nvPr>
            <p:ph type="body" sz="quarter" idx="159" hasCustomPrompt="1"/>
          </p:nvPr>
        </p:nvSpPr>
        <p:spPr>
          <a:xfrm>
            <a:off x="32963587" y="2716164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604555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22338"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22338"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22338"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882234"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853798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1074738"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401369" y="1645737"/>
            <a:ext cx="9570669" cy="1509121"/>
          </a:xfrm>
          <a:prstGeom prst="rect">
            <a:avLst/>
          </a:prstGeom>
        </p:spPr>
      </p:pic>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110770"/>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2338"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4" r:id="rId1"/>
    <p:sldLayoutId id="214748367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5293" y="1645736"/>
            <a:ext cx="9583569" cy="1509121"/>
          </a:xfrm>
          <a:prstGeom prst="rect">
            <a:avLst/>
          </a:prstGeom>
        </p:spPr>
      </p:pic>
    </p:spTree>
    <p:extLst>
      <p:ext uri="{BB962C8B-B14F-4D97-AF65-F5344CB8AC3E}">
        <p14:creationId xmlns:p14="http://schemas.microsoft.com/office/powerpoint/2010/main" val="132895123"/>
      </p:ext>
    </p:extLst>
  </p:cSld>
  <p:clrMap bg1="lt1" tx1="dk1" bg2="lt2" tx2="dk2" accent1="accent1" accent2="accent2" accent3="accent3" accent4="accent4" accent5="accent5" accent6="accent6" hlink="hlink" folHlink="folHlink"/>
  <p:sldLayoutIdLst>
    <p:sldLayoutId id="2147483676" r:id="rId1"/>
    <p:sldLayoutId id="2147483678"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4182225853"/>
      </p:ext>
    </p:extLst>
  </p:cSld>
  <p:clrMap bg1="lt1" tx1="dk1" bg2="lt2" tx2="dk2" accent1="accent1" accent2="accent2" accent3="accent3" accent4="accent4" accent5="accent5" accent6="accent6" hlink="hlink" folHlink="folHlink"/>
  <p:sldLayoutIdLst>
    <p:sldLayoutId id="2147483664" r:id="rId1"/>
    <p:sldLayoutId id="2147483677"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2338" y="1645737"/>
            <a:ext cx="9570669" cy="1509121"/>
          </a:xfrm>
          <a:prstGeom prst="rect">
            <a:avLst/>
          </a:prstGeom>
        </p:spPr>
      </p:pic>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93231" y="1645736"/>
            <a:ext cx="9583569" cy="1509121"/>
          </a:xfrm>
          <a:prstGeom prst="rect">
            <a:avLst/>
          </a:prstGeom>
        </p:spPr>
      </p:pic>
    </p:spTree>
    <p:extLst>
      <p:ext uri="{BB962C8B-B14F-4D97-AF65-F5344CB8AC3E}">
        <p14:creationId xmlns:p14="http://schemas.microsoft.com/office/powerpoint/2010/main" val="1885297573"/>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3161732564"/>
      </p:ext>
    </p:extLst>
  </p:cSld>
  <p:clrMap bg1="lt1" tx1="dk1" bg2="lt2" tx2="dk2" accent1="accent1" accent2="accent2" accent3="accent3" accent4="accent4" accent5="accent5" accent6="accent6" hlink="hlink" folHlink="folHlink"/>
  <p:sldLayoutIdLst>
    <p:sldLayoutId id="2147483660" r:id="rId1"/>
    <p:sldLayoutId id="2147483685"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93437" y="1645738"/>
            <a:ext cx="9570669" cy="1509121"/>
          </a:xfrm>
          <a:prstGeom prst="rect">
            <a:avLst/>
          </a:prstGeom>
        </p:spPr>
      </p:pic>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50854012"/>
      </p:ext>
    </p:extLst>
  </p:cSld>
  <p:clrMap bg1="lt1" tx1="dk1" bg2="lt2" tx2="dk2" accent1="accent1" accent2="accent2" accent3="accent3" accent4="accent4" accent5="accent5" accent6="accent6" hlink="hlink" folHlink="folHlink"/>
  <p:sldLayoutIdLst>
    <p:sldLayoutId id="2147483670" r:id="rId1"/>
    <p:sldLayoutId id="2147483684"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8" y="1645738"/>
            <a:ext cx="9570669" cy="1509121"/>
          </a:xfrm>
          <a:prstGeom prst="rect">
            <a:avLst/>
          </a:prstGeom>
        </p:spPr>
      </p:pic>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8" r:id="rId1"/>
    <p:sldLayoutId id="2147483683"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0537" y="1645736"/>
            <a:ext cx="9583569" cy="1509121"/>
          </a:xfrm>
          <a:prstGeom prst="rect">
            <a:avLst/>
          </a:prstGeom>
        </p:spPr>
      </p:pic>
    </p:spTree>
    <p:extLst>
      <p:ext uri="{BB962C8B-B14F-4D97-AF65-F5344CB8AC3E}">
        <p14:creationId xmlns:p14="http://schemas.microsoft.com/office/powerpoint/2010/main" val="3955686673"/>
      </p:ext>
    </p:extLst>
  </p:cSld>
  <p:clrMap bg1="lt1" tx1="dk1" bg2="lt2" tx2="dk2" accent1="accent1" accent2="accent2" accent3="accent3" accent4="accent4" accent5="accent5" accent6="accent6" hlink="hlink" folHlink="folHlink"/>
  <p:sldLayoutIdLst>
    <p:sldLayoutId id="2147483672" r:id="rId1"/>
    <p:sldLayoutId id="2147483682"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1012492812"/>
      </p:ext>
    </p:extLst>
  </p:cSld>
  <p:clrMap bg1="lt1" tx1="dk1" bg2="lt2" tx2="dk2" accent1="accent1" accent2="accent2" accent3="accent3" accent4="accent4" accent5="accent5" accent6="accent6" hlink="hlink" folHlink="folHlink"/>
  <p:sldLayoutIdLst>
    <p:sldLayoutId id="2147483662" r:id="rId1"/>
    <p:sldLayoutId id="2147483681"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397825"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2029273885"/>
      </p:ext>
    </p:extLst>
  </p:cSld>
  <p:clrMap bg1="lt1" tx1="dk1" bg2="lt2" tx2="dk2" accent1="accent1" accent2="accent2" accent3="accent3" accent4="accent4" accent5="accent5" accent6="accent6" hlink="hlink" folHlink="folHlink"/>
  <p:sldLayoutIdLst>
    <p:sldLayoutId id="2147483674" r:id="rId1"/>
    <p:sldLayoutId id="214748368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 Placeholder 222"/>
          <p:cNvSpPr>
            <a:spLocks noGrp="1"/>
          </p:cNvSpPr>
          <p:nvPr>
            <p:ph type="body" sz="quarter" idx="10"/>
          </p:nvPr>
        </p:nvSpPr>
        <p:spPr>
          <a:xfrm>
            <a:off x="930279" y="6659833"/>
            <a:ext cx="10056813" cy="6263487"/>
          </a:xfrm>
        </p:spPr>
        <p:txBody>
          <a:bodyPr/>
          <a:lstStyle/>
          <a:p>
            <a:pPr algn="just">
              <a:lnSpc>
                <a:spcPts val="3800"/>
              </a:lnSpc>
              <a:spcAft>
                <a:spcPts val="600"/>
              </a:spcAft>
            </a:pPr>
            <a:r>
              <a:rPr lang="en-US" dirty="0" smtClean="0"/>
              <a:t>How could the process of choosing classes be facilitated and improved in order to better fit ones schedule? CSG, for short, is a tool designed for students with its main purpose being to facilitate course selection during class registration. The goal of the class schedule generator is reached by matrix manipulation and analysis in </a:t>
            </a:r>
            <a:r>
              <a:rPr lang="en-US" dirty="0" err="1" smtClean="0"/>
              <a:t>Matlab</a:t>
            </a:r>
            <a:r>
              <a:rPr lang="en-US" dirty="0" smtClean="0"/>
              <a:t>. Although the computations and schedule matrices are created in </a:t>
            </a:r>
            <a:r>
              <a:rPr lang="en-US" dirty="0" err="1"/>
              <a:t>M</a:t>
            </a:r>
            <a:r>
              <a:rPr lang="en-US" dirty="0" err="1" smtClean="0"/>
              <a:t>atlab</a:t>
            </a:r>
            <a:r>
              <a:rPr lang="en-US" dirty="0" smtClean="0"/>
              <a:t>, in order to facilitate user usability the schedules generated will be exported to excel. This project was broken down in four major components: database read, course search, schedule generation, and schedule exportation.</a:t>
            </a:r>
            <a:endParaRPr lang="en-US" dirty="0"/>
          </a:p>
        </p:txBody>
      </p:sp>
      <p:sp>
        <p:nvSpPr>
          <p:cNvPr id="224" name="Text Placeholder 223"/>
          <p:cNvSpPr>
            <a:spLocks noGrp="1"/>
          </p:cNvSpPr>
          <p:nvPr>
            <p:ph type="body" sz="quarter" idx="11"/>
          </p:nvPr>
        </p:nvSpPr>
        <p:spPr/>
        <p:txBody>
          <a:bodyPr/>
          <a:lstStyle/>
          <a:p>
            <a:r>
              <a:rPr lang="en-US" dirty="0" smtClean="0"/>
              <a:t>Abstract</a:t>
            </a:r>
            <a:endParaRPr lang="en-US" dirty="0"/>
          </a:p>
        </p:txBody>
      </p:sp>
      <p:sp>
        <p:nvSpPr>
          <p:cNvPr id="225" name="Text Placeholder 224"/>
          <p:cNvSpPr>
            <a:spLocks noGrp="1"/>
          </p:cNvSpPr>
          <p:nvPr>
            <p:ph type="body" sz="quarter" idx="20"/>
          </p:nvPr>
        </p:nvSpPr>
        <p:spPr/>
        <p:txBody>
          <a:bodyPr/>
          <a:lstStyle/>
          <a:p>
            <a:r>
              <a:rPr lang="en-US" dirty="0" smtClean="0"/>
              <a:t>Objective</a:t>
            </a:r>
            <a:endParaRPr lang="en-US" dirty="0"/>
          </a:p>
        </p:txBody>
      </p:sp>
      <p:sp>
        <p:nvSpPr>
          <p:cNvPr id="226" name="Text Placeholder 225"/>
          <p:cNvSpPr>
            <a:spLocks noGrp="1"/>
          </p:cNvSpPr>
          <p:nvPr>
            <p:ph type="body" sz="quarter" idx="21"/>
          </p:nvPr>
        </p:nvSpPr>
        <p:spPr>
          <a:xfrm>
            <a:off x="11587165" y="6659833"/>
            <a:ext cx="10048874" cy="9138890"/>
          </a:xfrm>
        </p:spPr>
        <p:txBody>
          <a:bodyPr/>
          <a:lstStyle/>
          <a:p>
            <a:pPr algn="just">
              <a:lnSpc>
                <a:spcPts val="3800"/>
              </a:lnSpc>
            </a:pPr>
            <a:r>
              <a:rPr lang="en-US" b="1" dirty="0" smtClean="0"/>
              <a:t>Database Read</a:t>
            </a:r>
          </a:p>
          <a:p>
            <a:pPr algn="just">
              <a:lnSpc>
                <a:spcPts val="3800"/>
              </a:lnSpc>
            </a:pPr>
            <a:r>
              <a:rPr lang="en-US" dirty="0" smtClean="0"/>
              <a:t>Reading the CSV file using </a:t>
            </a:r>
            <a:r>
              <a:rPr lang="en-US" dirty="0" err="1" smtClean="0"/>
              <a:t>Matlab</a:t>
            </a:r>
            <a:r>
              <a:rPr lang="en-US" dirty="0" smtClean="0"/>
              <a:t> built-in function </a:t>
            </a:r>
            <a:r>
              <a:rPr lang="en-US" dirty="0" err="1" smtClean="0"/>
              <a:t>readtable</a:t>
            </a:r>
            <a:r>
              <a:rPr lang="en-US" dirty="0" smtClean="0"/>
              <a:t>.</a:t>
            </a:r>
            <a:r>
              <a:rPr lang="en-US" dirty="0"/>
              <a:t> </a:t>
            </a:r>
            <a:r>
              <a:rPr lang="en-US" dirty="0" smtClean="0"/>
              <a:t>This will correctly load all the rows and columns from the CSV file to a </a:t>
            </a:r>
            <a:r>
              <a:rPr lang="en-US" dirty="0" err="1"/>
              <a:t>M</a:t>
            </a:r>
            <a:r>
              <a:rPr lang="en-US" dirty="0" err="1" smtClean="0"/>
              <a:t>atlab</a:t>
            </a:r>
            <a:r>
              <a:rPr lang="en-US" dirty="0" smtClean="0"/>
              <a:t> table. Optimize formatting by removing any unwanted spaces and useless cells.</a:t>
            </a:r>
          </a:p>
          <a:p>
            <a:pPr algn="just">
              <a:lnSpc>
                <a:spcPts val="3800"/>
              </a:lnSpc>
            </a:pPr>
            <a:endParaRPr lang="en-US" b="1" dirty="0"/>
          </a:p>
          <a:p>
            <a:pPr algn="just">
              <a:lnSpc>
                <a:spcPts val="3800"/>
              </a:lnSpc>
            </a:pPr>
            <a:r>
              <a:rPr lang="en-US" b="1" dirty="0" smtClean="0"/>
              <a:t>Course Search</a:t>
            </a:r>
          </a:p>
          <a:p>
            <a:pPr algn="just">
              <a:lnSpc>
                <a:spcPts val="3800"/>
              </a:lnSpc>
            </a:pPr>
            <a:r>
              <a:rPr lang="en-US" dirty="0" smtClean="0"/>
              <a:t>Courses</a:t>
            </a:r>
          </a:p>
          <a:p>
            <a:pPr marL="457200" indent="-457200" algn="just">
              <a:lnSpc>
                <a:spcPts val="3800"/>
              </a:lnSpc>
              <a:buFont typeface="Arial" panose="020B0604020202020204" pitchFamily="34" charset="0"/>
              <a:buChar char="•"/>
            </a:pPr>
            <a:endParaRPr lang="en-US" b="1" dirty="0"/>
          </a:p>
          <a:p>
            <a:pPr algn="just">
              <a:lnSpc>
                <a:spcPts val="3800"/>
              </a:lnSpc>
            </a:pPr>
            <a:r>
              <a:rPr lang="en-US" b="1" dirty="0" smtClean="0"/>
              <a:t>Schedule Generation</a:t>
            </a:r>
          </a:p>
          <a:p>
            <a:pPr marL="457200" indent="-457200" algn="just">
              <a:lnSpc>
                <a:spcPts val="3800"/>
              </a:lnSpc>
              <a:buFont typeface="Arial" panose="020B0604020202020204" pitchFamily="34" charset="0"/>
              <a:buChar char="•"/>
            </a:pPr>
            <a:endParaRPr lang="en-US" b="1" dirty="0" smtClean="0"/>
          </a:p>
          <a:p>
            <a:pPr marL="457200" indent="-457200" algn="just">
              <a:lnSpc>
                <a:spcPts val="3800"/>
              </a:lnSpc>
              <a:buFont typeface="Arial" panose="020B0604020202020204" pitchFamily="34" charset="0"/>
              <a:buChar char="•"/>
            </a:pPr>
            <a:endParaRPr lang="en-US" b="1" dirty="0"/>
          </a:p>
          <a:p>
            <a:pPr algn="just">
              <a:lnSpc>
                <a:spcPts val="3800"/>
              </a:lnSpc>
            </a:pPr>
            <a:r>
              <a:rPr lang="en-US" b="1" dirty="0" smtClean="0"/>
              <a:t>Schedule Export</a:t>
            </a:r>
          </a:p>
          <a:p>
            <a:pPr marL="457200" indent="-457200" algn="just">
              <a:lnSpc>
                <a:spcPts val="3800"/>
              </a:lnSpc>
              <a:buFont typeface="Arial" panose="020B0604020202020204" pitchFamily="34" charset="0"/>
              <a:buChar char="•"/>
            </a:pPr>
            <a:endParaRPr lang="en-US" b="1" dirty="0"/>
          </a:p>
          <a:p>
            <a:pPr marL="457200" indent="-457200" algn="just">
              <a:lnSpc>
                <a:spcPts val="3800"/>
              </a:lnSpc>
              <a:buFont typeface="Arial" panose="020B0604020202020204" pitchFamily="34" charset="0"/>
              <a:buChar char="•"/>
            </a:pPr>
            <a:endParaRPr lang="en-US" b="1" dirty="0"/>
          </a:p>
        </p:txBody>
      </p:sp>
      <p:sp>
        <p:nvSpPr>
          <p:cNvPr id="227" name="Text Placeholder 226"/>
          <p:cNvSpPr>
            <a:spLocks noGrp="1"/>
          </p:cNvSpPr>
          <p:nvPr>
            <p:ph type="body" sz="quarter" idx="22"/>
          </p:nvPr>
        </p:nvSpPr>
        <p:spPr/>
        <p:txBody>
          <a:bodyPr/>
          <a:lstStyle/>
          <a:p>
            <a:r>
              <a:rPr lang="en-US" dirty="0" smtClean="0"/>
              <a:t>Methods</a:t>
            </a:r>
            <a:endParaRPr lang="en-US" dirty="0"/>
          </a:p>
        </p:txBody>
      </p:sp>
      <p:sp>
        <p:nvSpPr>
          <p:cNvPr id="228" name="Text Placeholder 227"/>
          <p:cNvSpPr>
            <a:spLocks noGrp="1"/>
          </p:cNvSpPr>
          <p:nvPr>
            <p:ph type="body" sz="quarter" idx="24"/>
          </p:nvPr>
        </p:nvSpPr>
        <p:spPr/>
        <p:txBody>
          <a:bodyPr/>
          <a:lstStyle/>
          <a:p>
            <a:r>
              <a:rPr lang="en-US" dirty="0" smtClean="0"/>
              <a:t>Results</a:t>
            </a:r>
            <a:endParaRPr lang="en-US" dirty="0"/>
          </a:p>
        </p:txBody>
      </p:sp>
      <p:sp>
        <p:nvSpPr>
          <p:cNvPr id="229" name="Text Placeholder 228"/>
          <p:cNvSpPr>
            <a:spLocks noGrp="1"/>
          </p:cNvSpPr>
          <p:nvPr>
            <p:ph type="body" sz="quarter" idx="25"/>
          </p:nvPr>
        </p:nvSpPr>
        <p:spPr/>
        <p:txBody>
          <a:bodyPr/>
          <a:lstStyle/>
          <a:p>
            <a:r>
              <a:rPr lang="en-US" dirty="0" smtClean="0"/>
              <a:t>Conclusion</a:t>
            </a:r>
            <a:endParaRPr lang="en-US" dirty="0"/>
          </a:p>
        </p:txBody>
      </p:sp>
      <p:sp>
        <p:nvSpPr>
          <p:cNvPr id="230" name="Text Placeholder 229"/>
          <p:cNvSpPr>
            <a:spLocks noGrp="1"/>
          </p:cNvSpPr>
          <p:nvPr>
            <p:ph type="body" sz="quarter" idx="27"/>
          </p:nvPr>
        </p:nvSpPr>
        <p:spPr/>
        <p:txBody>
          <a:bodyPr/>
          <a:lstStyle/>
          <a:p>
            <a:r>
              <a:rPr lang="en-US" dirty="0" smtClean="0"/>
              <a:t>Future Improvements and Implementations</a:t>
            </a:r>
            <a:endParaRPr lang="en-US" dirty="0"/>
          </a:p>
        </p:txBody>
      </p:sp>
      <p:sp>
        <p:nvSpPr>
          <p:cNvPr id="231" name="Text Placeholder 230"/>
          <p:cNvSpPr>
            <a:spLocks noGrp="1"/>
          </p:cNvSpPr>
          <p:nvPr>
            <p:ph type="body" sz="quarter" idx="29"/>
          </p:nvPr>
        </p:nvSpPr>
        <p:spPr/>
        <p:txBody>
          <a:bodyPr/>
          <a:lstStyle/>
          <a:p>
            <a:endParaRPr lang="en-US"/>
          </a:p>
        </p:txBody>
      </p:sp>
      <p:sp>
        <p:nvSpPr>
          <p:cNvPr id="232" name="Text Placeholder 231"/>
          <p:cNvSpPr>
            <a:spLocks noGrp="1"/>
          </p:cNvSpPr>
          <p:nvPr>
            <p:ph type="body" sz="quarter" idx="30"/>
          </p:nvPr>
        </p:nvSpPr>
        <p:spPr/>
        <p:txBody>
          <a:bodyPr>
            <a:normAutofit/>
          </a:bodyPr>
          <a:lstStyle/>
          <a:p>
            <a:endParaRPr lang="en-US"/>
          </a:p>
        </p:txBody>
      </p:sp>
      <p:sp>
        <p:nvSpPr>
          <p:cNvPr id="233" name="Text Placeholder 232"/>
          <p:cNvSpPr>
            <a:spLocks noGrp="1"/>
          </p:cNvSpPr>
          <p:nvPr>
            <p:ph type="body" sz="quarter" idx="150"/>
          </p:nvPr>
        </p:nvSpPr>
        <p:spPr/>
        <p:txBody>
          <a:bodyPr>
            <a:normAutofit/>
          </a:bodyPr>
          <a:lstStyle/>
          <a:p>
            <a:r>
              <a:rPr lang="en-US" dirty="0"/>
              <a:t>Department of Electrical and Computer </a:t>
            </a:r>
            <a:r>
              <a:rPr lang="en-US" dirty="0" smtClean="0"/>
              <a:t>Engineering</a:t>
            </a:r>
            <a:endParaRPr lang="en-US" dirty="0"/>
          </a:p>
        </p:txBody>
      </p:sp>
      <p:sp>
        <p:nvSpPr>
          <p:cNvPr id="234" name="Text Placeholder 233"/>
          <p:cNvSpPr>
            <a:spLocks noGrp="1"/>
          </p:cNvSpPr>
          <p:nvPr>
            <p:ph type="body" sz="quarter" idx="151"/>
          </p:nvPr>
        </p:nvSpPr>
        <p:spPr/>
        <p:txBody>
          <a:bodyPr>
            <a:normAutofit fontScale="92500" lnSpcReduction="10000"/>
          </a:bodyPr>
          <a:lstStyle/>
          <a:p>
            <a:r>
              <a:rPr lang="en-US" dirty="0" smtClean="0"/>
              <a:t>Murilo Silva, Philip </a:t>
            </a:r>
            <a:r>
              <a:rPr lang="en-US" dirty="0"/>
              <a:t>H. Viall</a:t>
            </a:r>
          </a:p>
        </p:txBody>
      </p:sp>
      <p:sp>
        <p:nvSpPr>
          <p:cNvPr id="235" name="Text Placeholder 234"/>
          <p:cNvSpPr>
            <a:spLocks noGrp="1"/>
          </p:cNvSpPr>
          <p:nvPr>
            <p:ph type="body" sz="quarter" idx="153"/>
          </p:nvPr>
        </p:nvSpPr>
        <p:spPr/>
        <p:txBody>
          <a:bodyPr>
            <a:normAutofit fontScale="92500" lnSpcReduction="10000"/>
          </a:bodyPr>
          <a:lstStyle/>
          <a:p>
            <a:r>
              <a:rPr lang="en-US" dirty="0" smtClean="0"/>
              <a:t>Class Schedule Generator</a:t>
            </a:r>
            <a:endParaRPr lang="en-US" dirty="0"/>
          </a:p>
        </p:txBody>
      </p:sp>
      <p:sp>
        <p:nvSpPr>
          <p:cNvPr id="236" name="Text Placeholder 235"/>
          <p:cNvSpPr>
            <a:spLocks noGrp="1"/>
          </p:cNvSpPr>
          <p:nvPr>
            <p:ph type="body" sz="quarter" idx="154"/>
          </p:nvPr>
        </p:nvSpPr>
        <p:spPr/>
        <p:txBody>
          <a:bodyPr/>
          <a:lstStyle/>
          <a:p>
            <a:endParaRPr lang="en-US"/>
          </a:p>
        </p:txBody>
      </p:sp>
      <p:sp>
        <p:nvSpPr>
          <p:cNvPr id="237" name="Text Placeholder 236"/>
          <p:cNvSpPr>
            <a:spLocks noGrp="1"/>
          </p:cNvSpPr>
          <p:nvPr>
            <p:ph type="body" sz="quarter" idx="155"/>
          </p:nvPr>
        </p:nvSpPr>
        <p:spPr/>
        <p:txBody>
          <a:bodyPr/>
          <a:lstStyle/>
          <a:p>
            <a:endParaRPr lang="en-US"/>
          </a:p>
        </p:txBody>
      </p:sp>
      <p:sp>
        <p:nvSpPr>
          <p:cNvPr id="238" name="Text Placeholder 237"/>
          <p:cNvSpPr>
            <a:spLocks noGrp="1"/>
          </p:cNvSpPr>
          <p:nvPr>
            <p:ph type="body" sz="quarter" idx="156"/>
          </p:nvPr>
        </p:nvSpPr>
        <p:spPr>
          <a:xfrm>
            <a:off x="22256750" y="6724257"/>
            <a:ext cx="10052050" cy="11561091"/>
          </a:xfrm>
        </p:spPr>
        <p:txBody>
          <a:bodyPr/>
          <a:lstStyle/>
          <a:p>
            <a:pPr algn="just">
              <a:lnSpc>
                <a:spcPts val="3800"/>
              </a:lnSpc>
            </a:pPr>
            <a:r>
              <a:rPr lang="en-US" b="1" dirty="0"/>
              <a:t>Database </a:t>
            </a:r>
            <a:r>
              <a:rPr lang="en-US" b="1" dirty="0" smtClean="0"/>
              <a:t>Read</a:t>
            </a:r>
          </a:p>
          <a:p>
            <a:pPr algn="just">
              <a:lnSpc>
                <a:spcPts val="3800"/>
              </a:lnSpc>
            </a:pPr>
            <a:r>
              <a:rPr lang="en-US" dirty="0" smtClean="0"/>
              <a:t>After running </a:t>
            </a:r>
            <a:r>
              <a:rPr lang="en-US" dirty="0" err="1" smtClean="0"/>
              <a:t>DatabaseRead.m</a:t>
            </a:r>
            <a:endParaRPr lang="en-US" dirty="0"/>
          </a:p>
          <a:p>
            <a:pPr algn="just">
              <a:lnSpc>
                <a:spcPts val="3800"/>
              </a:lnSpc>
            </a:pPr>
            <a:r>
              <a:rPr lang="en-US" dirty="0" smtClean="0"/>
              <a:t>A table T will be created with the following elements:</a:t>
            </a:r>
          </a:p>
          <a:p>
            <a:pPr algn="just">
              <a:lnSpc>
                <a:spcPts val="3800"/>
              </a:lnSpc>
            </a:pPr>
            <a:endParaRPr lang="en-US" dirty="0"/>
          </a:p>
          <a:p>
            <a:pPr algn="just">
              <a:lnSpc>
                <a:spcPts val="3800"/>
              </a:lnSpc>
            </a:pPr>
            <a:endParaRPr lang="en-US" dirty="0" smtClean="0"/>
          </a:p>
          <a:p>
            <a:pPr algn="just">
              <a:lnSpc>
                <a:spcPts val="3800"/>
              </a:lnSpc>
            </a:pPr>
            <a:endParaRPr lang="en-US" dirty="0"/>
          </a:p>
          <a:p>
            <a:pPr algn="just">
              <a:lnSpc>
                <a:spcPts val="3800"/>
              </a:lnSpc>
            </a:pPr>
            <a:endParaRPr lang="en-US" dirty="0" smtClean="0"/>
          </a:p>
          <a:p>
            <a:pPr algn="just">
              <a:lnSpc>
                <a:spcPts val="3800"/>
              </a:lnSpc>
            </a:pPr>
            <a:r>
              <a:rPr lang="en-US" dirty="0" smtClean="0"/>
              <a:t>Where the first row is the header and each column is a different property of each class.</a:t>
            </a:r>
            <a:endParaRPr lang="en-US" b="1" dirty="0"/>
          </a:p>
          <a:p>
            <a:pPr algn="just">
              <a:lnSpc>
                <a:spcPts val="3800"/>
              </a:lnSpc>
            </a:pPr>
            <a:endParaRPr lang="en-US" b="1" dirty="0"/>
          </a:p>
          <a:p>
            <a:pPr algn="just">
              <a:lnSpc>
                <a:spcPts val="3800"/>
              </a:lnSpc>
            </a:pPr>
            <a:r>
              <a:rPr lang="en-US" b="1" dirty="0"/>
              <a:t>Course Search</a:t>
            </a:r>
          </a:p>
          <a:p>
            <a:pPr algn="just">
              <a:lnSpc>
                <a:spcPts val="3800"/>
              </a:lnSpc>
            </a:pPr>
            <a:r>
              <a:rPr lang="en-US" dirty="0"/>
              <a:t>Courses</a:t>
            </a:r>
          </a:p>
          <a:p>
            <a:pPr marL="457200" indent="-457200" algn="just">
              <a:lnSpc>
                <a:spcPts val="3800"/>
              </a:lnSpc>
              <a:buFont typeface="Arial" panose="020B0604020202020204" pitchFamily="34" charset="0"/>
              <a:buChar char="•"/>
            </a:pPr>
            <a:endParaRPr lang="en-US" b="1" dirty="0"/>
          </a:p>
          <a:p>
            <a:pPr algn="just">
              <a:lnSpc>
                <a:spcPts val="3800"/>
              </a:lnSpc>
            </a:pPr>
            <a:r>
              <a:rPr lang="en-US" b="1" dirty="0"/>
              <a:t>Schedule Generation</a:t>
            </a:r>
          </a:p>
          <a:p>
            <a:pPr marL="457200" indent="-457200" algn="just">
              <a:lnSpc>
                <a:spcPts val="3800"/>
              </a:lnSpc>
              <a:buFont typeface="Arial" panose="020B0604020202020204" pitchFamily="34" charset="0"/>
              <a:buChar char="•"/>
            </a:pPr>
            <a:endParaRPr lang="en-US" b="1" dirty="0"/>
          </a:p>
          <a:p>
            <a:pPr marL="457200" indent="-457200" algn="just">
              <a:lnSpc>
                <a:spcPts val="3800"/>
              </a:lnSpc>
              <a:buFont typeface="Arial" panose="020B0604020202020204" pitchFamily="34" charset="0"/>
              <a:buChar char="•"/>
            </a:pPr>
            <a:endParaRPr lang="en-US" b="1" dirty="0"/>
          </a:p>
          <a:p>
            <a:pPr algn="just">
              <a:lnSpc>
                <a:spcPts val="3800"/>
              </a:lnSpc>
            </a:pPr>
            <a:r>
              <a:rPr lang="en-US" b="1" dirty="0"/>
              <a:t>Schedule Export</a:t>
            </a:r>
          </a:p>
          <a:p>
            <a:pPr marL="457200" indent="-457200" algn="just">
              <a:lnSpc>
                <a:spcPts val="3800"/>
              </a:lnSpc>
              <a:buFont typeface="Arial" panose="020B0604020202020204" pitchFamily="34" charset="0"/>
              <a:buChar char="•"/>
            </a:pPr>
            <a:endParaRPr lang="en-US" b="1" dirty="0"/>
          </a:p>
          <a:p>
            <a:pPr marL="457200" indent="-457200" algn="just">
              <a:lnSpc>
                <a:spcPts val="3800"/>
              </a:lnSpc>
              <a:buFont typeface="Arial" panose="020B0604020202020204" pitchFamily="34" charset="0"/>
              <a:buChar char="•"/>
            </a:pPr>
            <a:endParaRPr lang="en-US" b="1" dirty="0"/>
          </a:p>
          <a:p>
            <a:endParaRPr lang="en-US" dirty="0"/>
          </a:p>
        </p:txBody>
      </p:sp>
      <p:sp>
        <p:nvSpPr>
          <p:cNvPr id="239" name="Text Placeholder 238"/>
          <p:cNvSpPr>
            <a:spLocks noGrp="1"/>
          </p:cNvSpPr>
          <p:nvPr>
            <p:ph type="body" sz="quarter" idx="157"/>
          </p:nvPr>
        </p:nvSpPr>
        <p:spPr>
          <a:xfrm>
            <a:off x="920751" y="15308106"/>
            <a:ext cx="10052050" cy="15020756"/>
          </a:xfrm>
        </p:spPr>
        <p:txBody>
          <a:bodyPr/>
          <a:lstStyle/>
          <a:p>
            <a:pPr algn="just">
              <a:lnSpc>
                <a:spcPts val="3800"/>
              </a:lnSpc>
            </a:pPr>
            <a:r>
              <a:rPr lang="en-US" dirty="0" smtClean="0"/>
              <a:t>This program will require the user to enter up to eight courses, and as an output it is going to display all the possible schedule combinations without time conflicts. Each component has its own objective.</a:t>
            </a:r>
          </a:p>
          <a:p>
            <a:pPr marL="457200" indent="-457200" algn="just">
              <a:lnSpc>
                <a:spcPts val="3800"/>
              </a:lnSpc>
              <a:buFont typeface="Arial" panose="020B0604020202020204" pitchFamily="34" charset="0"/>
              <a:buChar char="•"/>
            </a:pPr>
            <a:endParaRPr lang="en-US" dirty="0" smtClean="0"/>
          </a:p>
          <a:p>
            <a:pPr marL="457200" indent="-457200" algn="just">
              <a:lnSpc>
                <a:spcPts val="3800"/>
              </a:lnSpc>
              <a:buFont typeface="Arial" panose="020B0604020202020204" pitchFamily="34" charset="0"/>
              <a:buChar char="•"/>
            </a:pPr>
            <a:r>
              <a:rPr lang="en-US" b="1" dirty="0" smtClean="0"/>
              <a:t>Database Read</a:t>
            </a:r>
          </a:p>
          <a:p>
            <a:pPr algn="just">
              <a:lnSpc>
                <a:spcPts val="3800"/>
              </a:lnSpc>
            </a:pPr>
            <a:r>
              <a:rPr lang="en-US" dirty="0" smtClean="0"/>
              <a:t>For this application the database consist of a static comma separated values file. The goals of this section is to read the file and parse to a </a:t>
            </a:r>
            <a:r>
              <a:rPr lang="en-US" dirty="0" err="1"/>
              <a:t>M</a:t>
            </a:r>
            <a:r>
              <a:rPr lang="en-US" dirty="0" err="1" smtClean="0"/>
              <a:t>atlab</a:t>
            </a:r>
            <a:r>
              <a:rPr lang="en-US" dirty="0" smtClean="0"/>
              <a:t> table with the appropriate data values and heading.</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Course Search</a:t>
            </a:r>
          </a:p>
          <a:p>
            <a:pPr algn="just">
              <a:lnSpc>
                <a:spcPts val="3800"/>
              </a:lnSpc>
            </a:pPr>
            <a:r>
              <a:rPr lang="en-US" dirty="0" smtClean="0"/>
              <a:t>This section will be responsible for asking the user for the courses (up to eight) to be scheduled, and then find all their instances from the database and save them each on their individual matrices.</a:t>
            </a:r>
            <a:endParaRPr lang="en-US" dirty="0"/>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Generation</a:t>
            </a:r>
          </a:p>
          <a:p>
            <a:pPr algn="just">
              <a:lnSpc>
                <a:spcPts val="3800"/>
              </a:lnSpc>
            </a:pPr>
            <a:r>
              <a:rPr lang="en-US" dirty="0" smtClean="0"/>
              <a:t>Creating the schedule matrix will consist of: calculating the number of possible course combinations, create a matrix for each combination, eliminate matrices with time conflicts.</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Export</a:t>
            </a:r>
          </a:p>
          <a:p>
            <a:pPr algn="just">
              <a:lnSpc>
                <a:spcPts val="3800"/>
              </a:lnSpc>
            </a:pPr>
            <a:r>
              <a:rPr lang="en-US" dirty="0" smtClean="0"/>
              <a:t>The remaining matrices from the previous component will be exported to excel, where they will be displayed in a weekly calendar view, thus helping the user define which schedule is better for him or her.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73489998"/>
              </p:ext>
            </p:extLst>
          </p:nvPr>
        </p:nvGraphicFramePr>
        <p:xfrm>
          <a:off x="22488425" y="8621815"/>
          <a:ext cx="9582349" cy="2244271"/>
        </p:xfrm>
        <a:graphic>
          <a:graphicData uri="http://schemas.openxmlformats.org/drawingml/2006/table">
            <a:tbl>
              <a:tblPr>
                <a:tableStyleId>{2D5ABB26-0587-4C30-8999-92F81FD0307C}</a:tableStyleId>
              </a:tblPr>
              <a:tblGrid>
                <a:gridCol w="1108909"/>
                <a:gridCol w="1394460"/>
                <a:gridCol w="815340"/>
                <a:gridCol w="952500"/>
                <a:gridCol w="845820"/>
                <a:gridCol w="518160"/>
                <a:gridCol w="1341120"/>
                <a:gridCol w="533400"/>
                <a:gridCol w="426720"/>
                <a:gridCol w="495300"/>
                <a:gridCol w="556260"/>
                <a:gridCol w="594360"/>
              </a:tblGrid>
              <a:tr h="190500">
                <a:tc>
                  <a:txBody>
                    <a:bodyPr/>
                    <a:lstStyle/>
                    <a:p>
                      <a:pPr algn="l" fontAlgn="b"/>
                      <a:r>
                        <a:rPr lang="en-US" sz="2000" b="1" u="none" strike="noStrike" dirty="0" smtClean="0">
                          <a:effectLst/>
                          <a:latin typeface="Calibri" panose="020F0502020204030204" pitchFamily="34" charset="0"/>
                        </a:rPr>
                        <a:t>Academic Group</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Section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Component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Mon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Sun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Start Time</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End Time</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a:txBody>
                    <a:bodyPr/>
                    <a:lstStyle/>
                    <a:p>
                      <a:pPr algn="l" fontAlgn="b"/>
                      <a:r>
                        <a:rPr lang="en-US" sz="2000" u="none" strike="noStrike" dirty="0" err="1">
                          <a:effectLst/>
                          <a:latin typeface="Calibri" panose="020F0502020204030204" pitchFamily="34" charset="0"/>
                        </a:rPr>
                        <a:t>Art&amp;Sci</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a:effectLst/>
                          <a:latin typeface="Calibri" panose="020F0502020204030204" pitchFamily="34" charset="0"/>
                        </a:rPr>
                        <a:t>Biology</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a:effectLst/>
                          <a:latin typeface="Calibri" panose="020F0502020204030204" pitchFamily="34" charset="0"/>
                        </a:rPr>
                        <a:t>BIO</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dirty="0">
                          <a:effectLst/>
                          <a:latin typeface="Calibri" panose="020F0502020204030204" pitchFamily="34" charset="0"/>
                        </a:rPr>
                        <a:t> 101</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a:effectLst/>
                          <a:latin typeface="Calibri" panose="020F0502020204030204" pitchFamily="34" charset="0"/>
                        </a:rPr>
                        <a:t>1</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a:txBody>
                    <a:bodyPr/>
                    <a:lstStyle/>
                    <a:p>
                      <a:pPr algn="l" fontAlgn="b"/>
                      <a:r>
                        <a:rPr lang="en-US" sz="2000" u="none" strike="noStrike">
                          <a:effectLst/>
                          <a:latin typeface="Calibri" panose="020F0502020204030204" pitchFamily="34" charset="0"/>
                        </a:rPr>
                        <a:t>Lecture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a:effectLst/>
                          <a:latin typeface="Calibri" panose="020F0502020204030204" pitchFamily="34" charset="0"/>
                        </a:rPr>
                        <a:t>Y</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dirty="0">
                          <a:effectLst/>
                          <a:latin typeface="Calibri" panose="020F0502020204030204" pitchFamily="34" charset="0"/>
                        </a:rPr>
                        <a:t>1:00 PM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dirty="0">
                          <a:effectLst/>
                          <a:latin typeface="Calibri" panose="020F0502020204030204" pitchFamily="34" charset="0"/>
                        </a:rPr>
                        <a:t>1:50 PM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gridSpan="12">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a:txBody>
                    <a:bodyPr/>
                    <a:lstStyle/>
                    <a:p>
                      <a:pPr algn="l" fontAlgn="b"/>
                      <a:r>
                        <a:rPr lang="en-US" sz="2000" b="0" i="0" u="none" strike="noStrike" dirty="0" smtClean="0">
                          <a:solidFill>
                            <a:srgbClr val="000000"/>
                          </a:solidFill>
                          <a:effectLst/>
                          <a:latin typeface="Calibri" panose="020F0502020204030204" pitchFamily="34" charset="0"/>
                        </a:rPr>
                        <a:t>UMDAR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UMass </a:t>
                      </a:r>
                      <a:r>
                        <a:rPr lang="en-US" sz="2000" b="0" i="0" u="none" strike="noStrike" dirty="0" err="1" smtClean="0">
                          <a:solidFill>
                            <a:srgbClr val="000000"/>
                          </a:solidFill>
                          <a:effectLst/>
                          <a:latin typeface="Calibri" panose="020F0502020204030204" pitchFamily="34" charset="0"/>
                        </a:rPr>
                        <a:t>Dmth</a:t>
                      </a:r>
                      <a:endParaRPr lang="en-US" sz="2000" b="0" i="0" u="none" strike="noStrike" dirty="0" smtClean="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UNV</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6105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Lecture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8:00 AM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9:15AM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Blue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Gold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Gold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old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old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old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Gold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Ble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1053</TotalTime>
  <Words>454</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4</vt:i4>
      </vt:variant>
      <vt:variant>
        <vt:lpstr>Theme</vt:lpstr>
      </vt:variant>
      <vt:variant>
        <vt:i4>12</vt:i4>
      </vt:variant>
      <vt:variant>
        <vt:lpstr>Slide Titles</vt:lpstr>
      </vt:variant>
      <vt:variant>
        <vt:i4>1</vt:i4>
      </vt:variant>
    </vt:vector>
  </HeadingPairs>
  <TitlesOfParts>
    <vt:vector size="17" baseType="lpstr">
      <vt:lpstr>Arial</vt:lpstr>
      <vt:lpstr>Calibri</vt:lpstr>
      <vt:lpstr>Times New Roman</vt:lpstr>
      <vt:lpstr>Trebuchet MS</vt:lpstr>
      <vt:lpstr>Blue Header Logo right 4</vt:lpstr>
      <vt:lpstr>Blue Header Logo Left 4</vt:lpstr>
      <vt:lpstr>Gold header logo right 4</vt:lpstr>
      <vt:lpstr>Gold header logo left 4</vt:lpstr>
      <vt:lpstr>Blue header logo right 3</vt:lpstr>
      <vt:lpstr>Blue header logo left 3</vt:lpstr>
      <vt:lpstr>Gold header logo right 3</vt:lpstr>
      <vt:lpstr>Gold header logo left 3</vt:lpstr>
      <vt:lpstr>Ble header logo right wide 3</vt:lpstr>
      <vt:lpstr>Blue header logo left wide 3</vt:lpstr>
      <vt:lpstr>Gold header logo right wide 3</vt:lpstr>
      <vt:lpstr>Gold header logo left wide 3</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LC02</cp:lastModifiedBy>
  <cp:revision>162</cp:revision>
  <dcterms:created xsi:type="dcterms:W3CDTF">2012-02-03T19:11:35Z</dcterms:created>
  <dcterms:modified xsi:type="dcterms:W3CDTF">2016-04-15T14:12:08Z</dcterms:modified>
</cp:coreProperties>
</file>