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8012aa287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8012aa287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8012aa287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8012aa287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0d2d7a549d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0d2d7a549d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0d2d7a549d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0d2d7a549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8012aa287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8012aa287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0d2d7a549d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0d2d7a549d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d2d7a549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d2d7a549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0d2d7a549d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0d2d7a549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8012aa287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8012aa287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0d2d7a549d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0d2d7a549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0d2d7a549d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0d2d7a549d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d2d7a549d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0d2d7a549d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0d2d7a549d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0d2d7a549d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8012aa287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8012aa287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qLearn Week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 to Quantum Information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Michael Silver ECE 2T6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UofT Quantum Computing Club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Mom… It’s </a:t>
            </a:r>
            <a:r>
              <a:rPr lang="en-GB"/>
              <a:t>just</a:t>
            </a:r>
            <a:r>
              <a:rPr lang="en-GB"/>
              <a:t> a Phase!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Phases in Quantum Computation</a:t>
            </a:r>
            <a:endParaRPr/>
          </a:p>
        </p:txBody>
      </p:sp>
      <p:pic>
        <p:nvPicPr>
          <p:cNvPr id="373" name="Google Shape;373;p23"/>
          <p:cNvPicPr preferRelativeResize="0"/>
          <p:nvPr/>
        </p:nvPicPr>
        <p:blipFill rotWithShape="1">
          <a:blip r:embed="rId3">
            <a:alphaModFix/>
          </a:blip>
          <a:srcRect b="0" l="0" r="20961" t="0"/>
          <a:stretch/>
        </p:blipFill>
        <p:spPr>
          <a:xfrm>
            <a:off x="257675" y="1518725"/>
            <a:ext cx="4060104" cy="3238849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3"/>
          <p:cNvSpPr txBox="1"/>
          <p:nvPr/>
        </p:nvSpPr>
        <p:spPr>
          <a:xfrm>
            <a:off x="5082975" y="1247425"/>
            <a:ext cx="29682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Quantum Amplitude Amplification (Board)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Quantum Computation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we Transform Vectors?</a:t>
            </a:r>
            <a:endParaRPr/>
          </a:p>
        </p:txBody>
      </p:sp>
      <p:sp>
        <p:nvSpPr>
          <p:cNvPr id="385" name="Google Shape;385;p25"/>
          <p:cNvSpPr txBox="1"/>
          <p:nvPr/>
        </p:nvSpPr>
        <p:spPr>
          <a:xfrm>
            <a:off x="1223600" y="1252550"/>
            <a:ext cx="70305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MATRICES!!!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sends a 2D vector to another 2D vector?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Multiplication by a 2x2 Matrix, U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But remember, we need to preserve the length of the quantum state</a:t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Special class of matrices that preserves the length of vectors: </a:t>
            </a:r>
            <a:r>
              <a:rPr b="1" lang="en-GB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unitary matrices</a:t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All quantum operations are </a:t>
            </a:r>
            <a:r>
              <a:rPr b="1" lang="en-GB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unitary matrices</a:t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6" name="Google Shape;3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9470" y="2302625"/>
            <a:ext cx="1299168" cy="3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500" y="2959700"/>
            <a:ext cx="205740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Exercise: Find the matrix to put a state into superposition</a:t>
            </a:r>
            <a:endParaRPr/>
          </a:p>
        </p:txBody>
      </p:sp>
      <p:pic>
        <p:nvPicPr>
          <p:cNvPr id="393" name="Google Shape;3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698" y="1597875"/>
            <a:ext cx="4304693" cy="1551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630" y="3149421"/>
            <a:ext cx="2256835" cy="865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3797" y="4107056"/>
            <a:ext cx="3870531" cy="947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26"/>
          <p:cNvCxnSpPr/>
          <p:nvPr/>
        </p:nvCxnSpPr>
        <p:spPr>
          <a:xfrm flipH="1" rot="10800000">
            <a:off x="6633750" y="3759650"/>
            <a:ext cx="491100" cy="6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26"/>
          <p:cNvSpPr txBox="1"/>
          <p:nvPr/>
        </p:nvSpPr>
        <p:spPr>
          <a:xfrm>
            <a:off x="7096875" y="3513950"/>
            <a:ext cx="17682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Hadamard Gate</a:t>
            </a: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Our superposition operation; how we put a state into and out of superposition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(notice anything?)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 txBox="1"/>
          <p:nvPr>
            <p:ph type="title"/>
          </p:nvPr>
        </p:nvSpPr>
        <p:spPr>
          <a:xfrm>
            <a:off x="2422775" y="708450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See you </a:t>
            </a:r>
            <a:r>
              <a:rPr lang="en-GB"/>
              <a:t>Next </a:t>
            </a:r>
            <a:r>
              <a:rPr lang="en-GB"/>
              <a:t>Week!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Quantum Computers…</a:t>
            </a:r>
            <a:endParaRPr/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275" y="1188175"/>
            <a:ext cx="2542850" cy="6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350" y="1188175"/>
            <a:ext cx="2542850" cy="694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3925" y="1863621"/>
            <a:ext cx="3107550" cy="2955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 rotWithShape="1">
          <a:blip r:embed="rId6">
            <a:alphaModFix/>
          </a:blip>
          <a:srcRect b="0" l="0" r="0" t="1526"/>
          <a:stretch/>
        </p:blipFill>
        <p:spPr>
          <a:xfrm>
            <a:off x="4624675" y="1984200"/>
            <a:ext cx="3035499" cy="291060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/>
          <p:nvPr/>
        </p:nvSpPr>
        <p:spPr>
          <a:xfrm>
            <a:off x="279325" y="4527050"/>
            <a:ext cx="15603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‘Bloch Sphere’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89" name="Google Shape;289;p14"/>
          <p:cNvCxnSpPr>
            <a:stCxn id="288" idx="0"/>
          </p:cNvCxnSpPr>
          <p:nvPr/>
        </p:nvCxnSpPr>
        <p:spPr>
          <a:xfrm flipH="1" rot="10800000">
            <a:off x="1059475" y="4170650"/>
            <a:ext cx="520200" cy="35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1303800" y="598575"/>
            <a:ext cx="74490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Simpler Terms… (Dirac/Braket Notation)</a:t>
            </a:r>
            <a:endParaRPr/>
          </a:p>
        </p:txBody>
      </p:sp>
      <p:pic>
        <p:nvPicPr>
          <p:cNvPr id="295" name="Google Shape;2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25" y="1863621"/>
            <a:ext cx="3107550" cy="2955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5"/>
          <p:cNvPicPr preferRelativeResize="0"/>
          <p:nvPr/>
        </p:nvPicPr>
        <p:blipFill rotWithShape="1">
          <a:blip r:embed="rId4">
            <a:alphaModFix/>
          </a:blip>
          <a:srcRect b="0" l="0" r="0" t="1526"/>
          <a:stretch/>
        </p:blipFill>
        <p:spPr>
          <a:xfrm>
            <a:off x="4624675" y="1984200"/>
            <a:ext cx="3035499" cy="291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96031" y="1188175"/>
            <a:ext cx="1163334" cy="62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0750" y="1164625"/>
            <a:ext cx="1163334" cy="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Computational (and other) Basis</a:t>
            </a:r>
            <a:endParaRPr/>
          </a:p>
        </p:txBody>
      </p:sp>
      <p:pic>
        <p:nvPicPr>
          <p:cNvPr id="304" name="Google Shape;3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75" y="1597875"/>
            <a:ext cx="2143125" cy="23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16"/>
          <p:cNvCxnSpPr/>
          <p:nvPr/>
        </p:nvCxnSpPr>
        <p:spPr>
          <a:xfrm>
            <a:off x="851700" y="1843875"/>
            <a:ext cx="687600" cy="1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16"/>
          <p:cNvCxnSpPr/>
          <p:nvPr/>
        </p:nvCxnSpPr>
        <p:spPr>
          <a:xfrm flipH="1">
            <a:off x="1546375" y="1836875"/>
            <a:ext cx="449100" cy="1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7" name="Google Shape;307;p16"/>
          <p:cNvSpPr txBox="1"/>
          <p:nvPr/>
        </p:nvSpPr>
        <p:spPr>
          <a:xfrm>
            <a:off x="507875" y="2026275"/>
            <a:ext cx="21432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‘Bra’, as opposed to ‘ket’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8" name="Google Shape;3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675" y="2454750"/>
            <a:ext cx="2419350" cy="100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16"/>
          <p:cNvCxnSpPr/>
          <p:nvPr/>
        </p:nvCxnSpPr>
        <p:spPr>
          <a:xfrm flipH="1">
            <a:off x="1104225" y="2903450"/>
            <a:ext cx="463200" cy="16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16"/>
          <p:cNvSpPr txBox="1"/>
          <p:nvPr/>
        </p:nvSpPr>
        <p:spPr>
          <a:xfrm>
            <a:off x="121375" y="3022625"/>
            <a:ext cx="20781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‘Braket’ Expression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1" name="Google Shape;311;p16"/>
          <p:cNvCxnSpPr/>
          <p:nvPr/>
        </p:nvCxnSpPr>
        <p:spPr>
          <a:xfrm>
            <a:off x="2227025" y="3317475"/>
            <a:ext cx="442200" cy="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16"/>
          <p:cNvSpPr txBox="1"/>
          <p:nvPr/>
        </p:nvSpPr>
        <p:spPr>
          <a:xfrm>
            <a:off x="2662112" y="3145754"/>
            <a:ext cx="11088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orthogonal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3" name="Google Shape;313;p16"/>
          <p:cNvSpPr txBox="1"/>
          <p:nvPr/>
        </p:nvSpPr>
        <p:spPr>
          <a:xfrm>
            <a:off x="444700" y="3383950"/>
            <a:ext cx="30876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When vectors (or states in our case) are </a:t>
            </a:r>
            <a:r>
              <a:rPr b="1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orthogonal</a:t>
            </a: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they form a </a:t>
            </a:r>
            <a:r>
              <a:rPr b="1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basis</a:t>
            </a: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(any vector in the space can be expressed as a unique linear combination of the basis vectors)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This particular basis is called the </a:t>
            </a:r>
            <a:r>
              <a:rPr b="1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computational basis</a:t>
            </a: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ie. the most commonly used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4" name="Google Shape;31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9537" y="1335000"/>
            <a:ext cx="2124075" cy="1200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16"/>
          <p:cNvCxnSpPr/>
          <p:nvPr/>
        </p:nvCxnSpPr>
        <p:spPr>
          <a:xfrm flipH="1">
            <a:off x="4893500" y="1942125"/>
            <a:ext cx="771900" cy="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16"/>
          <p:cNvSpPr txBox="1"/>
          <p:nvPr/>
        </p:nvSpPr>
        <p:spPr>
          <a:xfrm>
            <a:off x="4184900" y="1991025"/>
            <a:ext cx="1684200" cy="3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Calculating the </a:t>
            </a: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length of a qubit state vector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17" name="Google Shape;317;p16"/>
          <p:cNvCxnSpPr/>
          <p:nvPr/>
        </p:nvCxnSpPr>
        <p:spPr>
          <a:xfrm>
            <a:off x="6381125" y="2398225"/>
            <a:ext cx="673800" cy="12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16"/>
          <p:cNvSpPr txBox="1"/>
          <p:nvPr/>
        </p:nvSpPr>
        <p:spPr>
          <a:xfrm>
            <a:off x="7110925" y="2342275"/>
            <a:ext cx="13122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Normalized </a:t>
            </a: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(has length 1)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9" name="Google Shape;319;p16"/>
          <p:cNvSpPr txBox="1"/>
          <p:nvPr/>
        </p:nvSpPr>
        <p:spPr>
          <a:xfrm>
            <a:off x="4521625" y="3429725"/>
            <a:ext cx="34032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When a basis consists of two normalized, orthogonal vectors, is it called an </a:t>
            </a:r>
            <a:r>
              <a:rPr b="1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orthonormal basis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All quantum bases will be orthonormal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20" name="Google Shape;320;p16"/>
          <p:cNvCxnSpPr/>
          <p:nvPr/>
        </p:nvCxnSpPr>
        <p:spPr>
          <a:xfrm>
            <a:off x="3883050" y="1282525"/>
            <a:ext cx="0" cy="362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Notation in Quantum Information</a:t>
            </a:r>
            <a:endParaRPr/>
          </a:p>
        </p:txBody>
      </p:sp>
      <p:pic>
        <p:nvPicPr>
          <p:cNvPr id="326" name="Google Shape;3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875" y="1514100"/>
            <a:ext cx="3393500" cy="725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17"/>
          <p:cNvCxnSpPr/>
          <p:nvPr/>
        </p:nvCxnSpPr>
        <p:spPr>
          <a:xfrm>
            <a:off x="1455150" y="2089475"/>
            <a:ext cx="470100" cy="5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17"/>
          <p:cNvCxnSpPr/>
          <p:nvPr/>
        </p:nvCxnSpPr>
        <p:spPr>
          <a:xfrm flipH="1" rot="10800000">
            <a:off x="1946350" y="2075400"/>
            <a:ext cx="414000" cy="5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17"/>
          <p:cNvSpPr txBox="1"/>
          <p:nvPr/>
        </p:nvSpPr>
        <p:spPr>
          <a:xfrm>
            <a:off x="976075" y="2629800"/>
            <a:ext cx="24771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‘Probability amplitudes’</a:t>
            </a: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: Carry information about the relative </a:t>
            </a: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strengths</a:t>
            </a: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of 0 and 1 in the state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0" name="Google Shape;33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3" y="1614750"/>
            <a:ext cx="3641532" cy="5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5325" y="2214275"/>
            <a:ext cx="131445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7"/>
          <p:cNvSpPr txBox="1"/>
          <p:nvPr/>
        </p:nvSpPr>
        <p:spPr>
          <a:xfrm>
            <a:off x="5293500" y="2728025"/>
            <a:ext cx="24771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Think about why they equal 1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pic>
        <p:nvPicPr>
          <p:cNvPr id="338" name="Google Shape;3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787" y="1287625"/>
            <a:ext cx="2988425" cy="7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6088" y="2166275"/>
            <a:ext cx="2645925" cy="125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3313" y="3564375"/>
            <a:ext cx="3931475" cy="1402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p18"/>
          <p:cNvCxnSpPr/>
          <p:nvPr/>
        </p:nvCxnSpPr>
        <p:spPr>
          <a:xfrm flipH="1" rot="10800000">
            <a:off x="5665400" y="952600"/>
            <a:ext cx="526200" cy="44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18"/>
          <p:cNvSpPr txBox="1"/>
          <p:nvPr/>
        </p:nvSpPr>
        <p:spPr>
          <a:xfrm>
            <a:off x="6107475" y="587825"/>
            <a:ext cx="2287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 call i the ‘imaginary unit’, it creates complex numbers, just think of it as the square root of -1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Quantum Superposition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Idea of Superposition</a:t>
            </a:r>
            <a:endParaRPr/>
          </a:p>
        </p:txBody>
      </p:sp>
      <p:pic>
        <p:nvPicPr>
          <p:cNvPr descr="old coin.gif (provided by Tenor)" id="353" name="Google Shape;3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777475"/>
            <a:ext cx="342900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125" y="1342925"/>
            <a:ext cx="3354339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‘Superposition States’</a:t>
            </a:r>
            <a:endParaRPr/>
          </a:p>
        </p:txBody>
      </p:sp>
      <p:pic>
        <p:nvPicPr>
          <p:cNvPr id="360" name="Google Shape;3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97875"/>
            <a:ext cx="4191000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166" y="1597875"/>
            <a:ext cx="3132134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2175" y="2597175"/>
            <a:ext cx="3132125" cy="1005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