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a8fc1dae_0_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50a8fc1dae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003cb3ca6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5003cb3ca6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003cb3ca6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5003cb3ca6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0a8fc1dae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50a8fc1dae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a8fc1dae_0_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50a8fc1dae_0_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a8fc1dae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50a8fc1dae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teusilveira11@gmail.com" TargetMode="External"/><Relationship Id="rId4" Type="http://schemas.openxmlformats.org/officeDocument/2006/relationships/hyperlink" Target="https://www.linkedin.com/in/msilveira95/"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php.net/manual/pt_BR/session.examples.basic.php"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504000" y="1789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pt-BR" sz="4400" u="none" cap="none" strike="noStrike">
                <a:latin typeface="Arial"/>
                <a:ea typeface="Arial"/>
                <a:cs typeface="Arial"/>
                <a:sym typeface="Arial"/>
              </a:rPr>
              <a:t>Página de login utilizando PHP e </a:t>
            </a:r>
            <a:r>
              <a:rPr lang="pt-BR" sz="4400"/>
              <a:t>variável</a:t>
            </a:r>
            <a:r>
              <a:rPr b="0" i="0" lang="pt-BR" sz="4400" u="none" cap="none" strike="noStrike">
                <a:latin typeface="Arial"/>
                <a:ea typeface="Arial"/>
                <a:cs typeface="Arial"/>
                <a:sym typeface="Arial"/>
              </a:rPr>
              <a:t> de sessão</a:t>
            </a:r>
            <a:endParaRPr b="0" i="0" sz="4400" u="none" cap="none" strike="noStrike">
              <a:latin typeface="Arial"/>
              <a:ea typeface="Arial"/>
              <a:cs typeface="Arial"/>
              <a:sym typeface="Arial"/>
            </a:endParaRPr>
          </a:p>
        </p:txBody>
      </p:sp>
      <p:sp>
        <p:nvSpPr>
          <p:cNvPr id="64" name="Google Shape;64;p14"/>
          <p:cNvSpPr txBox="1"/>
          <p:nvPr/>
        </p:nvSpPr>
        <p:spPr>
          <a:xfrm>
            <a:off x="504000" y="3168000"/>
            <a:ext cx="9071640" cy="29854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pt-BR" sz="3200" u="none" cap="none" strike="noStrike">
                <a:latin typeface="Arial"/>
                <a:ea typeface="Arial"/>
                <a:cs typeface="Arial"/>
                <a:sym typeface="Arial"/>
              </a:rPr>
              <a:t>Mateus Spagnol da Silveira</a:t>
            </a:r>
            <a:endParaRPr b="0" i="0" sz="3200" u="none" cap="none" strike="noStrike">
              <a:latin typeface="Arial"/>
              <a:ea typeface="Arial"/>
              <a:cs typeface="Arial"/>
              <a:sym typeface="Arial"/>
            </a:endParaRPr>
          </a:p>
          <a:p>
            <a:pPr indent="0" lvl="0" marL="0" marR="0" rtl="0" algn="ctr">
              <a:spcBef>
                <a:spcPts val="0"/>
              </a:spcBef>
              <a:spcAft>
                <a:spcPts val="0"/>
              </a:spcAft>
              <a:buNone/>
            </a:pPr>
            <a:r>
              <a:rPr b="0" i="0" lang="pt-BR" sz="3200" u="sng" cap="none" strike="noStrike">
                <a:solidFill>
                  <a:schemeClr val="hlink"/>
                </a:solidFill>
                <a:latin typeface="Arial"/>
                <a:ea typeface="Arial"/>
                <a:cs typeface="Arial"/>
                <a:sym typeface="Arial"/>
                <a:hlinkClick r:id="rId3"/>
              </a:rPr>
              <a:t>mateusilveira11@gmail.com</a:t>
            </a:r>
            <a:endParaRPr b="0" i="0" sz="3200" u="none" cap="none" strike="noStrike">
              <a:latin typeface="Arial"/>
              <a:ea typeface="Arial"/>
              <a:cs typeface="Arial"/>
              <a:sym typeface="Arial"/>
            </a:endParaRPr>
          </a:p>
          <a:p>
            <a:pPr indent="0" lvl="0" marL="0" marR="0" rtl="0" algn="ctr">
              <a:spcBef>
                <a:spcPts val="0"/>
              </a:spcBef>
              <a:spcAft>
                <a:spcPts val="0"/>
              </a:spcAft>
              <a:buNone/>
            </a:pPr>
            <a:r>
              <a:rPr b="0" i="0" lang="pt-BR" sz="3200" u="sng" cap="none" strike="noStrike">
                <a:solidFill>
                  <a:schemeClr val="hlink"/>
                </a:solidFill>
                <a:latin typeface="Arial"/>
                <a:ea typeface="Arial"/>
                <a:cs typeface="Arial"/>
                <a:sym typeface="Arial"/>
                <a:hlinkClick r:id="rId4"/>
              </a:rPr>
              <a:t>https://www.linkedin.com/in/msilveira95/</a:t>
            </a:r>
            <a:endParaRPr b="0" i="0" sz="3200" u="none" cap="none" strike="noStrike">
              <a:latin typeface="Arial"/>
              <a:ea typeface="Arial"/>
              <a:cs typeface="Arial"/>
              <a:sym typeface="Arial"/>
            </a:endParaRPr>
          </a:p>
          <a:p>
            <a:pPr indent="0" lvl="0" marL="0" marR="0" rtl="0" algn="ctr">
              <a:spcBef>
                <a:spcPts val="0"/>
              </a:spcBef>
              <a:spcAft>
                <a:spcPts val="0"/>
              </a:spcAft>
              <a:buNone/>
            </a:pPr>
            <a:r>
              <a:rPr b="0" i="0" lang="pt-BR" sz="3200" u="none" cap="none" strike="noStrike">
                <a:latin typeface="Arial"/>
                <a:ea typeface="Arial"/>
                <a:cs typeface="Arial"/>
                <a:sym typeface="Arial"/>
              </a:rPr>
              <a:t>WhatsApp (51) 9 9222-1575</a:t>
            </a:r>
            <a:endParaRPr b="0" i="0" sz="3200" u="none" cap="none" strike="noStrike">
              <a:latin typeface="Arial"/>
              <a:ea typeface="Arial"/>
              <a:cs typeface="Arial"/>
              <a:sym typeface="Arial"/>
            </a:endParaRPr>
          </a:p>
        </p:txBody>
      </p:sp>
      <p:pic>
        <p:nvPicPr>
          <p:cNvPr id="65" name="Google Shape;65;p14"/>
          <p:cNvPicPr preferRelativeResize="0"/>
          <p:nvPr/>
        </p:nvPicPr>
        <p:blipFill rotWithShape="1">
          <a:blip r:embed="rId5">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nvSpPr>
        <p:spPr>
          <a:xfrm>
            <a:off x="504000" y="1027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4400"/>
              <a:t>Fazendo logoff</a:t>
            </a:r>
            <a:endParaRPr b="0" sz="4400" strike="noStrike">
              <a:latin typeface="Arial"/>
              <a:ea typeface="Arial"/>
              <a:cs typeface="Arial"/>
              <a:sym typeface="Arial"/>
            </a:endParaRPr>
          </a:p>
        </p:txBody>
      </p:sp>
      <p:sp>
        <p:nvSpPr>
          <p:cNvPr id="127" name="Google Shape;127;p23"/>
          <p:cNvSpPr txBox="1"/>
          <p:nvPr/>
        </p:nvSpPr>
        <p:spPr>
          <a:xfrm>
            <a:off x="504000" y="2388960"/>
            <a:ext cx="9071700" cy="4543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pt-BR" sz="2400">
                <a:solidFill>
                  <a:schemeClr val="dk1"/>
                </a:solidFill>
              </a:rPr>
              <a:t>Ao fazer logoff de uma página, devemos destruir a </a:t>
            </a:r>
            <a:r>
              <a:rPr lang="pt-BR" sz="2400">
                <a:solidFill>
                  <a:schemeClr val="dk1"/>
                </a:solidFill>
              </a:rPr>
              <a:t>variável</a:t>
            </a:r>
            <a:r>
              <a:rPr lang="pt-BR" sz="2400">
                <a:solidFill>
                  <a:schemeClr val="dk1"/>
                </a:solidFill>
              </a:rPr>
              <a:t> de sessão, qual o motivo? Simples: Para que algum usuário não use o sistema com nosso login, abaixo um exemplo para finalizar nossa sessão:</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pt-BR" sz="2400">
                <a:solidFill>
                  <a:schemeClr val="dk1"/>
                </a:solidFill>
              </a:rPr>
              <a:t>session_start();</a:t>
            </a:r>
            <a:endParaRPr sz="2400">
              <a:solidFill>
                <a:schemeClr val="dk1"/>
              </a:solidFill>
            </a:endParaRPr>
          </a:p>
          <a:p>
            <a:pPr indent="0" lvl="0" marL="0" rtl="0" algn="l">
              <a:spcBef>
                <a:spcPts val="0"/>
              </a:spcBef>
              <a:spcAft>
                <a:spcPts val="0"/>
              </a:spcAft>
              <a:buNone/>
            </a:pPr>
            <a:r>
              <a:rPr lang="pt-BR" sz="2400">
                <a:solidFill>
                  <a:schemeClr val="dk1"/>
                </a:solidFill>
              </a:rPr>
              <a:t>unset($_SESSION['ID']);</a:t>
            </a:r>
            <a:endParaRPr sz="2400">
              <a:solidFill>
                <a:schemeClr val="dk1"/>
              </a:solidFill>
            </a:endParaRPr>
          </a:p>
          <a:p>
            <a:pPr indent="0" lvl="0" marL="0" rtl="0" algn="l">
              <a:spcBef>
                <a:spcPts val="0"/>
              </a:spcBef>
              <a:spcAft>
                <a:spcPts val="0"/>
              </a:spcAft>
              <a:buNone/>
            </a:pPr>
            <a:r>
              <a:rPr lang="pt-BR" sz="2400">
                <a:solidFill>
                  <a:schemeClr val="dk1"/>
                </a:solidFill>
              </a:rPr>
              <a:t>header('Location: login.php');</a:t>
            </a:r>
            <a:endParaRPr sz="2400">
              <a:solidFill>
                <a:schemeClr val="dk1"/>
              </a:solidFill>
            </a:endParaRPr>
          </a:p>
        </p:txBody>
      </p:sp>
      <p:pic>
        <p:nvPicPr>
          <p:cNvPr id="128" name="Google Shape;128;p23"/>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504000" y="156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pt-BR" sz="4400" u="none" cap="none" strike="noStrike">
                <a:latin typeface="Arial"/>
                <a:ea typeface="Arial"/>
                <a:cs typeface="Arial"/>
                <a:sym typeface="Arial"/>
              </a:rPr>
              <a:t>O que é PDO?</a:t>
            </a:r>
            <a:endParaRPr b="0" i="0" sz="4400" u="none" cap="none" strike="noStrike">
              <a:latin typeface="Arial"/>
              <a:ea typeface="Arial"/>
              <a:cs typeface="Arial"/>
              <a:sym typeface="Arial"/>
            </a:endParaRPr>
          </a:p>
        </p:txBody>
      </p:sp>
      <p:sp>
        <p:nvSpPr>
          <p:cNvPr id="71" name="Google Shape;71;p15"/>
          <p:cNvSpPr txBox="1"/>
          <p:nvPr/>
        </p:nvSpPr>
        <p:spPr>
          <a:xfrm>
            <a:off x="504000" y="3546575"/>
            <a:ext cx="9071700" cy="1997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3200"/>
              <a:t>É uma c</a:t>
            </a:r>
            <a:r>
              <a:rPr i="0" lang="pt-BR" sz="3200" u="none" cap="none" strike="noStrike"/>
              <a:t>lasse do PHP com funções padronizadas para trabalhar com banco de dados.</a:t>
            </a:r>
            <a:endParaRPr i="0" sz="3200" u="none" cap="none" strike="noStrike"/>
          </a:p>
        </p:txBody>
      </p:sp>
      <p:pic>
        <p:nvPicPr>
          <p:cNvPr id="72" name="Google Shape;72;p15"/>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504000" y="156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pt-BR" sz="4400" u="none" cap="none" strike="noStrike">
                <a:latin typeface="Arial"/>
                <a:ea typeface="Arial"/>
                <a:cs typeface="Arial"/>
                <a:sym typeface="Arial"/>
              </a:rPr>
              <a:t>PDO – Conectando com o BD</a:t>
            </a:r>
            <a:endParaRPr b="0" i="0" sz="4400" u="none" cap="none" strike="noStrike">
              <a:latin typeface="Arial"/>
              <a:ea typeface="Arial"/>
              <a:cs typeface="Arial"/>
              <a:sym typeface="Arial"/>
            </a:endParaRPr>
          </a:p>
        </p:txBody>
      </p:sp>
      <p:sp>
        <p:nvSpPr>
          <p:cNvPr id="78" name="Google Shape;78;p16"/>
          <p:cNvSpPr txBox="1"/>
          <p:nvPr/>
        </p:nvSpPr>
        <p:spPr>
          <a:xfrm>
            <a:off x="504000" y="3034080"/>
            <a:ext cx="9071640" cy="32536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i="0" lang="pt-BR" sz="3200" u="none" cap="none" strike="noStrike"/>
              <a:t>Criar</a:t>
            </a:r>
            <a:r>
              <a:rPr lang="pt-BR" sz="3200"/>
              <a:t>emos o</a:t>
            </a:r>
            <a:r>
              <a:rPr i="0" lang="pt-BR" sz="3200" u="none" cap="none" strike="noStrike"/>
              <a:t> objeto da classe PDO com seus devidos parâmetros (nome do banco, endereço do banco, usuário e senha)</a:t>
            </a:r>
            <a:endParaRPr sz="3200" strike="noStrike"/>
          </a:p>
          <a:p>
            <a:pPr indent="0" lvl="0" marL="0" marR="0" rtl="0" algn="l">
              <a:spcBef>
                <a:spcPts val="0"/>
              </a:spcBef>
              <a:spcAft>
                <a:spcPts val="0"/>
              </a:spcAft>
              <a:buNone/>
            </a:pPr>
            <a:r>
              <a:t/>
            </a:r>
            <a:endParaRPr sz="3200" strike="noStrike"/>
          </a:p>
          <a:p>
            <a:pPr indent="0" lvl="0" marL="0" marR="0" rtl="0" algn="l">
              <a:spcBef>
                <a:spcPts val="0"/>
              </a:spcBef>
              <a:spcAft>
                <a:spcPts val="0"/>
              </a:spcAft>
              <a:buNone/>
            </a:pPr>
            <a:r>
              <a:rPr lang="pt-BR" sz="3200" strike="noStrike"/>
              <a:t>Exemplo: $</a:t>
            </a:r>
            <a:r>
              <a:rPr lang="pt-BR" sz="3200"/>
              <a:t>con</a:t>
            </a:r>
            <a:r>
              <a:rPr lang="pt-BR" sz="3200" strike="noStrike"/>
              <a:t> = new PDO(“mysql:host=localhost;port=3306; dbname=bd_php”, “root”, “root”);</a:t>
            </a:r>
            <a:endParaRPr sz="3200" strike="noStrike"/>
          </a:p>
        </p:txBody>
      </p:sp>
      <p:pic>
        <p:nvPicPr>
          <p:cNvPr id="79" name="Google Shape;79;p16"/>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504000" y="156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pt-BR" sz="4400" strike="noStrike">
                <a:latin typeface="Arial"/>
                <a:ea typeface="Arial"/>
                <a:cs typeface="Arial"/>
                <a:sym typeface="Arial"/>
              </a:rPr>
              <a:t>PDO – Conectando com o BD</a:t>
            </a:r>
            <a:endParaRPr b="0" sz="4400" strike="noStrike">
              <a:latin typeface="Arial"/>
              <a:ea typeface="Arial"/>
              <a:cs typeface="Arial"/>
              <a:sym typeface="Arial"/>
            </a:endParaRPr>
          </a:p>
        </p:txBody>
      </p:sp>
      <p:sp>
        <p:nvSpPr>
          <p:cNvPr id="85" name="Google Shape;85;p17"/>
          <p:cNvSpPr txBox="1"/>
          <p:nvPr/>
        </p:nvSpPr>
        <p:spPr>
          <a:xfrm>
            <a:off x="504000" y="2388960"/>
            <a:ext cx="9071640" cy="45435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pt-BR" sz="2400" strike="noStrike"/>
              <a:t>Criaremos nossa conexão do banco de dados, dentro da classe Login, nela também trataremos </a:t>
            </a:r>
            <a:r>
              <a:rPr lang="pt-BR" sz="2400"/>
              <a:t>possíveis</a:t>
            </a:r>
            <a:r>
              <a:rPr lang="pt-BR" sz="2400"/>
              <a:t> erros</a:t>
            </a:r>
            <a:r>
              <a:rPr lang="pt-BR" sz="2400" strike="noStrike"/>
              <a:t>, usando o try/catch. Exemplo conexão com tratamento:</a:t>
            </a:r>
            <a:endParaRPr sz="2400" strike="noStrike"/>
          </a:p>
          <a:p>
            <a:pPr indent="0" lvl="0" marL="0" marR="0" rtl="0" algn="l">
              <a:spcBef>
                <a:spcPts val="0"/>
              </a:spcBef>
              <a:spcAft>
                <a:spcPts val="0"/>
              </a:spcAft>
              <a:buNone/>
            </a:pPr>
            <a:r>
              <a:rPr lang="pt-BR" sz="2400" strike="noStrike"/>
              <a:t>try{</a:t>
            </a:r>
            <a:endParaRPr sz="2400" strike="noStrike"/>
          </a:p>
          <a:p>
            <a:pPr indent="0" lvl="0" marL="0" marR="0" rtl="0" algn="l">
              <a:spcBef>
                <a:spcPts val="0"/>
              </a:spcBef>
              <a:spcAft>
                <a:spcPts val="0"/>
              </a:spcAft>
              <a:buNone/>
            </a:pPr>
            <a:r>
              <a:rPr lang="pt-BR" sz="2400" strike="noStrike"/>
              <a:t>	$con = new PDO(</a:t>
            </a:r>
            <a:r>
              <a:rPr lang="pt-BR" sz="2400"/>
              <a:t>“</a:t>
            </a:r>
            <a:r>
              <a:rPr lang="pt-BR" sz="2400" strike="noStrike"/>
              <a:t>mysql:host=localhost;port=3306; dbname=bd_php”, “root”, “root”);</a:t>
            </a:r>
            <a:endParaRPr sz="2400" strike="noStrike"/>
          </a:p>
          <a:p>
            <a:pPr indent="0" lvl="0" marL="0" marR="0" rtl="0" algn="l">
              <a:spcBef>
                <a:spcPts val="0"/>
              </a:spcBef>
              <a:spcAft>
                <a:spcPts val="0"/>
              </a:spcAft>
              <a:buNone/>
            </a:pPr>
            <a:r>
              <a:rPr lang="pt-BR" sz="2400" strike="noStrike"/>
              <a:t>} catch(Exception $e){</a:t>
            </a:r>
            <a:endParaRPr sz="2400" strike="noStrike"/>
          </a:p>
          <a:p>
            <a:pPr indent="0" lvl="0" marL="0" marR="0" rtl="0" algn="l">
              <a:spcBef>
                <a:spcPts val="0"/>
              </a:spcBef>
              <a:spcAft>
                <a:spcPts val="0"/>
              </a:spcAft>
              <a:buNone/>
            </a:pPr>
            <a:r>
              <a:rPr lang="pt-BR" sz="2400" strike="noStrike"/>
              <a:t>	echo “Erro: {$e}”;</a:t>
            </a:r>
            <a:endParaRPr sz="2400" strike="noStrike"/>
          </a:p>
          <a:p>
            <a:pPr indent="0" lvl="0" marL="0" marR="0" rtl="0" algn="l">
              <a:spcBef>
                <a:spcPts val="0"/>
              </a:spcBef>
              <a:spcAft>
                <a:spcPts val="0"/>
              </a:spcAft>
              <a:buNone/>
            </a:pPr>
            <a:r>
              <a:rPr lang="pt-BR" sz="2400" strike="noStrike"/>
              <a:t>}</a:t>
            </a:r>
            <a:endParaRPr sz="2400" strike="noStrike"/>
          </a:p>
        </p:txBody>
      </p:sp>
      <p:pic>
        <p:nvPicPr>
          <p:cNvPr id="86" name="Google Shape;86;p17"/>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nvSpPr>
        <p:spPr>
          <a:xfrm>
            <a:off x="504000" y="1027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pt-BR" sz="4400" strike="noStrike">
                <a:latin typeface="Arial"/>
                <a:ea typeface="Arial"/>
                <a:cs typeface="Arial"/>
                <a:sym typeface="Arial"/>
              </a:rPr>
              <a:t>PDO – Conectando com o BD</a:t>
            </a:r>
            <a:endParaRPr b="0" sz="4400" strike="noStrike">
              <a:latin typeface="Arial"/>
              <a:ea typeface="Arial"/>
              <a:cs typeface="Arial"/>
              <a:sym typeface="Arial"/>
            </a:endParaRPr>
          </a:p>
        </p:txBody>
      </p:sp>
      <p:sp>
        <p:nvSpPr>
          <p:cNvPr id="92" name="Google Shape;92;p18"/>
          <p:cNvSpPr txBox="1"/>
          <p:nvPr/>
        </p:nvSpPr>
        <p:spPr>
          <a:xfrm>
            <a:off x="504000" y="2388960"/>
            <a:ext cx="9071700" cy="4543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pt-BR" sz="2400"/>
              <a:t>Código da nossa classe:</a:t>
            </a:r>
            <a:endParaRPr sz="2400"/>
          </a:p>
          <a:p>
            <a:pPr indent="0" lvl="0" marL="0" marR="0" rtl="0" algn="l">
              <a:spcBef>
                <a:spcPts val="0"/>
              </a:spcBef>
              <a:spcAft>
                <a:spcPts val="0"/>
              </a:spcAft>
              <a:buClr>
                <a:schemeClr val="dk1"/>
              </a:buClr>
              <a:buSzPts val="1100"/>
              <a:buFont typeface="Arial"/>
              <a:buNone/>
            </a:pPr>
            <a:r>
              <a:rPr lang="pt-BR" sz="1800"/>
              <a:t>&lt;?php</a:t>
            </a:r>
            <a:endParaRPr sz="1800"/>
          </a:p>
          <a:p>
            <a:pPr indent="0" lvl="0" marL="0" marR="0" rtl="0" algn="l">
              <a:spcBef>
                <a:spcPts val="0"/>
              </a:spcBef>
              <a:spcAft>
                <a:spcPts val="0"/>
              </a:spcAft>
              <a:buClr>
                <a:schemeClr val="dk1"/>
              </a:buClr>
              <a:buSzPts val="1100"/>
              <a:buFont typeface="Arial"/>
              <a:buNone/>
            </a:pPr>
            <a:r>
              <a:rPr lang="pt-BR" sz="1800"/>
              <a:t>class Login {</a:t>
            </a:r>
            <a:endParaRPr sz="1800"/>
          </a:p>
          <a:p>
            <a:pPr indent="0" lvl="0" marL="0" marR="0" rtl="0" algn="l">
              <a:spcBef>
                <a:spcPts val="0"/>
              </a:spcBef>
              <a:spcAft>
                <a:spcPts val="0"/>
              </a:spcAft>
              <a:buClr>
                <a:schemeClr val="dk1"/>
              </a:buClr>
              <a:buSzPts val="1100"/>
              <a:buFont typeface="Arial"/>
              <a:buNone/>
            </a:pPr>
            <a:r>
              <a:rPr lang="pt-BR" sz="1800"/>
              <a:t>    private $pdo;</a:t>
            </a:r>
            <a:endParaRPr sz="1800"/>
          </a:p>
          <a:p>
            <a:pPr indent="0" lvl="0" marL="0" marR="0" rtl="0" algn="l">
              <a:spcBef>
                <a:spcPts val="0"/>
              </a:spcBef>
              <a:spcAft>
                <a:spcPts val="0"/>
              </a:spcAft>
              <a:buClr>
                <a:schemeClr val="dk1"/>
              </a:buClr>
              <a:buSzPts val="1100"/>
              <a:buFont typeface="Arial"/>
              <a:buNone/>
            </a:pPr>
            <a:r>
              <a:rPr lang="pt-BR" sz="1800"/>
              <a:t>    </a:t>
            </a:r>
            <a:endParaRPr sz="1800"/>
          </a:p>
          <a:p>
            <a:pPr indent="0" lvl="0" marL="0" marR="0" rtl="0" algn="l">
              <a:spcBef>
                <a:spcPts val="0"/>
              </a:spcBef>
              <a:spcAft>
                <a:spcPts val="0"/>
              </a:spcAft>
              <a:buClr>
                <a:schemeClr val="dk1"/>
              </a:buClr>
              <a:buSzPts val="1100"/>
              <a:buFont typeface="Arial"/>
              <a:buNone/>
            </a:pPr>
            <a:r>
              <a:rPr lang="pt-BR" sz="1800"/>
              <a:t>    function __construct() {</a:t>
            </a:r>
            <a:endParaRPr sz="1800"/>
          </a:p>
          <a:p>
            <a:pPr indent="0" lvl="0" marL="0" marR="0" rtl="0" algn="l">
              <a:spcBef>
                <a:spcPts val="0"/>
              </a:spcBef>
              <a:spcAft>
                <a:spcPts val="0"/>
              </a:spcAft>
              <a:buClr>
                <a:schemeClr val="dk1"/>
              </a:buClr>
              <a:buSzPts val="1100"/>
              <a:buFont typeface="Arial"/>
              <a:buNone/>
            </a:pPr>
            <a:r>
              <a:rPr lang="pt-BR" sz="1800"/>
              <a:t>        try{</a:t>
            </a:r>
            <a:endParaRPr sz="1800"/>
          </a:p>
          <a:p>
            <a:pPr indent="0" lvl="0" marL="0" marR="0" rtl="0" algn="l">
              <a:spcBef>
                <a:spcPts val="0"/>
              </a:spcBef>
              <a:spcAft>
                <a:spcPts val="0"/>
              </a:spcAft>
              <a:buClr>
                <a:schemeClr val="dk1"/>
              </a:buClr>
              <a:buSzPts val="1100"/>
              <a:buFont typeface="Arial"/>
              <a:buNone/>
            </a:pPr>
            <a:r>
              <a:rPr lang="pt-BR" sz="1800"/>
              <a:t>            $this-&gt;pdo = new PDO("mysql:host=localhost;port=3306;dbname=bd_php", "root", "root");</a:t>
            </a:r>
            <a:endParaRPr sz="1800"/>
          </a:p>
          <a:p>
            <a:pPr indent="0" lvl="0" marL="0" marR="0" rtl="0" algn="l">
              <a:spcBef>
                <a:spcPts val="0"/>
              </a:spcBef>
              <a:spcAft>
                <a:spcPts val="0"/>
              </a:spcAft>
              <a:buClr>
                <a:schemeClr val="dk1"/>
              </a:buClr>
              <a:buSzPts val="1100"/>
              <a:buFont typeface="Arial"/>
              <a:buNone/>
            </a:pPr>
            <a:r>
              <a:rPr lang="pt-BR" sz="1800"/>
              <a:t>            $this-&gt;pdo-&gt;setAttribute(PDO::ATTR_ERRMODE, PDO::ERRMODE_EXCEPTION);</a:t>
            </a:r>
            <a:endParaRPr sz="1800"/>
          </a:p>
          <a:p>
            <a:pPr indent="0" lvl="0" marL="0" marR="0" rtl="0" algn="l">
              <a:spcBef>
                <a:spcPts val="0"/>
              </a:spcBef>
              <a:spcAft>
                <a:spcPts val="0"/>
              </a:spcAft>
              <a:buClr>
                <a:schemeClr val="dk1"/>
              </a:buClr>
              <a:buSzPts val="1100"/>
              <a:buFont typeface="Arial"/>
              <a:buNone/>
            </a:pPr>
            <a:r>
              <a:rPr lang="pt-BR" sz="1800"/>
              <a:t>            $this-&gt;pdo-&gt;exec("set names utf8");</a:t>
            </a:r>
            <a:endParaRPr sz="1800"/>
          </a:p>
          <a:p>
            <a:pPr indent="0" lvl="0" marL="0" marR="0" rtl="0" algn="l">
              <a:spcBef>
                <a:spcPts val="0"/>
              </a:spcBef>
              <a:spcAft>
                <a:spcPts val="0"/>
              </a:spcAft>
              <a:buClr>
                <a:schemeClr val="dk1"/>
              </a:buClr>
              <a:buSzPts val="1100"/>
              <a:buFont typeface="Arial"/>
              <a:buNone/>
            </a:pPr>
            <a:r>
              <a:rPr lang="pt-BR" sz="1800"/>
              <a:t>        } catch (Exception $ex) {</a:t>
            </a:r>
            <a:endParaRPr sz="1800"/>
          </a:p>
          <a:p>
            <a:pPr indent="0" lvl="0" marL="0" marR="0" rtl="0" algn="l">
              <a:spcBef>
                <a:spcPts val="0"/>
              </a:spcBef>
              <a:spcAft>
                <a:spcPts val="0"/>
              </a:spcAft>
              <a:buClr>
                <a:schemeClr val="dk1"/>
              </a:buClr>
              <a:buSzPts val="1100"/>
              <a:buFont typeface="Arial"/>
              <a:buNone/>
            </a:pPr>
            <a:r>
              <a:rPr lang="pt-BR" sz="1800"/>
              <a:t>            echo "Erro: {$ex}";</a:t>
            </a:r>
            <a:endParaRPr sz="1800"/>
          </a:p>
          <a:p>
            <a:pPr indent="0" lvl="0" marL="0" marR="0" rtl="0" algn="l">
              <a:spcBef>
                <a:spcPts val="0"/>
              </a:spcBef>
              <a:spcAft>
                <a:spcPts val="0"/>
              </a:spcAft>
              <a:buClr>
                <a:schemeClr val="dk1"/>
              </a:buClr>
              <a:buSzPts val="1100"/>
              <a:buFont typeface="Arial"/>
              <a:buNone/>
            </a:pPr>
            <a:r>
              <a:rPr lang="pt-BR" sz="1800"/>
              <a:t>        }</a:t>
            </a:r>
            <a:endParaRPr sz="1800"/>
          </a:p>
          <a:p>
            <a:pPr indent="0" lvl="0" marL="0" marR="0" rtl="0" algn="l">
              <a:spcBef>
                <a:spcPts val="0"/>
              </a:spcBef>
              <a:spcAft>
                <a:spcPts val="0"/>
              </a:spcAft>
              <a:buClr>
                <a:schemeClr val="dk1"/>
              </a:buClr>
              <a:buSzPts val="1100"/>
              <a:buFont typeface="Arial"/>
              <a:buNone/>
            </a:pPr>
            <a:r>
              <a:rPr lang="pt-BR" sz="1800"/>
              <a:t>    }</a:t>
            </a:r>
            <a:endParaRPr sz="1800"/>
          </a:p>
          <a:p>
            <a:pPr indent="0" lvl="0" marL="0" marR="0" rtl="0" algn="l">
              <a:spcBef>
                <a:spcPts val="0"/>
              </a:spcBef>
              <a:spcAft>
                <a:spcPts val="0"/>
              </a:spcAft>
              <a:buClr>
                <a:schemeClr val="dk1"/>
              </a:buClr>
              <a:buSzPts val="1100"/>
              <a:buFont typeface="Arial"/>
              <a:buNone/>
            </a:pPr>
            <a:r>
              <a:rPr lang="pt-BR" sz="1800"/>
              <a:t>    </a:t>
            </a:r>
            <a:endParaRPr sz="1800"/>
          </a:p>
          <a:p>
            <a:pPr indent="0" lvl="0" marL="0" marR="0" rtl="0" algn="l">
              <a:spcBef>
                <a:spcPts val="0"/>
              </a:spcBef>
              <a:spcAft>
                <a:spcPts val="0"/>
              </a:spcAft>
              <a:buSzPts val="1100"/>
              <a:buNone/>
            </a:pPr>
            <a:r>
              <a:rPr lang="pt-BR" sz="1800"/>
              <a:t>}</a:t>
            </a:r>
            <a:endParaRPr sz="1800"/>
          </a:p>
        </p:txBody>
      </p:sp>
      <p:pic>
        <p:nvPicPr>
          <p:cNvPr id="93" name="Google Shape;93;p18"/>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nvSpPr>
        <p:spPr>
          <a:xfrm>
            <a:off x="504000" y="1027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pt-BR" sz="4400" strike="noStrike">
                <a:latin typeface="Arial"/>
                <a:ea typeface="Arial"/>
                <a:cs typeface="Arial"/>
                <a:sym typeface="Arial"/>
              </a:rPr>
              <a:t>PDO – </a:t>
            </a:r>
            <a:r>
              <a:rPr lang="pt-BR" sz="4400"/>
              <a:t>Buscando informações</a:t>
            </a:r>
            <a:endParaRPr b="0" sz="4400" strike="noStrike">
              <a:latin typeface="Arial"/>
              <a:ea typeface="Arial"/>
              <a:cs typeface="Arial"/>
              <a:sym typeface="Arial"/>
            </a:endParaRPr>
          </a:p>
        </p:txBody>
      </p:sp>
      <p:sp>
        <p:nvSpPr>
          <p:cNvPr id="99" name="Google Shape;99;p19"/>
          <p:cNvSpPr txBox="1"/>
          <p:nvPr/>
        </p:nvSpPr>
        <p:spPr>
          <a:xfrm>
            <a:off x="504000" y="2388960"/>
            <a:ext cx="9071700" cy="4543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pt-BR" sz="2400">
                <a:solidFill>
                  <a:schemeClr val="dk1"/>
                </a:solidFill>
              </a:rPr>
              <a:t>Dentro da classe Login que criaremos o método de busca, ele </a:t>
            </a:r>
            <a:r>
              <a:rPr lang="pt-BR" sz="2400">
                <a:solidFill>
                  <a:schemeClr val="dk1"/>
                </a:solidFill>
              </a:rPr>
              <a:t>retornará</a:t>
            </a:r>
            <a:r>
              <a:rPr lang="pt-BR" sz="2400">
                <a:solidFill>
                  <a:schemeClr val="dk1"/>
                </a:solidFill>
              </a:rPr>
              <a:t> as informações do nosso banco de dados.</a:t>
            </a:r>
            <a:endParaRPr sz="2400">
              <a:solidFill>
                <a:schemeClr val="dk1"/>
              </a:solidFill>
            </a:endParaRPr>
          </a:p>
          <a:p>
            <a:pPr indent="0" lvl="0" marL="0" rtl="0" algn="l">
              <a:spcBef>
                <a:spcPts val="0"/>
              </a:spcBef>
              <a:spcAft>
                <a:spcPts val="0"/>
              </a:spcAft>
              <a:buNone/>
            </a:pPr>
            <a:r>
              <a:rPr lang="pt-BR" sz="2400">
                <a:solidFill>
                  <a:schemeClr val="dk1"/>
                </a:solidFill>
              </a:rPr>
              <a:t>Método aplicado no projeto:</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function buscar(){</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try{</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//Criando SQL</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$sql = "select * from users";</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$st = $this-&gt;pdo-&gt;prepare($sql);</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$st-&gt;execute();</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$st-&gt;setFetchMode(PDO::FETCH_OBJ);</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return $st-&gt;fetchAll();</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 catch (Exception $ex) {</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return $ex-&gt;getMessage();</a:t>
            </a:r>
            <a:endParaRPr sz="1800">
              <a:solidFill>
                <a:schemeClr val="dk1"/>
              </a:solidFill>
            </a:endParaRPr>
          </a:p>
          <a:p>
            <a:pPr indent="0" lvl="0" marL="0" rtl="0" algn="l">
              <a:spcBef>
                <a:spcPts val="0"/>
              </a:spcBef>
              <a:spcAft>
                <a:spcPts val="0"/>
              </a:spcAft>
              <a:buClr>
                <a:schemeClr val="dk1"/>
              </a:buClr>
              <a:buSzPts val="1100"/>
              <a:buFont typeface="Arial"/>
              <a:buNone/>
            </a:pPr>
            <a:r>
              <a:rPr lang="pt-BR" sz="1800">
                <a:solidFill>
                  <a:schemeClr val="dk1"/>
                </a:solidFill>
              </a:rPr>
              <a:t>        }</a:t>
            </a:r>
            <a:endParaRPr sz="1800">
              <a:solidFill>
                <a:schemeClr val="dk1"/>
              </a:solidFill>
            </a:endParaRPr>
          </a:p>
          <a:p>
            <a:pPr indent="0" lvl="0" marL="0" rtl="0" algn="l">
              <a:spcBef>
                <a:spcPts val="0"/>
              </a:spcBef>
              <a:spcAft>
                <a:spcPts val="0"/>
              </a:spcAft>
              <a:buSzPts val="1100"/>
              <a:buNone/>
            </a:pPr>
            <a:r>
              <a:rPr lang="pt-BR" sz="1800">
                <a:solidFill>
                  <a:schemeClr val="dk1"/>
                </a:solidFill>
              </a:rPr>
              <a:t>    }</a:t>
            </a:r>
            <a:endParaRPr sz="1800">
              <a:solidFill>
                <a:schemeClr val="dk1"/>
              </a:solidFill>
            </a:endParaRPr>
          </a:p>
          <a:p>
            <a:pPr indent="0" lvl="0" marL="0" marR="0" rtl="0" algn="l">
              <a:spcBef>
                <a:spcPts val="0"/>
              </a:spcBef>
              <a:spcAft>
                <a:spcPts val="0"/>
              </a:spcAft>
              <a:buSzPts val="1100"/>
              <a:buNone/>
            </a:pPr>
            <a:r>
              <a:t/>
            </a:r>
            <a:endParaRPr sz="2400"/>
          </a:p>
        </p:txBody>
      </p:sp>
      <p:pic>
        <p:nvPicPr>
          <p:cNvPr id="100" name="Google Shape;100;p19"/>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504000" y="1027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4400"/>
              <a:t>Variável de sessão</a:t>
            </a:r>
            <a:endParaRPr b="0" sz="4400" strike="noStrike">
              <a:latin typeface="Arial"/>
              <a:ea typeface="Arial"/>
              <a:cs typeface="Arial"/>
              <a:sym typeface="Arial"/>
            </a:endParaRPr>
          </a:p>
        </p:txBody>
      </p:sp>
      <p:sp>
        <p:nvSpPr>
          <p:cNvPr id="106" name="Google Shape;106;p20"/>
          <p:cNvSpPr txBox="1"/>
          <p:nvPr/>
        </p:nvSpPr>
        <p:spPr>
          <a:xfrm>
            <a:off x="504000" y="2388960"/>
            <a:ext cx="9071700" cy="4543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pt-BR" sz="2400">
                <a:solidFill>
                  <a:schemeClr val="dk1"/>
                </a:solidFill>
              </a:rPr>
              <a:t>Sessões são uma forma simples de armazenar dados para usuários individuais usando um ID de sessão único. Sessões podem ser usadas para persistir informações entre requisições de páginas. (Documentação do PHP - 28 de fevereiro de 2019 - </a:t>
            </a:r>
            <a:r>
              <a:rPr lang="pt-BR" sz="2400" u="sng">
                <a:solidFill>
                  <a:schemeClr val="hlink"/>
                </a:solidFill>
                <a:hlinkClick r:id="rId3"/>
              </a:rPr>
              <a:t>http://php.net/manual/pt_BR/session.examples.basic.php</a:t>
            </a:r>
            <a:r>
              <a:rPr lang="pt-BR"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pt-BR" sz="2400">
                <a:solidFill>
                  <a:schemeClr val="dk1"/>
                </a:solidFill>
              </a:rPr>
              <a:t>Usaremos a variável de sessão para testar se foi feito login no nossos sistema, caso o usuário tenha efetuado login, ele pode acessar a página, se não, ele será redirecionado a tela de login.</a:t>
            </a:r>
            <a:endParaRPr sz="2400">
              <a:solidFill>
                <a:schemeClr val="dk1"/>
              </a:solidFill>
            </a:endParaRPr>
          </a:p>
        </p:txBody>
      </p:sp>
      <p:pic>
        <p:nvPicPr>
          <p:cNvPr id="107" name="Google Shape;107;p20"/>
          <p:cNvPicPr preferRelativeResize="0"/>
          <p:nvPr/>
        </p:nvPicPr>
        <p:blipFill rotWithShape="1">
          <a:blip r:embed="rId4">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nvSpPr>
        <p:spPr>
          <a:xfrm>
            <a:off x="504000" y="1027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4400"/>
              <a:t>Criando v</a:t>
            </a:r>
            <a:r>
              <a:rPr lang="pt-BR" sz="4400"/>
              <a:t>ariável de sessão</a:t>
            </a:r>
            <a:endParaRPr b="0" sz="4400" strike="noStrike">
              <a:latin typeface="Arial"/>
              <a:ea typeface="Arial"/>
              <a:cs typeface="Arial"/>
              <a:sym typeface="Arial"/>
            </a:endParaRPr>
          </a:p>
        </p:txBody>
      </p:sp>
      <p:sp>
        <p:nvSpPr>
          <p:cNvPr id="113" name="Google Shape;113;p21"/>
          <p:cNvSpPr txBox="1"/>
          <p:nvPr/>
        </p:nvSpPr>
        <p:spPr>
          <a:xfrm>
            <a:off x="504000" y="2388960"/>
            <a:ext cx="9071700" cy="4543500"/>
          </a:xfrm>
          <a:prstGeom prst="rect">
            <a:avLst/>
          </a:prstGeom>
          <a:noFill/>
          <a:ln>
            <a:noFill/>
          </a:ln>
        </p:spPr>
        <p:txBody>
          <a:bodyPr anchorCtr="0" anchor="ctr" bIns="0" lIns="0" spcFirstLastPara="1" rIns="0" wrap="square" tIns="0">
            <a:noAutofit/>
          </a:bodyPr>
          <a:lstStyle/>
          <a:p>
            <a:pPr indent="-381000" lvl="0" marL="457200" rtl="0" algn="l">
              <a:spcBef>
                <a:spcPts val="0"/>
              </a:spcBef>
              <a:spcAft>
                <a:spcPts val="0"/>
              </a:spcAft>
              <a:buClr>
                <a:schemeClr val="dk1"/>
              </a:buClr>
              <a:buSzPts val="2400"/>
              <a:buChar char="-"/>
            </a:pPr>
            <a:r>
              <a:rPr lang="pt-BR" sz="2400">
                <a:solidFill>
                  <a:schemeClr val="dk1"/>
                </a:solidFill>
              </a:rPr>
              <a:t>Iniciamos a sessão manualmente;</a:t>
            </a:r>
            <a:endParaRPr sz="2400">
              <a:solidFill>
                <a:schemeClr val="dk1"/>
              </a:solidFill>
            </a:endParaRPr>
          </a:p>
          <a:p>
            <a:pPr indent="-381000" lvl="0" marL="457200" rtl="0" algn="l">
              <a:spcBef>
                <a:spcPts val="0"/>
              </a:spcBef>
              <a:spcAft>
                <a:spcPts val="0"/>
              </a:spcAft>
              <a:buClr>
                <a:schemeClr val="dk1"/>
              </a:buClr>
              <a:buSzPts val="2400"/>
              <a:buChar char="-"/>
            </a:pPr>
            <a:r>
              <a:rPr lang="pt-BR" sz="2400">
                <a:solidFill>
                  <a:schemeClr val="dk1"/>
                </a:solidFill>
              </a:rPr>
              <a:t>Criamos a </a:t>
            </a:r>
            <a:r>
              <a:rPr lang="pt-BR" sz="2400">
                <a:solidFill>
                  <a:schemeClr val="dk1"/>
                </a:solidFill>
              </a:rPr>
              <a:t>variável</a:t>
            </a:r>
            <a:r>
              <a:rPr lang="pt-BR" sz="2400">
                <a:solidFill>
                  <a:schemeClr val="dk1"/>
                </a:solidFill>
              </a:rPr>
              <a:t> de sessão e </a:t>
            </a:r>
            <a:r>
              <a:rPr lang="pt-BR" sz="2400">
                <a:solidFill>
                  <a:schemeClr val="dk1"/>
                </a:solidFill>
              </a:rPr>
              <a:t>atribuímos</a:t>
            </a:r>
            <a:r>
              <a:rPr lang="pt-BR" sz="2400">
                <a:solidFill>
                  <a:schemeClr val="dk1"/>
                </a:solidFill>
              </a:rPr>
              <a:t> a ela o valor que desejamos;</a:t>
            </a:r>
            <a:endParaRPr sz="2400">
              <a:solidFill>
                <a:schemeClr val="dk1"/>
              </a:solidFill>
            </a:endParaRPr>
          </a:p>
          <a:p>
            <a:pPr indent="-381000" lvl="0" marL="457200" rtl="0" algn="l">
              <a:spcBef>
                <a:spcPts val="0"/>
              </a:spcBef>
              <a:spcAft>
                <a:spcPts val="0"/>
              </a:spcAft>
              <a:buClr>
                <a:schemeClr val="dk1"/>
              </a:buClr>
              <a:buSzPts val="2400"/>
              <a:buChar char="-"/>
            </a:pPr>
            <a:r>
              <a:rPr lang="pt-BR" sz="2400">
                <a:solidFill>
                  <a:schemeClr val="dk1"/>
                </a:solidFill>
              </a:rPr>
              <a:t>Direcionamos</a:t>
            </a:r>
            <a:r>
              <a:rPr lang="pt-BR" sz="2400">
                <a:solidFill>
                  <a:schemeClr val="dk1"/>
                </a:solidFill>
              </a:rPr>
              <a:t> o usuário para a próxima página;</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pt-BR" sz="2400">
                <a:solidFill>
                  <a:schemeClr val="dk1"/>
                </a:solidFill>
              </a:rPr>
              <a:t>Exemplo:</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pt-BR" sz="2400">
                <a:solidFill>
                  <a:schemeClr val="dk1"/>
                </a:solidFill>
              </a:rPr>
              <a:t>session_start();</a:t>
            </a:r>
            <a:endParaRPr sz="2400">
              <a:solidFill>
                <a:schemeClr val="dk1"/>
              </a:solidFill>
            </a:endParaRPr>
          </a:p>
          <a:p>
            <a:pPr indent="0" lvl="0" marL="0" rtl="0" algn="l">
              <a:spcBef>
                <a:spcPts val="0"/>
              </a:spcBef>
              <a:spcAft>
                <a:spcPts val="0"/>
              </a:spcAft>
              <a:buNone/>
            </a:pPr>
            <a:r>
              <a:rPr lang="pt-BR" sz="2400">
                <a:solidFill>
                  <a:schemeClr val="dk1"/>
                </a:solidFill>
              </a:rPr>
              <a:t>$_SESSION['ID'] = 13;</a:t>
            </a:r>
            <a:endParaRPr sz="2400">
              <a:solidFill>
                <a:schemeClr val="dk1"/>
              </a:solidFill>
            </a:endParaRPr>
          </a:p>
          <a:p>
            <a:pPr indent="0" lvl="0" marL="0" rtl="0" algn="l">
              <a:spcBef>
                <a:spcPts val="0"/>
              </a:spcBef>
              <a:spcAft>
                <a:spcPts val="0"/>
              </a:spcAft>
              <a:buNone/>
            </a:pPr>
            <a:r>
              <a:rPr lang="pt-BR" sz="2400">
                <a:solidFill>
                  <a:schemeClr val="dk1"/>
                </a:solidFill>
              </a:rPr>
              <a:t>header('Location: administracao.php');</a:t>
            </a:r>
            <a:endParaRPr sz="2400">
              <a:solidFill>
                <a:schemeClr val="dk1"/>
              </a:solidFill>
            </a:endParaRPr>
          </a:p>
        </p:txBody>
      </p:sp>
      <p:pic>
        <p:nvPicPr>
          <p:cNvPr id="114" name="Google Shape;114;p21"/>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504000" y="10279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pt-BR" sz="4400"/>
              <a:t>Verificando sessão</a:t>
            </a:r>
            <a:endParaRPr b="0" sz="4400" strike="noStrike">
              <a:latin typeface="Arial"/>
              <a:ea typeface="Arial"/>
              <a:cs typeface="Arial"/>
              <a:sym typeface="Arial"/>
            </a:endParaRPr>
          </a:p>
        </p:txBody>
      </p:sp>
      <p:sp>
        <p:nvSpPr>
          <p:cNvPr id="120" name="Google Shape;120;p22"/>
          <p:cNvSpPr txBox="1"/>
          <p:nvPr/>
        </p:nvSpPr>
        <p:spPr>
          <a:xfrm>
            <a:off x="504000" y="2388960"/>
            <a:ext cx="9071700" cy="4543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pt-BR" sz="2400">
                <a:solidFill>
                  <a:schemeClr val="dk1"/>
                </a:solidFill>
              </a:rPr>
              <a:t>Na página onde vamos restringir acesso, devemos testar nossa sessão, podemos fazer </a:t>
            </a:r>
            <a:r>
              <a:rPr lang="pt-BR" sz="2400">
                <a:solidFill>
                  <a:schemeClr val="dk1"/>
                </a:solidFill>
              </a:rPr>
              <a:t>inúmeros</a:t>
            </a:r>
            <a:r>
              <a:rPr lang="pt-BR" sz="2400">
                <a:solidFill>
                  <a:schemeClr val="dk1"/>
                </a:solidFill>
              </a:rPr>
              <a:t> te</a:t>
            </a:r>
            <a:r>
              <a:rPr lang="pt-BR" sz="2400">
                <a:solidFill>
                  <a:schemeClr val="dk1"/>
                </a:solidFill>
              </a:rPr>
              <a:t>stes com a variável de sessão, nes</a:t>
            </a:r>
            <a:r>
              <a:rPr lang="pt-BR" sz="2400">
                <a:solidFill>
                  <a:schemeClr val="dk1"/>
                </a:solidFill>
              </a:rPr>
              <a:t>se caso, iremos apenas verificar se ela foi preenchida, se foi, o acesso a página será liberado, se não, será reenviado a página de login conforme descrito no slide 7.</a:t>
            </a:r>
            <a:endParaRPr sz="2400">
              <a:solidFill>
                <a:schemeClr val="dk1"/>
              </a:solidFill>
            </a:endParaRPr>
          </a:p>
          <a:p>
            <a:pPr indent="0" lvl="0" marL="0" rtl="0" algn="l">
              <a:spcBef>
                <a:spcPts val="0"/>
              </a:spcBef>
              <a:spcAft>
                <a:spcPts val="0"/>
              </a:spcAft>
              <a:buNone/>
            </a:pPr>
            <a:r>
              <a:rPr lang="pt-BR" sz="2400">
                <a:solidFill>
                  <a:schemeClr val="dk1"/>
                </a:solidFill>
              </a:rPr>
              <a:t>Exemplo de teste:</a:t>
            </a:r>
            <a:endParaRPr sz="24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pt-BR" sz="2400">
                <a:solidFill>
                  <a:schemeClr val="dk1"/>
                </a:solidFill>
              </a:rPr>
              <a:t>    session_start();</a:t>
            </a:r>
            <a:endParaRPr sz="24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pt-BR" sz="2400">
                <a:solidFill>
                  <a:schemeClr val="dk1"/>
                </a:solidFill>
              </a:rPr>
              <a:t>    if(!isset($_SESSION['ID'])){</a:t>
            </a:r>
            <a:endParaRPr sz="24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pt-BR" sz="2400">
                <a:solidFill>
                  <a:schemeClr val="dk1"/>
                </a:solidFill>
              </a:rPr>
              <a:t>        header("location: login.php");</a:t>
            </a:r>
            <a:endParaRPr sz="24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pt-BR" sz="2400">
                <a:solidFill>
                  <a:schemeClr val="dk1"/>
                </a:solidFill>
              </a:rPr>
              <a:t>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pt-BR" sz="2400">
                <a:solidFill>
                  <a:schemeClr val="dk1"/>
                </a:solidFill>
                <a:highlight>
                  <a:srgbClr val="FF0000"/>
                </a:highlight>
              </a:rPr>
              <a:t>NOTE QUE:</a:t>
            </a:r>
            <a:r>
              <a:rPr lang="pt-BR" sz="2400">
                <a:solidFill>
                  <a:schemeClr val="dk1"/>
                </a:solidFill>
              </a:rPr>
              <a:t> Todas as páginas que você </a:t>
            </a:r>
            <a:r>
              <a:rPr lang="pt-BR" sz="2400">
                <a:solidFill>
                  <a:schemeClr val="dk1"/>
                </a:solidFill>
              </a:rPr>
              <a:t>utilizará</a:t>
            </a:r>
            <a:r>
              <a:rPr lang="pt-BR" sz="2400">
                <a:solidFill>
                  <a:schemeClr val="dk1"/>
                </a:solidFill>
              </a:rPr>
              <a:t> sessão para verificar acesso, deve ter “session_start();”, que é a função para startar manualmente a sessão</a:t>
            </a:r>
            <a:endParaRPr sz="2400">
              <a:solidFill>
                <a:schemeClr val="dk1"/>
              </a:solidFill>
            </a:endParaRPr>
          </a:p>
        </p:txBody>
      </p:sp>
      <p:pic>
        <p:nvPicPr>
          <p:cNvPr id="121" name="Google Shape;121;p22"/>
          <p:cNvPicPr preferRelativeResize="0"/>
          <p:nvPr/>
        </p:nvPicPr>
        <p:blipFill rotWithShape="1">
          <a:blip r:embed="rId3">
            <a:alphaModFix/>
          </a:blip>
          <a:srcRect b="0" l="0" r="0" t="0"/>
          <a:stretch/>
        </p:blipFill>
        <p:spPr>
          <a:xfrm>
            <a:off x="2666160" y="282240"/>
            <a:ext cx="4771800" cy="95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