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94660"/>
  </p:normalViewPr>
  <p:slideViewPr>
    <p:cSldViewPr snapToGrid="0">
      <p:cViewPr varScale="1">
        <p:scale>
          <a:sx n="64" d="100"/>
          <a:sy n="64" d="100"/>
        </p:scale>
        <p:origin x="77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ED4A-8F97-475D-9565-EBE67AF5C8AB}" type="datetimeFigureOut">
              <a:rPr lang="en-KE" smtClean="0"/>
              <a:t>10/05/2024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21856-109B-467C-899A-6B7DC4ED4206}" type="slidenum">
              <a:rPr lang="en-KE" smtClean="0"/>
              <a:t>‹#›</a:t>
            </a:fld>
            <a:endParaRPr lang="en-KE"/>
          </a:p>
        </p:txBody>
      </p:sp>
    </p:spTree>
    <p:extLst>
      <p:ext uri="{BB962C8B-B14F-4D97-AF65-F5344CB8AC3E}">
        <p14:creationId xmlns:p14="http://schemas.microsoft.com/office/powerpoint/2010/main" val="4134551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84721856-109B-467C-899A-6B7DC4ED4206}" type="slidenum">
              <a:rPr lang="en-KE" smtClean="0"/>
              <a:t>1</a:t>
            </a:fld>
            <a:endParaRPr lang="en-KE"/>
          </a:p>
        </p:txBody>
      </p:sp>
    </p:spTree>
    <p:extLst>
      <p:ext uri="{BB962C8B-B14F-4D97-AF65-F5344CB8AC3E}">
        <p14:creationId xmlns:p14="http://schemas.microsoft.com/office/powerpoint/2010/main" val="2681704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13047" y="2003753"/>
            <a:ext cx="10180333"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13047" y="4039822"/>
            <a:ext cx="10180333" cy="1628853"/>
          </a:xfrm>
        </p:spPr>
        <p:txBody>
          <a:bodyPr>
            <a:normAutofit/>
          </a:bodyPr>
          <a:lstStyle>
            <a:lvl1pPr marL="0" indent="0" algn="l">
              <a:buNone/>
              <a:defRPr sz="3733" b="0" i="0">
                <a:solidFill>
                  <a:srgbClr val="5EEC3C"/>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42002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23DB625-7B21-41A3-9EEC-1A84A9826E6D}" type="datetimeFigureOut">
              <a:rPr lang="en-KE" smtClean="0"/>
              <a:t>10/05/2024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32089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56361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219" y="3692525"/>
            <a:ext cx="195156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94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228" y="171294"/>
            <a:ext cx="10587545" cy="1425247"/>
          </a:xfrm>
        </p:spPr>
        <p:txBody>
          <a:bodyPr>
            <a:normAutofit/>
          </a:bodyPr>
          <a:lstStyle>
            <a:lvl1pPr algn="l">
              <a:defRPr sz="4800" baseline="0">
                <a:solidFill>
                  <a:srgbClr val="5EEC3C"/>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802227" y="2003754"/>
            <a:ext cx="10587547" cy="4275740"/>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112589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8551480" cy="1221639"/>
          </a:xfrm>
          <a:noFill/>
        </p:spPr>
        <p:txBody>
          <a:bodyPr>
            <a:normAutofit/>
          </a:bodyPr>
          <a:lstStyle>
            <a:lvl1pPr algn="l">
              <a:defRPr sz="4800">
                <a:solidFill>
                  <a:srgbClr val="5EEC3C"/>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596541"/>
            <a:ext cx="8551480" cy="4681415"/>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40191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DB625-7B21-41A3-9EEC-1A84A9826E6D}" type="datetimeFigureOut">
              <a:rPr lang="en-KE" smtClean="0"/>
              <a:t>10/05/2024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191175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DB625-7B21-41A3-9EEC-1A84A9826E6D}" type="datetimeFigureOut">
              <a:rPr lang="en-KE" smtClean="0"/>
              <a:t>10/05/2024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409657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5"/>
            <a:ext cx="10994760" cy="1425245"/>
          </a:xfrm>
        </p:spPr>
        <p:txBody>
          <a:bodyPr>
            <a:normAutofit/>
          </a:bodyPr>
          <a:lstStyle>
            <a:lvl1pPr algn="l">
              <a:defRPr sz="4800" baseline="0">
                <a:solidFill>
                  <a:srgbClr val="5EEC3C"/>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6" y="2391925"/>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6" y="3021787"/>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391925"/>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DB625-7B21-41A3-9EEC-1A84A9826E6D}" type="datetimeFigureOut">
              <a:rPr lang="en-KE" smtClean="0"/>
              <a:t>10/05/2024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2153799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3DB625-7B21-41A3-9EEC-1A84A9826E6D}" type="datetimeFigureOut">
              <a:rPr lang="en-KE" smtClean="0"/>
              <a:t>10/05/2024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150226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DB625-7B21-41A3-9EEC-1A84A9826E6D}" type="datetimeFigureOut">
              <a:rPr lang="en-KE" smtClean="0"/>
              <a:t>10/05/2024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238955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23DB625-7B21-41A3-9EEC-1A84A9826E6D}" type="datetimeFigureOut">
              <a:rPr lang="en-KE" smtClean="0"/>
              <a:t>10/05/2024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81C48BF1-B1A1-46F5-8256-11EAC8224AFC}" type="slidenum">
              <a:rPr lang="en-KE" smtClean="0"/>
              <a:t>‹#›</a:t>
            </a:fld>
            <a:endParaRPr lang="en-KE"/>
          </a:p>
        </p:txBody>
      </p:sp>
    </p:spTree>
    <p:extLst>
      <p:ext uri="{BB962C8B-B14F-4D97-AF65-F5344CB8AC3E}">
        <p14:creationId xmlns:p14="http://schemas.microsoft.com/office/powerpoint/2010/main" val="315153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23DB625-7B21-41A3-9EEC-1A84A9826E6D}" type="datetimeFigureOut">
              <a:rPr lang="en-KE" smtClean="0"/>
              <a:t>10/05/2024</a:t>
            </a:fld>
            <a:endParaRPr lang="en-KE"/>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1C48BF1-B1A1-46F5-8256-11EAC8224AFC}" type="slidenum">
              <a:rPr lang="en-KE" smtClean="0"/>
              <a:t>‹#›</a:t>
            </a:fld>
            <a:endParaRPr lang="en-KE"/>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94345832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380F-2806-D8B3-B546-4E25A89791C9}"/>
              </a:ext>
            </a:extLst>
          </p:cNvPr>
          <p:cNvSpPr>
            <a:spLocks noGrp="1"/>
          </p:cNvSpPr>
          <p:nvPr>
            <p:ph type="ctrTitle"/>
          </p:nvPr>
        </p:nvSpPr>
        <p:spPr>
          <a:xfrm>
            <a:off x="932664" y="1654604"/>
            <a:ext cx="5802747" cy="2513424"/>
          </a:xfrm>
        </p:spPr>
        <p:txBody>
          <a:bodyPr>
            <a:normAutofit fontScale="90000"/>
          </a:bodyPr>
          <a:lstStyle/>
          <a:p>
            <a:pPr algn="ctr">
              <a:lnSpc>
                <a:spcPct val="107000"/>
              </a:lnSpc>
              <a:spcAft>
                <a:spcPts val="800"/>
              </a:spcAft>
            </a:pPr>
            <a:r>
              <a:rPr lang="en-KE" sz="3600" dirty="0">
                <a:effectLst>
                  <a:outerShdw blurRad="38100" dist="38100" dir="2700000" algn="tl">
                    <a:srgbClr val="000000">
                      <a:alpha val="43137"/>
                    </a:srgbClr>
                  </a:outerShdw>
                </a:effectLst>
                <a:latin typeface="Bodoni MT Black" panose="02070A03080606020203" pitchFamily="18" charset="0"/>
                <a:ea typeface="Yu Mincho" panose="02020400000000000000" pitchFamily="18" charset="-128"/>
                <a:cs typeface="Times New Roman" panose="02020603050405020304" pitchFamily="18" charset="0"/>
              </a:rPr>
              <a:t>INTRODUCTION TO SOFTWARE ENGINEERING</a:t>
            </a:r>
            <a:br>
              <a:rPr lang="en-US" sz="3600" dirty="0">
                <a:solidFill>
                  <a:srgbClr val="00B050"/>
                </a:solidFill>
                <a:effectLst>
                  <a:outerShdw blurRad="38100" dist="38100" dir="2700000" algn="tl">
                    <a:srgbClr val="000000">
                      <a:alpha val="43137"/>
                    </a:srgbClr>
                  </a:outerShdw>
                </a:effectLst>
                <a:latin typeface="Bodoni MT Black" panose="02070A03080606020203" pitchFamily="18" charset="0"/>
                <a:ea typeface="Yu Mincho" panose="02020400000000000000" pitchFamily="18" charset="-128"/>
                <a:cs typeface="Times New Roman" panose="02020603050405020304" pitchFamily="18" charset="0"/>
              </a:rPr>
            </a:br>
            <a:br>
              <a:rPr lang="en-US" sz="3600" dirty="0">
                <a:solidFill>
                  <a:srgbClr val="00B050"/>
                </a:solidFill>
                <a:effectLst>
                  <a:outerShdw blurRad="38100" dist="38100" dir="2700000" algn="tl">
                    <a:srgbClr val="000000">
                      <a:alpha val="43137"/>
                    </a:srgbClr>
                  </a:outerShdw>
                </a:effectLst>
                <a:latin typeface="Bodoni MT Black" panose="02070A03080606020203" pitchFamily="18" charset="0"/>
                <a:ea typeface="Yu Mincho" panose="02020400000000000000" pitchFamily="18" charset="-128"/>
                <a:cs typeface="Times New Roman" panose="02020603050405020304" pitchFamily="18" charset="0"/>
              </a:rPr>
            </a:br>
            <a:br>
              <a:rPr lang="en-KE" sz="1800" dirty="0">
                <a:effectLst/>
                <a:latin typeface="Calibri" panose="020F0502020204030204" pitchFamily="34" charset="0"/>
                <a:ea typeface="Yu Mincho" panose="02020400000000000000" pitchFamily="18" charset="-128"/>
                <a:cs typeface="Times New Roman" panose="02020603050405020304" pitchFamily="18" charset="0"/>
              </a:rPr>
            </a:br>
            <a:r>
              <a:rPr lang="en-KE" sz="3600" dirty="0">
                <a:effectLst/>
                <a:latin typeface="Bodoni MT Black" panose="02070A03080606020203" pitchFamily="18" charset="0"/>
                <a:ea typeface="Yu Mincho" panose="02020400000000000000" pitchFamily="18" charset="-128"/>
                <a:cs typeface="Times New Roman" panose="02020603050405020304" pitchFamily="18" charset="0"/>
              </a:rPr>
              <a:t>Understanding The Fundamentals</a:t>
            </a:r>
            <a:endParaRPr lang="en-KE" dirty="0"/>
          </a:p>
        </p:txBody>
      </p:sp>
      <p:sp>
        <p:nvSpPr>
          <p:cNvPr id="3" name="Subtitle 2">
            <a:extLst>
              <a:ext uri="{FF2B5EF4-FFF2-40B4-BE49-F238E27FC236}">
                <a16:creationId xmlns:a16="http://schemas.microsoft.com/office/drawing/2014/main" id="{92B0975C-B438-463B-3CB2-AC0D9E6F3FCA}"/>
              </a:ext>
            </a:extLst>
          </p:cNvPr>
          <p:cNvSpPr>
            <a:spLocks noGrp="1"/>
          </p:cNvSpPr>
          <p:nvPr>
            <p:ph type="subTitle" idx="1"/>
          </p:nvPr>
        </p:nvSpPr>
        <p:spPr>
          <a:xfrm>
            <a:off x="1420874" y="4768689"/>
            <a:ext cx="5057417" cy="1118745"/>
          </a:xfrm>
        </p:spPr>
        <p:txBody>
          <a:bodyPr>
            <a:normAutofit fontScale="25000" lnSpcReduction="20000"/>
          </a:bodyPr>
          <a:lstStyle/>
          <a:p>
            <a:endParaRPr lang="en-US" sz="2400" dirty="0">
              <a:effectLst/>
              <a:latin typeface="Broadway" panose="04040905080B02020502" pitchFamily="82" charset="0"/>
              <a:ea typeface="Yu Mincho" panose="02020400000000000000" pitchFamily="18" charset="-128"/>
              <a:cs typeface="Times New Roman" panose="02020603050405020304" pitchFamily="18" charset="0"/>
            </a:endParaRPr>
          </a:p>
          <a:p>
            <a:endParaRPr lang="en-US" dirty="0">
              <a:latin typeface="Broadway" panose="04040905080B02020502" pitchFamily="82" charset="0"/>
              <a:ea typeface="Yu Mincho" panose="02020400000000000000" pitchFamily="18" charset="-128"/>
              <a:cs typeface="Times New Roman" panose="02020603050405020304" pitchFamily="18" charset="0"/>
            </a:endParaRPr>
          </a:p>
          <a:p>
            <a:endParaRPr lang="en-US" sz="2400" dirty="0">
              <a:effectLst/>
              <a:latin typeface="Broadway" panose="04040905080B02020502" pitchFamily="82" charset="0"/>
              <a:ea typeface="Yu Mincho" panose="02020400000000000000" pitchFamily="18" charset="-128"/>
              <a:cs typeface="Times New Roman" panose="02020603050405020304" pitchFamily="18" charset="0"/>
            </a:endParaRPr>
          </a:p>
          <a:p>
            <a:pPr algn="ctr"/>
            <a:r>
              <a:rPr lang="en-US" sz="7200" b="1" dirty="0">
                <a:solidFill>
                  <a:schemeClr val="bg1"/>
                </a:solidFill>
                <a:effectLst>
                  <a:outerShdw blurRad="38100" dist="38100" dir="2700000" algn="tl">
                    <a:srgbClr val="000000">
                      <a:alpha val="43137"/>
                    </a:srgbClr>
                  </a:outerShdw>
                </a:effectLst>
                <a:latin typeface="Constantia" panose="02030602050306030303" pitchFamily="18" charset="0"/>
                <a:ea typeface="Yu Mincho" panose="02020400000000000000" pitchFamily="18" charset="-128"/>
                <a:cs typeface="Times New Roman" panose="02020603050405020304" pitchFamily="18" charset="0"/>
              </a:rPr>
              <a:t>By Chakin </a:t>
            </a:r>
          </a:p>
          <a:p>
            <a:pPr algn="ctr"/>
            <a:r>
              <a:rPr lang="en-US" sz="7200" b="1" dirty="0">
                <a:solidFill>
                  <a:schemeClr val="bg1"/>
                </a:solidFill>
                <a:effectLst>
                  <a:outerShdw blurRad="38100" dist="38100" dir="2700000" algn="tl">
                    <a:srgbClr val="000000">
                      <a:alpha val="43137"/>
                    </a:srgbClr>
                  </a:outerShdw>
                </a:effectLst>
                <a:latin typeface="Constantia" panose="02030602050306030303" pitchFamily="18" charset="0"/>
                <a:ea typeface="Yu Mincho" panose="02020400000000000000" pitchFamily="18" charset="-128"/>
                <a:cs typeface="Times New Roman" panose="02020603050405020304" pitchFamily="18" charset="0"/>
              </a:rPr>
              <a:t>– Power Learn Project Academy –</a:t>
            </a:r>
          </a:p>
          <a:p>
            <a:br>
              <a:rPr lang="en-KE" sz="7200" b="1" dirty="0">
                <a:solidFill>
                  <a:schemeClr val="bg1"/>
                </a:solidFill>
                <a:effectLst>
                  <a:outerShdw blurRad="38100" dist="38100" dir="2700000" algn="tl">
                    <a:srgbClr val="000000">
                      <a:alpha val="43137"/>
                    </a:srgbClr>
                  </a:outerShdw>
                </a:effectLst>
                <a:latin typeface="Constantia" panose="02030602050306030303" pitchFamily="18" charset="0"/>
                <a:ea typeface="Yu Mincho" panose="02020400000000000000" pitchFamily="18" charset="-128"/>
                <a:cs typeface="Times New Roman" panose="02020603050405020304" pitchFamily="18" charset="0"/>
              </a:rPr>
            </a:br>
            <a:endParaRPr lang="en-KE" sz="7200" b="1" dirty="0">
              <a:solidFill>
                <a:schemeClr val="bg1"/>
              </a:solidFill>
              <a:effectLst>
                <a:outerShdw blurRad="38100" dist="38100" dir="2700000" algn="tl">
                  <a:srgbClr val="000000">
                    <a:alpha val="43137"/>
                  </a:srgbClr>
                </a:outerShdw>
              </a:effectLst>
              <a:latin typeface="Constantia" panose="02030602050306030303" pitchFamily="18" charset="0"/>
            </a:endParaRPr>
          </a:p>
        </p:txBody>
      </p:sp>
      <p:pic>
        <p:nvPicPr>
          <p:cNvPr id="5" name="Picture 4">
            <a:extLst>
              <a:ext uri="{FF2B5EF4-FFF2-40B4-BE49-F238E27FC236}">
                <a16:creationId xmlns:a16="http://schemas.microsoft.com/office/drawing/2014/main" id="{8C32B671-EB6A-9FA5-3F76-4A22334B4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6658" y="5354664"/>
            <a:ext cx="3046708" cy="1503336"/>
          </a:xfrm>
          <a:prstGeom prst="rect">
            <a:avLst/>
          </a:prstGeom>
        </p:spPr>
      </p:pic>
      <p:cxnSp>
        <p:nvCxnSpPr>
          <p:cNvPr id="6" name="Straight Connector 5">
            <a:extLst>
              <a:ext uri="{FF2B5EF4-FFF2-40B4-BE49-F238E27FC236}">
                <a16:creationId xmlns:a16="http://schemas.microsoft.com/office/drawing/2014/main" id="{B22B1A11-719D-7BCB-8FC0-435E9AD5369C}"/>
              </a:ext>
            </a:extLst>
          </p:cNvPr>
          <p:cNvCxnSpPr/>
          <p:nvPr/>
        </p:nvCxnSpPr>
        <p:spPr>
          <a:xfrm>
            <a:off x="1420874" y="4768689"/>
            <a:ext cx="46751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Arrow: Down 6">
            <a:extLst>
              <a:ext uri="{FF2B5EF4-FFF2-40B4-BE49-F238E27FC236}">
                <a16:creationId xmlns:a16="http://schemas.microsoft.com/office/drawing/2014/main" id="{1748874C-6D17-3C0D-1C09-8B1CDA1E9197}"/>
              </a:ext>
            </a:extLst>
          </p:cNvPr>
          <p:cNvSpPr/>
          <p:nvPr/>
        </p:nvSpPr>
        <p:spPr>
          <a:xfrm>
            <a:off x="3477718" y="2788170"/>
            <a:ext cx="584616" cy="861775"/>
          </a:xfrm>
          <a:prstGeom prst="down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68929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DB00-89BF-02A7-C310-62145E5EA476}"/>
              </a:ext>
            </a:extLst>
          </p:cNvPr>
          <p:cNvSpPr>
            <a:spLocks noGrp="1"/>
          </p:cNvSpPr>
          <p:nvPr>
            <p:ph type="title"/>
          </p:nvPr>
        </p:nvSpPr>
        <p:spPr/>
        <p:txBody>
          <a:bodyPr>
            <a:normAutofit/>
          </a:bodyPr>
          <a:lstStyle/>
          <a:p>
            <a:r>
              <a:rPr lang="en-KE"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Conclusion</a:t>
            </a:r>
            <a:endParaRPr lang="en-KE"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0E75C394-6174-9996-9A73-6246FCEA09F7}"/>
              </a:ext>
            </a:extLst>
          </p:cNvPr>
          <p:cNvSpPr>
            <a:spLocks noGrp="1"/>
          </p:cNvSpPr>
          <p:nvPr>
            <p:ph idx="1"/>
          </p:nvPr>
        </p:nvSpPr>
        <p:spPr/>
        <p:txBody>
          <a:bodyPr>
            <a:normAutofit/>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Recap of Key Points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Software engineering is a discipline focused on the systematic development of high-quality software products using engineering principles, methods, and tools.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Importance of Software Engineering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Software engineering plays a crucial role in the technology industry by enabling the creation of reliable, scalable, and innovative software solutions that meet user needs.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Encouragement for Further Learning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Continued learning and exploration in software engineering are essential for staying updated with emerging technologies, methodologies, and best practices in the field.</a:t>
            </a:r>
          </a:p>
        </p:txBody>
      </p:sp>
    </p:spTree>
    <p:extLst>
      <p:ext uri="{BB962C8B-B14F-4D97-AF65-F5344CB8AC3E}">
        <p14:creationId xmlns:p14="http://schemas.microsoft.com/office/powerpoint/2010/main" val="82428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EEB5-4362-EA3D-5467-FE873262113F}"/>
              </a:ext>
            </a:extLst>
          </p:cNvPr>
          <p:cNvSpPr>
            <a:spLocks noGrp="1"/>
          </p:cNvSpPr>
          <p:nvPr>
            <p:ph type="title"/>
          </p:nvPr>
        </p:nvSpPr>
        <p:spPr>
          <a:xfrm>
            <a:off x="0" y="830953"/>
            <a:ext cx="11389773" cy="1172801"/>
          </a:xfrm>
        </p:spPr>
        <p:txBody>
          <a:bodyPr>
            <a:normAutofit/>
          </a:bodyPr>
          <a:lstStyle/>
          <a:p>
            <a:r>
              <a:rPr lang="en-KE"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What is Software Engineering?</a:t>
            </a:r>
            <a:endParaRPr lang="en-KE" sz="7200"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28692AFD-B1F4-3765-2CB2-0FF0639BEC63}"/>
              </a:ext>
            </a:extLst>
          </p:cNvPr>
          <p:cNvSpPr>
            <a:spLocks noGrp="1"/>
          </p:cNvSpPr>
          <p:nvPr>
            <p:ph idx="1"/>
          </p:nvPr>
        </p:nvSpPr>
        <p:spPr>
          <a:xfrm>
            <a:off x="449451" y="2003754"/>
            <a:ext cx="11389773" cy="4722510"/>
          </a:xfrm>
        </p:spPr>
        <p:txBody>
          <a:bodyPr>
            <a:normAutofit lnSpcReduction="10000"/>
          </a:bodyPr>
          <a:lstStyle/>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Definition of Software Engineering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Software engineering is the systematic application of engineering principles, methods, and tools to the development and maintenance of high-quality software systems. It involves the design, development, testing, deployment, and maintenance of software products.</a:t>
            </a:r>
          </a:p>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Importance in the Technology Industry</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Software engineering plays a crucial role in the technology industry by enabling the creation of software applications and systems that power various aspects of modern life, including communication, commerce, entertainment, and healthcare.</a:t>
            </a:r>
          </a:p>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Examples of Software Engineering Projects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Examples of software engineering projects include developing operating systems (e.g., Windows, macOS), web applications (e.g., Facebook, Google), mobile apps (e.g., Instagram, Uber), and embedded systems (e.g., automotive software, IoT devices).</a:t>
            </a:r>
          </a:p>
        </p:txBody>
      </p:sp>
    </p:spTree>
    <p:extLst>
      <p:ext uri="{BB962C8B-B14F-4D97-AF65-F5344CB8AC3E}">
        <p14:creationId xmlns:p14="http://schemas.microsoft.com/office/powerpoint/2010/main" val="80282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8FD3-23B1-EED8-8FF1-99B4466E9224}"/>
              </a:ext>
            </a:extLst>
          </p:cNvPr>
          <p:cNvSpPr>
            <a:spLocks noGrp="1"/>
          </p:cNvSpPr>
          <p:nvPr>
            <p:ph type="title"/>
          </p:nvPr>
        </p:nvSpPr>
        <p:spPr>
          <a:xfrm>
            <a:off x="0" y="1084880"/>
            <a:ext cx="10587545" cy="681927"/>
          </a:xfrm>
        </p:spPr>
        <p:txBody>
          <a:bodyPr>
            <a:normAutofit/>
          </a:bodyPr>
          <a:lstStyle/>
          <a:p>
            <a:r>
              <a:rPr lang="en-KE" sz="3200" b="1"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History of Software Engineering</a:t>
            </a:r>
            <a:endParaRPr lang="en-KE" sz="7200" b="1"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B8495BE0-F9F7-4911-346E-7B59B2944CC0}"/>
              </a:ext>
            </a:extLst>
          </p:cNvPr>
          <p:cNvSpPr>
            <a:spLocks noGrp="1"/>
          </p:cNvSpPr>
          <p:nvPr>
            <p:ph idx="1"/>
          </p:nvPr>
        </p:nvSpPr>
        <p:spPr>
          <a:xfrm>
            <a:off x="516610" y="1895265"/>
            <a:ext cx="11158779" cy="4854247"/>
          </a:xfrm>
        </p:spPr>
        <p:txBody>
          <a:bodyPr>
            <a:normAutofit lnSpcReduction="10000"/>
          </a:bodyPr>
          <a:lstStyle/>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Overview of the Evolution of Software Engineering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The history of software engineering traces back to the 1940s and 1950s with the emergence of the first digital computers. Over the decades, software engineering evolved in response to the growing complexity of software systems and the need for structured development methodologies.</a:t>
            </a:r>
          </a:p>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Key Milestones and Innovations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Milestones include the development of programming languages (e.g., Fortran, C), the establishment of software engineering as a discipline in the 1960s, the advent of structured programming in the 1970s, and the rise of agile methodologies in the 2000s.</a:t>
            </a:r>
          </a:p>
          <a:p>
            <a:pPr>
              <a:lnSpc>
                <a:spcPct val="107000"/>
              </a:lnSpc>
              <a:spcAft>
                <a:spcPts val="800"/>
              </a:spcAft>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Influential Figures in Software Engineering History</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Influential figures include pioneers such as Alan Turing, Grace Hopper, Fred Brooks, and others who made significant contributions to the field through their research, inventions, and writings.</a:t>
            </a:r>
          </a:p>
        </p:txBody>
      </p:sp>
    </p:spTree>
    <p:extLst>
      <p:ext uri="{BB962C8B-B14F-4D97-AF65-F5344CB8AC3E}">
        <p14:creationId xmlns:p14="http://schemas.microsoft.com/office/powerpoint/2010/main" val="2479618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9C00-95C8-6D9C-0BC6-88F28EA50F9D}"/>
              </a:ext>
            </a:extLst>
          </p:cNvPr>
          <p:cNvSpPr>
            <a:spLocks noGrp="1"/>
          </p:cNvSpPr>
          <p:nvPr>
            <p:ph type="title"/>
          </p:nvPr>
        </p:nvSpPr>
        <p:spPr/>
        <p:txBody>
          <a:bodyPr>
            <a:normAutofit/>
          </a:bodyPr>
          <a:lstStyle/>
          <a:p>
            <a:r>
              <a:rPr lang="en-KE"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Software Development </a:t>
            </a:r>
            <a:br>
              <a:rPr lang="en-US"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br>
            <a:r>
              <a:rPr lang="en-KE"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Life Cycle</a:t>
            </a:r>
            <a:r>
              <a:rPr lang="en-US"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 </a:t>
            </a:r>
            <a:r>
              <a:rPr lang="en-KE"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(SDLC)</a:t>
            </a:r>
            <a:endParaRPr lang="en-KE" sz="3200"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99241B63-CA46-D8BF-CB8E-AC67CB76D8D7}"/>
              </a:ext>
            </a:extLst>
          </p:cNvPr>
          <p:cNvSpPr>
            <a:spLocks noGrp="1"/>
          </p:cNvSpPr>
          <p:nvPr>
            <p:ph idx="1"/>
          </p:nvPr>
        </p:nvSpPr>
        <p:spPr>
          <a:xfrm>
            <a:off x="434715" y="1903751"/>
            <a:ext cx="11452485" cy="4954249"/>
          </a:xfrm>
        </p:spPr>
        <p:txBody>
          <a:bodyPr>
            <a:normAutofit fontScale="70000" lnSpcReduction="20000"/>
          </a:bodyPr>
          <a:lstStyle/>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The Software Development Life Cycle (SDLC) consists of several phases, including:</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Requirements</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Gathering and documenting user needs and system requirements.</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Design</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Creating high-level and detailed designs of the software architecture and user interface.</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Implementation</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Writing code and building the software according to the design specifications.</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Testing</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Conducting various tests to ensure the software meets quality standards and functional requirements.</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Deployment</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Releasing the software to users or customers.</a:t>
            </a:r>
          </a:p>
          <a:p>
            <a:pPr marL="0" indent="0">
              <a:lnSpc>
                <a:spcPct val="107000"/>
              </a:lnSpc>
              <a:spcAft>
                <a:spcPts val="800"/>
              </a:spcAft>
              <a:buNone/>
            </a:pPr>
            <a:r>
              <a:rPr lang="en-KE" sz="32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32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Maintenance</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Providing ongoing support, updates, and enhancements to the software after deployment.</a:t>
            </a:r>
          </a:p>
          <a:p>
            <a:pPr marL="0" indent="0">
              <a:lnSpc>
                <a:spcPct val="107000"/>
              </a:lnSpc>
              <a:spcAft>
                <a:spcPts val="800"/>
              </a:spcAft>
              <a:buNone/>
            </a:pPr>
            <a:r>
              <a:rPr lang="en-US" sz="3200"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NB</a:t>
            </a:r>
            <a:r>
              <a:rPr lang="en-KE" sz="3200" dirty="0">
                <a:effectLst/>
                <a:latin typeface="Calibri" panose="020F0502020204030204" pitchFamily="34" charset="0"/>
                <a:ea typeface="Yu Mincho" panose="02020400000000000000" pitchFamily="18" charset="-128"/>
                <a:cs typeface="Times New Roman" panose="02020603050405020304" pitchFamily="18" charset="0"/>
              </a:rPr>
              <a:t>: Each phase in the SDLC is essential for delivering high-quality software products that meet user needs, adhere to budget and time constraints, and maintain compatibility with evolving technology platforms.</a:t>
            </a:r>
          </a:p>
        </p:txBody>
      </p:sp>
    </p:spTree>
    <p:extLst>
      <p:ext uri="{BB962C8B-B14F-4D97-AF65-F5344CB8AC3E}">
        <p14:creationId xmlns:p14="http://schemas.microsoft.com/office/powerpoint/2010/main" val="99257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F9FA-2D77-023D-C32C-B3327EA134B4}"/>
              </a:ext>
            </a:extLst>
          </p:cNvPr>
          <p:cNvSpPr>
            <a:spLocks noGrp="1"/>
          </p:cNvSpPr>
          <p:nvPr>
            <p:ph type="title"/>
          </p:nvPr>
        </p:nvSpPr>
        <p:spPr/>
        <p:txBody>
          <a:bodyPr>
            <a:normAutofit/>
          </a:bodyPr>
          <a:lstStyle/>
          <a:p>
            <a:r>
              <a:rPr lang="en-KE" sz="36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Software Development </a:t>
            </a:r>
            <a:br>
              <a:rPr lang="en-US" sz="36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br>
            <a:r>
              <a:rPr lang="en-KE" sz="36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Methodologies</a:t>
            </a:r>
            <a:endParaRPr lang="en-KE" sz="3600"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63EFDB1F-B3BD-40CA-E821-132A35054395}"/>
              </a:ext>
            </a:extLst>
          </p:cNvPr>
          <p:cNvSpPr>
            <a:spLocks noGrp="1"/>
          </p:cNvSpPr>
          <p:nvPr>
            <p:ph idx="1"/>
          </p:nvPr>
        </p:nvSpPr>
        <p:spPr>
          <a:xfrm>
            <a:off x="802227" y="1888761"/>
            <a:ext cx="10587547" cy="4797945"/>
          </a:xfrm>
        </p:spPr>
        <p:txBody>
          <a:bodyPr>
            <a:normAutofit lnSpcReduction="10000"/>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Various development methodologies guide the software development process,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Waterfall</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Sequential approach with distinct phases (e.g., requirements, design, implementation) flowing downwards like a waterfall.</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Agile</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Iterative and incremental approach focused on flexibility, collaboration, and responding to change.</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Scrum</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Agile framework emphasizing small, self-organizing teams working in short iterations called sprints.</a:t>
            </a:r>
          </a:p>
          <a:p>
            <a:pPr marL="0" indent="0">
              <a:lnSpc>
                <a:spcPct val="107000"/>
              </a:lnSpc>
              <a:spcAft>
                <a:spcPts val="800"/>
              </a:spcAft>
              <a:buNone/>
            </a:pPr>
            <a:r>
              <a:rPr lang="en-US"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NB</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Each methodology has its advantages and disadvantages, such as flexibility, predictability, adaptability to change, and suitability for different project types and team dynamics.</a:t>
            </a:r>
          </a:p>
        </p:txBody>
      </p:sp>
    </p:spTree>
    <p:extLst>
      <p:ext uri="{BB962C8B-B14F-4D97-AF65-F5344CB8AC3E}">
        <p14:creationId xmlns:p14="http://schemas.microsoft.com/office/powerpoint/2010/main" val="314498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A8EA-41AB-F9B6-F331-BED60A32B055}"/>
              </a:ext>
            </a:extLst>
          </p:cNvPr>
          <p:cNvSpPr>
            <a:spLocks noGrp="1"/>
          </p:cNvSpPr>
          <p:nvPr>
            <p:ph type="title"/>
          </p:nvPr>
        </p:nvSpPr>
        <p:spPr/>
        <p:txBody>
          <a:bodyPr>
            <a:normAutofit/>
          </a:bodyPr>
          <a:lstStyle/>
          <a:p>
            <a:r>
              <a:rPr lang="en-KE" sz="31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Roles and Responsibilities</a:t>
            </a:r>
            <a:br>
              <a:rPr lang="en-US" sz="31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br>
            <a:r>
              <a:rPr lang="en-KE" sz="31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in Software Engineering</a:t>
            </a:r>
            <a:endParaRPr lang="en-KE" dirty="0"/>
          </a:p>
        </p:txBody>
      </p:sp>
      <p:sp>
        <p:nvSpPr>
          <p:cNvPr id="3" name="Content Placeholder 2">
            <a:extLst>
              <a:ext uri="{FF2B5EF4-FFF2-40B4-BE49-F238E27FC236}">
                <a16:creationId xmlns:a16="http://schemas.microsoft.com/office/drawing/2014/main" id="{9A0B7521-5778-365E-416E-3CED01C87480}"/>
              </a:ext>
            </a:extLst>
          </p:cNvPr>
          <p:cNvSpPr>
            <a:spLocks noGrp="1"/>
          </p:cNvSpPr>
          <p:nvPr>
            <p:ph idx="1"/>
          </p:nvPr>
        </p:nvSpPr>
        <p:spPr>
          <a:xfrm>
            <a:off x="802227" y="1888761"/>
            <a:ext cx="10587547" cy="4797945"/>
          </a:xfrm>
        </p:spPr>
        <p:txBody>
          <a:bodyPr>
            <a:normAutofit fontScale="92500" lnSpcReduction="10000"/>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engineering involves a diverse range of roles,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Software Developer</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Responsible for writing code and implementing software solutions.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Quality Assurance Engineer</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Ensures software quality by designing and executing test plans.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Project Manager</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Oversees the planning, execution, and delivery of software projects.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System Architect</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Designs the overall structure and architecture of software systems.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UI/UX Designer</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Creates user interfaces and designs user experiences for software applications.</a:t>
            </a:r>
          </a:p>
          <a:p>
            <a:pPr marL="0" indent="0">
              <a:lnSpc>
                <a:spcPct val="107000"/>
              </a:lnSpc>
              <a:spcAft>
                <a:spcPts val="800"/>
              </a:spcAft>
              <a:buNone/>
            </a:pPr>
            <a:r>
              <a:rPr lang="en-US"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NB</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Each role contributes to different aspects of the software development process, such as coding, testing, project management, and user experience design, to ensure the successful delivery of software products.</a:t>
            </a:r>
          </a:p>
        </p:txBody>
      </p:sp>
    </p:spTree>
    <p:extLst>
      <p:ext uri="{BB962C8B-B14F-4D97-AF65-F5344CB8AC3E}">
        <p14:creationId xmlns:p14="http://schemas.microsoft.com/office/powerpoint/2010/main" val="380073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8648-DF59-AD39-396D-173DD77D7781}"/>
              </a:ext>
            </a:extLst>
          </p:cNvPr>
          <p:cNvSpPr>
            <a:spLocks noGrp="1"/>
          </p:cNvSpPr>
          <p:nvPr>
            <p:ph type="title"/>
          </p:nvPr>
        </p:nvSpPr>
        <p:spPr>
          <a:xfrm>
            <a:off x="802228" y="1019332"/>
            <a:ext cx="10587545" cy="704538"/>
          </a:xfrm>
        </p:spPr>
        <p:txBody>
          <a:bodyPr>
            <a:normAutofit/>
          </a:bodyPr>
          <a:lstStyle/>
          <a:p>
            <a:r>
              <a:rPr lang="en-KE" sz="32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Software Engineering Tools</a:t>
            </a:r>
            <a:endParaRPr lang="en-KE" sz="3200"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AB8609F1-1287-EEFC-03FD-A41790510563}"/>
              </a:ext>
            </a:extLst>
          </p:cNvPr>
          <p:cNvSpPr>
            <a:spLocks noGrp="1"/>
          </p:cNvSpPr>
          <p:nvPr>
            <p:ph idx="1"/>
          </p:nvPr>
        </p:nvSpPr>
        <p:spPr>
          <a:xfrm>
            <a:off x="802227" y="2003754"/>
            <a:ext cx="10587547" cy="4591918"/>
          </a:xfrm>
        </p:spPr>
        <p:txBody>
          <a:bodyPr>
            <a:normAutofit fontScale="92500" lnSpcReduction="10000"/>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engineers utilize various tools to streamline the development process,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Integrated Development Environments (IDEs):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suites that provide comprehensive tools for writing, debugging, and testing code (e.g., Visual Studio, Eclipse, IntelliJ IDEA).</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Version Control Systems (VCS):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tools for tracking changes to source code and coordinating work among team members (e.g., Git, Subversion).</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Testing Frameworks: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Libraries and frameworks for automating the testing process and ensuring software quality (e.g., JUnit, Selenium, Jest).</a:t>
            </a:r>
          </a:p>
          <a:p>
            <a:pPr marL="0" indent="0">
              <a:lnSpc>
                <a:spcPct val="107000"/>
              </a:lnSpc>
              <a:spcAft>
                <a:spcPts val="800"/>
              </a:spcAft>
              <a:buNone/>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Importance of Tools: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engineering tools enhance productivity, collaboration, and code quality by providing developers with features such as code editors, version control, debugging tools, and automated testing capabilities.</a:t>
            </a:r>
          </a:p>
        </p:txBody>
      </p:sp>
    </p:spTree>
    <p:extLst>
      <p:ext uri="{BB962C8B-B14F-4D97-AF65-F5344CB8AC3E}">
        <p14:creationId xmlns:p14="http://schemas.microsoft.com/office/powerpoint/2010/main" val="371331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931-FE99-CE35-24A0-73C6DD381547}"/>
              </a:ext>
            </a:extLst>
          </p:cNvPr>
          <p:cNvSpPr>
            <a:spLocks noGrp="1"/>
          </p:cNvSpPr>
          <p:nvPr>
            <p:ph type="title"/>
          </p:nvPr>
        </p:nvSpPr>
        <p:spPr/>
        <p:txBody>
          <a:bodyPr>
            <a:normAutofit fontScale="90000"/>
          </a:bodyPr>
          <a:lstStyle/>
          <a:p>
            <a:r>
              <a:rPr lang="en-KE"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Software Quality </a:t>
            </a:r>
            <a:br>
              <a:rPr lang="en-US"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br>
            <a:r>
              <a:rPr lang="en-KE"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Assurance</a:t>
            </a:r>
            <a:endParaRPr lang="en-KE"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5DDEDB25-37E2-7EC6-725F-D0855BC7B33C}"/>
              </a:ext>
            </a:extLst>
          </p:cNvPr>
          <p:cNvSpPr>
            <a:spLocks noGrp="1"/>
          </p:cNvSpPr>
          <p:nvPr>
            <p:ph idx="1"/>
          </p:nvPr>
        </p:nvSpPr>
        <p:spPr>
          <a:xfrm>
            <a:off x="344774" y="1858780"/>
            <a:ext cx="11287594" cy="4827926"/>
          </a:xfrm>
        </p:spPr>
        <p:txBody>
          <a:bodyPr>
            <a:normAutofit fontScale="92500" lnSpcReduction="20000"/>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Quality assurance (QA) in software engineering involves the systematic process of ensuring that software products meet specified quality standards and functional requirements.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Importance of Testing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Testing is a critical aspect of QA and involves various types of testing,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Unit Testing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Testing individual components or modules of software.</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Integration Testing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Testing interactions between different components or subsystems.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System Testing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Testing the entire software system as a whole.</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Acceptance Testing</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Testing the software against user requirements to ensure it meets user needs.</a:t>
            </a:r>
          </a:p>
          <a:p>
            <a:pPr marL="0" indent="0">
              <a:lnSpc>
                <a:spcPct val="107000"/>
              </a:lnSpc>
              <a:spcAft>
                <a:spcPts val="800"/>
              </a:spcAft>
              <a:buNone/>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Importance of Quality Control</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Quality control measures such as code reviews, automated testing, and continuous integration help identify and fix defects early in the development process, leading to higher-quality software products.</a:t>
            </a:r>
          </a:p>
        </p:txBody>
      </p:sp>
    </p:spTree>
    <p:extLst>
      <p:ext uri="{BB962C8B-B14F-4D97-AF65-F5344CB8AC3E}">
        <p14:creationId xmlns:p14="http://schemas.microsoft.com/office/powerpoint/2010/main" val="52947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586D-A11F-877E-C3FD-BBD1FA2D4504}"/>
              </a:ext>
            </a:extLst>
          </p:cNvPr>
          <p:cNvSpPr>
            <a:spLocks noGrp="1"/>
          </p:cNvSpPr>
          <p:nvPr>
            <p:ph type="title"/>
          </p:nvPr>
        </p:nvSpPr>
        <p:spPr>
          <a:xfrm>
            <a:off x="802229" y="351176"/>
            <a:ext cx="10587545" cy="1425247"/>
          </a:xfrm>
        </p:spPr>
        <p:txBody>
          <a:bodyPr>
            <a:normAutofit fontScale="90000"/>
          </a:bodyPr>
          <a:lstStyle/>
          <a:p>
            <a:r>
              <a:rPr lang="en-KE"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Challenges in </a:t>
            </a:r>
            <a:br>
              <a:rPr lang="en-US"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br>
            <a:r>
              <a:rPr lang="en-KE" sz="4800" dirty="0">
                <a:solidFill>
                  <a:schemeClr val="bg1"/>
                </a:solidFill>
                <a:effectLst/>
                <a:latin typeface="Bodoni MT Black" panose="02070A03080606020203" pitchFamily="18" charset="0"/>
                <a:ea typeface="Yu Mincho" panose="02020400000000000000" pitchFamily="18" charset="-128"/>
                <a:cs typeface="Times New Roman" panose="02020603050405020304" pitchFamily="18" charset="0"/>
              </a:rPr>
              <a:t>Software Engineering</a:t>
            </a:r>
            <a:endParaRPr lang="en-KE" dirty="0">
              <a:solidFill>
                <a:schemeClr val="bg1"/>
              </a:solidFill>
              <a:latin typeface="Bodoni MT Black" panose="02070A03080606020203" pitchFamily="18" charset="0"/>
            </a:endParaRPr>
          </a:p>
        </p:txBody>
      </p:sp>
      <p:sp>
        <p:nvSpPr>
          <p:cNvPr id="3" name="Content Placeholder 2">
            <a:extLst>
              <a:ext uri="{FF2B5EF4-FFF2-40B4-BE49-F238E27FC236}">
                <a16:creationId xmlns:a16="http://schemas.microsoft.com/office/drawing/2014/main" id="{51B62712-9F17-8ED2-830B-40D94639DFA3}"/>
              </a:ext>
            </a:extLst>
          </p:cNvPr>
          <p:cNvSpPr>
            <a:spLocks noGrp="1"/>
          </p:cNvSpPr>
          <p:nvPr>
            <p:ph idx="1"/>
          </p:nvPr>
        </p:nvSpPr>
        <p:spPr>
          <a:xfrm>
            <a:off x="802227" y="2003754"/>
            <a:ext cx="10587547" cy="4503070"/>
          </a:xfrm>
        </p:spPr>
        <p:txBody>
          <a:bodyPr>
            <a:normAutofit fontScale="92500" lnSpcReduction="10000"/>
          </a:bodyPr>
          <a:lstStyle/>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Software engineers encounter various challenges throughout the development process, including:</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Changing Requirements: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Requirements may change during the development cycle, leading to scope creep and project delays.</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Tight Deadlines: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Pressure to deliver software products on schedule can result in rushed development and compromised quality.</a:t>
            </a:r>
          </a:p>
          <a:p>
            <a:pPr marL="0" indent="0">
              <a:lnSpc>
                <a:spcPct val="107000"/>
              </a:lnSpc>
              <a:spcAft>
                <a:spcPts val="800"/>
              </a:spcAft>
              <a:buNone/>
            </a:pPr>
            <a:r>
              <a:rPr lang="en-KE" sz="2400" dirty="0">
                <a:effectLst/>
                <a:latin typeface="Calibri" panose="020F0502020204030204" pitchFamily="34" charset="0"/>
                <a:ea typeface="Yu Mincho" panose="02020400000000000000" pitchFamily="18" charset="-128"/>
                <a:cs typeface="Times New Roman" panose="02020603050405020304" pitchFamily="18" charset="0"/>
              </a:rPr>
              <a:t>  - </a:t>
            </a: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Technical Debt: </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Accrued from shortcuts or suboptimal solutions, technical debt can impede future development efforts and increase maintenance costs.</a:t>
            </a:r>
          </a:p>
          <a:p>
            <a:pPr marL="0" indent="0">
              <a:lnSpc>
                <a:spcPct val="107000"/>
              </a:lnSpc>
              <a:spcAft>
                <a:spcPts val="800"/>
              </a:spcAft>
              <a:buNone/>
            </a:pPr>
            <a:r>
              <a:rPr lang="en-KE" sz="2400" b="1" dirty="0">
                <a:solidFill>
                  <a:srgbClr val="C00000"/>
                </a:solidFill>
                <a:effectLst/>
                <a:latin typeface="Calibri" panose="020F0502020204030204" pitchFamily="34" charset="0"/>
                <a:ea typeface="Yu Mincho" panose="02020400000000000000" pitchFamily="18" charset="-128"/>
                <a:cs typeface="Times New Roman" panose="02020603050405020304" pitchFamily="18" charset="0"/>
              </a:rPr>
              <a:t>Strategies for Overcoming Challenges</a:t>
            </a:r>
            <a:r>
              <a:rPr lang="en-KE" sz="2400" dirty="0">
                <a:effectLst/>
                <a:latin typeface="Calibri" panose="020F0502020204030204" pitchFamily="34" charset="0"/>
                <a:ea typeface="Yu Mincho" panose="02020400000000000000" pitchFamily="18" charset="-128"/>
                <a:cs typeface="Times New Roman" panose="02020603050405020304" pitchFamily="18" charset="0"/>
              </a:rPr>
              <a:t>: Strategies for overcoming challenges include effective communication, agile methodologies, prioritization of tasks, and regular reassessment of project goals and timelines.</a:t>
            </a:r>
          </a:p>
        </p:txBody>
      </p:sp>
    </p:spTree>
    <p:extLst>
      <p:ext uri="{BB962C8B-B14F-4D97-AF65-F5344CB8AC3E}">
        <p14:creationId xmlns:p14="http://schemas.microsoft.com/office/powerpoint/2010/main" val="300177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162353-workspace-template-16x9</Template>
  <TotalTime>72</TotalTime>
  <Words>1214</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Bodoni MT Black</vt:lpstr>
      <vt:lpstr>Broadway</vt:lpstr>
      <vt:lpstr>Calibri</vt:lpstr>
      <vt:lpstr>Constantia</vt:lpstr>
      <vt:lpstr>Office Theme</vt:lpstr>
      <vt:lpstr>INTRODUCTION TO SOFTWARE ENGINEERING   Understanding The Fundamentals</vt:lpstr>
      <vt:lpstr>What is Software Engineering?</vt:lpstr>
      <vt:lpstr>History of Software Engineering</vt:lpstr>
      <vt:lpstr>Software Development  Life Cycle (SDLC)</vt:lpstr>
      <vt:lpstr>Software Development  Methodologies</vt:lpstr>
      <vt:lpstr>Roles and Responsibilities in Software Engineering</vt:lpstr>
      <vt:lpstr>Software Engineering Tools</vt:lpstr>
      <vt:lpstr>Software Quality  Assurance</vt:lpstr>
      <vt:lpstr>Challenges in  Software Engineering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   Understanding The Fundamentals</dc:title>
  <dc:creator>chakin kim</dc:creator>
  <cp:lastModifiedBy>chakin kim</cp:lastModifiedBy>
  <cp:revision>3</cp:revision>
  <dcterms:created xsi:type="dcterms:W3CDTF">2024-05-08T13:57:42Z</dcterms:created>
  <dcterms:modified xsi:type="dcterms:W3CDTF">2024-05-10T10:59:35Z</dcterms:modified>
</cp:coreProperties>
</file>