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embedTrueTypeFonts="1" saveSubsetFonts="1">
  <p:sldMasterIdLst>
    <p:sldMasterId id="2147483648" r:id="rId1"/>
  </p:sldMasterIdLst>
  <p:notesMasterIdLst>
    <p:notesMasterId r:id="rId7"/>
  </p:notesMasterIdLst>
  <p:sldIdLst>
    <p:sldId id="256" r:id="rId4"/>
    <p:sldId id="257" r:id="rId5"/>
    <p:sldId id="258" r:id="rId6"/>
  </p:sldIdLst>
  <p:sldSz cx="10287000" cy="10287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74" d="100"/>
          <a:sy n="74" d="100"/>
        </p:scale>
        <p:origin x="-1092" y="-90"/>
      </p:cViewPr>
      <p:guideLst>
        <p:guide pos="2160" orient="horz"/>
        <p:guide pos="2880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467938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1978451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8001020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AE366F3-F1C4-AAB7-097A-0F7157328719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099935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0328168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0677966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2729E9B-0A5E-D42B-C1CA-C8AEF5CB1F11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188282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1876556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0205753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36A7B76-9CDF-367D-F111-4527CA972105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8"/>
            <a:ext cx="2057400" cy="5851525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26233A">
            <a:alpha val="99999"/>
          </a:srgb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8159036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1347107" y="2757234"/>
            <a:ext cx="5919107" cy="5017428"/>
          </a:xfrm>
          <a:prstGeom prst="roundRect">
            <a:avLst>
              <a:gd name="adj" fmla="val 1160"/>
            </a:avLst>
          </a:prstGeom>
        </p:spPr>
      </p:pic>
      <p:cxnSp>
        <p:nvCxnSpPr>
          <p:cNvPr id="645384857" name=""/>
          <p:cNvCxnSpPr>
            <a:cxnSpLocks/>
          </p:cNvCxnSpPr>
          <p:nvPr/>
        </p:nvCxnSpPr>
        <p:spPr bwMode="auto">
          <a:xfrm rot="10799989" flipH="1" flipV="0">
            <a:off x="1346400" y="8222400"/>
            <a:ext cx="5992421" cy="0"/>
          </a:xfrm>
          <a:prstGeom prst="line">
            <a:avLst/>
          </a:prstGeom>
          <a:ln w="38099" cap="flat" cmpd="sng" algn="ctr">
            <a:solidFill>
              <a:schemeClr val="bg1">
                <a:lumMod val="74901"/>
              </a:schemeClr>
            </a:solidFill>
            <a:prstDash val="solid"/>
            <a:tailEnd type="oval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2571895" name=""/>
          <p:cNvSpPr txBox="1"/>
          <p:nvPr/>
        </p:nvSpPr>
        <p:spPr bwMode="auto">
          <a:xfrm flipH="0" flipV="0">
            <a:off x="1545164" y="8933792"/>
            <a:ext cx="6111761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Increase in Life Expectancy (Years)</a:t>
            </a:r>
            <a:endParaRPr sz="2600" b="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607314422" name="TextBox 6"/>
          <p:cNvSpPr txBox="1"/>
          <p:nvPr/>
        </p:nvSpPr>
        <p:spPr bwMode="auto">
          <a:xfrm rot="0" flipH="0" flipV="0">
            <a:off x="364655" y="163458"/>
            <a:ext cx="9830219" cy="12195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ct val="100000"/>
              </a:lnSpc>
              <a:defRPr/>
            </a:pPr>
            <a:r>
              <a:rPr lang="en-US" sz="40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Changing Typical Western Diet Improves </a:t>
            </a:r>
            <a:r>
              <a:rPr lang="en-US" sz="40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Life Expectancy By Over 10 Years</a:t>
            </a:r>
            <a:endParaRPr lang="en-US" sz="4000" b="0">
              <a:solidFill>
                <a:schemeClr val="bg1"/>
              </a:solidFill>
              <a:latin typeface="Agave"/>
              <a:ea typeface="Agave"/>
              <a:cs typeface="Agave"/>
            </a:endParaRPr>
          </a:p>
        </p:txBody>
      </p:sp>
      <p:sp>
        <p:nvSpPr>
          <p:cNvPr id="1532586789" name=""/>
          <p:cNvSpPr/>
          <p:nvPr/>
        </p:nvSpPr>
        <p:spPr bwMode="auto">
          <a:xfrm flipH="0" flipV="0">
            <a:off x="25439" y="0"/>
            <a:ext cx="10247583" cy="10286997"/>
          </a:xfrm>
          <a:prstGeom prst="rect">
            <a:avLst/>
          </a:prstGeom>
          <a:noFill/>
          <a:ln w="57150" cap="flat" cmpd="sng" algn="ctr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554929183" name=""/>
          <p:cNvSpPr txBox="1"/>
          <p:nvPr/>
        </p:nvSpPr>
        <p:spPr bwMode="auto">
          <a:xfrm flipH="0" flipV="0">
            <a:off x="7288434" y="3405033"/>
            <a:ext cx="2640002" cy="473248"/>
          </a:xfrm>
          <a:prstGeom prst="roundRect">
            <a:avLst>
              <a:gd name="adj" fmla="val 16667"/>
            </a:avLst>
          </a:prstGeom>
          <a:solidFill>
            <a:srgbClr val="362B42"/>
          </a:solidFill>
          <a:ln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2200" b="1">
                <a:solidFill>
                  <a:srgbClr val="EA9A97"/>
                </a:solidFill>
                <a:latin typeface="Agave"/>
                <a:ea typeface="Agave"/>
                <a:cs typeface="Agave"/>
              </a:rPr>
              <a:t>Red &amp; White Meats</a:t>
            </a:r>
            <a:endParaRPr sz="2200" b="1">
              <a:solidFill>
                <a:srgbClr val="EA9A97"/>
              </a:solidFill>
              <a:latin typeface="Agave"/>
              <a:cs typeface="Agave"/>
            </a:endParaRPr>
          </a:p>
        </p:txBody>
      </p:sp>
      <p:sp>
        <p:nvSpPr>
          <p:cNvPr id="1150679832" name=""/>
          <p:cNvSpPr txBox="1"/>
          <p:nvPr/>
        </p:nvSpPr>
        <p:spPr bwMode="auto">
          <a:xfrm flipH="0" flipV="0">
            <a:off x="7307775" y="4019276"/>
            <a:ext cx="1881234" cy="473248"/>
          </a:xfrm>
          <a:prstGeom prst="roundRect">
            <a:avLst>
              <a:gd name="adj" fmla="val 16667"/>
            </a:avLst>
          </a:prstGeom>
          <a:solidFill>
            <a:srgbClr val="362B42"/>
          </a:solidFill>
          <a:ln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2200" b="1">
                <a:solidFill>
                  <a:schemeClr val="bg1"/>
                </a:solidFill>
                <a:latin typeface="Agave"/>
                <a:cs typeface="Agave"/>
              </a:rPr>
              <a:t>Eggs &amp; Milk</a:t>
            </a:r>
            <a:endParaRPr sz="2200" b="1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1218498792" name=""/>
          <p:cNvSpPr txBox="1"/>
          <p:nvPr/>
        </p:nvSpPr>
        <p:spPr bwMode="auto">
          <a:xfrm flipH="0" flipV="0">
            <a:off x="7288434" y="4649481"/>
            <a:ext cx="2192865" cy="473248"/>
          </a:xfrm>
          <a:prstGeom prst="roundRect">
            <a:avLst>
              <a:gd name="adj" fmla="val 16667"/>
            </a:avLst>
          </a:prstGeom>
          <a:solidFill>
            <a:srgbClr val="362B42"/>
          </a:solidFill>
          <a:ln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2200" b="1">
                <a:solidFill>
                  <a:srgbClr val="92D050"/>
                </a:solidFill>
                <a:latin typeface="Agave"/>
                <a:ea typeface="Agave"/>
                <a:cs typeface="Agave"/>
              </a:rPr>
              <a:t>Legumes </a:t>
            </a:r>
            <a:r>
              <a:rPr sz="2200" b="1">
                <a:solidFill>
                  <a:srgbClr val="92D050"/>
                </a:solidFill>
                <a:latin typeface="Agave"/>
                <a:ea typeface="Agave"/>
                <a:cs typeface="Agave"/>
              </a:rPr>
              <a:t>&amp; Nuts</a:t>
            </a:r>
            <a:endParaRPr sz="2200" b="1">
              <a:solidFill>
                <a:srgbClr val="92D050"/>
              </a:solidFill>
              <a:latin typeface="Agave"/>
              <a:ea typeface="Agave"/>
              <a:cs typeface="Agave"/>
            </a:endParaRPr>
          </a:p>
        </p:txBody>
      </p:sp>
      <p:sp>
        <p:nvSpPr>
          <p:cNvPr id="347024632" name=""/>
          <p:cNvSpPr txBox="1"/>
          <p:nvPr/>
        </p:nvSpPr>
        <p:spPr bwMode="auto">
          <a:xfrm flipH="0" flipV="0">
            <a:off x="7275295" y="6207123"/>
            <a:ext cx="1814941" cy="473248"/>
          </a:xfrm>
          <a:prstGeom prst="roundRect">
            <a:avLst>
              <a:gd name="adj" fmla="val 16667"/>
            </a:avLst>
          </a:prstGeom>
          <a:solidFill>
            <a:srgbClr val="362B42"/>
          </a:solidFill>
          <a:ln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2200" b="1">
                <a:solidFill>
                  <a:srgbClr val="7EA30D"/>
                </a:solidFill>
                <a:latin typeface="Agave"/>
                <a:ea typeface="Agave"/>
                <a:cs typeface="Agave"/>
              </a:rPr>
              <a:t>Whole Foods</a:t>
            </a:r>
            <a:endParaRPr sz="2200" b="1">
              <a:solidFill>
                <a:srgbClr val="7EA30D"/>
              </a:solidFill>
              <a:latin typeface="Agave"/>
              <a:ea typeface="Agave"/>
              <a:cs typeface="Agave"/>
            </a:endParaRPr>
          </a:p>
        </p:txBody>
      </p:sp>
      <p:sp>
        <p:nvSpPr>
          <p:cNvPr id="636552515" name=""/>
          <p:cNvSpPr txBox="1"/>
          <p:nvPr/>
        </p:nvSpPr>
        <p:spPr bwMode="auto">
          <a:xfrm flipH="0" flipV="0">
            <a:off x="7288434" y="2835001"/>
            <a:ext cx="2192145" cy="473248"/>
          </a:xfrm>
          <a:prstGeom prst="roundRect">
            <a:avLst>
              <a:gd name="adj" fmla="val 16667"/>
            </a:avLst>
          </a:prstGeom>
          <a:solidFill>
            <a:srgbClr val="362B42"/>
          </a:solidFill>
          <a:ln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2200" b="1">
                <a:solidFill>
                  <a:srgbClr val="E99C34"/>
                </a:solidFill>
                <a:latin typeface="Agave"/>
                <a:ea typeface="Agave"/>
                <a:cs typeface="Agave"/>
              </a:rPr>
              <a:t>Refined </a:t>
            </a:r>
            <a:r>
              <a:rPr sz="2200" b="1">
                <a:solidFill>
                  <a:srgbClr val="E99C34"/>
                </a:solidFill>
                <a:latin typeface="Agave"/>
                <a:ea typeface="Agave"/>
                <a:cs typeface="Agave"/>
              </a:rPr>
              <a:t>Foods</a:t>
            </a:r>
            <a:endParaRPr sz="2200" b="1">
              <a:solidFill>
                <a:srgbClr val="E99C34"/>
              </a:solidFill>
              <a:latin typeface="Agave"/>
              <a:ea typeface="Agave"/>
              <a:cs typeface="Agave"/>
            </a:endParaRPr>
          </a:p>
        </p:txBody>
      </p:sp>
      <p:sp>
        <p:nvSpPr>
          <p:cNvPr id="1799176224" name=""/>
          <p:cNvSpPr txBox="1"/>
          <p:nvPr/>
        </p:nvSpPr>
        <p:spPr bwMode="auto">
          <a:xfrm flipH="0" flipV="0">
            <a:off x="1327891" y="1926499"/>
            <a:ext cx="1808229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800" b="0">
                <a:solidFill>
                  <a:schemeClr val="bg1"/>
                </a:solidFill>
                <a:latin typeface="Agave"/>
                <a:cs typeface="Agave"/>
              </a:rPr>
              <a:t>Typical</a:t>
            </a:r>
            <a:endParaRPr sz="2800" b="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761597592" name=""/>
          <p:cNvSpPr txBox="1"/>
          <p:nvPr/>
        </p:nvSpPr>
        <p:spPr bwMode="auto">
          <a:xfrm flipH="0" flipV="0">
            <a:off x="3385290" y="1942827"/>
            <a:ext cx="1812548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800" b="0">
                <a:solidFill>
                  <a:schemeClr val="bg1"/>
                </a:solidFill>
                <a:latin typeface="Agave"/>
                <a:cs typeface="Agave"/>
              </a:rPr>
              <a:t>Better</a:t>
            </a:r>
            <a:endParaRPr sz="2800" b="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1062810282" name=""/>
          <p:cNvSpPr txBox="1"/>
          <p:nvPr/>
        </p:nvSpPr>
        <p:spPr bwMode="auto">
          <a:xfrm flipH="0" flipV="0">
            <a:off x="5426362" y="1942827"/>
            <a:ext cx="1810747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800" b="0">
                <a:solidFill>
                  <a:schemeClr val="bg1"/>
                </a:solidFill>
                <a:latin typeface="Agave"/>
                <a:cs typeface="Agave"/>
              </a:rPr>
              <a:t>Optimal</a:t>
            </a:r>
            <a:endParaRPr sz="2800" b="0">
              <a:solidFill>
                <a:schemeClr val="bg1"/>
              </a:solidFill>
              <a:latin typeface="Agave"/>
              <a:cs typeface="Agave"/>
            </a:endParaRPr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rot="5399976" flipH="0" flipV="1">
            <a:off x="2050770" y="2527162"/>
            <a:ext cx="361316" cy="0"/>
          </a:xfrm>
          <a:prstGeom prst="line">
            <a:avLst/>
          </a:prstGeom>
          <a:ln w="28575" cap="flat" cmpd="sng" algn="ctr">
            <a:solidFill>
              <a:schemeClr val="bg1">
                <a:lumMod val="65098"/>
              </a:schemeClr>
            </a:solidFill>
            <a:prstDash val="solid"/>
            <a:tailEnd type="oval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6847351" name=""/>
          <p:cNvCxnSpPr>
            <a:cxnSpLocks/>
          </p:cNvCxnSpPr>
          <p:nvPr/>
        </p:nvCxnSpPr>
        <p:spPr bwMode="auto">
          <a:xfrm rot="5399976" flipH="0" flipV="1">
            <a:off x="4040135" y="2543490"/>
            <a:ext cx="361315" cy="0"/>
          </a:xfrm>
          <a:prstGeom prst="line">
            <a:avLst/>
          </a:prstGeom>
          <a:ln w="28575" cap="flat" cmpd="sng" algn="ctr">
            <a:solidFill>
              <a:schemeClr val="bg1">
                <a:lumMod val="65098"/>
              </a:schemeClr>
            </a:solidFill>
            <a:prstDash val="solid"/>
            <a:tailEnd type="oval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4928835" name=""/>
          <p:cNvCxnSpPr>
            <a:cxnSpLocks/>
          </p:cNvCxnSpPr>
          <p:nvPr/>
        </p:nvCxnSpPr>
        <p:spPr bwMode="auto">
          <a:xfrm rot="5399976" flipH="0" flipV="1">
            <a:off x="6149163" y="2541963"/>
            <a:ext cx="361315" cy="0"/>
          </a:xfrm>
          <a:prstGeom prst="line">
            <a:avLst/>
          </a:prstGeom>
          <a:ln w="28575" cap="flat" cmpd="sng" algn="ctr">
            <a:solidFill>
              <a:schemeClr val="bg1">
                <a:lumMod val="65098"/>
              </a:schemeClr>
            </a:solidFill>
            <a:prstDash val="solid"/>
            <a:tailEnd type="oval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9112240" name=""/>
          <p:cNvSpPr txBox="1"/>
          <p:nvPr/>
        </p:nvSpPr>
        <p:spPr bwMode="auto">
          <a:xfrm flipH="0" flipV="0">
            <a:off x="3442439" y="8327298"/>
            <a:ext cx="1810027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800" b="1">
                <a:solidFill>
                  <a:schemeClr val="bg1"/>
                </a:solidFill>
                <a:latin typeface="Agave"/>
                <a:cs typeface="Agave"/>
              </a:rPr>
              <a:t>6</a:t>
            </a:r>
            <a:endParaRPr sz="2800" b="1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57873676" name=""/>
          <p:cNvSpPr txBox="1"/>
          <p:nvPr/>
        </p:nvSpPr>
        <p:spPr bwMode="auto">
          <a:xfrm flipH="0" flipV="0">
            <a:off x="5442689" y="8327298"/>
            <a:ext cx="1810387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800" b="1">
                <a:solidFill>
                  <a:schemeClr val="bg1"/>
                </a:solidFill>
                <a:latin typeface="Agave"/>
                <a:cs typeface="Agave"/>
              </a:rPr>
              <a:t>12</a:t>
            </a:r>
            <a:endParaRPr sz="2800" b="1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465697738" name=""/>
          <p:cNvSpPr txBox="1"/>
          <p:nvPr/>
        </p:nvSpPr>
        <p:spPr bwMode="auto">
          <a:xfrm flipH="0" flipV="0">
            <a:off x="1537439" y="8327298"/>
            <a:ext cx="1810027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800" b="1">
                <a:solidFill>
                  <a:schemeClr val="bg1"/>
                </a:solidFill>
                <a:latin typeface="Agave"/>
                <a:cs typeface="Agave"/>
              </a:rPr>
              <a:t>0</a:t>
            </a:r>
            <a:endParaRPr sz="2800" b="1">
              <a:solidFill>
                <a:schemeClr val="bg1"/>
              </a:solidFill>
              <a:latin typeface="Agave"/>
              <a:cs typeface="Agave"/>
            </a:endParaRPr>
          </a:p>
        </p:txBody>
      </p:sp>
      <p:cxnSp>
        <p:nvCxnSpPr>
          <p:cNvPr id="472843877" name=""/>
          <p:cNvCxnSpPr>
            <a:cxnSpLocks/>
          </p:cNvCxnSpPr>
          <p:nvPr/>
        </p:nvCxnSpPr>
        <p:spPr bwMode="auto">
          <a:xfrm flipH="0" flipV="0">
            <a:off x="1786" y="1520056"/>
            <a:ext cx="10247581" cy="75540"/>
          </a:xfrm>
          <a:prstGeom prst="line">
            <a:avLst/>
          </a:prstGeom>
          <a:ln w="38099" cap="flat" cmpd="sng" algn="ctr">
            <a:solidFill>
              <a:schemeClr val="bg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085535" name="TextBox 6"/>
          <p:cNvSpPr txBox="1"/>
          <p:nvPr/>
        </p:nvSpPr>
        <p:spPr bwMode="auto">
          <a:xfrm rot="0" flipH="0" flipV="0">
            <a:off x="8875236" y="9443439"/>
            <a:ext cx="1263578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8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1/3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cxnSp>
        <p:nvCxnSpPr>
          <p:cNvPr id="1025804361" name=""/>
          <p:cNvCxnSpPr>
            <a:cxnSpLocks/>
          </p:cNvCxnSpPr>
          <p:nvPr/>
        </p:nvCxnSpPr>
        <p:spPr bwMode="auto">
          <a:xfrm flipH="0" flipV="0">
            <a:off x="13611" y="9578863"/>
            <a:ext cx="10247581" cy="75540"/>
          </a:xfrm>
          <a:prstGeom prst="line">
            <a:avLst/>
          </a:prstGeom>
          <a:ln w="38099" cap="flat" cmpd="sng" algn="ctr">
            <a:solidFill>
              <a:schemeClr val="bg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8584291" name="TextBox 6"/>
          <p:cNvSpPr txBox="1"/>
          <p:nvPr/>
        </p:nvSpPr>
        <p:spPr bwMode="auto">
          <a:xfrm rot="0" flipH="0" flipV="0">
            <a:off x="173055" y="9377742"/>
            <a:ext cx="4594244" cy="7820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4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The Health Message Works!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26233A">
            <a:alpha val="99999"/>
          </a:srgb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8333852" name=""/>
          <p:cNvSpPr txBox="1"/>
          <p:nvPr/>
        </p:nvSpPr>
        <p:spPr bwMode="auto">
          <a:xfrm flipH="0" flipV="0">
            <a:off x="780264" y="1349914"/>
            <a:ext cx="8805749" cy="8260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The </a:t>
            </a:r>
            <a:r>
              <a:rPr lang="en-US" sz="3600" b="1" i="1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Western diet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includes 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high intakes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of </a:t>
            </a:r>
            <a:r>
              <a:rPr lang="en-US" sz="3600" b="1" i="0" u="none" strike="noStrike" cap="none" spc="0">
                <a:solidFill>
                  <a:srgbClr val="E99C34"/>
                </a:solidFill>
                <a:latin typeface="Agave"/>
                <a:ea typeface="Agave"/>
                <a:cs typeface="Agave"/>
              </a:rPr>
              <a:t>pre-packaged foods, refined grain</a:t>
            </a:r>
            <a:r>
              <a:rPr lang="en-US" sz="3600" b="0" i="0" u="none" strike="noStrike" cap="none" spc="0">
                <a:solidFill>
                  <a:srgbClr val="E99C34"/>
                </a:solidFill>
                <a:latin typeface="Agave"/>
                <a:ea typeface="Agave"/>
                <a:cs typeface="Agave"/>
              </a:rPr>
              <a:t>s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, </a:t>
            </a:r>
            <a:r>
              <a:rPr lang="en-US" sz="3600" b="1" i="0" u="none" strike="noStrike" cap="none" spc="0">
                <a:solidFill>
                  <a:srgbClr val="E26F62"/>
                </a:solidFill>
                <a:latin typeface="Agave"/>
                <a:ea typeface="Agave"/>
                <a:cs typeface="Agave"/>
              </a:rPr>
              <a:t>red meat, processed mea</a:t>
            </a:r>
            <a:r>
              <a:rPr lang="en-US" sz="3600" b="1" i="0" u="none" strike="noStrike" cap="none" spc="0">
                <a:solidFill>
                  <a:srgbClr val="E26F62"/>
                </a:solidFill>
                <a:latin typeface="Agave"/>
                <a:ea typeface="Agave"/>
                <a:cs typeface="Agave"/>
              </a:rPr>
              <a:t>t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, </a:t>
            </a:r>
            <a:r>
              <a:rPr lang="en-US" sz="3600" b="1" i="0" u="none" strike="noStrike" cap="none" spc="0">
                <a:solidFill>
                  <a:srgbClr val="E99C34"/>
                </a:solidFill>
                <a:latin typeface="Agave"/>
                <a:ea typeface="Agave"/>
                <a:cs typeface="Agave"/>
              </a:rPr>
              <a:t>high-sugar drinks, candy and sweets, fried foods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... other </a:t>
            </a:r>
            <a:r>
              <a:rPr lang="en-US" sz="3600" b="0" i="0" u="none" strike="noStrike" cap="none" spc="0">
                <a:solidFill>
                  <a:srgbClr val="E26F62"/>
                </a:solidFill>
                <a:latin typeface="Agave"/>
                <a:ea typeface="Agave"/>
                <a:cs typeface="Agave"/>
              </a:rPr>
              <a:t>high-fat dairy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products, </a:t>
            </a:r>
            <a:endParaRPr sz="36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 algn="l">
              <a:defRPr/>
            </a:pPr>
            <a:endParaRPr sz="36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 algn="l">
              <a:defRPr/>
            </a:pP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An </a:t>
            </a:r>
            <a:r>
              <a:rPr lang="en-US" sz="3600" b="1" i="1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optimal diet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had substantially 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higher intake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of </a:t>
            </a:r>
            <a:r>
              <a:rPr lang="en-US" sz="3600" b="1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whole grains</a:t>
            </a:r>
            <a:r>
              <a:rPr lang="en-US" sz="36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, </a:t>
            </a:r>
            <a:r>
              <a:rPr lang="en-US" sz="3600" b="1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legumes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, </a:t>
            </a:r>
            <a:r>
              <a:rPr lang="en-US" sz="3600" b="1" i="0" u="none" strike="noStrike" cap="none" spc="0">
                <a:solidFill>
                  <a:srgbClr val="0070C0"/>
                </a:solidFill>
                <a:latin typeface="Agave"/>
                <a:ea typeface="Agave"/>
                <a:cs typeface="Agave"/>
              </a:rPr>
              <a:t>fish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, </a:t>
            </a:r>
            <a:r>
              <a:rPr lang="en-US" sz="3600" b="1" i="0" u="none" strike="noStrike" cap="none" spc="0">
                <a:solidFill>
                  <a:srgbClr val="7EA30D"/>
                </a:solidFill>
                <a:latin typeface="Agave"/>
                <a:ea typeface="Agave"/>
                <a:cs typeface="Agave"/>
              </a:rPr>
              <a:t>fruits</a:t>
            </a:r>
            <a:r>
              <a:rPr lang="en-US" sz="3600" b="0" i="0" u="none" strike="noStrike" cap="none" spc="0">
                <a:solidFill>
                  <a:srgbClr val="7EA30D"/>
                </a:solidFill>
                <a:latin typeface="Agave"/>
                <a:ea typeface="Agave"/>
                <a:cs typeface="Agave"/>
              </a:rPr>
              <a:t>, </a:t>
            </a:r>
            <a:r>
              <a:rPr lang="en-US" sz="3600" b="1" i="0" u="none" strike="noStrike" cap="none" spc="0">
                <a:solidFill>
                  <a:srgbClr val="7EA30D"/>
                </a:solidFill>
                <a:latin typeface="Agave"/>
                <a:ea typeface="Agave"/>
                <a:cs typeface="Agave"/>
              </a:rPr>
              <a:t>vegetables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, and included a </a:t>
            </a:r>
            <a:r>
              <a:rPr lang="en-US" sz="3600" b="1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handful of</a:t>
            </a:r>
            <a:r>
              <a:rPr lang="en-US" sz="3600" b="1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</a:t>
            </a:r>
            <a:r>
              <a:rPr lang="en-US" sz="3600" b="1" i="0" u="none" strike="noStrike" cap="none" spc="0">
                <a:solidFill>
                  <a:srgbClr val="7EA30D"/>
                </a:solidFill>
                <a:latin typeface="Agave"/>
                <a:ea typeface="Agave"/>
                <a:cs typeface="Agave"/>
              </a:rPr>
              <a:t>nuts</a:t>
            </a:r>
            <a:endParaRPr lang="en-US" sz="3600" b="1" i="0" u="none" strike="noStrike" cap="none" spc="0">
              <a:solidFill>
                <a:srgbClr val="7EA30D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sz="2800" b="0" i="1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800" b="0" i="1" u="none" strike="noStrike" cap="none" spc="0">
                <a:solidFill>
                  <a:schemeClr val="bg1">
                    <a:lumMod val="75000"/>
                  </a:schemeClr>
                </a:solidFill>
                <a:latin typeface="Agave"/>
                <a:ea typeface="Agave"/>
                <a:cs typeface="Agave"/>
              </a:rPr>
              <a:t>Estimating impact of food choices on life</a:t>
            </a:r>
            <a:endParaRPr sz="2800" b="0" i="1" u="none" strike="noStrike" cap="none" spc="0">
              <a:solidFill>
                <a:schemeClr val="bg1">
                  <a:lumMod val="75000"/>
                </a:schemeClr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800" b="0" i="1" u="none" strike="noStrike" cap="none" spc="0">
                <a:solidFill>
                  <a:schemeClr val="bg1">
                    <a:lumMod val="75000"/>
                  </a:schemeClr>
                </a:solidFill>
                <a:latin typeface="Agave"/>
                <a:ea typeface="Agave"/>
                <a:cs typeface="Agave"/>
              </a:rPr>
              <a:t>expectancy: A modeling study. </a:t>
            </a:r>
            <a:r>
              <a:rPr lang="en-US" sz="2800" b="0" i="1" u="none" strike="noStrike" cap="none" spc="0">
                <a:solidFill>
                  <a:schemeClr val="bg1">
                    <a:lumMod val="75000"/>
                  </a:schemeClr>
                </a:solidFill>
                <a:latin typeface="Agave"/>
                <a:ea typeface="Agave"/>
                <a:cs typeface="Agave"/>
              </a:rPr>
              <a:t>Fadnes, Lars T et al. PLoS Med 2022 Feb 8; 19(2)</a:t>
            </a:r>
            <a:endParaRPr sz="2800" b="0" i="1" u="none" strike="noStrike" cap="none" spc="0">
              <a:solidFill>
                <a:schemeClr val="bg1">
                  <a:lumMod val="75000"/>
                </a:schemeClr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lang="en-US" sz="2800" b="0" i="1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396762276" name=""/>
          <p:cNvSpPr/>
          <p:nvPr/>
        </p:nvSpPr>
        <p:spPr bwMode="auto">
          <a:xfrm flipH="0" flipV="0">
            <a:off x="25440" y="0"/>
            <a:ext cx="10247584" cy="10286999"/>
          </a:xfrm>
          <a:prstGeom prst="rect">
            <a:avLst/>
          </a:prstGeom>
          <a:noFill/>
          <a:ln w="57150" cap="flat" cmpd="sng" algn="ctr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484910035" name="TextBox 6"/>
          <p:cNvSpPr txBox="1"/>
          <p:nvPr/>
        </p:nvSpPr>
        <p:spPr bwMode="auto">
          <a:xfrm rot="0" flipH="0" flipV="0">
            <a:off x="8875236" y="9443439"/>
            <a:ext cx="1264298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8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2/3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cxnSp>
        <p:nvCxnSpPr>
          <p:cNvPr id="1817903344" name=""/>
          <p:cNvCxnSpPr>
            <a:cxnSpLocks/>
          </p:cNvCxnSpPr>
          <p:nvPr/>
        </p:nvCxnSpPr>
        <p:spPr bwMode="auto">
          <a:xfrm flipH="0" flipV="0">
            <a:off x="13611" y="9578863"/>
            <a:ext cx="10247581" cy="75540"/>
          </a:xfrm>
          <a:prstGeom prst="line">
            <a:avLst/>
          </a:prstGeom>
          <a:ln w="38099" cap="flat" cmpd="sng" algn="ctr">
            <a:solidFill>
              <a:schemeClr val="bg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4863332" name="TextBox 6"/>
          <p:cNvSpPr txBox="1"/>
          <p:nvPr/>
        </p:nvSpPr>
        <p:spPr bwMode="auto">
          <a:xfrm rot="0" flipH="0" flipV="0">
            <a:off x="173055" y="9377742"/>
            <a:ext cx="4594244" cy="7820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4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The Health Message Works!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1671623986" name=""/>
          <p:cNvSpPr txBox="1"/>
          <p:nvPr/>
        </p:nvSpPr>
        <p:spPr bwMode="auto">
          <a:xfrm flipH="0" flipV="0">
            <a:off x="3517758" y="155342"/>
            <a:ext cx="6561210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Scientific Research - 2022</a:t>
            </a:r>
            <a:endParaRPr sz="2600" b="0">
              <a:solidFill>
                <a:schemeClr val="bg1"/>
              </a:solidFill>
              <a:latin typeface="Agave"/>
              <a:cs typeface="Agave"/>
            </a:endParaRPr>
          </a:p>
        </p:txBody>
      </p:sp>
      <p:cxnSp>
        <p:nvCxnSpPr>
          <p:cNvPr id="1380262682" name=""/>
          <p:cNvCxnSpPr>
            <a:cxnSpLocks/>
          </p:cNvCxnSpPr>
          <p:nvPr/>
        </p:nvCxnSpPr>
        <p:spPr bwMode="auto">
          <a:xfrm flipH="0" flipV="0">
            <a:off x="1785" y="698934"/>
            <a:ext cx="10247579" cy="75539"/>
          </a:xfrm>
          <a:prstGeom prst="line">
            <a:avLst/>
          </a:prstGeom>
          <a:ln w="38099" cap="flat" cmpd="sng" algn="ctr">
            <a:solidFill>
              <a:srgbClr val="FFFFFF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26233A">
            <a:alpha val="99999"/>
          </a:srgb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9300248" name=""/>
          <p:cNvSpPr txBox="1"/>
          <p:nvPr/>
        </p:nvSpPr>
        <p:spPr bwMode="auto">
          <a:xfrm flipH="0" flipV="0">
            <a:off x="1004096" y="1488803"/>
            <a:ext cx="8373747" cy="7437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36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God has, </a:t>
            </a:r>
            <a:r>
              <a:rPr lang="en-US" sz="3600" b="1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with a lavish </a:t>
            </a:r>
            <a:r>
              <a:rPr lang="en-US" sz="3600" b="1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hand,</a:t>
            </a:r>
            <a:r>
              <a:rPr lang="en-US" sz="36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 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provided</a:t>
            </a:r>
            <a:r>
              <a:rPr lang="en-US" sz="36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 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us with</a:t>
            </a:r>
            <a:r>
              <a:rPr lang="en-US" sz="36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 </a:t>
            </a:r>
            <a:r>
              <a:rPr lang="en-US" sz="3600" b="1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rich and varied bounties</a:t>
            </a:r>
            <a:r>
              <a:rPr lang="en-US" sz="36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 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for our</a:t>
            </a:r>
            <a:r>
              <a:rPr lang="en-US" sz="36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 </a:t>
            </a:r>
            <a:r>
              <a:rPr lang="en-US" sz="3600" b="1" i="0" u="none" strike="noStrike" cap="none" spc="0">
                <a:solidFill>
                  <a:srgbClr val="00B0F0"/>
                </a:solidFill>
                <a:latin typeface="Agave"/>
                <a:ea typeface="Agave"/>
                <a:cs typeface="Agave"/>
              </a:rPr>
              <a:t>sustenance </a:t>
            </a:r>
            <a:r>
              <a:rPr lang="en-US" sz="3600" b="1" i="0" u="none" strike="noStrike" cap="none" spc="0">
                <a:solidFill>
                  <a:srgbClr val="00B0F0"/>
                </a:solidFill>
                <a:latin typeface="Agave"/>
                <a:ea typeface="Agave"/>
                <a:cs typeface="Agave"/>
              </a:rPr>
              <a:t>and enjoyment... </a:t>
            </a:r>
            <a:endParaRPr sz="3600" b="1" i="0" u="none" strike="noStrike" cap="none" spc="0">
              <a:solidFill>
                <a:srgbClr val="00B0F0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lang="en-US" sz="3600" b="0" i="0" u="none" strike="noStrike" cap="none" spc="0">
              <a:solidFill>
                <a:srgbClr val="00B0F0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...in order for us to enjoy the natural appetite, 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which will </a:t>
            </a:r>
            <a:r>
              <a:rPr lang="en-US" sz="3600" b="1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preserve health and prolong life</a:t>
            </a:r>
            <a:r>
              <a:rPr lang="en-US" sz="3600" b="1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, 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He restricts the appetite.</a:t>
            </a:r>
            <a:endParaRPr lang="en-US" sz="36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lang="en-US" sz="3600" b="0" i="0" u="none" strike="noStrike" cap="none" spc="0">
              <a:solidFill>
                <a:srgbClr val="00B0F0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He says, </a:t>
            </a:r>
            <a:r>
              <a:rPr lang="en-US" sz="3600" b="0" i="0" u="none" strike="noStrike" cap="none" spc="0">
                <a:solidFill>
                  <a:srgbClr val="FFC000"/>
                </a:solidFill>
                <a:latin typeface="Agave"/>
                <a:ea typeface="Agave"/>
                <a:cs typeface="Agave"/>
              </a:rPr>
              <a:t>Beware; restrain, deny, unnatural appetite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</a:t>
            </a:r>
            <a:endParaRPr lang="en-US" sz="36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sz="24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600" b="0" i="1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Christian Temperance and Bible Hygiene, 150, 151</a:t>
            </a:r>
            <a:endParaRPr lang="en-US" sz="2600" b="0" i="1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2123882470" name=""/>
          <p:cNvSpPr/>
          <p:nvPr/>
        </p:nvSpPr>
        <p:spPr bwMode="auto">
          <a:xfrm flipH="0" flipV="0">
            <a:off x="25440" y="0"/>
            <a:ext cx="10247584" cy="10286998"/>
          </a:xfrm>
          <a:prstGeom prst="rect">
            <a:avLst/>
          </a:prstGeom>
          <a:noFill/>
          <a:ln w="57150" cap="flat" cmpd="sng" algn="ctr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109156742" name="TextBox 6"/>
          <p:cNvSpPr txBox="1"/>
          <p:nvPr/>
        </p:nvSpPr>
        <p:spPr bwMode="auto">
          <a:xfrm rot="0" flipH="0" flipV="0">
            <a:off x="8875236" y="9443439"/>
            <a:ext cx="1264658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8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3/3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cxnSp>
        <p:nvCxnSpPr>
          <p:cNvPr id="999596779" name=""/>
          <p:cNvCxnSpPr>
            <a:cxnSpLocks/>
          </p:cNvCxnSpPr>
          <p:nvPr/>
        </p:nvCxnSpPr>
        <p:spPr bwMode="auto">
          <a:xfrm flipH="0" flipV="0">
            <a:off x="13611" y="9578863"/>
            <a:ext cx="10247581" cy="75540"/>
          </a:xfrm>
          <a:prstGeom prst="line">
            <a:avLst/>
          </a:prstGeom>
          <a:ln w="38099" cap="flat" cmpd="sng" algn="ctr">
            <a:solidFill>
              <a:schemeClr val="bg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6109640" name="TextBox 6"/>
          <p:cNvSpPr txBox="1"/>
          <p:nvPr/>
        </p:nvSpPr>
        <p:spPr bwMode="auto">
          <a:xfrm rot="0" flipH="0" flipV="0">
            <a:off x="173056" y="9377742"/>
            <a:ext cx="4593884" cy="7820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4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The Health Message Works!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2030031937" name=""/>
          <p:cNvSpPr txBox="1"/>
          <p:nvPr/>
        </p:nvSpPr>
        <p:spPr bwMode="auto">
          <a:xfrm flipH="0" flipV="0">
            <a:off x="3517758" y="155341"/>
            <a:ext cx="6549689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Ellen G. White - 1890</a:t>
            </a:r>
            <a:endParaRPr sz="2600" b="0">
              <a:solidFill>
                <a:schemeClr val="bg1"/>
              </a:solidFill>
              <a:latin typeface="Agave"/>
              <a:cs typeface="Agave"/>
            </a:endParaRPr>
          </a:p>
        </p:txBody>
      </p:sp>
      <p:cxnSp>
        <p:nvCxnSpPr>
          <p:cNvPr id="1518614198" name=""/>
          <p:cNvCxnSpPr>
            <a:cxnSpLocks/>
          </p:cNvCxnSpPr>
          <p:nvPr/>
        </p:nvCxnSpPr>
        <p:spPr bwMode="auto">
          <a:xfrm flipH="0" flipV="0">
            <a:off x="1785" y="698934"/>
            <a:ext cx="10247579" cy="75539"/>
          </a:xfrm>
          <a:prstGeom prst="line">
            <a:avLst/>
          </a:prstGeom>
          <a:ln w="38099" cap="flat" cmpd="sng" algn="ctr">
            <a:solidFill>
              <a:srgbClr val="FFFFFF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ONLYOFFICE/8.1.0.169</Application>
  <DocSecurity>0</DocSecurity>
  <PresentationFormat>On-screen Show (4:3)</PresentationFormat>
  <Paragraphs>0</Paragraphs>
  <Slides>3</Slides>
  <Notes>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Theme 1</vt:lpstr>
      <vt:lpstr>Slide 1</vt:lpstr>
      <vt:lpstr>Slide 2</vt:lpstr>
      <vt:lpstr>Slide 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Minimalistic Photo Frame Instagram Post</dc:title>
  <dc:subject/>
  <dc:creator/>
  <cp:keywords/>
  <dc:description/>
  <dc:identifier>DAGLDlBTXjw</dc:identifier>
  <dc:language/>
  <cp:lastModifiedBy/>
  <cp:revision>17</cp:revision>
  <dcterms:created xsi:type="dcterms:W3CDTF">2006-08-16T00:00:00Z</dcterms:created>
  <dcterms:modified xsi:type="dcterms:W3CDTF">2024-09-06T18:20:05Z</dcterms:modified>
  <cp:category/>
  <cp:contentStatus/>
  <cp:version/>
</cp:coreProperties>
</file>