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278195" y="3647461"/>
            <a:ext cx="3906580" cy="4735068"/>
          </a:xfrm>
          <a:prstGeom prst="roundRect">
            <a:avLst>
              <a:gd name="adj" fmla="val 1160"/>
            </a:avLst>
          </a:prstGeom>
        </p:spPr>
      </p:pic>
      <p:sp>
        <p:nvSpPr>
          <p:cNvPr id="2077623604" name=""/>
          <p:cNvSpPr txBox="1"/>
          <p:nvPr/>
        </p:nvSpPr>
        <p:spPr bwMode="auto">
          <a:xfrm flipH="0" flipV="0">
            <a:off x="1889713" y="1887255"/>
            <a:ext cx="3082879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 i="1">
                <a:solidFill>
                  <a:schemeClr val="bg1"/>
                </a:solidFill>
                <a:latin typeface="Agave"/>
                <a:ea typeface="Agave"/>
                <a:cs typeface="Agave"/>
              </a:rPr>
              <a:t>moderate </a:t>
            </a:r>
            <a:r>
              <a:rPr sz="2800">
                <a:solidFill>
                  <a:schemeClr val="bg1"/>
                </a:solidFill>
                <a:latin typeface="Agave"/>
                <a:ea typeface="Agave"/>
                <a:cs typeface="Agave"/>
              </a:rPr>
              <a:t>amount of </a:t>
            </a:r>
            <a:r>
              <a:rPr sz="2800">
                <a:solidFill>
                  <a:srgbClr val="EB6F92"/>
                </a:solidFill>
                <a:latin typeface="Agave"/>
                <a:ea typeface="Agave"/>
                <a:cs typeface="Agave"/>
              </a:rPr>
              <a:t>Carbs</a:t>
            </a:r>
            <a:endParaRPr sz="2800">
              <a:solidFill>
                <a:schemeClr val="bg1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1550238948" name=""/>
          <p:cNvSpPr txBox="1"/>
          <p:nvPr/>
        </p:nvSpPr>
        <p:spPr bwMode="auto">
          <a:xfrm flipH="0" flipV="0">
            <a:off x="1561264" y="8618905"/>
            <a:ext cx="1857802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1.00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07378537" name=""/>
          <p:cNvSpPr txBox="1"/>
          <p:nvPr/>
        </p:nvSpPr>
        <p:spPr bwMode="auto">
          <a:xfrm flipH="0" flipV="0">
            <a:off x="7767374" y="8571605"/>
            <a:ext cx="1859960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1.23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10799990" flipH="1" flipV="1">
            <a:off x="1252799" y="8550000"/>
            <a:ext cx="7933311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tailEnd type="oval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2663344" y="8936056"/>
            <a:ext cx="4915545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Risk of Mortality</a:t>
            </a:r>
            <a:endParaRPr sz="2800" b="0">
              <a:solidFill>
                <a:schemeClr val="bg1"/>
              </a:solidFill>
              <a:latin typeface="Agave"/>
              <a:cs typeface="Agave"/>
            </a:endParaRPr>
          </a:p>
        </p:txBody>
      </p:sp>
      <p:pic>
        <p:nvPicPr>
          <p:cNvPr id="97411602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162387" y="3635636"/>
            <a:ext cx="1993629" cy="4735068"/>
          </a:xfrm>
          <a:prstGeom prst="roundRect">
            <a:avLst>
              <a:gd name="adj" fmla="val 1160"/>
            </a:avLst>
          </a:prstGeom>
        </p:spPr>
      </p:pic>
      <p:sp>
        <p:nvSpPr>
          <p:cNvPr id="1320125006" name=""/>
          <p:cNvSpPr txBox="1"/>
          <p:nvPr/>
        </p:nvSpPr>
        <p:spPr bwMode="auto">
          <a:xfrm flipH="0" flipV="0">
            <a:off x="5287902" y="2379927"/>
            <a:ext cx="4309459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 i="1" u="none">
                <a:solidFill>
                  <a:schemeClr val="bg1"/>
                </a:solidFill>
                <a:latin typeface="Agave"/>
                <a:ea typeface="Agave"/>
                <a:cs typeface="Agave"/>
              </a:rPr>
              <a:t>too many</a:t>
            </a:r>
            <a:r>
              <a:rPr sz="2800">
                <a:solidFill>
                  <a:schemeClr val="bg1"/>
                </a:solidFill>
                <a:latin typeface="Agave"/>
                <a:ea typeface="Agave"/>
                <a:cs typeface="Agave"/>
              </a:rPr>
              <a:t> and</a:t>
            </a:r>
            <a:r>
              <a:rPr sz="2800">
                <a:solidFill>
                  <a:srgbClr val="92D050"/>
                </a:solidFill>
                <a:latin typeface="Agave"/>
                <a:ea typeface="Agave"/>
                <a:cs typeface="Agave"/>
              </a:rPr>
              <a:t> </a:t>
            </a:r>
            <a:r>
              <a:rPr sz="2800" b="1" i="1" u="none">
                <a:solidFill>
                  <a:schemeClr val="bg1"/>
                </a:solidFill>
                <a:latin typeface="Agave"/>
                <a:ea typeface="Agave"/>
                <a:cs typeface="Agave"/>
              </a:rPr>
              <a:t>too few</a:t>
            </a:r>
            <a:r>
              <a:rPr sz="280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sz="2800">
                <a:solidFill>
                  <a:srgbClr val="EB6F92"/>
                </a:solidFill>
                <a:latin typeface="Agave"/>
                <a:ea typeface="Agave"/>
                <a:cs typeface="Agave"/>
              </a:rPr>
              <a:t>Carbs</a:t>
            </a:r>
            <a:endParaRPr sz="2800">
              <a:solidFill>
                <a:schemeClr val="bg1"/>
              </a:solidFill>
              <a:latin typeface="Agave"/>
              <a:ea typeface="Agave"/>
              <a:cs typeface="Agave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5209266" y="2699433"/>
            <a:ext cx="137857" cy="1813034"/>
          </a:xfrm>
          <a:prstGeom prst="curvedConnector3">
            <a:avLst>
              <a:gd name="adj1" fmla="val -314805"/>
            </a:avLst>
          </a:prstGeom>
          <a:ln w="28575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3013499" y="2500312"/>
            <a:ext cx="571500" cy="1821656"/>
          </a:xfrm>
          <a:prstGeom prst="curvedConnector3">
            <a:avLst>
              <a:gd name="adj1" fmla="val -116666"/>
            </a:avLst>
          </a:prstGeom>
          <a:ln w="28575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7891498" y="2923189"/>
            <a:ext cx="0" cy="696308"/>
          </a:xfrm>
          <a:prstGeom prst="line">
            <a:avLst/>
          </a:prstGeom>
          <a:ln w="28575" cap="flat" cmpd="sng" algn="ctr">
            <a:solidFill>
              <a:schemeClr val="bg1">
                <a:lumMod val="9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6407802" name=""/>
          <p:cNvSpPr txBox="1"/>
          <p:nvPr/>
        </p:nvSpPr>
        <p:spPr bwMode="auto">
          <a:xfrm flipH="0" flipV="0">
            <a:off x="5784859" y="8559780"/>
            <a:ext cx="1863560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1.20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555007549" name=""/>
          <p:cNvSpPr/>
          <p:nvPr/>
        </p:nvSpPr>
        <p:spPr bwMode="auto">
          <a:xfrm flipH="0" flipV="0">
            <a:off x="25438" y="0"/>
            <a:ext cx="10247582" cy="10286996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57094723" name="TextBox 6"/>
          <p:cNvSpPr txBox="1"/>
          <p:nvPr/>
        </p:nvSpPr>
        <p:spPr bwMode="auto">
          <a:xfrm rot="0" flipH="0" flipV="0">
            <a:off x="8875236" y="9443439"/>
            <a:ext cx="126285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296778447" name="TextBox 6"/>
          <p:cNvSpPr txBox="1"/>
          <p:nvPr/>
        </p:nvSpPr>
        <p:spPr bwMode="auto">
          <a:xfrm rot="0" flipH="0" flipV="0">
            <a:off x="173058" y="9377743"/>
            <a:ext cx="4017864" cy="782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5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879746669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6099545" name="TextBox 6"/>
          <p:cNvSpPr txBox="1"/>
          <p:nvPr/>
        </p:nvSpPr>
        <p:spPr bwMode="auto">
          <a:xfrm rot="0" flipH="0" flipV="0">
            <a:off x="529525" y="327683"/>
            <a:ext cx="9488456" cy="109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3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Eating 50-55% Carbs Per Meal is Healthier Than Either Extreme</a:t>
            </a:r>
            <a:endParaRPr sz="3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1060687877" name=""/>
          <p:cNvCxnSpPr>
            <a:cxnSpLocks/>
          </p:cNvCxnSpPr>
          <p:nvPr/>
        </p:nvCxnSpPr>
        <p:spPr bwMode="auto">
          <a:xfrm flipH="0" flipV="0">
            <a:off x="1787" y="1520056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8333852" name=""/>
          <p:cNvSpPr txBox="1"/>
          <p:nvPr/>
        </p:nvSpPr>
        <p:spPr bwMode="auto">
          <a:xfrm flipH="0" flipV="0">
            <a:off x="970762" y="1051034"/>
            <a:ext cx="8361969" cy="801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Low carbohydrate diets that 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exchange 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carbohydrates for a greater intake of protein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or fat have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gained </a:t>
            </a:r>
            <a:r>
              <a:rPr lang="en-US" sz="3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substantial popularity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because of their ability to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induce short-term weight loss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50–55% energy from carbohydrate had the lowest risk of mortality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Both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low (&lt;40%)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and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high carbohydrate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consumption (&gt;70%)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had </a:t>
            </a:r>
            <a:r>
              <a:rPr lang="en-US" sz="3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greater mortality risk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Seidelmann et al, Lancet Public Health 2018; </a:t>
            </a:r>
            <a:endParaRPr sz="2800" b="0" i="1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60534426" name=""/>
          <p:cNvSpPr/>
          <p:nvPr/>
        </p:nvSpPr>
        <p:spPr bwMode="auto">
          <a:xfrm flipH="0" flipV="0">
            <a:off x="25438" y="0"/>
            <a:ext cx="10247582" cy="10286996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87229767" name="TextBox 6"/>
          <p:cNvSpPr txBox="1"/>
          <p:nvPr/>
        </p:nvSpPr>
        <p:spPr bwMode="auto">
          <a:xfrm rot="0" flipH="0" flipV="0">
            <a:off x="8875236" y="9443439"/>
            <a:ext cx="126357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402457242" name="TextBox 6"/>
          <p:cNvSpPr txBox="1"/>
          <p:nvPr/>
        </p:nvSpPr>
        <p:spPr bwMode="auto">
          <a:xfrm rot="0" flipH="0" flipV="0">
            <a:off x="173058" y="9377743"/>
            <a:ext cx="4017864" cy="782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5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270513597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9300248" name=""/>
          <p:cNvSpPr txBox="1"/>
          <p:nvPr/>
        </p:nvSpPr>
        <p:spPr bwMode="auto">
          <a:xfrm flipH="0" flipV="0">
            <a:off x="857327" y="1048683"/>
            <a:ext cx="8650419" cy="6919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“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There are two extremes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3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both of which we should avoid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...”</a:t>
            </a: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You need 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not go into the water, or into the fire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but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take the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middle path, avoiding all extreme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s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Have your food prepared in a healthful, tasteful manner; 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Do not have a starvation diet,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but do not take a variety at one meal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Food and Diet, Ellen G. White, 1938</a:t>
            </a:r>
            <a:endParaRPr sz="2800" b="0" i="1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87722597" name=""/>
          <p:cNvSpPr/>
          <p:nvPr/>
        </p:nvSpPr>
        <p:spPr bwMode="auto">
          <a:xfrm flipH="0" flipV="0">
            <a:off x="25438" y="0"/>
            <a:ext cx="10247582" cy="10286996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17971392" name="TextBox 6"/>
          <p:cNvSpPr txBox="1"/>
          <p:nvPr/>
        </p:nvSpPr>
        <p:spPr bwMode="auto">
          <a:xfrm rot="0" flipH="0" flipV="0">
            <a:off x="8875236" y="9443439"/>
            <a:ext cx="126357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974052386" name="TextBox 6"/>
          <p:cNvSpPr txBox="1"/>
          <p:nvPr/>
        </p:nvSpPr>
        <p:spPr bwMode="auto">
          <a:xfrm rot="0" flipH="0" flipV="0">
            <a:off x="173058" y="9377743"/>
            <a:ext cx="4017864" cy="782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5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356234861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11</cp:revision>
  <dcterms:created xsi:type="dcterms:W3CDTF">2006-08-16T00:00:00Z</dcterms:created>
  <dcterms:modified xsi:type="dcterms:W3CDTF">2024-08-18T23:07:33Z</dcterms:modified>
  <cp:category/>
  <cp:contentStatus/>
  <cp:version/>
</cp:coreProperties>
</file>