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3716" name=""/>
          <p:cNvSpPr/>
          <p:nvPr/>
        </p:nvSpPr>
        <p:spPr bwMode="auto">
          <a:xfrm flipH="0" flipV="0">
            <a:off x="581146" y="1619248"/>
            <a:ext cx="9081799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313792" y="2160216"/>
            <a:ext cx="8349148" cy="6609352"/>
          </a:xfrm>
          <a:prstGeom prst="roundRect">
            <a:avLst>
              <a:gd name="adj" fmla="val 1160"/>
            </a:avLst>
          </a:prstGeom>
        </p:spPr>
      </p:pic>
      <p:sp>
        <p:nvSpPr>
          <p:cNvPr id="173679688" name=""/>
          <p:cNvSpPr txBox="1"/>
          <p:nvPr/>
        </p:nvSpPr>
        <p:spPr bwMode="auto">
          <a:xfrm flipH="0" flipV="0">
            <a:off x="4572000" y="2905572"/>
            <a:ext cx="3887298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risk of a person eating more than twice the RDA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98744358" name="Arc 969041505"/>
          <p:cNvSpPr/>
          <p:nvPr/>
        </p:nvSpPr>
        <p:spPr bwMode="auto">
          <a:xfrm rot="14257814" flipH="0" flipV="0">
            <a:off x="2100924" y="6223428"/>
            <a:ext cx="1379481" cy="1379481"/>
          </a:xfrm>
          <a:prstGeom prst="arc">
            <a:avLst>
              <a:gd name="adj1" fmla="val 16213945"/>
              <a:gd name="adj2" fmla="val 19989385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04381132" name=""/>
          <p:cNvSpPr txBox="1"/>
          <p:nvPr/>
        </p:nvSpPr>
        <p:spPr bwMode="auto">
          <a:xfrm flipH="0" flipV="0">
            <a:off x="2330836" y="5304437"/>
            <a:ext cx="3954888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risk for a person taking the minimum Recommended Daily Allowance (RDA) i.e 130 g/day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640765977" name="TextBox 6"/>
          <p:cNvSpPr txBox="1"/>
          <p:nvPr/>
        </p:nvSpPr>
        <p:spPr bwMode="auto">
          <a:xfrm rot="0" flipH="0" flipV="0">
            <a:off x="8875237" y="9443440"/>
            <a:ext cx="126178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cxnSp>
        <p:nvCxnSpPr>
          <p:cNvPr id="645384857" name=""/>
          <p:cNvCxnSpPr>
            <a:cxnSpLocks/>
          </p:cNvCxnSpPr>
          <p:nvPr/>
        </p:nvCxnSpPr>
        <p:spPr bwMode="auto">
          <a:xfrm rot="0" flipH="0" flipV="1">
            <a:off x="1227776" y="8844088"/>
            <a:ext cx="8278349" cy="34711"/>
          </a:xfrm>
          <a:prstGeom prst="line">
            <a:avLst/>
          </a:prstGeom>
          <a:ln w="57150" cap="flat" cmpd="sng" algn="ctr">
            <a:solidFill>
              <a:schemeClr val="bg1">
                <a:lumMod val="7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571895" name=""/>
          <p:cNvSpPr txBox="1"/>
          <p:nvPr/>
        </p:nvSpPr>
        <p:spPr bwMode="auto">
          <a:xfrm flipH="0" flipV="0">
            <a:off x="3291825" y="9015951"/>
            <a:ext cx="5145246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Glycemic Load per day</a:t>
            </a:r>
            <a:endParaRPr sz="26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cxnSp>
        <p:nvCxnSpPr>
          <p:cNvPr id="1961066754" name=""/>
          <p:cNvCxnSpPr>
            <a:cxnSpLocks/>
          </p:cNvCxnSpPr>
          <p:nvPr/>
        </p:nvCxnSpPr>
        <p:spPr bwMode="auto">
          <a:xfrm rot="10799989" flipH="0" flipV="0">
            <a:off x="1092134" y="1906133"/>
            <a:ext cx="0" cy="6361203"/>
          </a:xfrm>
          <a:prstGeom prst="line">
            <a:avLst/>
          </a:prstGeom>
          <a:ln w="57150" cap="flat" cmpd="sng" algn="ctr">
            <a:solidFill>
              <a:schemeClr val="bg1">
                <a:lumMod val="7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rot="5399976" flipH="0" flipV="1">
            <a:off x="7505041" y="3092886"/>
            <a:ext cx="689741" cy="2430516"/>
          </a:xfrm>
          <a:prstGeom prst="curvedConnector2">
            <a:avLst/>
          </a:prstGeom>
          <a:ln w="38099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0234485" name=""/>
          <p:cNvSpPr txBox="1"/>
          <p:nvPr/>
        </p:nvSpPr>
        <p:spPr bwMode="auto">
          <a:xfrm rot="16199969" flipH="0" flipV="0">
            <a:off x="-1934249" y="4657506"/>
            <a:ext cx="5472270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Risk of Cardiovascular Disease (CVD)</a:t>
            </a:r>
            <a:endParaRPr sz="22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544106469" name=""/>
          <p:cNvSpPr txBox="1"/>
          <p:nvPr/>
        </p:nvSpPr>
        <p:spPr bwMode="auto">
          <a:xfrm flipH="0" flipV="0">
            <a:off x="1669830" y="3512187"/>
            <a:ext cx="3891978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range of risk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cxnSp>
        <p:nvCxnSpPr>
          <p:cNvPr id="1921275789" name=""/>
          <p:cNvCxnSpPr>
            <a:cxnSpLocks/>
          </p:cNvCxnSpPr>
          <p:nvPr/>
        </p:nvCxnSpPr>
        <p:spPr bwMode="auto">
          <a:xfrm rot="5399942" flipH="0" flipV="1">
            <a:off x="4625201" y="2391769"/>
            <a:ext cx="800111" cy="3941373"/>
          </a:xfrm>
          <a:prstGeom prst="curvedConnector2">
            <a:avLst/>
          </a:prstGeom>
          <a:ln w="38099" cap="flat" cmpd="sng" algn="ctr">
            <a:solidFill>
              <a:schemeClr val="bg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183478" name="TextBox 6"/>
          <p:cNvSpPr txBox="1"/>
          <p:nvPr/>
        </p:nvSpPr>
        <p:spPr bwMode="auto">
          <a:xfrm rot="0" flipH="0" flipV="0">
            <a:off x="-103061" y="710786"/>
            <a:ext cx="10562178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000" b="0">
                <a:solidFill>
                  <a:schemeClr val="bg1">
                    <a:lumMod val="65000"/>
                  </a:schemeClr>
                </a:solidFill>
                <a:latin typeface="Agave"/>
                <a:ea typeface="Agave"/>
                <a:cs typeface="Agave"/>
              </a:rPr>
              <a:t>Liu et al, 2000, </a:t>
            </a:r>
            <a:r>
              <a:rPr lang="en-US" sz="2000" b="0" i="0" u="none" strike="noStrike" cap="none" spc="0">
                <a:solidFill>
                  <a:schemeClr val="bg1">
                    <a:lumMod val="65000"/>
                  </a:schemeClr>
                </a:solidFill>
                <a:latin typeface="Agave"/>
                <a:ea typeface="Agave"/>
                <a:cs typeface="Agave"/>
              </a:rPr>
              <a:t>American Journal of Clinical Nutrition, 71(6), 1455–1461.</a:t>
            </a:r>
            <a:endParaRPr sz="2600" b="0">
              <a:solidFill>
                <a:schemeClr val="bg1">
                  <a:lumMod val="6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1487467227" name="TextBox 6"/>
          <p:cNvSpPr txBox="1"/>
          <p:nvPr/>
        </p:nvSpPr>
        <p:spPr bwMode="auto">
          <a:xfrm rot="0" flipH="0" flipV="0">
            <a:off x="501507" y="9279210"/>
            <a:ext cx="4016785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414792401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23228420" name="TextBox 6"/>
          <p:cNvSpPr txBox="1"/>
          <p:nvPr/>
        </p:nvSpPr>
        <p:spPr bwMode="auto">
          <a:xfrm rot="0" flipH="0" flipV="0">
            <a:off x="-427812" y="163459"/>
            <a:ext cx="11249838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4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Refined Sugars means Higher Cardiovascular Disease Risk (CVD)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127148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332636" name="TextBox 6"/>
          <p:cNvSpPr txBox="1"/>
          <p:nvPr/>
        </p:nvSpPr>
        <p:spPr bwMode="auto">
          <a:xfrm rot="0" flipH="0" flipV="0">
            <a:off x="8875237" y="9443440"/>
            <a:ext cx="126250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708333852" name=""/>
          <p:cNvSpPr txBox="1"/>
          <p:nvPr/>
        </p:nvSpPr>
        <p:spPr bwMode="auto">
          <a:xfrm flipH="0" flipV="0">
            <a:off x="1028691" y="1785078"/>
            <a:ext cx="8500471" cy="7772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Glycemic Load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means how quickly a food increases your blood sugar.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 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glycemic load from </a:t>
            </a:r>
            <a:r>
              <a:rPr lang="en-US" sz="2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refined carbs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 like white flour increases the risk of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CVD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independent of known coronary disease risk factors.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Foods like </a:t>
            </a:r>
            <a:r>
              <a:rPr lang="en-US" sz="2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added sugar, candy, white flour, white rice and breakfast meal and drinks with added sugar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have a </a:t>
            </a:r>
            <a:r>
              <a:rPr lang="en-US" sz="2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higher glycemic load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than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natural foods like fruits and whole foods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 algn="l">
              <a:defRPr/>
            </a:pPr>
            <a:endParaRPr sz="360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risk of CVD when taking a higher glycemic load was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higher in women with above average weights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Am I eating foods that are giving me a high glycemic load? How can I replace them with better foods that can protect me instead?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361070276" name="TextBox 6"/>
          <p:cNvSpPr txBox="1"/>
          <p:nvPr/>
        </p:nvSpPr>
        <p:spPr bwMode="auto">
          <a:xfrm rot="0" flipH="0" flipV="0">
            <a:off x="-80784" y="710786"/>
            <a:ext cx="10561819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000" b="0">
                <a:solidFill>
                  <a:schemeClr val="bg1">
                    <a:lumMod val="65000"/>
                  </a:schemeClr>
                </a:solidFill>
                <a:latin typeface="Agave"/>
                <a:ea typeface="Agave"/>
                <a:cs typeface="Agave"/>
              </a:rPr>
              <a:t>Liu et al, 2000, </a:t>
            </a:r>
            <a:r>
              <a:rPr lang="en-US" sz="2000" b="0" i="0" u="none" strike="noStrike" cap="none" spc="0">
                <a:solidFill>
                  <a:schemeClr val="bg1">
                    <a:lumMod val="65000"/>
                  </a:schemeClr>
                </a:solidFill>
                <a:latin typeface="Agave"/>
                <a:ea typeface="Agave"/>
                <a:cs typeface="Agave"/>
              </a:rPr>
              <a:t>American Journal of Clinical Nutrition, 71(6), 1455–1461.</a:t>
            </a:r>
            <a:endParaRPr sz="2600" b="0">
              <a:solidFill>
                <a:schemeClr val="bg1">
                  <a:lumMod val="6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1201266266" name="TextBox 6"/>
          <p:cNvSpPr txBox="1"/>
          <p:nvPr/>
        </p:nvSpPr>
        <p:spPr bwMode="auto">
          <a:xfrm rot="0" flipH="0" flipV="0">
            <a:off x="501507" y="9279210"/>
            <a:ext cx="4016785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486654365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41081963" name="TextBox 6"/>
          <p:cNvSpPr txBox="1"/>
          <p:nvPr/>
        </p:nvSpPr>
        <p:spPr bwMode="auto">
          <a:xfrm rot="0" flipH="0" flipV="0">
            <a:off x="-427812" y="163459"/>
            <a:ext cx="11250198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4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Refined Sugars means Higher Cardiovascular Disease Risk (CVD)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307179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018526" name="TextBox 6"/>
          <p:cNvSpPr txBox="1"/>
          <p:nvPr/>
        </p:nvSpPr>
        <p:spPr bwMode="auto">
          <a:xfrm rot="0" flipH="0" flipV="0">
            <a:off x="8875237" y="9443440"/>
            <a:ext cx="1263222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59300248" name=""/>
          <p:cNvSpPr txBox="1"/>
          <p:nvPr/>
        </p:nvSpPr>
        <p:spPr bwMode="auto">
          <a:xfrm flipH="0" flipV="0">
            <a:off x="1004100" y="1869804"/>
            <a:ext cx="8259270" cy="7224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Far too much sugar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is ordinarily used i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n food. Cakes, sweet puddings, pastries, jellies, jams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endParaRPr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Fine-flour bread </a:t>
            </a:r>
            <a:r>
              <a:rPr lang="en-US" sz="2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does not impart to the system the nourishment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that is to be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found in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unbolted-wheat bread.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</a:t>
            </a:r>
            <a:r>
              <a:rPr lang="en-US" sz="2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Its common use will not keep the system in </a:t>
            </a:r>
            <a:r>
              <a:rPr lang="en-US" sz="2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the best condition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Grains, fruits, nuts, and vegetables constitute the diet chosen for us by our Creator. These foods, prepared in as </a:t>
            </a:r>
            <a:r>
              <a:rPr lang="en-US" sz="2600" b="0" i="0" u="none" strike="noStrike" cap="none" spc="0">
                <a:solidFill>
                  <a:srgbClr val="00B0F0"/>
                </a:solidFill>
                <a:latin typeface="Agave"/>
                <a:ea typeface="Agave"/>
                <a:cs typeface="Agave"/>
              </a:rPr>
              <a:t>simple and natural a manner as possible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are the </a:t>
            </a:r>
            <a:r>
              <a:rPr lang="en-US" sz="26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most healthful and nourishing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They impart a strength, a power of endurance, and a vigor of intellect that </a:t>
            </a:r>
            <a:r>
              <a:rPr lang="en-US" sz="2600" b="0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are not afforded by a more complex and stimulating diet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6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600" b="0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-Counsels on Food and Diet, Ellen G. White</a:t>
            </a:r>
            <a:endParaRPr sz="2600" b="0" i="0" u="none" strike="noStrike" cap="none" spc="0">
              <a:solidFill>
                <a:srgbClr val="EB6F92"/>
              </a:solidFill>
              <a:latin typeface="Agave"/>
              <a:cs typeface="Agave"/>
            </a:endParaRPr>
          </a:p>
        </p:txBody>
      </p:sp>
      <p:sp>
        <p:nvSpPr>
          <p:cNvPr id="1627411493" name="TextBox 6"/>
          <p:cNvSpPr txBox="1"/>
          <p:nvPr/>
        </p:nvSpPr>
        <p:spPr bwMode="auto">
          <a:xfrm rot="0" flipH="0" flipV="0">
            <a:off x="-80784" y="710786"/>
            <a:ext cx="10562178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000" b="0">
                <a:solidFill>
                  <a:schemeClr val="bg1">
                    <a:lumMod val="65000"/>
                  </a:schemeClr>
                </a:solidFill>
                <a:latin typeface="Agave"/>
                <a:ea typeface="Agave"/>
                <a:cs typeface="Agave"/>
              </a:rPr>
              <a:t>Liu et al, 2000, </a:t>
            </a:r>
            <a:r>
              <a:rPr lang="en-US" sz="2000" b="0" i="0" u="none" strike="noStrike" cap="none" spc="0">
                <a:solidFill>
                  <a:schemeClr val="bg1">
                    <a:lumMod val="65000"/>
                  </a:schemeClr>
                </a:solidFill>
                <a:latin typeface="Agave"/>
                <a:ea typeface="Agave"/>
                <a:cs typeface="Agave"/>
              </a:rPr>
              <a:t>American Journal of Clinical Nutrition, 71(6), 1455–1461.</a:t>
            </a:r>
            <a:endParaRPr sz="2600" b="0">
              <a:solidFill>
                <a:schemeClr val="bg1">
                  <a:lumMod val="6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1130362054" name="TextBox 6"/>
          <p:cNvSpPr txBox="1"/>
          <p:nvPr/>
        </p:nvSpPr>
        <p:spPr bwMode="auto">
          <a:xfrm rot="0" flipH="0" flipV="0">
            <a:off x="501507" y="9279210"/>
            <a:ext cx="4016785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657739609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10733129" name="TextBox 6"/>
          <p:cNvSpPr txBox="1"/>
          <p:nvPr/>
        </p:nvSpPr>
        <p:spPr bwMode="auto">
          <a:xfrm rot="0" flipH="0" flipV="0">
            <a:off x="-427812" y="163459"/>
            <a:ext cx="11250198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4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Refined Sugars means Higher Cardiovascular Disease Risk (CVD)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13</cp:revision>
  <dcterms:created xsi:type="dcterms:W3CDTF">2006-08-16T00:00:00Z</dcterms:created>
  <dcterms:modified xsi:type="dcterms:W3CDTF">2024-08-15T02:31:16Z</dcterms:modified>
  <cp:category/>
  <cp:contentStatus/>
  <cp:version/>
</cp:coreProperties>
</file>