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81144" y="2495549"/>
            <a:ext cx="9081794" cy="5096278"/>
          </a:xfrm>
          <a:prstGeom prst="roundRect">
            <a:avLst>
              <a:gd name="adj" fmla="val 1160"/>
            </a:avLst>
          </a:prstGeom>
        </p:spPr>
      </p:pic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3562349" y="8065663"/>
            <a:ext cx="5753275" cy="0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562349" y="8218478"/>
            <a:ext cx="515532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Prevalence of Type 2 diabetes</a:t>
            </a:r>
            <a:endParaRPr sz="26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2119404911" name="TextBox 6"/>
          <p:cNvSpPr txBox="1"/>
          <p:nvPr/>
        </p:nvSpPr>
        <p:spPr bwMode="auto">
          <a:xfrm rot="0" flipH="0" flipV="0">
            <a:off x="6297108" y="5354903"/>
            <a:ext cx="3365829" cy="168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2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those who </a:t>
            </a:r>
            <a:r>
              <a:rPr lang="en-US" sz="2200" b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consume </a:t>
            </a:r>
            <a:r>
              <a:rPr lang="en-US" sz="22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mostly plant products have the lowest prevalence of type 2 diabetes </a:t>
            </a:r>
            <a:endParaRPr lang="en-US" sz="2200" b="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2592748" y="6134097"/>
            <a:ext cx="3598498" cy="464997"/>
          </a:xfrm>
          <a:prstGeom prst="curvedConnector3">
            <a:avLst>
              <a:gd name="adj1" fmla="val 122580"/>
            </a:avLst>
          </a:prstGeom>
          <a:ln w="38099" cap="flat" cmpd="sng" algn="ctr">
            <a:solidFill>
              <a:schemeClr val="bg1">
                <a:lumMod val="9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0009929" name="TextBox 6"/>
          <p:cNvSpPr txBox="1"/>
          <p:nvPr/>
        </p:nvSpPr>
        <p:spPr bwMode="auto">
          <a:xfrm rot="0" flipH="0" flipV="0">
            <a:off x="3901477" y="2994021"/>
            <a:ext cx="5419185" cy="39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——🌱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🧀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🐟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🍖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🥩—————————————————</a:t>
            </a:r>
            <a:endParaRPr sz="1800" b="0">
              <a:solidFill>
                <a:schemeClr val="tx2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200676914" name="TextBox 6"/>
          <p:cNvSpPr txBox="1"/>
          <p:nvPr/>
        </p:nvSpPr>
        <p:spPr bwMode="auto">
          <a:xfrm rot="0" flipH="0" flipV="0">
            <a:off x="3863376" y="3813169"/>
            <a:ext cx="4494258" cy="39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——🌱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🧀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🐟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🍖—————————————</a:t>
            </a:r>
            <a:endParaRPr sz="1800" b="0">
              <a:solidFill>
                <a:schemeClr val="tx2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437785497" name="TextBox 6"/>
          <p:cNvSpPr txBox="1"/>
          <p:nvPr/>
        </p:nvSpPr>
        <p:spPr bwMode="auto">
          <a:xfrm rot="0" flipH="0" flipV="0">
            <a:off x="3863376" y="4670419"/>
            <a:ext cx="3306100" cy="79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——🌱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🧀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🐟————————————</a:t>
            </a:r>
            <a:endParaRPr sz="1800" b="0">
              <a:solidFill>
                <a:schemeClr val="tx2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93539498" name="TextBox 6"/>
          <p:cNvSpPr txBox="1"/>
          <p:nvPr/>
        </p:nvSpPr>
        <p:spPr bwMode="auto">
          <a:xfrm rot="0" flipH="0" flipV="0">
            <a:off x="3825279" y="5584818"/>
            <a:ext cx="3305020" cy="39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——🌱</a:t>
            </a: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🧀——————</a:t>
            </a:r>
            <a:endParaRPr sz="1800" b="0">
              <a:solidFill>
                <a:schemeClr val="tx2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70580216" name="TextBox 6"/>
          <p:cNvSpPr txBox="1"/>
          <p:nvPr/>
        </p:nvSpPr>
        <p:spPr bwMode="auto">
          <a:xfrm rot="0" flipH="0" flipV="0">
            <a:off x="3787176" y="6403968"/>
            <a:ext cx="3305380" cy="39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600" b="0" i="0" u="none" strike="noStrike" cap="none" spc="0">
                <a:solidFill>
                  <a:schemeClr val="tx2"/>
                </a:solidFill>
                <a:latin typeface="Agave"/>
                <a:ea typeface="Agave"/>
                <a:cs typeface="Agave"/>
              </a:rPr>
              <a:t>——🌱———————</a:t>
            </a:r>
            <a:endParaRPr sz="1800" b="0">
              <a:solidFill>
                <a:schemeClr val="tx2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7123962" name="TextBox 6"/>
          <p:cNvSpPr txBox="1"/>
          <p:nvPr/>
        </p:nvSpPr>
        <p:spPr bwMode="auto">
          <a:xfrm rot="0" flipH="0" flipV="0">
            <a:off x="-291593" y="163459"/>
            <a:ext cx="11076679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Animal Products and Type 2 Diabetes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96498349" name="TextBox 6"/>
          <p:cNvSpPr txBox="1"/>
          <p:nvPr/>
        </p:nvSpPr>
        <p:spPr bwMode="auto">
          <a:xfrm rot="0" flipH="0" flipV="0">
            <a:off x="-80784" y="710786"/>
            <a:ext cx="105675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Barnard et al,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Nutrients 2014, 6, 897-910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408898935" name="TextBox 6"/>
          <p:cNvSpPr txBox="1"/>
          <p:nvPr/>
        </p:nvSpPr>
        <p:spPr bwMode="auto">
          <a:xfrm rot="0" flipH="0" flipV="0">
            <a:off x="501507" y="9279211"/>
            <a:ext cx="4016786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726204644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028691" y="1785078"/>
            <a:ext cx="8706751" cy="801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Meat consumption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is </a:t>
            </a:r>
            <a:r>
              <a:rPr lang="en-US" sz="26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consistently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associated with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diabetes risk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Recently published findings from the Chicago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Western Electric Study indicated an association between animal protein intake and obesity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A diet eliminating meat was shown to reduce visceral fat</a:t>
            </a:r>
            <a:endParaRPr sz="2600" b="0" i="0" u="none" strike="noStrike" cap="none" spc="0">
              <a:solidFill>
                <a:srgbClr val="92D050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and improve insulin sensitivity, compared with a more conventional diabetic diet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Dietary habits are readily </a:t>
            </a:r>
            <a:r>
              <a:rPr lang="en-US" sz="26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modifiable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but individuals and clinicians will consider dietary changes only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if they are aware of the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potential benefits of doing so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sz="2600" b="0" i="0" u="none" strike="noStrike" cap="none" spc="0">
              <a:solidFill>
                <a:schemeClr val="accent3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Are there any benefits in my current diet?</a:t>
            </a:r>
            <a:endParaRPr lang="en-US" sz="2600" b="0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How can I slowly replace some foods with more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nutritious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 ones if I do change my diet?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361070276" name="TextBox 6"/>
          <p:cNvSpPr txBox="1"/>
          <p:nvPr/>
        </p:nvSpPr>
        <p:spPr bwMode="auto">
          <a:xfrm rot="0" flipH="0" flipV="0">
            <a:off x="-80784" y="710786"/>
            <a:ext cx="1056721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Barnard et al,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Nutrients 2014, 6, 897-910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425070444" name="TextBox 6"/>
          <p:cNvSpPr txBox="1"/>
          <p:nvPr/>
        </p:nvSpPr>
        <p:spPr bwMode="auto">
          <a:xfrm rot="0" flipH="0" flipV="0">
            <a:off x="501507" y="9279211"/>
            <a:ext cx="4016786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24141577" name="TextBox 6"/>
          <p:cNvSpPr txBox="1"/>
          <p:nvPr/>
        </p:nvSpPr>
        <p:spPr bwMode="auto">
          <a:xfrm rot="0" flipH="0" flipV="0">
            <a:off x="-291593" y="163459"/>
            <a:ext cx="11077038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Animal Products and Type 2 Diabetes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87526966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1" y="1869804"/>
            <a:ext cx="8309672" cy="7407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When flesh is discarded,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its place should be supplied with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variety of grains, nuts, vegetables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and fruits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None should be urged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to make the change abruptly...</a:t>
            </a:r>
            <a:endParaRPr lang="en-US" sz="2400" b="0" i="0" u="none" strike="noStrike" cap="none" spc="0">
              <a:solidFill>
                <a:schemeClr val="accent3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L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et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 the diet reform be progressive. Let the people be taught how to prepare food without the use of milk or butter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.</a:t>
            </a:r>
            <a:r>
              <a:rPr lang="en-US" sz="2400" b="0" i="0" u="none" strike="noStrike" cap="none" spc="0">
                <a:solidFill>
                  <a:schemeClr val="bg1">
                    <a:lumMod val="95000"/>
                  </a:schemeClr>
                </a:solidFill>
                <a:latin typeface="Agave"/>
                <a:ea typeface="Agave"/>
                <a:cs typeface="Agave"/>
              </a:rPr>
              <a:t> Tell them that the time will soon come when there will be no safety in using eggs, milk, cream, or butter, </a:t>
            </a:r>
            <a:endParaRPr lang="en-US" sz="2400" b="0" i="0" u="none" strike="noStrike" cap="none" spc="0">
              <a:solidFill>
                <a:schemeClr val="bg1">
                  <a:lumMod val="95000"/>
                </a:schemeClr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—Testimonies for the Church, vol. 7, p. 135.</a:t>
            </a:r>
            <a:endParaRPr sz="2400" b="0" i="1" u="none" strike="noStrike" cap="none" spc="0">
              <a:solidFill>
                <a:srgbClr val="EB6F92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....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With care and skill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dishes may be prepared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that will be both nutritious and appetizing...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In all cases,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educate the conscience, enlist the will, supply good,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wholesome food,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 the change will be readily made, and the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demand for flesh will soon cease. </a:t>
            </a:r>
            <a:endParaRPr sz="2400" b="0" i="0" u="none" strike="noStrike" cap="none" spc="0">
              <a:solidFill>
                <a:schemeClr val="accent3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—The Ministry of Healing, 316, [1905]</a:t>
            </a:r>
            <a:endParaRPr sz="2400" b="0" i="1" u="none" strike="noStrike" cap="none" spc="0">
              <a:solidFill>
                <a:srgbClr val="EB6F92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782274913" name="TextBox 6"/>
          <p:cNvSpPr txBox="1"/>
          <p:nvPr/>
        </p:nvSpPr>
        <p:spPr bwMode="auto">
          <a:xfrm rot="0" flipH="0" flipV="0">
            <a:off x="-80784" y="710786"/>
            <a:ext cx="105675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Barnard et al, </a:t>
            </a:r>
            <a:r>
              <a:rPr lang="en-US" sz="2000" b="0" i="0" u="none" strike="noStrike" cap="none" spc="0">
                <a:solidFill>
                  <a:schemeClr val="accent1">
                    <a:lumMod val="60000"/>
                    <a:lumOff val="40000"/>
                  </a:schemeClr>
                </a:solidFill>
                <a:latin typeface="Agave"/>
                <a:ea typeface="Agave"/>
                <a:cs typeface="Agave"/>
              </a:rPr>
              <a:t>Nutrients 2014, 6, 897-910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17692667" name="TextBox 6"/>
          <p:cNvSpPr txBox="1"/>
          <p:nvPr/>
        </p:nvSpPr>
        <p:spPr bwMode="auto">
          <a:xfrm rot="0" flipH="0" flipV="0">
            <a:off x="501507" y="9279211"/>
            <a:ext cx="4016786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48480353" name="TextBox 6"/>
          <p:cNvSpPr txBox="1"/>
          <p:nvPr/>
        </p:nvSpPr>
        <p:spPr bwMode="auto">
          <a:xfrm rot="0" flipH="0" flipV="0">
            <a:off x="-291593" y="163459"/>
            <a:ext cx="11077038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Animal Products and Type 2 Diabetes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355248024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16</cp:revision>
  <dcterms:created xsi:type="dcterms:W3CDTF">2006-08-16T00:00:00Z</dcterms:created>
  <dcterms:modified xsi:type="dcterms:W3CDTF">2024-08-15T02:12:09Z</dcterms:modified>
  <cp:category/>
  <cp:contentStatus/>
  <cp:version/>
</cp:coreProperties>
</file>