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3716" name=""/>
          <p:cNvSpPr/>
          <p:nvPr/>
        </p:nvSpPr>
        <p:spPr bwMode="auto">
          <a:xfrm flipH="0" flipV="0">
            <a:off x="581146" y="1619248"/>
            <a:ext cx="9081799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895349" y="1783472"/>
            <a:ext cx="8420099" cy="7659967"/>
          </a:xfrm>
          <a:prstGeom prst="roundRect">
            <a:avLst>
              <a:gd name="adj" fmla="val 1160"/>
            </a:avLst>
          </a:prstGeom>
        </p:spPr>
      </p:pic>
      <p:sp>
        <p:nvSpPr>
          <p:cNvPr id="498744358" name="Arc 969041505"/>
          <p:cNvSpPr/>
          <p:nvPr/>
        </p:nvSpPr>
        <p:spPr bwMode="auto">
          <a:xfrm rot="12307373" flipH="0" flipV="0">
            <a:off x="5713253" y="3408913"/>
            <a:ext cx="1379481" cy="1379481"/>
          </a:xfrm>
          <a:prstGeom prst="arc">
            <a:avLst>
              <a:gd name="adj1" fmla="val 16213945"/>
              <a:gd name="adj2" fmla="val 19989385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02557128" name=""/>
          <p:cNvSpPr txBox="1"/>
          <p:nvPr/>
        </p:nvSpPr>
        <p:spPr bwMode="auto">
          <a:xfrm flipH="0" flipV="0">
            <a:off x="2701206" y="2947380"/>
            <a:ext cx="427189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Infection rate of children whose mothers received education beyond the primary level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640765977" name="TextBox 6"/>
          <p:cNvSpPr txBox="1"/>
          <p:nvPr/>
        </p:nvSpPr>
        <p:spPr bwMode="auto">
          <a:xfrm rot="0" flipH="0" flipV="0">
            <a:off x="8875237" y="9443440"/>
            <a:ext cx="126178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865465620" name="TextBox 6"/>
          <p:cNvSpPr txBox="1"/>
          <p:nvPr/>
        </p:nvSpPr>
        <p:spPr bwMode="auto">
          <a:xfrm rot="0" flipH="0" flipV="0">
            <a:off x="-80784" y="710786"/>
            <a:ext cx="10591698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200" b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Njau et al, </a:t>
            </a: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Am. J. Trop. Med. Hyg., 91(3), 2014, pp. 509–519</a:t>
            </a:r>
            <a:endParaRPr sz="2200" b="0">
              <a:solidFill>
                <a:schemeClr val="bg1">
                  <a:lumMod val="7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580747044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17201959" name="TextBox 6"/>
          <p:cNvSpPr txBox="1"/>
          <p:nvPr/>
        </p:nvSpPr>
        <p:spPr bwMode="auto">
          <a:xfrm rot="0" flipH="0" flipV="0">
            <a:off x="501507" y="9279210"/>
            <a:ext cx="4016785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389795454" name="TextBox 6"/>
          <p:cNvSpPr txBox="1"/>
          <p:nvPr/>
        </p:nvSpPr>
        <p:spPr bwMode="auto">
          <a:xfrm rot="0" flipH="0" flipV="0">
            <a:off x="-414855" y="163459"/>
            <a:ext cx="11106559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Educated Mothers and Rates of Childhood Malaria Infections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127148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332636" name="TextBox 6"/>
          <p:cNvSpPr txBox="1"/>
          <p:nvPr/>
        </p:nvSpPr>
        <p:spPr bwMode="auto">
          <a:xfrm rot="0" flipH="0" flipV="0">
            <a:off x="8875237" y="9443440"/>
            <a:ext cx="126250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708333852" name=""/>
          <p:cNvSpPr txBox="1"/>
          <p:nvPr/>
        </p:nvSpPr>
        <p:spPr bwMode="auto">
          <a:xfrm flipH="0" flipV="0">
            <a:off x="970762" y="1323639"/>
            <a:ext cx="8525310" cy="10333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Children with mothers whose education level was </a:t>
            </a:r>
            <a:r>
              <a:rPr lang="en-US" sz="28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beyond primary </a:t>
            </a:r>
            <a:r>
              <a:rPr lang="en-US" sz="28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school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were </a:t>
            </a:r>
            <a:r>
              <a:rPr lang="en-US" sz="28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4.7% less likely to be malaria-positiv</a:t>
            </a:r>
            <a:r>
              <a:rPr lang="en-US" sz="28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e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(P &lt; 0.001). </a:t>
            </a: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Previous 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studies have documented that </a:t>
            </a:r>
            <a:r>
              <a:rPr lang="en-US" sz="28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maternal education improves </a:t>
            </a:r>
            <a:r>
              <a:rPr lang="en-US" sz="28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health-related knowledge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and </a:t>
            </a:r>
            <a:r>
              <a:rPr lang="en-US" sz="28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increases mothers’ receptiveness to</a:t>
            </a:r>
            <a:endParaRPr sz="2800" b="0" i="0" u="none" strike="noStrike" cap="none" spc="0">
              <a:solidFill>
                <a:schemeClr val="accent3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health messages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 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regardless of whether the specific health 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messages are covered in all school curricula...</a:t>
            </a: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Mothers with </a:t>
            </a:r>
            <a:r>
              <a:rPr lang="en-US" sz="28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poor knowledge about the</a:t>
            </a:r>
            <a:endParaRPr sz="2800" b="0" i="0" u="none" strike="noStrike" cap="none" spc="0">
              <a:solidFill>
                <a:srgbClr val="00B0F0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causes of malaria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are </a:t>
            </a:r>
            <a:r>
              <a:rPr lang="en-US" sz="28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less likely to recognize malaria symptoms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or </a:t>
            </a:r>
            <a:r>
              <a:rPr lang="en-US" sz="28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take proper and prompt actions when their children became </a:t>
            </a:r>
            <a:r>
              <a:rPr lang="en-US" sz="28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sick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</a:t>
            </a: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EB6F92"/>
                </a:solidFill>
                <a:latin typeface="Agave"/>
                <a:cs typeface="Agave"/>
              </a:rPr>
              <a:t>-</a:t>
            </a:r>
            <a:r>
              <a:rPr lang="en-US" sz="2800" b="0" i="1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Njau et al</a:t>
            </a:r>
            <a:r>
              <a:rPr lang="en-US" sz="2800" b="0" i="1" u="none" strike="noStrike" cap="none" spc="0">
                <a:solidFill>
                  <a:srgbClr val="EB6F92"/>
                </a:solidFill>
                <a:latin typeface="Agave"/>
                <a:cs typeface="Agave"/>
              </a:rPr>
              <a:t> (2014)</a:t>
            </a:r>
            <a:endParaRPr lang="en-US"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2058757747" name="TextBox 6"/>
          <p:cNvSpPr txBox="1"/>
          <p:nvPr/>
        </p:nvSpPr>
        <p:spPr bwMode="auto">
          <a:xfrm rot="0" flipH="0" flipV="0">
            <a:off x="-80784" y="710786"/>
            <a:ext cx="10592057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200" b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Njau et al, </a:t>
            </a: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Am. J. Trop. Med. Hyg., 91(3), 2014, pp. 509–519</a:t>
            </a:r>
            <a:endParaRPr sz="2200" b="0">
              <a:solidFill>
                <a:schemeClr val="bg1">
                  <a:lumMod val="7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1933975340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12988582" name="TextBox 6"/>
          <p:cNvSpPr txBox="1"/>
          <p:nvPr/>
        </p:nvSpPr>
        <p:spPr bwMode="auto">
          <a:xfrm rot="0" flipH="0" flipV="0">
            <a:off x="501507" y="9279210"/>
            <a:ext cx="4016785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878996586" name="TextBox 6"/>
          <p:cNvSpPr txBox="1"/>
          <p:nvPr/>
        </p:nvSpPr>
        <p:spPr bwMode="auto">
          <a:xfrm rot="0" flipH="0" flipV="0">
            <a:off x="-414855" y="163459"/>
            <a:ext cx="11106559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Educated Mothers and Rates of Childhood Malaria Infection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307179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018526" name="TextBox 6"/>
          <p:cNvSpPr txBox="1"/>
          <p:nvPr/>
        </p:nvSpPr>
        <p:spPr bwMode="auto">
          <a:xfrm rot="0" flipH="0" flipV="0">
            <a:off x="8875237" y="9443440"/>
            <a:ext cx="126322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59300248" name=""/>
          <p:cNvSpPr txBox="1"/>
          <p:nvPr/>
        </p:nvSpPr>
        <p:spPr bwMode="auto">
          <a:xfrm flipH="0" flipV="0">
            <a:off x="813600" y="1988637"/>
            <a:ext cx="8695046" cy="74070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1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Hosea 4:6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“My people are destroyed for lack of </a:t>
            </a:r>
            <a:r>
              <a:rPr lang="en-US" sz="24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knowledge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”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400" b="0" i="1" u="none" strike="noStrike" cap="none" spc="0">
              <a:solidFill>
                <a:srgbClr val="EB6F92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Too little attention is generally given to the preservation of health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It is </a:t>
            </a:r>
            <a:r>
              <a:rPr lang="en-US" sz="24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far better to prevent disease than to know how to treat it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...It is the duty of every person, for one's own sake, and for the sake of humanity, </a:t>
            </a:r>
            <a:r>
              <a:rPr lang="en-US" sz="24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to inform himself or herself in regard to the laws of life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1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—The Ministry of Healing, 128, [1905]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endParaRPr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“</a:t>
            </a:r>
            <a:r>
              <a:rPr lang="en-US" sz="24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Knowledge must be gained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in regards to how to eat and drink and dress so as to preserve health.”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Parents are accountable in a great degree...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God holds mothers accountable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for the </a:t>
            </a:r>
            <a:r>
              <a:rPr lang="en-US" sz="24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diseases their children are compelled to suffer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1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-An Appeal to Mothers, Ellen G. White</a:t>
            </a:r>
            <a:endParaRPr sz="2400" b="0" i="1" u="none" strike="noStrike" cap="none" spc="0">
              <a:solidFill>
                <a:srgbClr val="EB6F92"/>
              </a:solidFill>
              <a:latin typeface="Agave"/>
              <a:cs typeface="Agave"/>
            </a:endParaRPr>
          </a:p>
        </p:txBody>
      </p:sp>
      <p:sp>
        <p:nvSpPr>
          <p:cNvPr id="1729101540" name="TextBox 6"/>
          <p:cNvSpPr txBox="1"/>
          <p:nvPr/>
        </p:nvSpPr>
        <p:spPr bwMode="auto">
          <a:xfrm rot="0" flipH="0" flipV="0">
            <a:off x="-414856" y="163460"/>
            <a:ext cx="11105480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Educated Mothers and Rates of Childhood Malaria Infection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915488963" name="TextBox 6"/>
          <p:cNvSpPr txBox="1"/>
          <p:nvPr/>
        </p:nvSpPr>
        <p:spPr bwMode="auto">
          <a:xfrm rot="0" flipH="0" flipV="0">
            <a:off x="-80784" y="710786"/>
            <a:ext cx="10592057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200" b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Njau et al, </a:t>
            </a: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Am. J. Trop. Med. Hyg., 91(3), 2014, pp. 509–519</a:t>
            </a:r>
            <a:endParaRPr sz="2200" b="0">
              <a:solidFill>
                <a:schemeClr val="bg1">
                  <a:lumMod val="7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399661819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12903567" name="TextBox 6"/>
          <p:cNvSpPr txBox="1"/>
          <p:nvPr/>
        </p:nvSpPr>
        <p:spPr bwMode="auto">
          <a:xfrm rot="0" flipH="0" flipV="0">
            <a:off x="501507" y="9279210"/>
            <a:ext cx="4016785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11</cp:revision>
  <dcterms:created xsi:type="dcterms:W3CDTF">2006-08-16T00:00:00Z</dcterms:created>
  <dcterms:modified xsi:type="dcterms:W3CDTF">2024-08-15T02:20:57Z</dcterms:modified>
  <cp:category/>
  <cp:contentStatus/>
  <cp:version/>
</cp:coreProperties>
</file>