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1824"/>
            </a:avLst>
          </a:prstGeom>
          <a:solidFill>
            <a:srgbClr val="232136"/>
          </a:solidFill>
          <a:ln w="380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278195" y="3647461"/>
            <a:ext cx="3906580" cy="4735068"/>
          </a:xfrm>
          <a:prstGeom prst="roundRect">
            <a:avLst>
              <a:gd name="adj" fmla="val 1160"/>
            </a:avLst>
          </a:prstGeom>
        </p:spPr>
      </p:pic>
      <p:sp>
        <p:nvSpPr>
          <p:cNvPr id="2077623604" name=""/>
          <p:cNvSpPr txBox="1"/>
          <p:nvPr/>
        </p:nvSpPr>
        <p:spPr bwMode="auto">
          <a:xfrm flipH="0" flipV="0">
            <a:off x="1397041" y="1887256"/>
            <a:ext cx="3081800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person eating 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meals with </a:t>
            </a:r>
            <a:r>
              <a:rPr sz="2400" b="1" i="1">
                <a:solidFill>
                  <a:schemeClr val="bg1"/>
                </a:solidFill>
                <a:latin typeface="Agave"/>
                <a:ea typeface="Agave"/>
                <a:cs typeface="Agave"/>
              </a:rPr>
              <a:t>moderate 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amount of </a:t>
            </a:r>
            <a:r>
              <a:rPr sz="2400">
                <a:solidFill>
                  <a:srgbClr val="EB6F92"/>
                </a:solidFill>
                <a:latin typeface="Agave"/>
                <a:ea typeface="Agave"/>
                <a:cs typeface="Agave"/>
              </a:rPr>
              <a:t>Carbs</a:t>
            </a:r>
            <a:endParaRPr sz="240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550238948" name=""/>
          <p:cNvSpPr txBox="1"/>
          <p:nvPr/>
        </p:nvSpPr>
        <p:spPr bwMode="auto">
          <a:xfrm flipH="0" flipV="0">
            <a:off x="1561265" y="8618906"/>
            <a:ext cx="1856003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1.00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07378537" name=""/>
          <p:cNvSpPr txBox="1"/>
          <p:nvPr/>
        </p:nvSpPr>
        <p:spPr bwMode="auto">
          <a:xfrm flipH="0" flipV="0">
            <a:off x="7767375" y="8571606"/>
            <a:ext cx="1858161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1.23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10799952" flipH="1" flipV="1">
            <a:off x="1251465" y="8549149"/>
            <a:ext cx="7933311" cy="0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2827569" y="8936057"/>
            <a:ext cx="491446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4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Mortality</a:t>
            </a:r>
            <a:endParaRPr sz="2400" b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865465620" name="TextBox 6"/>
          <p:cNvSpPr txBox="1"/>
          <p:nvPr/>
        </p:nvSpPr>
        <p:spPr bwMode="auto">
          <a:xfrm rot="0" flipH="0" flipV="0">
            <a:off x="-80784" y="1039235"/>
            <a:ext cx="10594218" cy="33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Seidelmann et al, Lancet Public Health 2018;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3: e419–28</a:t>
            </a:r>
            <a:endParaRPr lang="en-US" sz="2200" b="0" i="0" u="none" strike="noStrike" cap="none" spc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pic>
        <p:nvPicPr>
          <p:cNvPr id="97411602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162387" y="3635636"/>
            <a:ext cx="1993629" cy="4735068"/>
          </a:xfrm>
          <a:prstGeom prst="roundRect">
            <a:avLst>
              <a:gd name="adj" fmla="val 1160"/>
            </a:avLst>
          </a:prstGeom>
        </p:spPr>
      </p:pic>
      <p:sp>
        <p:nvSpPr>
          <p:cNvPr id="1320125006" name=""/>
          <p:cNvSpPr txBox="1"/>
          <p:nvPr/>
        </p:nvSpPr>
        <p:spPr bwMode="auto">
          <a:xfrm flipH="0" flipV="0">
            <a:off x="5123679" y="2051480"/>
            <a:ext cx="4306580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people eating 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meals with </a:t>
            </a:r>
            <a:r>
              <a:rPr sz="2400" b="1" i="1" u="none">
                <a:solidFill>
                  <a:schemeClr val="bg1"/>
                </a:solidFill>
                <a:latin typeface="Agave"/>
                <a:ea typeface="Agave"/>
                <a:cs typeface="Agave"/>
              </a:rPr>
              <a:t>too many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 and</a:t>
            </a:r>
            <a:r>
              <a:rPr sz="2400">
                <a:solidFill>
                  <a:srgbClr val="92D050"/>
                </a:solidFill>
                <a:latin typeface="Agave"/>
                <a:ea typeface="Agave"/>
                <a:cs typeface="Agave"/>
              </a:rPr>
              <a:t> </a:t>
            </a:r>
            <a:r>
              <a:rPr sz="2400" b="1" i="1" u="none">
                <a:solidFill>
                  <a:schemeClr val="bg1"/>
                </a:solidFill>
                <a:latin typeface="Agave"/>
                <a:ea typeface="Agave"/>
                <a:cs typeface="Agave"/>
              </a:rPr>
              <a:t>very few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sz="2400">
                <a:solidFill>
                  <a:srgbClr val="EB6F92"/>
                </a:solidFill>
                <a:latin typeface="Agave"/>
                <a:ea typeface="Agave"/>
                <a:cs typeface="Agave"/>
              </a:rPr>
              <a:t>Carbs</a:t>
            </a:r>
            <a:endParaRPr sz="240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5209266" y="2699433"/>
            <a:ext cx="137857" cy="1813034"/>
          </a:xfrm>
          <a:prstGeom prst="curvedConnector3">
            <a:avLst>
              <a:gd name="adj1" fmla="val -314805"/>
            </a:avLst>
          </a:prstGeom>
          <a:ln w="28575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3013499" y="2500312"/>
            <a:ext cx="571500" cy="1821656"/>
          </a:xfrm>
          <a:prstGeom prst="curvedConnector3">
            <a:avLst>
              <a:gd name="adj1" fmla="val -116666"/>
            </a:avLst>
          </a:prstGeom>
          <a:ln w="28575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891499" y="2841624"/>
            <a:ext cx="0" cy="777874"/>
          </a:xfrm>
          <a:prstGeom prst="line">
            <a:avLst/>
          </a:prstGeom>
          <a:ln w="28575" cap="flat" cmpd="sng" algn="ctr">
            <a:solidFill>
              <a:schemeClr val="bg1">
                <a:lumMod val="9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407802" name=""/>
          <p:cNvSpPr txBox="1"/>
          <p:nvPr/>
        </p:nvSpPr>
        <p:spPr bwMode="auto">
          <a:xfrm flipH="0" flipV="0">
            <a:off x="5784860" y="8559781"/>
            <a:ext cx="1861761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1.20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89171473" name=""/>
          <p:cNvSpPr/>
          <p:nvPr/>
        </p:nvSpPr>
        <p:spPr bwMode="auto">
          <a:xfrm flipH="0" flipV="0">
            <a:off x="3360" y="0"/>
            <a:ext cx="10247585" cy="10225990"/>
          </a:xfrm>
          <a:prstGeom prst="rect">
            <a:avLst/>
          </a:prstGeom>
          <a:noFill/>
          <a:ln w="38099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1589673" name="TextBox 6"/>
          <p:cNvSpPr txBox="1"/>
          <p:nvPr/>
        </p:nvSpPr>
        <p:spPr bwMode="auto">
          <a:xfrm rot="0" flipH="0" flipV="0">
            <a:off x="8875236" y="9279214"/>
            <a:ext cx="126430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62733029" name="TextBox 6"/>
          <p:cNvSpPr txBox="1"/>
          <p:nvPr/>
        </p:nvSpPr>
        <p:spPr bwMode="auto">
          <a:xfrm rot="0" flipH="0" flipV="0">
            <a:off x="501507" y="9279210"/>
            <a:ext cx="4017145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432518156" name="TextBox 6"/>
          <p:cNvSpPr txBox="1"/>
          <p:nvPr/>
        </p:nvSpPr>
        <p:spPr bwMode="auto">
          <a:xfrm rot="0" flipH="0" flipV="0">
            <a:off x="-330294" y="-762"/>
            <a:ext cx="1109503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In the Long Run, Too Few Carbs Is as Unhealthy as Too Many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85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333852" name=""/>
          <p:cNvSpPr txBox="1"/>
          <p:nvPr/>
        </p:nvSpPr>
        <p:spPr bwMode="auto">
          <a:xfrm flipH="0" flipV="0">
            <a:off x="970763" y="1816313"/>
            <a:ext cx="8527471" cy="74070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Low carbohydrate diets that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exchange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carbohydrates for a greater intake of protein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or fat have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gained 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substantial popularity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because of their ability to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induce short-term weight loss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...despite </a:t>
            </a:r>
            <a:r>
              <a:rPr lang="en-US" sz="2400" b="0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incomplete and </a:t>
            </a:r>
            <a:r>
              <a:rPr lang="en-US" sz="2400" b="0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conflicting data regarding their long-term effec</a:t>
            </a:r>
            <a:r>
              <a:rPr lang="en-US" sz="2400" b="0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t</a:t>
            </a:r>
            <a:r>
              <a:rPr lang="en-US" sz="2400" b="0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on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health outcomes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We studied a large prospective cohort,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with a median follow-up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of 25 years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to examine the association of carbohydrate intake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with mortality in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four US communities from diverse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socioeconomic backgrounds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percentage of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50–55% energy from carbohydrate was associated with the lowest risk of mortality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Both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low carbohydrate consumption (&lt;40%)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and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high carbohydrate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consumption (&gt;70%)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conferred 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greater mortality risk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than did moderate intake,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marL="349965" indent="-349965">
              <a:buFont typeface="Arial"/>
              <a:buChar char="–"/>
              <a:defRPr/>
            </a:pP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cs typeface="Agave"/>
              </a:rPr>
              <a:t>Seidelmann et al (2018)</a:t>
            </a:r>
            <a:endParaRPr sz="2400" b="0" i="1" u="none" strike="noStrike" cap="none" spc="0">
              <a:solidFill>
                <a:srgbClr val="EB6F92"/>
              </a:solidFill>
              <a:latin typeface="Agave"/>
              <a:cs typeface="Agave"/>
            </a:endParaRPr>
          </a:p>
        </p:txBody>
      </p:sp>
      <p:sp>
        <p:nvSpPr>
          <p:cNvPr id="815714553" name=""/>
          <p:cNvSpPr/>
          <p:nvPr/>
        </p:nvSpPr>
        <p:spPr bwMode="auto">
          <a:xfrm flipH="0" flipV="0">
            <a:off x="3360" y="0"/>
            <a:ext cx="10247585" cy="10225990"/>
          </a:xfrm>
          <a:prstGeom prst="rect">
            <a:avLst/>
          </a:prstGeom>
          <a:noFill/>
          <a:ln w="38099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7860650" name="TextBox 6"/>
          <p:cNvSpPr txBox="1"/>
          <p:nvPr/>
        </p:nvSpPr>
        <p:spPr bwMode="auto">
          <a:xfrm rot="0" flipH="0" flipV="0">
            <a:off x="8875236" y="9279214"/>
            <a:ext cx="126430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633727519" name="TextBox 6"/>
          <p:cNvSpPr txBox="1"/>
          <p:nvPr/>
        </p:nvSpPr>
        <p:spPr bwMode="auto">
          <a:xfrm rot="0" flipH="0" flipV="0">
            <a:off x="-80784" y="1039234"/>
            <a:ext cx="10594577" cy="33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Seidelmann et al, Lancet Public Health 2018;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3: e419–28</a:t>
            </a:r>
            <a:endParaRPr lang="en-US" sz="2200" b="0" i="0" u="none" strike="noStrike" cap="none" spc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436617922" name="TextBox 6"/>
          <p:cNvSpPr txBox="1"/>
          <p:nvPr/>
        </p:nvSpPr>
        <p:spPr bwMode="auto">
          <a:xfrm rot="0" flipH="0" flipV="0">
            <a:off x="-330295" y="-762"/>
            <a:ext cx="11094680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In the Long Run, Too Few Carbs Is as Unhealthy as Too Many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801371734" name="TextBox 6"/>
          <p:cNvSpPr txBox="1"/>
          <p:nvPr/>
        </p:nvSpPr>
        <p:spPr bwMode="auto">
          <a:xfrm rot="0" flipH="0" flipV="0">
            <a:off x="501507" y="9279210"/>
            <a:ext cx="4017145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380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6" y="9279215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1" y="1869804"/>
            <a:ext cx="8311112" cy="7772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There are two extremes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both of which we should avoid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May the Lord help everyone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connected with our medical institutions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not to advocate a meager supply of food.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”</a:t>
            </a: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It is really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contrary to health reform to cut off the great variety of dishes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and then go to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opposite extreme, taking no pains to understand that the living machinery must be fed in</a:t>
            </a:r>
            <a:endParaRPr sz="2400" b="0" i="0" u="none" strike="noStrike" cap="none" spc="0">
              <a:solidFill>
                <a:srgbClr val="92D050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order to work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and 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reducing the quantity and quality of the food to a low degree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Instead of health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reform, </a:t>
            </a:r>
            <a:r>
              <a:rPr lang="en-US" sz="2400" b="0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this is a health deform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.” 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You need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not go into the water, or into the fire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but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take the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middle path, avoiding all extreme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Have your food prepared in a healthful, tasteful manner; 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Do not have a starvation diet,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but do not take a variety at one meal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Counsels on Food and Diet, Ellen G. White [1938]</a:t>
            </a:r>
            <a:endParaRPr sz="2400" b="0" i="1" u="none" strike="noStrike" cap="none" spc="0">
              <a:solidFill>
                <a:srgbClr val="EB6F92"/>
              </a:solidFill>
              <a:latin typeface="Agave"/>
              <a:cs typeface="Agave"/>
            </a:endParaRPr>
          </a:p>
        </p:txBody>
      </p:sp>
      <p:sp>
        <p:nvSpPr>
          <p:cNvPr id="143438360" name=""/>
          <p:cNvSpPr/>
          <p:nvPr/>
        </p:nvSpPr>
        <p:spPr bwMode="auto">
          <a:xfrm flipH="0" flipV="0">
            <a:off x="3360" y="0"/>
            <a:ext cx="10247585" cy="10225990"/>
          </a:xfrm>
          <a:prstGeom prst="rect">
            <a:avLst/>
          </a:prstGeom>
          <a:noFill/>
          <a:ln w="38099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9258490" name="TextBox 6"/>
          <p:cNvSpPr txBox="1"/>
          <p:nvPr/>
        </p:nvSpPr>
        <p:spPr bwMode="auto">
          <a:xfrm rot="0" flipH="0" flipV="0">
            <a:off x="-80784" y="1039234"/>
            <a:ext cx="10594577" cy="33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Seidelmann et al, Lancet Public Health 2018;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3: e419–28</a:t>
            </a:r>
            <a:endParaRPr lang="en-US" sz="2200" b="0" i="0" u="none" strike="noStrike" cap="none" spc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230625408" name="TextBox 6"/>
          <p:cNvSpPr txBox="1"/>
          <p:nvPr/>
        </p:nvSpPr>
        <p:spPr bwMode="auto">
          <a:xfrm rot="0" flipH="0" flipV="0">
            <a:off x="501507" y="9279210"/>
            <a:ext cx="4017145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80606157" name="TextBox 6"/>
          <p:cNvSpPr txBox="1"/>
          <p:nvPr/>
        </p:nvSpPr>
        <p:spPr bwMode="auto">
          <a:xfrm rot="0" flipH="0" flipV="0">
            <a:off x="-330294" y="-762"/>
            <a:ext cx="1109503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In the Long Run, Too Few Carbs Is as Unhealthy as Too Many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10</cp:revision>
  <dcterms:created xsi:type="dcterms:W3CDTF">2006-08-16T00:00:00Z</dcterms:created>
  <dcterms:modified xsi:type="dcterms:W3CDTF">2024-08-15T02:29:14Z</dcterms:modified>
  <cp:category/>
  <cp:contentStatus/>
  <cp:version/>
</cp:coreProperties>
</file>