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embedTrueTypeFonts="1" saveSubsetFonts="1">
  <p:sldMasterIdLst>
    <p:sldMasterId id="2147483648" r:id="rId1"/>
  </p:sldMasterIdLst>
  <p:notesMasterIdLst>
    <p:notesMasterId r:id="rId7"/>
  </p:notesMasterIdLst>
  <p:sldIdLst>
    <p:sldId id="256" r:id="rId4"/>
    <p:sldId id="257" r:id="rId5"/>
    <p:sldId id="258" r:id="rId6"/>
  </p:sldIdLst>
  <p:sldSz cx="10287000" cy="10287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74" d="100"/>
          <a:sy n="74" d="100"/>
        </p:scale>
        <p:origin x="-1092" y="-90"/>
      </p:cViewPr>
      <p:guideLst>
        <p:guide pos="2160" orient="horz"/>
        <p:guide pos="2880"/>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notesMaster" Target="notesMasters/notesMaster1.xml"/><Relationship Id="rId8" Type="http://schemas.openxmlformats.org/officeDocument/2006/relationships/presProps" Target="presProps.xml" /><Relationship Id="rId9" Type="http://schemas.openxmlformats.org/officeDocument/2006/relationships/tableStyles" Target="tableStyles.xml" /><Relationship Id="rId10"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144679385" name="Slide Image Placeholder 1"/>
          <p:cNvSpPr>
            <a:spLocks noChangeAspect="1" noGrp="1" noRot="1"/>
          </p:cNvSpPr>
          <p:nvPr>
            <p:ph type="sldImg"/>
          </p:nvPr>
        </p:nvSpPr>
        <p:spPr bwMode="auto"/>
      </p:sp>
      <p:sp>
        <p:nvSpPr>
          <p:cNvPr id="1719784515" name="Notes Placeholder 2"/>
          <p:cNvSpPr>
            <a:spLocks noGrp="1"/>
          </p:cNvSpPr>
          <p:nvPr>
            <p:ph type="body" idx="1"/>
          </p:nvPr>
        </p:nvSpPr>
        <p:spPr bwMode="auto"/>
        <p:txBody>
          <a:bodyPr/>
          <a:lstStyle/>
          <a:p>
            <a:pPr>
              <a:defRPr/>
            </a:pPr>
            <a:endParaRPr/>
          </a:p>
        </p:txBody>
      </p:sp>
      <p:sp>
        <p:nvSpPr>
          <p:cNvPr id="2080010201" name="Slide Number Placeholder 3"/>
          <p:cNvSpPr>
            <a:spLocks noGrp="1"/>
          </p:cNvSpPr>
          <p:nvPr>
            <p:ph type="sldNum" sz="quarter" idx="10"/>
          </p:nvPr>
        </p:nvSpPr>
        <p:spPr bwMode="auto"/>
        <p:txBody>
          <a:bodyPr/>
          <a:lstStyle/>
          <a:p>
            <a:pPr>
              <a:defRPr/>
            </a:pPr>
            <a:fld id="{BAE366F3-F1C4-AAB7-097A-0F7157328719}"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10999357" name="Slide Image Placeholder 1"/>
          <p:cNvSpPr>
            <a:spLocks noChangeAspect="1" noGrp="1" noRot="1"/>
          </p:cNvSpPr>
          <p:nvPr>
            <p:ph type="sldImg"/>
          </p:nvPr>
        </p:nvSpPr>
        <p:spPr bwMode="auto"/>
      </p:sp>
      <p:sp>
        <p:nvSpPr>
          <p:cNvPr id="1503281689" name="Notes Placeholder 2"/>
          <p:cNvSpPr>
            <a:spLocks noGrp="1"/>
          </p:cNvSpPr>
          <p:nvPr>
            <p:ph type="body" idx="1"/>
          </p:nvPr>
        </p:nvSpPr>
        <p:spPr bwMode="auto"/>
        <p:txBody>
          <a:bodyPr/>
          <a:lstStyle/>
          <a:p>
            <a:pPr>
              <a:defRPr/>
            </a:pPr>
            <a:endParaRPr/>
          </a:p>
        </p:txBody>
      </p:sp>
      <p:sp>
        <p:nvSpPr>
          <p:cNvPr id="1706779665" name="Slide Number Placeholder 3"/>
          <p:cNvSpPr>
            <a:spLocks noGrp="1"/>
          </p:cNvSpPr>
          <p:nvPr>
            <p:ph type="sldNum" sz="quarter" idx="10"/>
          </p:nvPr>
        </p:nvSpPr>
        <p:spPr bwMode="auto"/>
        <p:txBody>
          <a:bodyPr/>
          <a:lstStyle/>
          <a:p>
            <a:pPr>
              <a:defRPr/>
            </a:pPr>
            <a:fld id="{52729E9B-0A5E-D42B-C1CA-C8AEF5CB1F11}"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61882823" name="Slide Image Placeholder 1"/>
          <p:cNvSpPr>
            <a:spLocks noChangeAspect="1" noGrp="1" noRot="1"/>
          </p:cNvSpPr>
          <p:nvPr>
            <p:ph type="sldImg"/>
          </p:nvPr>
        </p:nvSpPr>
        <p:spPr bwMode="auto"/>
      </p:sp>
      <p:sp>
        <p:nvSpPr>
          <p:cNvPr id="1518765567" name="Notes Placeholder 2"/>
          <p:cNvSpPr>
            <a:spLocks noGrp="1"/>
          </p:cNvSpPr>
          <p:nvPr>
            <p:ph type="body" idx="1"/>
          </p:nvPr>
        </p:nvSpPr>
        <p:spPr bwMode="auto"/>
        <p:txBody>
          <a:bodyPr/>
          <a:lstStyle/>
          <a:p>
            <a:pPr>
              <a:defRPr/>
            </a:pPr>
            <a:endParaRPr/>
          </a:p>
        </p:txBody>
      </p:sp>
      <p:sp>
        <p:nvSpPr>
          <p:cNvPr id="702057534" name="Slide Number Placeholder 3"/>
          <p:cNvSpPr>
            <a:spLocks noGrp="1"/>
          </p:cNvSpPr>
          <p:nvPr>
            <p:ph type="sldNum" sz="quarter" idx="10"/>
          </p:nvPr>
        </p:nvSpPr>
        <p:spPr bwMode="auto"/>
        <p:txBody>
          <a:bodyPr/>
          <a:lstStyle/>
          <a:p>
            <a:pPr>
              <a:defRPr/>
            </a:pPr>
            <a:fld id="{C36A7B76-9CDF-367D-F111-4527CA972105}"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685800" y="2130425"/>
            <a:ext cx="7772400" cy="1470025"/>
          </a:xfrm>
        </p:spPr>
        <p:txBody>
          <a:bodyPr/>
          <a:lstStyle/>
          <a:p>
            <a:pPr>
              <a:defRPr/>
            </a:pPr>
            <a:r>
              <a:rPr lang="en-US"/>
              <a:t>Click to edit Master title style</a:t>
            </a:r>
            <a:endParaRPr lang="en-US"/>
          </a:p>
        </p:txBody>
      </p:sp>
      <p:sp>
        <p:nvSpPr>
          <p:cNvPr id="3" name="Subtitle 2"/>
          <p:cNvSpPr>
            <a:spLocks noGrp="1"/>
          </p:cNvSpPr>
          <p:nvPr>
            <p:ph type="subTitle" idx="1"/>
          </p:nvPr>
        </p:nvSpPr>
        <p:spPr bwMode="auto">
          <a:xfrm>
            <a:off x="1371600" y="3886200"/>
            <a:ext cx="6400800" cy="17525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endParaRPr lang="en-US"/>
          </a:p>
        </p:txBody>
      </p:sp>
      <p:sp>
        <p:nvSpPr>
          <p:cNvPr id="4" name="Date Placeholder 3"/>
          <p:cNvSpPr>
            <a:spLocks noGrp="1"/>
          </p:cNvSpPr>
          <p:nvPr>
            <p:ph type="dt" sz="half" idx="10"/>
          </p:nvPr>
        </p:nvSpPr>
        <p:spPr bwMode="auto"/>
        <p:txBody>
          <a:bodyPr/>
          <a:lstStyle/>
          <a:p>
            <a:pPr>
              <a:defRPr/>
            </a:pPr>
            <a:fld id="{1D8BD707-D9CF-40AE-B4C6-C98DA3205C09}" type="datetimeFigureOut">
              <a:rPr lang="en-US"/>
              <a:t>8/1/2011</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1D8BD707-D9CF-40AE-B4C6-C98DA3205C09}" type="datetimeFigureOut">
              <a:rPr lang="en-US"/>
              <a:t>8/1/2011</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6629400" y="274638"/>
            <a:ext cx="2057400" cy="5851525"/>
          </a:xfrm>
        </p:spPr>
        <p:txBody>
          <a:bodyPr vert="eaVert"/>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457200" y="274638"/>
            <a:ext cx="6019800" cy="5851525"/>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1D8BD707-D9CF-40AE-B4C6-C98DA3205C09}" type="datetimeFigureOut">
              <a:rPr lang="en-US"/>
              <a:t>8/1/2011</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1D8BD707-D9CF-40AE-B4C6-C98DA3205C09}" type="datetimeFigureOut">
              <a:rPr lang="en-US"/>
              <a:t>8/1/2011</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22313" y="4406900"/>
            <a:ext cx="7772400" cy="1362075"/>
          </a:xfrm>
        </p:spPr>
        <p:txBody>
          <a:bodyPr anchor="t"/>
          <a:lstStyle>
            <a:lvl1pPr algn="l">
              <a:defRPr sz="4000" b="1" cap="all"/>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1D8BD707-D9CF-40AE-B4C6-C98DA3205C09}" type="datetimeFigureOut">
              <a:rPr lang="en-US"/>
              <a:t>8/1/2011</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sz="half" idx="1"/>
          </p:nvPr>
        </p:nvSpPr>
        <p:spPr bwMode="auto">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Content Placeholder 3"/>
          <p:cNvSpPr>
            <a:spLocks noGrp="1"/>
          </p:cNvSpPr>
          <p:nvPr>
            <p:ph sz="half" idx="2"/>
          </p:nvPr>
        </p:nvSpPr>
        <p:spPr bwMode="auto">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Date Placeholder 4"/>
          <p:cNvSpPr>
            <a:spLocks noGrp="1"/>
          </p:cNvSpPr>
          <p:nvPr>
            <p:ph type="dt" sz="half" idx="10"/>
          </p:nvPr>
        </p:nvSpPr>
        <p:spPr bwMode="auto"/>
        <p:txBody>
          <a:bodyPr/>
          <a:lstStyle/>
          <a:p>
            <a:pPr>
              <a:defRPr/>
            </a:pPr>
            <a:fld id="{1D8BD707-D9CF-40AE-B4C6-C98DA3205C09}" type="datetimeFigureOut">
              <a:rPr lang="en-US"/>
              <a:t>8/1/2011</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Text Placeholder 4"/>
          <p:cNvSpPr>
            <a:spLocks noGrp="1"/>
          </p:cNvSpPr>
          <p:nvPr>
            <p:ph type="body" sz="quarter" idx="3"/>
          </p:nvPr>
        </p:nvSpPr>
        <p:spPr bwMode="auto">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6"/>
          <p:cNvSpPr>
            <a:spLocks noGrp="1"/>
          </p:cNvSpPr>
          <p:nvPr>
            <p:ph type="dt" sz="half" idx="10"/>
          </p:nvPr>
        </p:nvSpPr>
        <p:spPr bwMode="auto"/>
        <p:txBody>
          <a:bodyPr/>
          <a:lstStyle/>
          <a:p>
            <a:pPr>
              <a:defRPr/>
            </a:pPr>
            <a:fld id="{1D8BD707-D9CF-40AE-B4C6-C98DA3205C09}" type="datetimeFigureOut">
              <a:rPr lang="en-US"/>
              <a:t>8/1/2011</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Date Placeholder 2"/>
          <p:cNvSpPr>
            <a:spLocks noGrp="1"/>
          </p:cNvSpPr>
          <p:nvPr>
            <p:ph type="dt" sz="half" idx="10"/>
          </p:nvPr>
        </p:nvSpPr>
        <p:spPr bwMode="auto"/>
        <p:txBody>
          <a:bodyPr/>
          <a:lstStyle/>
          <a:p>
            <a:pPr>
              <a:defRPr/>
            </a:pPr>
            <a:fld id="{1D8BD707-D9CF-40AE-B4C6-C98DA3205C09}" type="datetimeFigureOut">
              <a:rPr lang="en-US"/>
              <a:t>8/1/2011</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1D8BD707-D9CF-40AE-B4C6-C98DA3205C09}" type="datetimeFigureOut">
              <a:rPr lang="en-US"/>
              <a:t>8/1/2011</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57200" y="273050"/>
            <a:ext cx="3008313" cy="1162050"/>
          </a:xfrm>
        </p:spPr>
        <p:txBody>
          <a:bodyPr anchor="b"/>
          <a:lstStyle>
            <a:lvl1pPr algn="l">
              <a:defRPr sz="2000" b="1"/>
            </a:lvl1pPr>
          </a:lstStyle>
          <a:p>
            <a:pPr>
              <a:defRPr/>
            </a:pPr>
            <a:r>
              <a:rPr lang="en-US"/>
              <a:t>Click to edit Master title style</a:t>
            </a:r>
            <a:endParaRPr lang="en-US"/>
          </a:p>
        </p:txBody>
      </p:sp>
      <p:sp>
        <p:nvSpPr>
          <p:cNvPr id="3" name="Content Placeholder 2"/>
          <p:cNvSpPr>
            <a:spLocks noGrp="1"/>
          </p:cNvSpPr>
          <p:nvPr>
            <p:ph idx="1"/>
          </p:nvPr>
        </p:nvSpPr>
        <p:spPr bwMode="auto">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Text Placeholder 3"/>
          <p:cNvSpPr>
            <a:spLocks noGrp="1"/>
          </p:cNvSpPr>
          <p:nvPr>
            <p:ph type="body" sz="half" idx="2"/>
          </p:nvPr>
        </p:nvSpPr>
        <p:spPr bwMode="auto">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1D8BD707-D9CF-40AE-B4C6-C98DA3205C09}" type="datetimeFigureOut">
              <a:rPr lang="en-US"/>
              <a:t>8/1/2011</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792288" y="4800600"/>
            <a:ext cx="5486400" cy="566738"/>
          </a:xfrm>
        </p:spPr>
        <p:txBody>
          <a:bodyPr anchor="b"/>
          <a:lstStyle>
            <a:lvl1pPr algn="l">
              <a:defRPr sz="2000" b="1"/>
            </a:lvl1pPr>
          </a:lstStyle>
          <a:p>
            <a:pPr>
              <a:defRPr/>
            </a:pPr>
            <a:r>
              <a:rPr lang="en-US"/>
              <a:t>Click to edit Master title style</a:t>
            </a:r>
            <a:endParaRPr lang="en-US"/>
          </a:p>
        </p:txBody>
      </p:sp>
      <p:sp>
        <p:nvSpPr>
          <p:cNvPr id="3" name="Picture Placeholder 2"/>
          <p:cNvSpPr>
            <a:spLocks noGrp="1"/>
          </p:cNvSpPr>
          <p:nvPr>
            <p:ph type="pic" idx="1"/>
          </p:nvPr>
        </p:nvSpPr>
        <p:spPr bwMode="auto">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4" name="Text Placeholder 3"/>
          <p:cNvSpPr>
            <a:spLocks noGrp="1"/>
          </p:cNvSpPr>
          <p:nvPr>
            <p:ph type="body" sz="half" idx="2"/>
          </p:nvPr>
        </p:nvSpPr>
        <p:spPr bwMode="auto">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1D8BD707-D9CF-40AE-B4C6-C98DA3205C09}" type="datetimeFigureOut">
              <a:rPr lang="en-US"/>
              <a:t>8/1/2011</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457200" y="274638"/>
            <a:ext cx="8229600" cy="1143000"/>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457200" y="1600200"/>
            <a:ext cx="8229600" cy="4525963"/>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2"/>
          </p:nvPr>
        </p:nvSpPr>
        <p:spPr bwMode="auto">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D8BD707-D9CF-40AE-B4C6-C98DA3205C09}" type="datetimeFigureOut">
              <a:rPr lang="en-US"/>
              <a:t>8/1/2011</a:t>
            </a:fld>
            <a:endParaRPr lang="en-US"/>
          </a:p>
        </p:txBody>
      </p:sp>
      <p:sp>
        <p:nvSpPr>
          <p:cNvPr id="5" name="Footer Placeholder 4"/>
          <p:cNvSpPr>
            <a:spLocks noGrp="1"/>
          </p:cNvSpPr>
          <p:nvPr>
            <p:ph type="ftr" sz="quarter" idx="3"/>
          </p:nvPr>
        </p:nvSpPr>
        <p:spPr bwMode="auto">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6F15528-21DE-4FAA-801E-634DDDAF4B2B}"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a:spcBef>
          <a:spcPts val="0"/>
        </a:spcBef>
        <a:buNone/>
        <a:defRPr sz="4400">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accent4">
            <a:lumMod val="50000"/>
            <a:alpha val="99999"/>
          </a:schemeClr>
        </a:solidFill>
      </p:bgPr>
    </p:bg>
    <p:spTree>
      <p:nvGrpSpPr>
        <p:cNvPr id="1" name=""/>
        <p:cNvGrpSpPr/>
        <p:nvPr/>
      </p:nvGrpSpPr>
      <p:grpSpPr bwMode="auto">
        <a:xfrm>
          <a:off x="0" y="0"/>
          <a:ext cx="0" cy="0"/>
          <a:chOff x="0" y="0"/>
          <a:chExt cx="0" cy="0"/>
        </a:xfrm>
      </p:grpSpPr>
      <p:sp>
        <p:nvSpPr>
          <p:cNvPr id="1211603716" name=""/>
          <p:cNvSpPr/>
          <p:nvPr/>
        </p:nvSpPr>
        <p:spPr bwMode="auto">
          <a:xfrm flipH="0" flipV="0">
            <a:off x="581146" y="1619248"/>
            <a:ext cx="9081799" cy="7938594"/>
          </a:xfrm>
          <a:prstGeom prst="roundRect">
            <a:avLst>
              <a:gd name="adj" fmla="val 3765"/>
            </a:avLst>
          </a:prstGeom>
          <a:solidFill>
            <a:srgbClr val="232136"/>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sp>
      <p:pic>
        <p:nvPicPr>
          <p:cNvPr id="1181590362" name=""/>
          <p:cNvPicPr>
            <a:picLocks noChangeAspect="1"/>
          </p:cNvPicPr>
          <p:nvPr/>
        </p:nvPicPr>
        <p:blipFill>
          <a:blip r:embed="rId3"/>
          <a:stretch/>
        </p:blipFill>
        <p:spPr bwMode="auto">
          <a:xfrm rot="0" flipH="0" flipV="0">
            <a:off x="581144" y="2495549"/>
            <a:ext cx="9081794" cy="5096278"/>
          </a:xfrm>
          <a:prstGeom prst="roundRect">
            <a:avLst>
              <a:gd name="adj" fmla="val 1160"/>
            </a:avLst>
          </a:prstGeom>
        </p:spPr>
      </p:pic>
      <p:sp>
        <p:nvSpPr>
          <p:cNvPr id="640765977" name="TextBox 6"/>
          <p:cNvSpPr txBox="1"/>
          <p:nvPr/>
        </p:nvSpPr>
        <p:spPr bwMode="auto">
          <a:xfrm rot="0" flipH="0" flipV="0">
            <a:off x="8875237" y="9443440"/>
            <a:ext cx="1261780" cy="782552"/>
          </a:xfrm>
          <a:prstGeom prst="rect">
            <a:avLst/>
          </a:prstGeom>
        </p:spPr>
        <p:txBody>
          <a:bodyPr lIns="0" tIns="0" rIns="0" bIns="0" rtlCol="0" anchor="t">
            <a:spAutoFit/>
          </a:bodyPr>
          <a:lstStyle/>
          <a:p>
            <a:pPr algn="ctr">
              <a:lnSpc>
                <a:spcPts val="6159"/>
              </a:lnSpc>
              <a:defRPr/>
            </a:pPr>
            <a:r>
              <a:rPr lang="en-US" sz="2600" b="0">
                <a:solidFill>
                  <a:schemeClr val="bg1"/>
                </a:solidFill>
                <a:latin typeface="Agave"/>
                <a:ea typeface="Agave"/>
                <a:cs typeface="Agave"/>
              </a:rPr>
              <a:t>1/3</a:t>
            </a:r>
            <a:endParaRPr sz="2600" b="0">
              <a:solidFill>
                <a:schemeClr val="bg1"/>
              </a:solidFill>
              <a:latin typeface="Tinos"/>
              <a:cs typeface="Tinos"/>
            </a:endParaRPr>
          </a:p>
        </p:txBody>
      </p:sp>
      <p:cxnSp>
        <p:nvCxnSpPr>
          <p:cNvPr id="645384857" name=""/>
          <p:cNvCxnSpPr>
            <a:cxnSpLocks/>
          </p:cNvCxnSpPr>
          <p:nvPr/>
        </p:nvCxnSpPr>
        <p:spPr bwMode="auto">
          <a:xfrm rot="0" flipH="0" flipV="1">
            <a:off x="3562349" y="8065663"/>
            <a:ext cx="5753275" cy="0"/>
          </a:xfrm>
          <a:prstGeom prst="line">
            <a:avLst/>
          </a:prstGeom>
          <a:ln w="57150" cap="flat" cmpd="sng" algn="ctr">
            <a:solidFill>
              <a:schemeClr val="bg1">
                <a:lumMod val="74901"/>
              </a:schemeClr>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1172571895" name=""/>
          <p:cNvSpPr txBox="1"/>
          <p:nvPr/>
        </p:nvSpPr>
        <p:spPr bwMode="auto">
          <a:xfrm flipH="0" flipV="0">
            <a:off x="3562349" y="8218478"/>
            <a:ext cx="5155326" cy="48803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sz="2600">
                <a:solidFill>
                  <a:schemeClr val="bg1">
                    <a:lumMod val="75000"/>
                  </a:schemeClr>
                </a:solidFill>
                <a:latin typeface="Agave"/>
                <a:ea typeface="Agave"/>
                <a:cs typeface="Agave"/>
              </a:rPr>
              <a:t>Prevalence of Type 2 diabetes</a:t>
            </a:r>
            <a:endParaRPr sz="2600">
              <a:solidFill>
                <a:schemeClr val="bg1">
                  <a:lumMod val="75000"/>
                </a:schemeClr>
              </a:solidFill>
              <a:latin typeface="Agave"/>
              <a:cs typeface="Agave"/>
            </a:endParaRPr>
          </a:p>
        </p:txBody>
      </p:sp>
      <p:sp>
        <p:nvSpPr>
          <p:cNvPr id="2119404911" name="TextBox 6"/>
          <p:cNvSpPr txBox="1"/>
          <p:nvPr/>
        </p:nvSpPr>
        <p:spPr bwMode="auto">
          <a:xfrm rot="0" flipH="0" flipV="0">
            <a:off x="6297108" y="5354903"/>
            <a:ext cx="3365829" cy="1688450"/>
          </a:xfrm>
          <a:prstGeom prst="rect">
            <a:avLst/>
          </a:prstGeom>
        </p:spPr>
        <p:txBody>
          <a:bodyPr lIns="0" tIns="0" rIns="0" bIns="0" rtlCol="0" anchor="t">
            <a:spAutoFit/>
          </a:bodyPr>
          <a:lstStyle/>
          <a:p>
            <a:pPr algn="l">
              <a:lnSpc>
                <a:spcPct val="100000"/>
              </a:lnSpc>
              <a:defRPr/>
            </a:pPr>
            <a:r>
              <a:rPr lang="en-US" sz="2200" b="0">
                <a:solidFill>
                  <a:schemeClr val="bg1"/>
                </a:solidFill>
                <a:latin typeface="Agave"/>
                <a:ea typeface="Agave"/>
                <a:cs typeface="Agave"/>
              </a:rPr>
              <a:t>those who </a:t>
            </a:r>
            <a:r>
              <a:rPr lang="en-US" sz="2200" b="0">
                <a:solidFill>
                  <a:schemeClr val="bg1"/>
                </a:solidFill>
                <a:latin typeface="Open Sans"/>
                <a:ea typeface="Open Sans"/>
                <a:cs typeface="Open Sans"/>
              </a:rPr>
              <a:t>consume </a:t>
            </a:r>
            <a:r>
              <a:rPr lang="en-US" sz="2200" b="0">
                <a:solidFill>
                  <a:schemeClr val="bg1"/>
                </a:solidFill>
                <a:latin typeface="Agave"/>
                <a:ea typeface="Agave"/>
                <a:cs typeface="Agave"/>
              </a:rPr>
              <a:t>mostly plant products have the lowest prevalence of type 2 diabetes </a:t>
            </a:r>
            <a:endParaRPr lang="en-US" sz="2200" b="0">
              <a:solidFill>
                <a:schemeClr val="bg1"/>
              </a:solidFill>
              <a:latin typeface="Agave"/>
              <a:ea typeface="Agave"/>
              <a:cs typeface="Agave"/>
            </a:endParaRPr>
          </a:p>
        </p:txBody>
      </p:sp>
      <p:cxnSp>
        <p:nvCxnSpPr>
          <p:cNvPr id="0" name=""/>
          <p:cNvCxnSpPr>
            <a:cxnSpLocks/>
          </p:cNvCxnSpPr>
          <p:nvPr/>
        </p:nvCxnSpPr>
        <p:spPr bwMode="auto">
          <a:xfrm rot="0" flipH="1" flipV="0">
            <a:off x="2592748" y="6134097"/>
            <a:ext cx="3598498" cy="464997"/>
          </a:xfrm>
          <a:prstGeom prst="curvedConnector3">
            <a:avLst>
              <a:gd name="adj1" fmla="val 122580"/>
            </a:avLst>
          </a:prstGeom>
          <a:ln w="38099" cap="flat" cmpd="sng" algn="ctr">
            <a:solidFill>
              <a:schemeClr val="bg1">
                <a:lumMod val="94901"/>
              </a:schemeClr>
            </a:solidFill>
            <a:prstDash val="solid"/>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1730009929" name="TextBox 6"/>
          <p:cNvSpPr txBox="1"/>
          <p:nvPr/>
        </p:nvSpPr>
        <p:spPr bwMode="auto">
          <a:xfrm rot="0" flipH="0" flipV="0">
            <a:off x="3901477" y="2994021"/>
            <a:ext cx="5419185" cy="396599"/>
          </a:xfrm>
          <a:prstGeom prst="rect">
            <a:avLst/>
          </a:prstGeom>
        </p:spPr>
        <p:txBody>
          <a:bodyPr lIns="0" tIns="0" rIns="0" bIns="0" rtlCol="0" anchor="t">
            <a:spAutoFit/>
          </a:bodyPr>
          <a:lstStyle/>
          <a:p>
            <a:pPr algn="l">
              <a:lnSpc>
                <a:spcPct val="100000"/>
              </a:lnSpc>
              <a:defRPr/>
            </a:pPr>
            <a:r>
              <a:rPr lang="en-US" sz="2600" b="0" i="0" u="none" strike="noStrike" cap="none" spc="0">
                <a:solidFill>
                  <a:schemeClr val="tx2"/>
                </a:solidFill>
                <a:latin typeface="Agave"/>
                <a:ea typeface="Agave"/>
                <a:cs typeface="Agave"/>
              </a:rPr>
              <a:t>——🌱</a:t>
            </a:r>
            <a:r>
              <a:rPr lang="en-US" sz="2600" b="0" i="0" u="none" strike="noStrike" cap="none" spc="0">
                <a:solidFill>
                  <a:schemeClr val="tx2"/>
                </a:solidFill>
                <a:latin typeface="Agave"/>
                <a:ea typeface="Agave"/>
                <a:cs typeface="Agave"/>
              </a:rPr>
              <a:t>🧀</a:t>
            </a:r>
            <a:r>
              <a:rPr lang="en-US" sz="2600" b="0" i="0" u="none" strike="noStrike" cap="none" spc="0">
                <a:solidFill>
                  <a:schemeClr val="tx2"/>
                </a:solidFill>
                <a:latin typeface="Agave"/>
                <a:ea typeface="Agave"/>
                <a:cs typeface="Agave"/>
              </a:rPr>
              <a:t>🐟</a:t>
            </a:r>
            <a:r>
              <a:rPr lang="en-US" sz="2600" b="0" i="0" u="none" strike="noStrike" cap="none" spc="0">
                <a:solidFill>
                  <a:schemeClr val="tx2"/>
                </a:solidFill>
                <a:latin typeface="Agave"/>
                <a:ea typeface="Agave"/>
                <a:cs typeface="Agave"/>
              </a:rPr>
              <a:t>🍖</a:t>
            </a:r>
            <a:r>
              <a:rPr lang="en-US" sz="2600" b="0" i="0" u="none" strike="noStrike" cap="none" spc="0">
                <a:solidFill>
                  <a:schemeClr val="tx2"/>
                </a:solidFill>
                <a:latin typeface="Agave"/>
                <a:ea typeface="Agave"/>
                <a:cs typeface="Agave"/>
              </a:rPr>
              <a:t>🥩—————————————————</a:t>
            </a:r>
            <a:endParaRPr sz="1800" b="0">
              <a:solidFill>
                <a:schemeClr val="tx2"/>
              </a:solidFill>
              <a:latin typeface="Agave"/>
              <a:ea typeface="Agave"/>
              <a:cs typeface="Agave"/>
            </a:endParaRPr>
          </a:p>
        </p:txBody>
      </p:sp>
      <p:sp>
        <p:nvSpPr>
          <p:cNvPr id="1200676914" name="TextBox 6"/>
          <p:cNvSpPr txBox="1"/>
          <p:nvPr/>
        </p:nvSpPr>
        <p:spPr bwMode="auto">
          <a:xfrm rot="0" flipH="0" flipV="0">
            <a:off x="3863376" y="3813169"/>
            <a:ext cx="4494258" cy="396599"/>
          </a:xfrm>
          <a:prstGeom prst="rect">
            <a:avLst/>
          </a:prstGeom>
        </p:spPr>
        <p:txBody>
          <a:bodyPr lIns="0" tIns="0" rIns="0" bIns="0" rtlCol="0" anchor="t">
            <a:spAutoFit/>
          </a:bodyPr>
          <a:lstStyle/>
          <a:p>
            <a:pPr algn="l">
              <a:lnSpc>
                <a:spcPct val="100000"/>
              </a:lnSpc>
              <a:defRPr/>
            </a:pPr>
            <a:r>
              <a:rPr lang="en-US" sz="2600" b="0" i="0" u="none" strike="noStrike" cap="none" spc="0">
                <a:solidFill>
                  <a:schemeClr val="tx2"/>
                </a:solidFill>
                <a:latin typeface="Agave"/>
                <a:ea typeface="Agave"/>
                <a:cs typeface="Agave"/>
              </a:rPr>
              <a:t>——🌱</a:t>
            </a:r>
            <a:r>
              <a:rPr lang="en-US" sz="2600" b="0" i="0" u="none" strike="noStrike" cap="none" spc="0">
                <a:solidFill>
                  <a:schemeClr val="tx2"/>
                </a:solidFill>
                <a:latin typeface="Agave"/>
                <a:ea typeface="Agave"/>
                <a:cs typeface="Agave"/>
              </a:rPr>
              <a:t>🧀</a:t>
            </a:r>
            <a:r>
              <a:rPr lang="en-US" sz="2600" b="0" i="0" u="none" strike="noStrike" cap="none" spc="0">
                <a:solidFill>
                  <a:schemeClr val="tx2"/>
                </a:solidFill>
                <a:latin typeface="Agave"/>
                <a:ea typeface="Agave"/>
                <a:cs typeface="Agave"/>
              </a:rPr>
              <a:t>🐟</a:t>
            </a:r>
            <a:r>
              <a:rPr lang="en-US" sz="2600" b="0" i="0" u="none" strike="noStrike" cap="none" spc="0">
                <a:solidFill>
                  <a:schemeClr val="tx2"/>
                </a:solidFill>
                <a:latin typeface="Agave"/>
                <a:ea typeface="Agave"/>
                <a:cs typeface="Agave"/>
              </a:rPr>
              <a:t>🍖—————————————</a:t>
            </a:r>
            <a:endParaRPr sz="1800" b="0">
              <a:solidFill>
                <a:schemeClr val="tx2"/>
              </a:solidFill>
              <a:latin typeface="Agave"/>
              <a:ea typeface="Agave"/>
              <a:cs typeface="Agave"/>
            </a:endParaRPr>
          </a:p>
        </p:txBody>
      </p:sp>
      <p:sp>
        <p:nvSpPr>
          <p:cNvPr id="437785497" name="TextBox 6"/>
          <p:cNvSpPr txBox="1"/>
          <p:nvPr/>
        </p:nvSpPr>
        <p:spPr bwMode="auto">
          <a:xfrm rot="0" flipH="0" flipV="0">
            <a:off x="3863376" y="4670419"/>
            <a:ext cx="3306100" cy="792839"/>
          </a:xfrm>
          <a:prstGeom prst="rect">
            <a:avLst/>
          </a:prstGeom>
        </p:spPr>
        <p:txBody>
          <a:bodyPr lIns="0" tIns="0" rIns="0" bIns="0" rtlCol="0" anchor="t">
            <a:spAutoFit/>
          </a:bodyPr>
          <a:lstStyle/>
          <a:p>
            <a:pPr algn="l">
              <a:lnSpc>
                <a:spcPct val="100000"/>
              </a:lnSpc>
              <a:defRPr/>
            </a:pPr>
            <a:r>
              <a:rPr lang="en-US" sz="2600" b="0" i="0" u="none" strike="noStrike" cap="none" spc="0">
                <a:solidFill>
                  <a:schemeClr val="tx2"/>
                </a:solidFill>
                <a:latin typeface="Agave"/>
                <a:ea typeface="Agave"/>
                <a:cs typeface="Agave"/>
              </a:rPr>
              <a:t>——🌱</a:t>
            </a:r>
            <a:r>
              <a:rPr lang="en-US" sz="2600" b="0" i="0" u="none" strike="noStrike" cap="none" spc="0">
                <a:solidFill>
                  <a:schemeClr val="tx2"/>
                </a:solidFill>
                <a:latin typeface="Agave"/>
                <a:ea typeface="Agave"/>
                <a:cs typeface="Agave"/>
              </a:rPr>
              <a:t>🧀</a:t>
            </a:r>
            <a:r>
              <a:rPr lang="en-US" sz="2600" b="0" i="0" u="none" strike="noStrike" cap="none" spc="0">
                <a:solidFill>
                  <a:schemeClr val="tx2"/>
                </a:solidFill>
                <a:latin typeface="Agave"/>
                <a:ea typeface="Agave"/>
                <a:cs typeface="Agave"/>
              </a:rPr>
              <a:t>🐟————————————</a:t>
            </a:r>
            <a:endParaRPr sz="1800" b="0">
              <a:solidFill>
                <a:schemeClr val="tx2"/>
              </a:solidFill>
              <a:latin typeface="Agave"/>
              <a:ea typeface="Agave"/>
              <a:cs typeface="Agave"/>
            </a:endParaRPr>
          </a:p>
        </p:txBody>
      </p:sp>
      <p:sp>
        <p:nvSpPr>
          <p:cNvPr id="93539498" name="TextBox 6"/>
          <p:cNvSpPr txBox="1"/>
          <p:nvPr/>
        </p:nvSpPr>
        <p:spPr bwMode="auto">
          <a:xfrm rot="0" flipH="0" flipV="0">
            <a:off x="3825279" y="5584818"/>
            <a:ext cx="3305020" cy="396599"/>
          </a:xfrm>
          <a:prstGeom prst="rect">
            <a:avLst/>
          </a:prstGeom>
        </p:spPr>
        <p:txBody>
          <a:bodyPr lIns="0" tIns="0" rIns="0" bIns="0" rtlCol="0" anchor="t">
            <a:spAutoFit/>
          </a:bodyPr>
          <a:lstStyle/>
          <a:p>
            <a:pPr algn="l">
              <a:lnSpc>
                <a:spcPct val="100000"/>
              </a:lnSpc>
              <a:defRPr/>
            </a:pPr>
            <a:r>
              <a:rPr lang="en-US" sz="2600" b="0" i="0" u="none" strike="noStrike" cap="none" spc="0">
                <a:solidFill>
                  <a:schemeClr val="tx2"/>
                </a:solidFill>
                <a:latin typeface="Agave"/>
                <a:ea typeface="Agave"/>
                <a:cs typeface="Agave"/>
              </a:rPr>
              <a:t>——🌱</a:t>
            </a:r>
            <a:r>
              <a:rPr lang="en-US" sz="2600" b="0" i="0" u="none" strike="noStrike" cap="none" spc="0">
                <a:solidFill>
                  <a:schemeClr val="tx2"/>
                </a:solidFill>
                <a:latin typeface="Agave"/>
                <a:ea typeface="Agave"/>
                <a:cs typeface="Agave"/>
              </a:rPr>
              <a:t>🧀——————</a:t>
            </a:r>
            <a:endParaRPr sz="1800" b="0">
              <a:solidFill>
                <a:schemeClr val="tx2"/>
              </a:solidFill>
              <a:latin typeface="Agave"/>
              <a:ea typeface="Agave"/>
              <a:cs typeface="Agave"/>
            </a:endParaRPr>
          </a:p>
        </p:txBody>
      </p:sp>
      <p:sp>
        <p:nvSpPr>
          <p:cNvPr id="70580216" name="TextBox 6"/>
          <p:cNvSpPr txBox="1"/>
          <p:nvPr/>
        </p:nvSpPr>
        <p:spPr bwMode="auto">
          <a:xfrm rot="0" flipH="0" flipV="0">
            <a:off x="3787176" y="6403968"/>
            <a:ext cx="3305380" cy="396599"/>
          </a:xfrm>
          <a:prstGeom prst="rect">
            <a:avLst/>
          </a:prstGeom>
        </p:spPr>
        <p:txBody>
          <a:bodyPr lIns="0" tIns="0" rIns="0" bIns="0" rtlCol="0" anchor="t">
            <a:spAutoFit/>
          </a:bodyPr>
          <a:lstStyle/>
          <a:p>
            <a:pPr algn="l">
              <a:lnSpc>
                <a:spcPct val="100000"/>
              </a:lnSpc>
              <a:defRPr/>
            </a:pPr>
            <a:r>
              <a:rPr lang="en-US" sz="2600" b="0" i="0" u="none" strike="noStrike" cap="none" spc="0">
                <a:solidFill>
                  <a:schemeClr val="tx2"/>
                </a:solidFill>
                <a:latin typeface="Agave"/>
                <a:ea typeface="Agave"/>
                <a:cs typeface="Agave"/>
              </a:rPr>
              <a:t>——🌱———————</a:t>
            </a:r>
            <a:endParaRPr sz="1800" b="0">
              <a:solidFill>
                <a:schemeClr val="tx2"/>
              </a:solidFill>
              <a:latin typeface="Agave"/>
              <a:ea typeface="Agave"/>
              <a:cs typeface="Agave"/>
            </a:endParaRPr>
          </a:p>
        </p:txBody>
      </p:sp>
      <p:sp>
        <p:nvSpPr>
          <p:cNvPr id="17123962" name="TextBox 6"/>
          <p:cNvSpPr txBox="1"/>
          <p:nvPr/>
        </p:nvSpPr>
        <p:spPr bwMode="auto">
          <a:xfrm rot="0" flipH="0" flipV="0">
            <a:off x="-291593" y="163459"/>
            <a:ext cx="11076679" cy="1056618"/>
          </a:xfrm>
          <a:prstGeom prst="rect">
            <a:avLst/>
          </a:prstGeom>
        </p:spPr>
        <p:txBody>
          <a:bodyPr lIns="0" tIns="0" rIns="0" bIns="0" rtlCol="0" anchor="t">
            <a:spAutoFit/>
          </a:bodyPr>
          <a:lstStyle/>
          <a:p>
            <a:pPr algn="ctr">
              <a:lnSpc>
                <a:spcPts val="6157"/>
              </a:lnSpc>
              <a:defRPr/>
            </a:pPr>
            <a:r>
              <a:rPr lang="en-US" sz="2700" b="0" i="0" u="none" strike="noStrike" cap="none" spc="0">
                <a:solidFill>
                  <a:schemeClr val="bg1"/>
                </a:solidFill>
                <a:latin typeface="Agave"/>
                <a:ea typeface="Agave"/>
                <a:cs typeface="Agave"/>
              </a:rPr>
              <a:t>Animal Products and Type 2 Diabetes</a:t>
            </a:r>
            <a:endParaRPr sz="2700" b="0">
              <a:solidFill>
                <a:schemeClr val="bg1"/>
              </a:solidFill>
              <a:latin typeface="Tinos"/>
              <a:cs typeface="Tinos"/>
            </a:endParaRPr>
          </a:p>
          <a:p>
            <a:pPr>
              <a:defRPr/>
            </a:pPr>
            <a:endParaRPr>
              <a:solidFill>
                <a:schemeClr val="bg1"/>
              </a:solidFill>
            </a:endParaRPr>
          </a:p>
        </p:txBody>
      </p:sp>
      <p:sp>
        <p:nvSpPr>
          <p:cNvPr id="1096498349" name="TextBox 6"/>
          <p:cNvSpPr txBox="1"/>
          <p:nvPr/>
        </p:nvSpPr>
        <p:spPr bwMode="auto">
          <a:xfrm rot="0" flipH="0" flipV="0">
            <a:off x="-80784" y="710786"/>
            <a:ext cx="10567578" cy="782425"/>
          </a:xfrm>
          <a:prstGeom prst="rect">
            <a:avLst/>
          </a:prstGeom>
        </p:spPr>
        <p:txBody>
          <a:bodyPr lIns="0" tIns="0" rIns="0" bIns="0" rtlCol="0" anchor="t">
            <a:spAutoFit/>
          </a:bodyPr>
          <a:lstStyle/>
          <a:p>
            <a:pPr algn="ctr">
              <a:lnSpc>
                <a:spcPts val="6157"/>
              </a:lnSpc>
              <a:defRPr/>
            </a:pPr>
            <a:r>
              <a:rPr lang="en-US" sz="2000" b="0">
                <a:solidFill>
                  <a:schemeClr val="accent1">
                    <a:lumMod val="60000"/>
                    <a:lumOff val="40000"/>
                  </a:schemeClr>
                </a:solidFill>
                <a:latin typeface="Agave"/>
                <a:ea typeface="Agave"/>
                <a:cs typeface="Agave"/>
              </a:rPr>
              <a:t>Barnard et al, </a:t>
            </a:r>
            <a:r>
              <a:rPr lang="en-US" sz="2000" b="0" i="0" u="none" strike="noStrike" cap="none" spc="0">
                <a:solidFill>
                  <a:schemeClr val="accent1">
                    <a:lumMod val="60000"/>
                    <a:lumOff val="40000"/>
                  </a:schemeClr>
                </a:solidFill>
                <a:latin typeface="Agave"/>
                <a:ea typeface="Agave"/>
                <a:cs typeface="Agave"/>
              </a:rPr>
              <a:t>Nutrients 2014, 6, 897-910</a:t>
            </a:r>
            <a:endParaRPr sz="2600" b="0">
              <a:solidFill>
                <a:schemeClr val="bg1"/>
              </a:solidFill>
              <a:latin typeface="Tinos"/>
              <a:cs typeface="Tinos"/>
            </a:endParaRPr>
          </a:p>
        </p:txBody>
      </p:sp>
      <p:sp>
        <p:nvSpPr>
          <p:cNvPr id="1408898935" name="TextBox 6"/>
          <p:cNvSpPr txBox="1"/>
          <p:nvPr/>
        </p:nvSpPr>
        <p:spPr bwMode="auto">
          <a:xfrm rot="0" flipH="0" flipV="0">
            <a:off x="501507" y="9279211"/>
            <a:ext cx="4016786" cy="782298"/>
          </a:xfrm>
          <a:prstGeom prst="rect">
            <a:avLst/>
          </a:prstGeom>
        </p:spPr>
        <p:txBody>
          <a:bodyPr lIns="0" tIns="0" rIns="0" bIns="0" rtlCol="0" anchor="t">
            <a:spAutoFit/>
          </a:bodyPr>
          <a:lstStyle/>
          <a:p>
            <a:pPr algn="ctr">
              <a:lnSpc>
                <a:spcPts val="6156"/>
              </a:lnSpc>
              <a:defRPr/>
            </a:pPr>
            <a:r>
              <a:rPr lang="en-US" sz="2600" b="0">
                <a:solidFill>
                  <a:schemeClr val="bg1"/>
                </a:solidFill>
                <a:latin typeface="Agave"/>
                <a:ea typeface="Agave"/>
                <a:cs typeface="Agave"/>
              </a:rPr>
              <a:t>Counsels on Lifestyle</a:t>
            </a:r>
            <a:endParaRPr sz="2600" b="0">
              <a:solidFill>
                <a:schemeClr val="bg1"/>
              </a:solidFill>
              <a:latin typeface="Tinos"/>
              <a:cs typeface="Tinos"/>
            </a:endParaRPr>
          </a:p>
        </p:txBody>
      </p:sp>
      <p:sp>
        <p:nvSpPr>
          <p:cNvPr id="726204644" name=""/>
          <p:cNvSpPr/>
          <p:nvPr/>
        </p:nvSpPr>
        <p:spPr bwMode="auto">
          <a:xfrm flipH="0" flipV="0">
            <a:off x="25439" y="0"/>
            <a:ext cx="10247583" cy="10286997"/>
          </a:xfrm>
          <a:prstGeom prst="rect">
            <a:avLst/>
          </a:prstGeom>
          <a:noFill/>
          <a:ln w="57150" cap="flat" cmpd="sng" algn="ctr">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accent4">
            <a:lumMod val="50000"/>
            <a:alpha val="99999"/>
          </a:schemeClr>
        </a:solidFill>
      </p:bgPr>
    </p:bg>
    <p:spTree>
      <p:nvGrpSpPr>
        <p:cNvPr id="1" name=""/>
        <p:cNvGrpSpPr/>
        <p:nvPr/>
      </p:nvGrpSpPr>
      <p:grpSpPr bwMode="auto">
        <a:xfrm>
          <a:off x="0" y="0"/>
          <a:ext cx="0" cy="0"/>
          <a:chOff x="0" y="0"/>
          <a:chExt cx="0" cy="0"/>
        </a:xfrm>
      </p:grpSpPr>
      <p:sp>
        <p:nvSpPr>
          <p:cNvPr id="795127148" name=""/>
          <p:cNvSpPr/>
          <p:nvPr/>
        </p:nvSpPr>
        <p:spPr bwMode="auto">
          <a:xfrm flipH="0" flipV="0">
            <a:off x="581145" y="1619247"/>
            <a:ext cx="9081798" cy="7938594"/>
          </a:xfrm>
          <a:prstGeom prst="roundRect">
            <a:avLst>
              <a:gd name="adj" fmla="val 3765"/>
            </a:avLst>
          </a:prstGeom>
          <a:solidFill>
            <a:srgbClr val="232136"/>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704332636" name="TextBox 6"/>
          <p:cNvSpPr txBox="1"/>
          <p:nvPr/>
        </p:nvSpPr>
        <p:spPr bwMode="auto">
          <a:xfrm rot="0" flipH="0" flipV="0">
            <a:off x="8875237" y="9443440"/>
            <a:ext cx="1262502" cy="782552"/>
          </a:xfrm>
          <a:prstGeom prst="rect">
            <a:avLst/>
          </a:prstGeom>
        </p:spPr>
        <p:txBody>
          <a:bodyPr lIns="0" tIns="0" rIns="0" bIns="0" rtlCol="0" anchor="t">
            <a:spAutoFit/>
          </a:bodyPr>
          <a:lstStyle/>
          <a:p>
            <a:pPr algn="ctr">
              <a:lnSpc>
                <a:spcPts val="6159"/>
              </a:lnSpc>
              <a:defRPr/>
            </a:pPr>
            <a:r>
              <a:rPr lang="en-US" sz="2600" b="0">
                <a:solidFill>
                  <a:schemeClr val="bg1"/>
                </a:solidFill>
                <a:latin typeface="Agave"/>
                <a:ea typeface="Agave"/>
                <a:cs typeface="Agave"/>
              </a:rPr>
              <a:t>2/3</a:t>
            </a:r>
            <a:endParaRPr sz="2600" b="0">
              <a:solidFill>
                <a:schemeClr val="bg1"/>
              </a:solidFill>
              <a:latin typeface="Tinos"/>
              <a:cs typeface="Tinos"/>
            </a:endParaRPr>
          </a:p>
        </p:txBody>
      </p:sp>
      <p:sp>
        <p:nvSpPr>
          <p:cNvPr id="1708333852" name=""/>
          <p:cNvSpPr txBox="1"/>
          <p:nvPr/>
        </p:nvSpPr>
        <p:spPr bwMode="auto">
          <a:xfrm flipH="0" flipV="0">
            <a:off x="1028691" y="1785078"/>
            <a:ext cx="8623592" cy="801659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n-US" sz="2600" b="0" i="0" u="none" strike="noStrike" cap="none" spc="0">
                <a:solidFill>
                  <a:schemeClr val="bg1"/>
                </a:solidFill>
                <a:latin typeface="Agave"/>
                <a:ea typeface="Agave"/>
                <a:cs typeface="Agave"/>
              </a:rPr>
              <a:t>Meat consumption is </a:t>
            </a:r>
            <a:r>
              <a:rPr lang="en-US" sz="2600" b="0" i="0" u="none" strike="noStrike" cap="none" spc="0">
                <a:solidFill>
                  <a:schemeClr val="accent3"/>
                </a:solidFill>
                <a:latin typeface="Agave"/>
                <a:ea typeface="Agave"/>
                <a:cs typeface="Agave"/>
              </a:rPr>
              <a:t>consistently </a:t>
            </a:r>
            <a:r>
              <a:rPr lang="en-US" sz="2600" b="0" i="0" u="none" strike="noStrike" cap="none" spc="0">
                <a:solidFill>
                  <a:schemeClr val="bg1"/>
                </a:solidFill>
                <a:latin typeface="Agave"/>
                <a:ea typeface="Agave"/>
                <a:cs typeface="Agave"/>
              </a:rPr>
              <a:t>associated with diabetes risk. </a:t>
            </a:r>
            <a:endParaRPr lang="en-US" sz="2600" b="0" i="0" u="none" strike="noStrike" cap="none" spc="0">
              <a:solidFill>
                <a:schemeClr val="bg1"/>
              </a:solidFill>
              <a:latin typeface="Agave"/>
              <a:ea typeface="Agave"/>
              <a:cs typeface="Agave"/>
            </a:endParaRPr>
          </a:p>
          <a:p>
            <a:pPr>
              <a:defRPr/>
            </a:pPr>
            <a:endParaRPr lang="en-US" sz="2600" b="0" i="0" u="none" strike="noStrike" cap="none" spc="0">
              <a:solidFill>
                <a:schemeClr val="bg1"/>
              </a:solidFill>
              <a:latin typeface="Agave"/>
              <a:cs typeface="Agave"/>
            </a:endParaRPr>
          </a:p>
          <a:p>
            <a:pPr>
              <a:defRPr/>
            </a:pPr>
            <a:r>
              <a:rPr lang="en-US" sz="2600" b="0" i="0" u="none" strike="noStrike" cap="none" spc="0">
                <a:solidFill>
                  <a:schemeClr val="bg1"/>
                </a:solidFill>
                <a:latin typeface="Agave"/>
                <a:ea typeface="Agave"/>
                <a:cs typeface="Agave"/>
              </a:rPr>
              <a:t>Recently published findings from the Chicago</a:t>
            </a:r>
            <a:endParaRPr lang="en-US" sz="2600" b="0" i="0" u="none" strike="noStrike" cap="none" spc="0">
              <a:solidFill>
                <a:schemeClr val="bg1"/>
              </a:solidFill>
              <a:latin typeface="Agave"/>
              <a:cs typeface="Agave"/>
            </a:endParaRPr>
          </a:p>
          <a:p>
            <a:pPr>
              <a:defRPr/>
            </a:pPr>
            <a:r>
              <a:rPr lang="en-US" sz="2600" b="0" i="0" u="none" strike="noStrike" cap="none" spc="0">
                <a:solidFill>
                  <a:schemeClr val="bg1"/>
                </a:solidFill>
                <a:latin typeface="Agave"/>
                <a:ea typeface="Agave"/>
                <a:cs typeface="Agave"/>
              </a:rPr>
              <a:t>Western Electric Study indicated an association between animal protein intake and obesity</a:t>
            </a:r>
            <a:r>
              <a:rPr lang="en-US" sz="2600" b="0" i="0" u="none" strike="noStrike" cap="none" spc="0">
                <a:solidFill>
                  <a:schemeClr val="bg1"/>
                </a:solidFill>
                <a:latin typeface="Agave"/>
                <a:ea typeface="Agave"/>
                <a:cs typeface="Agave"/>
              </a:rPr>
              <a:t>. </a:t>
            </a:r>
            <a:r>
              <a:rPr lang="en-US" sz="2600" b="0" i="0" u="none" strike="noStrike" cap="none" spc="0">
                <a:solidFill>
                  <a:schemeClr val="bg1"/>
                </a:solidFill>
                <a:latin typeface="Agave"/>
                <a:ea typeface="Agave"/>
                <a:cs typeface="Agave"/>
              </a:rPr>
              <a:t>A diet eliminating meat was shown to reduce visceral fat</a:t>
            </a:r>
            <a:endParaRPr lang="en-US" sz="2600" b="0" i="0" u="none" strike="noStrike" cap="none" spc="0">
              <a:solidFill>
                <a:schemeClr val="bg1"/>
              </a:solidFill>
              <a:latin typeface="Agave"/>
              <a:cs typeface="Agave"/>
            </a:endParaRPr>
          </a:p>
          <a:p>
            <a:pPr>
              <a:defRPr/>
            </a:pPr>
            <a:r>
              <a:rPr lang="en-US" sz="2600" b="0" i="0" u="none" strike="noStrike" cap="none" spc="0">
                <a:solidFill>
                  <a:schemeClr val="bg1"/>
                </a:solidFill>
                <a:latin typeface="Agave"/>
                <a:ea typeface="Agave"/>
                <a:cs typeface="Agave"/>
              </a:rPr>
              <a:t>and improve insulin sensitivity, compared with a more conventional diabetic diet</a:t>
            </a:r>
            <a:endParaRPr lang="en-US" sz="2600" b="0" i="0" u="none" strike="noStrike" cap="none" spc="0">
              <a:solidFill>
                <a:schemeClr val="bg1"/>
              </a:solidFill>
              <a:latin typeface="Agave"/>
              <a:ea typeface="Agave"/>
              <a:cs typeface="Agave"/>
            </a:endParaRPr>
          </a:p>
          <a:p>
            <a:pPr>
              <a:defRPr/>
            </a:pPr>
            <a:endParaRPr lang="en-US" sz="2600" b="0" i="0" u="none" strike="noStrike" cap="none" spc="0">
              <a:solidFill>
                <a:schemeClr val="bg1"/>
              </a:solidFill>
              <a:latin typeface="Agave"/>
              <a:cs typeface="Agave"/>
            </a:endParaRPr>
          </a:p>
          <a:p>
            <a:pPr>
              <a:defRPr/>
            </a:pPr>
            <a:r>
              <a:rPr lang="en-US" sz="2600" b="0" i="0" u="none" strike="noStrike" cap="none" spc="0">
                <a:solidFill>
                  <a:schemeClr val="accent3"/>
                </a:solidFill>
                <a:latin typeface="Agave"/>
                <a:ea typeface="Agave"/>
                <a:cs typeface="Agave"/>
              </a:rPr>
              <a:t>Dietary habits are readily </a:t>
            </a:r>
            <a:r>
              <a:rPr lang="en-US" sz="2600" b="0" i="0" u="none" strike="noStrike" cap="none" spc="0">
                <a:solidFill>
                  <a:schemeClr val="accent3"/>
                </a:solidFill>
                <a:latin typeface="Agave"/>
                <a:ea typeface="Agave"/>
                <a:cs typeface="Agave"/>
              </a:rPr>
              <a:t>modifiable</a:t>
            </a:r>
            <a:r>
              <a:rPr lang="en-US" sz="2600" b="0" i="0" u="none" strike="noStrike" cap="none" spc="0">
                <a:solidFill>
                  <a:schemeClr val="bg1"/>
                </a:solidFill>
                <a:latin typeface="Agave"/>
                <a:ea typeface="Agave"/>
                <a:cs typeface="Agave"/>
              </a:rPr>
              <a:t>, but individuals and clinicians will consider dietary changes only if they are aware of the </a:t>
            </a:r>
            <a:r>
              <a:rPr lang="en-US" sz="2600" b="0" i="0" u="none" strike="noStrike" cap="none" spc="0">
                <a:solidFill>
                  <a:schemeClr val="bg1"/>
                </a:solidFill>
                <a:latin typeface="Agave"/>
                <a:ea typeface="Agave"/>
                <a:cs typeface="Agave"/>
              </a:rPr>
              <a:t>potential benefits of doing so. </a:t>
            </a:r>
            <a:endParaRPr sz="2600" b="0" i="0" u="none" strike="noStrike" cap="none" spc="0">
              <a:solidFill>
                <a:schemeClr val="accent3"/>
              </a:solidFill>
              <a:latin typeface="Agave"/>
              <a:ea typeface="Agave"/>
              <a:cs typeface="Agave"/>
            </a:endParaRPr>
          </a:p>
          <a:p>
            <a:pPr>
              <a:defRPr/>
            </a:pPr>
            <a:endParaRPr lang="en-US" sz="2600" b="0" i="0" u="none" strike="noStrike" cap="none" spc="0">
              <a:solidFill>
                <a:schemeClr val="bg1"/>
              </a:solidFill>
              <a:latin typeface="Agave"/>
              <a:cs typeface="Agave"/>
            </a:endParaRPr>
          </a:p>
          <a:p>
            <a:pPr>
              <a:defRPr/>
            </a:pPr>
            <a:r>
              <a:rPr lang="en-US" sz="2600" b="0" i="0" u="none" strike="noStrike" cap="none" spc="0">
                <a:solidFill>
                  <a:srgbClr val="FFC000"/>
                </a:solidFill>
                <a:latin typeface="Agave"/>
                <a:ea typeface="Agave"/>
                <a:cs typeface="Agave"/>
              </a:rPr>
              <a:t>What are the potential benefits that changing my diet might bring me? How can I slowly replace some foods with more </a:t>
            </a:r>
            <a:r>
              <a:rPr lang="en-US" sz="2600" b="0" i="0" u="none" strike="noStrike" cap="none" spc="0">
                <a:solidFill>
                  <a:srgbClr val="FFC000"/>
                </a:solidFill>
                <a:latin typeface="Agave"/>
                <a:ea typeface="Agave"/>
                <a:cs typeface="Agave"/>
              </a:rPr>
              <a:t>nutritious</a:t>
            </a:r>
            <a:r>
              <a:rPr lang="en-US" sz="2600" b="0" i="0" u="none" strike="noStrike" cap="none" spc="0">
                <a:solidFill>
                  <a:srgbClr val="FFC000"/>
                </a:solidFill>
                <a:latin typeface="Agave"/>
                <a:ea typeface="Agave"/>
                <a:cs typeface="Agave"/>
              </a:rPr>
              <a:t> ones if I do change my diet?</a:t>
            </a:r>
            <a:endParaRPr lang="en-US" sz="2600" b="0" i="0" u="none" strike="noStrike" cap="none" spc="0">
              <a:solidFill>
                <a:schemeClr val="bg1"/>
              </a:solidFill>
              <a:latin typeface="Agave"/>
              <a:cs typeface="Agave"/>
            </a:endParaRPr>
          </a:p>
          <a:p>
            <a:pPr>
              <a:defRPr/>
            </a:pPr>
            <a:endParaRPr sz="2600" b="0" i="0" u="none" strike="noStrike" cap="none" spc="0">
              <a:solidFill>
                <a:schemeClr val="bg1"/>
              </a:solidFill>
              <a:latin typeface="Agave"/>
              <a:cs typeface="Agave"/>
            </a:endParaRPr>
          </a:p>
        </p:txBody>
      </p:sp>
      <p:sp>
        <p:nvSpPr>
          <p:cNvPr id="361070276" name="TextBox 6"/>
          <p:cNvSpPr txBox="1"/>
          <p:nvPr/>
        </p:nvSpPr>
        <p:spPr bwMode="auto">
          <a:xfrm rot="0" flipH="0" flipV="0">
            <a:off x="-80784" y="710786"/>
            <a:ext cx="10567219" cy="782425"/>
          </a:xfrm>
          <a:prstGeom prst="rect">
            <a:avLst/>
          </a:prstGeom>
        </p:spPr>
        <p:txBody>
          <a:bodyPr lIns="0" tIns="0" rIns="0" bIns="0" rtlCol="0" anchor="t">
            <a:spAutoFit/>
          </a:bodyPr>
          <a:lstStyle/>
          <a:p>
            <a:pPr algn="ctr">
              <a:lnSpc>
                <a:spcPts val="6158"/>
              </a:lnSpc>
              <a:defRPr/>
            </a:pPr>
            <a:r>
              <a:rPr lang="en-US" sz="2000" b="0">
                <a:solidFill>
                  <a:schemeClr val="accent1">
                    <a:lumMod val="60000"/>
                    <a:lumOff val="40000"/>
                  </a:schemeClr>
                </a:solidFill>
                <a:latin typeface="Agave"/>
                <a:ea typeface="Agave"/>
                <a:cs typeface="Agave"/>
              </a:rPr>
              <a:t>Barnard et al, </a:t>
            </a:r>
            <a:r>
              <a:rPr lang="en-US" sz="2000" b="0" i="0" u="none" strike="noStrike" cap="none" spc="0">
                <a:solidFill>
                  <a:schemeClr val="accent1">
                    <a:lumMod val="60000"/>
                    <a:lumOff val="40000"/>
                  </a:schemeClr>
                </a:solidFill>
                <a:latin typeface="Agave"/>
                <a:ea typeface="Agave"/>
                <a:cs typeface="Agave"/>
              </a:rPr>
              <a:t>Nutrients 2014, 6, 897-910</a:t>
            </a:r>
            <a:endParaRPr sz="2600" b="0">
              <a:solidFill>
                <a:schemeClr val="bg1"/>
              </a:solidFill>
              <a:latin typeface="Tinos"/>
              <a:cs typeface="Tinos"/>
            </a:endParaRPr>
          </a:p>
        </p:txBody>
      </p:sp>
      <p:sp>
        <p:nvSpPr>
          <p:cNvPr id="425070444" name="TextBox 6"/>
          <p:cNvSpPr txBox="1"/>
          <p:nvPr/>
        </p:nvSpPr>
        <p:spPr bwMode="auto">
          <a:xfrm rot="0" flipH="0" flipV="0">
            <a:off x="501507" y="9279211"/>
            <a:ext cx="4016786" cy="782298"/>
          </a:xfrm>
          <a:prstGeom prst="rect">
            <a:avLst/>
          </a:prstGeom>
        </p:spPr>
        <p:txBody>
          <a:bodyPr lIns="0" tIns="0" rIns="0" bIns="0" rtlCol="0" anchor="t">
            <a:spAutoFit/>
          </a:bodyPr>
          <a:lstStyle/>
          <a:p>
            <a:pPr algn="ctr">
              <a:lnSpc>
                <a:spcPts val="6156"/>
              </a:lnSpc>
              <a:defRPr/>
            </a:pPr>
            <a:r>
              <a:rPr lang="en-US" sz="2600" b="0">
                <a:solidFill>
                  <a:schemeClr val="bg1"/>
                </a:solidFill>
                <a:latin typeface="Agave"/>
                <a:ea typeface="Agave"/>
                <a:cs typeface="Agave"/>
              </a:rPr>
              <a:t>Counsels on Lifestyle</a:t>
            </a:r>
            <a:endParaRPr sz="2600" b="0">
              <a:solidFill>
                <a:schemeClr val="bg1"/>
              </a:solidFill>
              <a:latin typeface="Tinos"/>
              <a:cs typeface="Tinos"/>
            </a:endParaRPr>
          </a:p>
        </p:txBody>
      </p:sp>
      <p:sp>
        <p:nvSpPr>
          <p:cNvPr id="224141577" name="TextBox 6"/>
          <p:cNvSpPr txBox="1"/>
          <p:nvPr/>
        </p:nvSpPr>
        <p:spPr bwMode="auto">
          <a:xfrm rot="0" flipH="0" flipV="0">
            <a:off x="-291593" y="163459"/>
            <a:ext cx="11077038" cy="1056618"/>
          </a:xfrm>
          <a:prstGeom prst="rect">
            <a:avLst/>
          </a:prstGeom>
        </p:spPr>
        <p:txBody>
          <a:bodyPr lIns="0" tIns="0" rIns="0" bIns="0" rtlCol="0" anchor="t">
            <a:spAutoFit/>
          </a:bodyPr>
          <a:lstStyle/>
          <a:p>
            <a:pPr algn="ctr">
              <a:lnSpc>
                <a:spcPts val="6156"/>
              </a:lnSpc>
              <a:defRPr/>
            </a:pPr>
            <a:r>
              <a:rPr lang="en-US" sz="2700" b="0" i="0" u="none" strike="noStrike" cap="none" spc="0">
                <a:solidFill>
                  <a:schemeClr val="bg1"/>
                </a:solidFill>
                <a:latin typeface="Agave"/>
                <a:ea typeface="Agave"/>
                <a:cs typeface="Agave"/>
              </a:rPr>
              <a:t>Animal Products and Type 2 Diabetes</a:t>
            </a:r>
            <a:endParaRPr sz="2700" b="0">
              <a:solidFill>
                <a:schemeClr val="bg1"/>
              </a:solidFill>
              <a:latin typeface="Tinos"/>
              <a:cs typeface="Tinos"/>
            </a:endParaRPr>
          </a:p>
          <a:p>
            <a:pPr>
              <a:defRPr/>
            </a:pPr>
            <a:endParaRPr>
              <a:solidFill>
                <a:schemeClr val="bg1"/>
              </a:solidFill>
            </a:endParaRPr>
          </a:p>
        </p:txBody>
      </p:sp>
      <p:sp>
        <p:nvSpPr>
          <p:cNvPr id="987526966" name=""/>
          <p:cNvSpPr/>
          <p:nvPr/>
        </p:nvSpPr>
        <p:spPr bwMode="auto">
          <a:xfrm flipH="0" flipV="0">
            <a:off x="25439" y="0"/>
            <a:ext cx="10247583" cy="10286997"/>
          </a:xfrm>
          <a:prstGeom prst="rect">
            <a:avLst/>
          </a:prstGeom>
          <a:noFill/>
          <a:ln w="57150" cap="flat" cmpd="sng" algn="ctr">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accent4">
            <a:lumMod val="50000"/>
            <a:alpha val="99999"/>
          </a:schemeClr>
        </a:solidFill>
      </p:bgPr>
    </p:bg>
    <p:spTree>
      <p:nvGrpSpPr>
        <p:cNvPr id="1" name=""/>
        <p:cNvGrpSpPr/>
        <p:nvPr/>
      </p:nvGrpSpPr>
      <p:grpSpPr bwMode="auto">
        <a:xfrm>
          <a:off x="0" y="0"/>
          <a:ext cx="0" cy="0"/>
          <a:chOff x="0" y="0"/>
          <a:chExt cx="0" cy="0"/>
        </a:xfrm>
      </p:grpSpPr>
      <p:sp>
        <p:nvSpPr>
          <p:cNvPr id="2003307179" name=""/>
          <p:cNvSpPr/>
          <p:nvPr/>
        </p:nvSpPr>
        <p:spPr bwMode="auto">
          <a:xfrm flipH="0" flipV="0">
            <a:off x="581145" y="1619247"/>
            <a:ext cx="9081798" cy="7938594"/>
          </a:xfrm>
          <a:prstGeom prst="roundRect">
            <a:avLst>
              <a:gd name="adj" fmla="val 3765"/>
            </a:avLst>
          </a:prstGeom>
          <a:solidFill>
            <a:srgbClr val="232136"/>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390018526" name="TextBox 6"/>
          <p:cNvSpPr txBox="1"/>
          <p:nvPr/>
        </p:nvSpPr>
        <p:spPr bwMode="auto">
          <a:xfrm rot="0" flipH="0" flipV="0">
            <a:off x="8875237" y="9443440"/>
            <a:ext cx="1263222" cy="782552"/>
          </a:xfrm>
          <a:prstGeom prst="rect">
            <a:avLst/>
          </a:prstGeom>
        </p:spPr>
        <p:txBody>
          <a:bodyPr lIns="0" tIns="0" rIns="0" bIns="0" rtlCol="0" anchor="t">
            <a:spAutoFit/>
          </a:bodyPr>
          <a:lstStyle/>
          <a:p>
            <a:pPr algn="ctr">
              <a:lnSpc>
                <a:spcPts val="6159"/>
              </a:lnSpc>
              <a:defRPr/>
            </a:pPr>
            <a:r>
              <a:rPr lang="en-US" sz="2600" b="0">
                <a:solidFill>
                  <a:schemeClr val="bg1"/>
                </a:solidFill>
                <a:latin typeface="Agave"/>
                <a:ea typeface="Agave"/>
                <a:cs typeface="Agave"/>
              </a:rPr>
              <a:t>3/3</a:t>
            </a:r>
            <a:endParaRPr sz="2600" b="0">
              <a:solidFill>
                <a:schemeClr val="bg1"/>
              </a:solidFill>
              <a:latin typeface="Tinos"/>
              <a:cs typeface="Tinos"/>
            </a:endParaRPr>
          </a:p>
        </p:txBody>
      </p:sp>
      <p:sp>
        <p:nvSpPr>
          <p:cNvPr id="1359300248" name=""/>
          <p:cNvSpPr txBox="1"/>
          <p:nvPr/>
        </p:nvSpPr>
        <p:spPr bwMode="auto">
          <a:xfrm flipH="0" flipV="0">
            <a:off x="1004102" y="1869804"/>
            <a:ext cx="8308953" cy="740700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n-US" sz="2400" b="0" i="0" u="none" strike="noStrike" cap="none" spc="0">
                <a:solidFill>
                  <a:schemeClr val="accent3"/>
                </a:solidFill>
                <a:latin typeface="Agave"/>
                <a:ea typeface="Agave"/>
                <a:cs typeface="Agave"/>
              </a:rPr>
              <a:t>When flesh is discarded,</a:t>
            </a:r>
            <a:r>
              <a:rPr lang="en-US" sz="2400" b="0" i="0" u="none" strike="noStrike" cap="none" spc="0">
                <a:solidFill>
                  <a:schemeClr val="bg1"/>
                </a:solidFill>
                <a:latin typeface="Agave"/>
                <a:ea typeface="Agave"/>
                <a:cs typeface="Agave"/>
              </a:rPr>
              <a:t> its place should be supplied with </a:t>
            </a:r>
            <a:r>
              <a:rPr lang="en-US" sz="2400" b="0" i="0" u="none" strike="noStrike" cap="none" spc="0">
                <a:solidFill>
                  <a:schemeClr val="bg1"/>
                </a:solidFill>
                <a:latin typeface="Agave"/>
                <a:ea typeface="Agave"/>
                <a:cs typeface="Agave"/>
              </a:rPr>
              <a:t>a </a:t>
            </a:r>
            <a:r>
              <a:rPr lang="en-US" sz="2400" b="0" i="0" u="none" strike="noStrike" cap="none" spc="0">
                <a:solidFill>
                  <a:schemeClr val="accent3"/>
                </a:solidFill>
                <a:latin typeface="Agave"/>
                <a:ea typeface="Agave"/>
                <a:cs typeface="Agave"/>
              </a:rPr>
              <a:t>variety of grains, nuts, vegetables</a:t>
            </a:r>
            <a:r>
              <a:rPr lang="en-US" sz="2400" b="0" i="0" u="none" strike="noStrike" cap="none" spc="0">
                <a:solidFill>
                  <a:schemeClr val="bg1"/>
                </a:solidFill>
                <a:latin typeface="Agave"/>
                <a:ea typeface="Agave"/>
                <a:cs typeface="Agave"/>
              </a:rPr>
              <a:t>, </a:t>
            </a:r>
            <a:r>
              <a:rPr lang="en-US" sz="2400" b="0" i="0" u="none" strike="noStrike" cap="none" spc="0">
                <a:solidFill>
                  <a:schemeClr val="accent3"/>
                </a:solidFill>
                <a:latin typeface="Agave"/>
                <a:ea typeface="Agave"/>
                <a:cs typeface="Agave"/>
              </a:rPr>
              <a:t>and fruits</a:t>
            </a:r>
            <a:r>
              <a:rPr lang="en-US" sz="2400" b="0" i="0" u="none" strike="noStrike" cap="none" spc="0">
                <a:solidFill>
                  <a:schemeClr val="bg1"/>
                </a:solidFill>
                <a:latin typeface="Agave"/>
                <a:ea typeface="Agave"/>
                <a:cs typeface="Agave"/>
              </a:rPr>
              <a:t>, </a:t>
            </a:r>
            <a:endParaRPr lang="en-US" sz="2400" b="0" i="0" u="none" strike="noStrike" cap="none" spc="0">
              <a:solidFill>
                <a:schemeClr val="bg1"/>
              </a:solidFill>
              <a:latin typeface="Agave"/>
              <a:ea typeface="Agave"/>
              <a:cs typeface="Agave"/>
            </a:endParaRPr>
          </a:p>
          <a:p>
            <a:pPr>
              <a:defRPr/>
            </a:pPr>
            <a:endParaRPr lang="en-US" sz="2400" b="0" i="0" u="none" strike="noStrike" cap="none" spc="0">
              <a:solidFill>
                <a:schemeClr val="bg1"/>
              </a:solidFill>
              <a:latin typeface="Agave"/>
              <a:cs typeface="Agave"/>
            </a:endParaRPr>
          </a:p>
          <a:p>
            <a:pPr>
              <a:defRPr/>
            </a:pPr>
            <a:r>
              <a:rPr lang="en-US" sz="2400" b="0" i="0" u="none" strike="noStrike" cap="none" spc="0">
                <a:solidFill>
                  <a:schemeClr val="accent3"/>
                </a:solidFill>
                <a:latin typeface="Agave"/>
                <a:ea typeface="Agave"/>
                <a:cs typeface="Agave"/>
              </a:rPr>
              <a:t>None should be urged </a:t>
            </a:r>
            <a:r>
              <a:rPr lang="en-US" sz="2400" b="0" i="0" u="none" strike="noStrike" cap="none" spc="0">
                <a:solidFill>
                  <a:schemeClr val="accent3"/>
                </a:solidFill>
                <a:latin typeface="Agave"/>
                <a:ea typeface="Agave"/>
                <a:cs typeface="Agave"/>
              </a:rPr>
              <a:t>to make the change abruptly...</a:t>
            </a:r>
            <a:endParaRPr lang="en-US" sz="2400" b="0" i="0" u="none" strike="noStrike" cap="none" spc="0">
              <a:solidFill>
                <a:schemeClr val="accent3"/>
              </a:solidFill>
              <a:latin typeface="Agave"/>
              <a:ea typeface="Agave"/>
              <a:cs typeface="Agave"/>
            </a:endParaRPr>
          </a:p>
          <a:p>
            <a:pPr>
              <a:defRPr/>
            </a:pPr>
            <a:endParaRPr lang="en-US" sz="2400" b="0" i="0" u="none" strike="noStrike" cap="none" spc="0">
              <a:solidFill>
                <a:schemeClr val="bg1"/>
              </a:solidFill>
              <a:latin typeface="Agave"/>
              <a:ea typeface="Agave"/>
              <a:cs typeface="Agave"/>
            </a:endParaRPr>
          </a:p>
          <a:p>
            <a:pPr>
              <a:defRPr/>
            </a:pPr>
            <a:r>
              <a:rPr lang="en-US" sz="2400" b="0" i="0" u="none" strike="noStrike" cap="none" spc="0">
                <a:solidFill>
                  <a:schemeClr val="bg1">
                    <a:lumMod val="95000"/>
                  </a:schemeClr>
                </a:solidFill>
                <a:latin typeface="Agave"/>
                <a:ea typeface="Agave"/>
                <a:cs typeface="Agave"/>
              </a:rPr>
              <a:t>L</a:t>
            </a:r>
            <a:r>
              <a:rPr lang="en-US" sz="2400" b="0" i="0" u="none" strike="noStrike" cap="none" spc="0">
                <a:solidFill>
                  <a:schemeClr val="bg1">
                    <a:lumMod val="95000"/>
                  </a:schemeClr>
                </a:solidFill>
                <a:latin typeface="Agave"/>
                <a:ea typeface="Agave"/>
                <a:cs typeface="Agave"/>
              </a:rPr>
              <a:t>et</a:t>
            </a:r>
            <a:r>
              <a:rPr lang="en-US" sz="2400" b="0" i="0" u="none" strike="noStrike" cap="none" spc="0">
                <a:solidFill>
                  <a:schemeClr val="bg1">
                    <a:lumMod val="95000"/>
                  </a:schemeClr>
                </a:solidFill>
                <a:latin typeface="Agave"/>
                <a:ea typeface="Agave"/>
                <a:cs typeface="Agave"/>
              </a:rPr>
              <a:t> the diet reform be progressive. Let the people be taught how to prepare food without the use of milk or butter. Tell them that the time will soon come when there will be no safety in using eggs, milk, cream, or butter, </a:t>
            </a:r>
            <a:endParaRPr lang="en-US" sz="2400" b="0" i="0" u="none" strike="noStrike" cap="none" spc="0">
              <a:solidFill>
                <a:schemeClr val="bg1">
                  <a:lumMod val="95000"/>
                </a:schemeClr>
              </a:solidFill>
              <a:latin typeface="Agave"/>
              <a:ea typeface="Agave"/>
              <a:cs typeface="Agave"/>
            </a:endParaRPr>
          </a:p>
          <a:p>
            <a:pPr>
              <a:defRPr/>
            </a:pPr>
            <a:r>
              <a:rPr lang="en-US" sz="2400" b="0" i="1" u="none" strike="noStrike" cap="none" spc="0">
                <a:solidFill>
                  <a:srgbClr val="EB6F92"/>
                </a:solidFill>
                <a:latin typeface="Agave"/>
                <a:ea typeface="Agave"/>
                <a:cs typeface="Agave"/>
              </a:rPr>
              <a:t>—Testimonies for the Church, vol. 7, p. 135.</a:t>
            </a:r>
            <a:endParaRPr sz="2400" b="0" i="1" u="none" strike="noStrike" cap="none" spc="0">
              <a:solidFill>
                <a:srgbClr val="EB6F92"/>
              </a:solidFill>
              <a:latin typeface="Agave"/>
              <a:ea typeface="Agave"/>
              <a:cs typeface="Agave"/>
            </a:endParaRPr>
          </a:p>
          <a:p>
            <a:pPr>
              <a:defRPr/>
            </a:pPr>
            <a:endParaRPr lang="en-US" sz="2400" b="0" i="0" u="none" strike="noStrike" cap="none" spc="0">
              <a:solidFill>
                <a:schemeClr val="bg1"/>
              </a:solidFill>
              <a:latin typeface="Agave"/>
              <a:cs typeface="Agave"/>
            </a:endParaRPr>
          </a:p>
          <a:p>
            <a:pPr>
              <a:defRPr/>
            </a:pPr>
            <a:r>
              <a:rPr lang="en-US" sz="2400" b="0" i="0" u="none" strike="noStrike" cap="none" spc="0">
                <a:solidFill>
                  <a:schemeClr val="bg1"/>
                </a:solidFill>
                <a:latin typeface="Agave"/>
                <a:ea typeface="Agave"/>
                <a:cs typeface="Agave"/>
              </a:rPr>
              <a:t>....</a:t>
            </a:r>
            <a:r>
              <a:rPr lang="en-US" sz="2400" b="0" i="0" u="none" strike="noStrike" cap="none" spc="0">
                <a:solidFill>
                  <a:schemeClr val="accent3"/>
                </a:solidFill>
                <a:latin typeface="Agave"/>
                <a:ea typeface="Agave"/>
                <a:cs typeface="Agave"/>
              </a:rPr>
              <a:t>With care and skill</a:t>
            </a:r>
            <a:r>
              <a:rPr lang="en-US" sz="2400" b="0" i="0" u="none" strike="noStrike" cap="none" spc="0">
                <a:solidFill>
                  <a:schemeClr val="bg1"/>
                </a:solidFill>
                <a:latin typeface="Agave"/>
                <a:ea typeface="Agave"/>
                <a:cs typeface="Agave"/>
              </a:rPr>
              <a:t>, dishes may be prepared</a:t>
            </a:r>
            <a:endParaRPr lang="en-US" sz="2400" b="0" i="0" u="none" strike="noStrike" cap="none" spc="0">
              <a:solidFill>
                <a:schemeClr val="bg1"/>
              </a:solidFill>
              <a:latin typeface="Agave"/>
              <a:ea typeface="Agave"/>
              <a:cs typeface="Agave"/>
            </a:endParaRPr>
          </a:p>
          <a:p>
            <a:pPr>
              <a:defRPr/>
            </a:pPr>
            <a:r>
              <a:rPr lang="en-US" sz="2400" b="0" i="0" u="none" strike="noStrike" cap="none" spc="0">
                <a:solidFill>
                  <a:schemeClr val="bg1"/>
                </a:solidFill>
                <a:latin typeface="Agave"/>
                <a:ea typeface="Agave"/>
                <a:cs typeface="Agave"/>
              </a:rPr>
              <a:t>that will be both nutritious and appetizing...</a:t>
            </a:r>
            <a:r>
              <a:rPr lang="en-US" sz="2400" b="0" i="0" u="none" strike="noStrike" cap="none" spc="0">
                <a:solidFill>
                  <a:schemeClr val="bg1"/>
                </a:solidFill>
                <a:latin typeface="Agave"/>
                <a:ea typeface="Agave"/>
                <a:cs typeface="Agave"/>
              </a:rPr>
              <a:t> </a:t>
            </a:r>
            <a:r>
              <a:rPr lang="en-US" sz="2400" b="0" i="0" u="none" strike="noStrike" cap="none" spc="0">
                <a:solidFill>
                  <a:schemeClr val="bg1"/>
                </a:solidFill>
                <a:latin typeface="Agave"/>
                <a:ea typeface="Agave"/>
                <a:cs typeface="Agave"/>
              </a:rPr>
              <a:t>In all cases, </a:t>
            </a:r>
            <a:r>
              <a:rPr lang="en-US" sz="2400" b="0" i="0" u="none" strike="noStrike" cap="none" spc="0">
                <a:solidFill>
                  <a:schemeClr val="accent3"/>
                </a:solidFill>
                <a:latin typeface="Agave"/>
                <a:ea typeface="Agave"/>
                <a:cs typeface="Agave"/>
              </a:rPr>
              <a:t>educate the conscience, enlist the will, supply good, </a:t>
            </a:r>
            <a:r>
              <a:rPr lang="en-US" sz="2400" b="0" i="0" u="none" strike="noStrike" cap="none" spc="0">
                <a:solidFill>
                  <a:schemeClr val="accent3"/>
                </a:solidFill>
                <a:latin typeface="Agave"/>
                <a:ea typeface="Agave"/>
                <a:cs typeface="Agave"/>
              </a:rPr>
              <a:t>wholesome food,</a:t>
            </a:r>
            <a:r>
              <a:rPr lang="en-US" sz="2400" b="0" i="0" u="none" strike="noStrike" cap="none" spc="0">
                <a:solidFill>
                  <a:schemeClr val="bg1"/>
                </a:solidFill>
                <a:latin typeface="Agave"/>
                <a:ea typeface="Agave"/>
                <a:cs typeface="Agave"/>
              </a:rPr>
              <a:t> and the change will be readily made, and the </a:t>
            </a:r>
            <a:r>
              <a:rPr lang="en-US" sz="2400" b="0" i="0" u="none" strike="noStrike" cap="none" spc="0">
                <a:solidFill>
                  <a:schemeClr val="bg1"/>
                </a:solidFill>
                <a:latin typeface="Agave"/>
                <a:ea typeface="Agave"/>
                <a:cs typeface="Agave"/>
              </a:rPr>
              <a:t>demand for flesh will soon cease. </a:t>
            </a:r>
            <a:endParaRPr sz="2400" b="0" i="0" u="none" strike="noStrike" cap="none" spc="0">
              <a:solidFill>
                <a:schemeClr val="accent3"/>
              </a:solidFill>
              <a:latin typeface="Agave"/>
              <a:cs typeface="Agave"/>
            </a:endParaRPr>
          </a:p>
          <a:p>
            <a:pPr>
              <a:defRPr/>
            </a:pPr>
            <a:r>
              <a:rPr lang="en-US" sz="2400" b="0" i="1" u="none" strike="noStrike" cap="none" spc="0">
                <a:solidFill>
                  <a:srgbClr val="EB6F92"/>
                </a:solidFill>
                <a:latin typeface="Agave"/>
                <a:ea typeface="Agave"/>
                <a:cs typeface="Agave"/>
              </a:rPr>
              <a:t>—The Ministry of Healing, 316, [1905]</a:t>
            </a:r>
            <a:endParaRPr sz="2400" b="0" i="1" u="none" strike="noStrike" cap="none" spc="0">
              <a:solidFill>
                <a:srgbClr val="EB6F92"/>
              </a:solidFill>
              <a:latin typeface="Agave"/>
              <a:ea typeface="Agave"/>
              <a:cs typeface="Agave"/>
            </a:endParaRPr>
          </a:p>
        </p:txBody>
      </p:sp>
      <p:sp>
        <p:nvSpPr>
          <p:cNvPr id="1782274913" name="TextBox 6"/>
          <p:cNvSpPr txBox="1"/>
          <p:nvPr/>
        </p:nvSpPr>
        <p:spPr bwMode="auto">
          <a:xfrm rot="0" flipH="0" flipV="0">
            <a:off x="-80784" y="710786"/>
            <a:ext cx="10567578" cy="782425"/>
          </a:xfrm>
          <a:prstGeom prst="rect">
            <a:avLst/>
          </a:prstGeom>
        </p:spPr>
        <p:txBody>
          <a:bodyPr lIns="0" tIns="0" rIns="0" bIns="0" rtlCol="0" anchor="t">
            <a:spAutoFit/>
          </a:bodyPr>
          <a:lstStyle/>
          <a:p>
            <a:pPr algn="ctr">
              <a:lnSpc>
                <a:spcPts val="6157"/>
              </a:lnSpc>
              <a:defRPr/>
            </a:pPr>
            <a:r>
              <a:rPr lang="en-US" sz="2000" b="0">
                <a:solidFill>
                  <a:schemeClr val="accent1">
                    <a:lumMod val="60000"/>
                    <a:lumOff val="40000"/>
                  </a:schemeClr>
                </a:solidFill>
                <a:latin typeface="Agave"/>
                <a:ea typeface="Agave"/>
                <a:cs typeface="Agave"/>
              </a:rPr>
              <a:t>Barnard et al, </a:t>
            </a:r>
            <a:r>
              <a:rPr lang="en-US" sz="2000" b="0" i="0" u="none" strike="noStrike" cap="none" spc="0">
                <a:solidFill>
                  <a:schemeClr val="accent1">
                    <a:lumMod val="60000"/>
                    <a:lumOff val="40000"/>
                  </a:schemeClr>
                </a:solidFill>
                <a:latin typeface="Agave"/>
                <a:ea typeface="Agave"/>
                <a:cs typeface="Agave"/>
              </a:rPr>
              <a:t>Nutrients 2014, 6, 897-910</a:t>
            </a:r>
            <a:endParaRPr sz="2600" b="0">
              <a:solidFill>
                <a:schemeClr val="bg1"/>
              </a:solidFill>
              <a:latin typeface="Tinos"/>
              <a:cs typeface="Tinos"/>
            </a:endParaRPr>
          </a:p>
        </p:txBody>
      </p:sp>
      <p:sp>
        <p:nvSpPr>
          <p:cNvPr id="1517692667" name="TextBox 6"/>
          <p:cNvSpPr txBox="1"/>
          <p:nvPr/>
        </p:nvSpPr>
        <p:spPr bwMode="auto">
          <a:xfrm rot="0" flipH="0" flipV="0">
            <a:off x="501507" y="9279211"/>
            <a:ext cx="4016786" cy="782298"/>
          </a:xfrm>
          <a:prstGeom prst="rect">
            <a:avLst/>
          </a:prstGeom>
        </p:spPr>
        <p:txBody>
          <a:bodyPr lIns="0" tIns="0" rIns="0" bIns="0" rtlCol="0" anchor="t">
            <a:spAutoFit/>
          </a:bodyPr>
          <a:lstStyle/>
          <a:p>
            <a:pPr algn="ctr">
              <a:lnSpc>
                <a:spcPts val="6156"/>
              </a:lnSpc>
              <a:defRPr/>
            </a:pPr>
            <a:r>
              <a:rPr lang="en-US" sz="2600" b="0">
                <a:solidFill>
                  <a:schemeClr val="bg1"/>
                </a:solidFill>
                <a:latin typeface="Agave"/>
                <a:ea typeface="Agave"/>
                <a:cs typeface="Agave"/>
              </a:rPr>
              <a:t>Counsels on Lifestyle</a:t>
            </a:r>
            <a:endParaRPr sz="2600" b="0">
              <a:solidFill>
                <a:schemeClr val="bg1"/>
              </a:solidFill>
              <a:latin typeface="Tinos"/>
              <a:cs typeface="Tinos"/>
            </a:endParaRPr>
          </a:p>
        </p:txBody>
      </p:sp>
      <p:sp>
        <p:nvSpPr>
          <p:cNvPr id="1348480353" name="TextBox 6"/>
          <p:cNvSpPr txBox="1"/>
          <p:nvPr/>
        </p:nvSpPr>
        <p:spPr bwMode="auto">
          <a:xfrm rot="0" flipH="0" flipV="0">
            <a:off x="-291593" y="163459"/>
            <a:ext cx="11077038" cy="1056618"/>
          </a:xfrm>
          <a:prstGeom prst="rect">
            <a:avLst/>
          </a:prstGeom>
        </p:spPr>
        <p:txBody>
          <a:bodyPr lIns="0" tIns="0" rIns="0" bIns="0" rtlCol="0" anchor="t">
            <a:spAutoFit/>
          </a:bodyPr>
          <a:lstStyle/>
          <a:p>
            <a:pPr algn="ctr">
              <a:lnSpc>
                <a:spcPts val="6156"/>
              </a:lnSpc>
              <a:defRPr/>
            </a:pPr>
            <a:r>
              <a:rPr lang="en-US" sz="2700" b="0" i="0" u="none" strike="noStrike" cap="none" spc="0">
                <a:solidFill>
                  <a:schemeClr val="bg1"/>
                </a:solidFill>
                <a:latin typeface="Agave"/>
                <a:ea typeface="Agave"/>
                <a:cs typeface="Agave"/>
              </a:rPr>
              <a:t>Animal Products and Type 2 Diabetes</a:t>
            </a:r>
            <a:endParaRPr sz="2700" b="0">
              <a:solidFill>
                <a:schemeClr val="bg1"/>
              </a:solidFill>
              <a:latin typeface="Tinos"/>
              <a:cs typeface="Tinos"/>
            </a:endParaRPr>
          </a:p>
          <a:p>
            <a:pPr>
              <a:defRPr/>
            </a:pPr>
            <a:endParaRPr>
              <a:solidFill>
                <a:schemeClr val="bg1"/>
              </a:solidFill>
            </a:endParaRPr>
          </a:p>
        </p:txBody>
      </p:sp>
      <p:sp>
        <p:nvSpPr>
          <p:cNvPr id="1355248024" name=""/>
          <p:cNvSpPr/>
          <p:nvPr/>
        </p:nvSpPr>
        <p:spPr bwMode="auto">
          <a:xfrm flipH="0" flipV="0">
            <a:off x="25439" y="0"/>
            <a:ext cx="10247583" cy="10286997"/>
          </a:xfrm>
          <a:prstGeom prst="rect">
            <a:avLst/>
          </a:prstGeom>
          <a:noFill/>
          <a:ln w="57150" cap="flat" cmpd="sng" algn="ctr">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ONLYOFFICE/8.1.0.169</Application>
  <DocSecurity>0</DocSecurity>
  <PresentationFormat>On-screen Show (4:3)</PresentationFormat>
  <Paragraphs>0</Paragraphs>
  <Slides>3</Slides>
  <Notes>3</Notes>
  <HiddenSlides>0</HiddenSlides>
  <MMClips>2</MMClips>
  <ScaleCrop>0</ScaleCrop>
  <HeadingPairs>
    <vt:vector size="4" baseType="variant">
      <vt:variant>
        <vt:lpstr>Theme</vt:lpstr>
      </vt:variant>
      <vt:variant>
        <vt:i4>1</vt:i4>
      </vt:variant>
      <vt:variant>
        <vt:lpstr>Slide Titles</vt:lpstr>
      </vt:variant>
      <vt:variant>
        <vt:i4>3</vt:i4>
      </vt:variant>
    </vt:vector>
  </HeadingPairs>
  <TitlesOfParts>
    <vt:vector size="4" baseType="lpstr">
      <vt:lpstr>Theme 1</vt:lpstr>
      <vt:lpstr>Slide 1</vt:lpstr>
      <vt:lpstr>Slide 2</vt:lpstr>
      <vt:lpstr>Slide 3</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Minimalistic Photo Frame Instagram Post</dc:title>
  <dc:subject/>
  <dc:creator/>
  <cp:keywords/>
  <dc:description/>
  <dc:identifier>DAGLDlBTXjw</dc:identifier>
  <dc:language/>
  <cp:lastModifiedBy/>
  <cp:revision>15</cp:revision>
  <dcterms:created xsi:type="dcterms:W3CDTF">2006-08-16T00:00:00Z</dcterms:created>
  <dcterms:modified xsi:type="dcterms:W3CDTF">2024-08-15T01:21:26Z</dcterms:modified>
  <cp:category/>
  <cp:contentStatus/>
  <cp:version/>
</cp:coreProperties>
</file>