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0287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79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7845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010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E366F3-F1C4-AAB7-097A-0F71573287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993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281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677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729E9B-0A5E-D42B-C1CA-C8AEF5CB1F1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882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765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057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6A7B76-9CDF-367D-F111-4527CA9721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603716" name=""/>
          <p:cNvSpPr/>
          <p:nvPr/>
        </p:nvSpPr>
        <p:spPr bwMode="auto">
          <a:xfrm flipH="0" flipV="0">
            <a:off x="581146" y="1619248"/>
            <a:ext cx="9081799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8575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81590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35524" y="2160217"/>
            <a:ext cx="9027419" cy="5717365"/>
          </a:xfrm>
          <a:prstGeom prst="roundRect">
            <a:avLst>
              <a:gd name="adj" fmla="val 1160"/>
            </a:avLst>
          </a:prstGeom>
        </p:spPr>
      </p:pic>
      <p:sp>
        <p:nvSpPr>
          <p:cNvPr id="969041505" name="Arc 969041505"/>
          <p:cNvSpPr/>
          <p:nvPr/>
        </p:nvSpPr>
        <p:spPr bwMode="auto">
          <a:xfrm rot="7520964" flipH="0" flipV="0">
            <a:off x="7793894" y="2303541"/>
            <a:ext cx="1379482" cy="1379482"/>
          </a:xfrm>
          <a:prstGeom prst="arc">
            <a:avLst>
              <a:gd name="adj1" fmla="val 13629140"/>
              <a:gd name="adj2" fmla="val 18319909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3679688" name=""/>
          <p:cNvSpPr txBox="1"/>
          <p:nvPr/>
        </p:nvSpPr>
        <p:spPr bwMode="auto">
          <a:xfrm flipH="0" flipV="0">
            <a:off x="4927653" y="3343629"/>
            <a:ext cx="384049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average risk of cardio-vascular disease </a:t>
            </a: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for a person who takes 1 serving per day of 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98744358" name="Arc 969041505"/>
          <p:cNvSpPr/>
          <p:nvPr/>
        </p:nvSpPr>
        <p:spPr bwMode="auto">
          <a:xfrm rot="0" flipH="0" flipV="0">
            <a:off x="3742564" y="5872276"/>
            <a:ext cx="1379481" cy="1379481"/>
          </a:xfrm>
          <a:prstGeom prst="arc">
            <a:avLst>
              <a:gd name="adj1" fmla="val 16213945"/>
              <a:gd name="adj2" fmla="val 19989385"/>
            </a:avLst>
          </a:prstGeom>
          <a:ln w="38099" cap="rnd" cmpd="sng" algn="ctr">
            <a:solidFill>
              <a:schemeClr val="bg1">
                <a:lumMod val="85098"/>
              </a:schemeClr>
            </a:solidFill>
            <a:prstDash val="solid"/>
            <a:round/>
            <a:headEnd type="arrow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7623604" name=""/>
          <p:cNvSpPr txBox="1"/>
          <p:nvPr/>
        </p:nvSpPr>
        <p:spPr bwMode="auto">
          <a:xfrm flipH="0" flipV="0">
            <a:off x="4618301" y="6328161"/>
            <a:ext cx="336045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ea typeface="Agave"/>
                <a:cs typeface="Agave"/>
              </a:rPr>
              <a:t>baseline risk for a person who does not consume these foods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768957844" name=""/>
          <p:cNvSpPr txBox="1"/>
          <p:nvPr/>
        </p:nvSpPr>
        <p:spPr bwMode="auto">
          <a:xfrm flipH="0" flipV="0">
            <a:off x="8066833" y="2535721"/>
            <a:ext cx="101269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Meat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002557128" name=""/>
          <p:cNvSpPr txBox="1"/>
          <p:nvPr/>
        </p:nvSpPr>
        <p:spPr bwMode="auto">
          <a:xfrm flipH="0" flipV="0">
            <a:off x="3007302" y="5256305"/>
            <a:ext cx="11420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Grains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404381132" name=""/>
          <p:cNvSpPr txBox="1"/>
          <p:nvPr/>
        </p:nvSpPr>
        <p:spPr bwMode="auto">
          <a:xfrm flipH="0" flipV="0">
            <a:off x="1406228" y="7517241"/>
            <a:ext cx="2161620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/>
                </a:solidFill>
                <a:latin typeface="Agave"/>
                <a:cs typeface="Agave"/>
              </a:rPr>
              <a:t>Nuts &amp; Seeds</a:t>
            </a:r>
            <a:endParaRPr sz="240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550238948" name=""/>
          <p:cNvSpPr txBox="1"/>
          <p:nvPr/>
        </p:nvSpPr>
        <p:spPr bwMode="auto">
          <a:xfrm flipH="0" flipV="0">
            <a:off x="2247250" y="8267337"/>
            <a:ext cx="2159458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0.8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640765977" name="TextBox 6"/>
          <p:cNvSpPr txBox="1"/>
          <p:nvPr/>
        </p:nvSpPr>
        <p:spPr bwMode="auto">
          <a:xfrm rot="0" flipH="0" flipV="0">
            <a:off x="8768151" y="9279215"/>
            <a:ext cx="1261780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1/3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076267767" name=""/>
          <p:cNvSpPr txBox="1"/>
          <p:nvPr/>
        </p:nvSpPr>
        <p:spPr bwMode="auto">
          <a:xfrm flipH="0" flipV="0">
            <a:off x="837632" y="8267337"/>
            <a:ext cx="216053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0.6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368403755" name=""/>
          <p:cNvSpPr txBox="1"/>
          <p:nvPr/>
        </p:nvSpPr>
        <p:spPr bwMode="auto">
          <a:xfrm flipH="0" flipV="0">
            <a:off x="3752249" y="8255512"/>
            <a:ext cx="215981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1.0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25269992" name=""/>
          <p:cNvSpPr txBox="1"/>
          <p:nvPr/>
        </p:nvSpPr>
        <p:spPr bwMode="auto">
          <a:xfrm flipH="0" flipV="0">
            <a:off x="5218440" y="8243687"/>
            <a:ext cx="216017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1.2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203648232" name=""/>
          <p:cNvSpPr txBox="1"/>
          <p:nvPr/>
        </p:nvSpPr>
        <p:spPr bwMode="auto">
          <a:xfrm flipH="0" flipV="0">
            <a:off x="6684633" y="8231863"/>
            <a:ext cx="216233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1.4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07378537" name=""/>
          <p:cNvSpPr txBox="1"/>
          <p:nvPr/>
        </p:nvSpPr>
        <p:spPr bwMode="auto">
          <a:xfrm flipH="0" flipV="0">
            <a:off x="8150828" y="8220037"/>
            <a:ext cx="2161976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chemeClr val="bg1">
                    <a:lumMod val="75000"/>
                  </a:schemeClr>
                </a:solidFill>
                <a:latin typeface="Agave"/>
                <a:cs typeface="Agave"/>
              </a:rPr>
              <a:t>1.6</a:t>
            </a:r>
            <a:endParaRPr sz="240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cxnSp>
        <p:nvCxnSpPr>
          <p:cNvPr id="645384857" name=""/>
          <p:cNvCxnSpPr>
            <a:cxnSpLocks/>
          </p:cNvCxnSpPr>
          <p:nvPr/>
        </p:nvCxnSpPr>
        <p:spPr bwMode="auto">
          <a:xfrm rot="10799952" flipH="1" flipV="0">
            <a:off x="954006" y="8220703"/>
            <a:ext cx="7947292" cy="33995"/>
          </a:xfrm>
          <a:prstGeom prst="line">
            <a:avLst/>
          </a:prstGeom>
          <a:ln w="57150" cap="flat" cmpd="sng" algn="ctr">
            <a:solidFill>
              <a:schemeClr val="bg1">
                <a:lumMod val="74901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2571895" name=""/>
          <p:cNvSpPr txBox="1"/>
          <p:nvPr/>
        </p:nvSpPr>
        <p:spPr bwMode="auto">
          <a:xfrm flipH="0" flipV="0">
            <a:off x="2484997" y="8794855"/>
            <a:ext cx="4885667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Risk of Cardiovascular Disease</a:t>
            </a:r>
            <a:endParaRPr sz="2400" b="0">
              <a:solidFill>
                <a:schemeClr val="bg1">
                  <a:lumMod val="75000"/>
                </a:schemeClr>
              </a:solidFill>
              <a:latin typeface="Agave"/>
              <a:cs typeface="Agave"/>
            </a:endParaRPr>
          </a:p>
        </p:txBody>
      </p:sp>
      <p:sp>
        <p:nvSpPr>
          <p:cNvPr id="1865465620" name="TextBox 6"/>
          <p:cNvSpPr txBox="1"/>
          <p:nvPr/>
        </p:nvSpPr>
        <p:spPr bwMode="auto">
          <a:xfrm rot="0" flipH="0" flipV="0">
            <a:off x="-80784" y="710787"/>
            <a:ext cx="1058629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10133934" name="TextBox 6"/>
          <p:cNvSpPr txBox="1"/>
          <p:nvPr/>
        </p:nvSpPr>
        <p:spPr bwMode="auto">
          <a:xfrm rot="0" flipH="0" flipV="0">
            <a:off x="501507" y="9279211"/>
            <a:ext cx="4016426" cy="78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607314422" name="TextBox 6"/>
          <p:cNvSpPr txBox="1"/>
          <p:nvPr/>
        </p:nvSpPr>
        <p:spPr bwMode="auto">
          <a:xfrm rot="0" flipH="0" flipV="0">
            <a:off x="-291594" y="163460"/>
            <a:ext cx="1101115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Nuts, Seeds,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2586789" name=""/>
          <p:cNvSpPr/>
          <p:nvPr/>
        </p:nvSpPr>
        <p:spPr bwMode="auto">
          <a:xfrm flipH="0" flipV="0">
            <a:off x="25439" y="0"/>
            <a:ext cx="10247583" cy="10286997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27148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333852" name=""/>
          <p:cNvSpPr txBox="1"/>
          <p:nvPr/>
        </p:nvSpPr>
        <p:spPr bwMode="auto">
          <a:xfrm flipH="0" flipV="0">
            <a:off x="970764" y="1323641"/>
            <a:ext cx="8595512" cy="9510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Cardiovascular Disease includes: Heart Attack, Stroke, Irregular Heart Beats</a:t>
            </a:r>
            <a:endParaRPr sz="36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 algn="l">
              <a:defRPr/>
            </a:pPr>
            <a:endParaRPr sz="4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A high contribution of </a:t>
            </a:r>
            <a:r>
              <a:rPr lang="en-US" sz="2800" b="1" i="0" u="none" strike="noStrike" cap="none" spc="0">
                <a:solidFill>
                  <a:srgbClr val="EB6F92"/>
                </a:solidFill>
                <a:latin typeface="Agave"/>
                <a:ea typeface="Agave"/>
                <a:cs typeface="Agave"/>
              </a:rPr>
              <a:t>protein from meat increased risk of cardiovascular disease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,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whereas a high contribution of </a:t>
            </a:r>
            <a:r>
              <a:rPr lang="en-US" sz="2800" b="1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protein from nuts and seeds is protective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</a:t>
            </a: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 algn="l">
              <a:defRPr/>
            </a:pPr>
            <a:endParaRPr sz="480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These associations were not influenced by other characteristics of the diet, like being vegetarian</a:t>
            </a: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How sure am I that my current diet does not put me at risk of developing cardiovascular disease?</a:t>
            </a:r>
            <a:endParaRPr lang="en-US"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600" b="1" i="0" u="none" strike="noStrike" cap="none" spc="0">
                <a:solidFill>
                  <a:srgbClr val="FFC000"/>
                </a:solidFill>
                <a:latin typeface="Agave"/>
                <a:ea typeface="Agave"/>
                <a:cs typeface="Agave"/>
              </a:rPr>
              <a:t>What can I do to increase my intake of foods that are protective against cardiovascular disease?</a:t>
            </a:r>
            <a:endParaRPr lang="en-US" sz="2600" b="1" i="0" u="none" strike="noStrike" cap="none" spc="0">
              <a:solidFill>
                <a:srgbClr val="FFC000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218306275" name="TextBox 6"/>
          <p:cNvSpPr txBox="1"/>
          <p:nvPr/>
        </p:nvSpPr>
        <p:spPr bwMode="auto">
          <a:xfrm rot="0" flipH="0" flipV="0">
            <a:off x="-291594" y="163460"/>
            <a:ext cx="11010800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Nuts, Seeds,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539740573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123120435" name="TextBox 6"/>
          <p:cNvSpPr txBox="1"/>
          <p:nvPr/>
        </p:nvSpPr>
        <p:spPr bwMode="auto">
          <a:xfrm rot="0" flipH="0" flipV="0">
            <a:off x="8768151" y="9279214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2/3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1379895495" name="TextBox 6"/>
          <p:cNvSpPr txBox="1"/>
          <p:nvPr/>
        </p:nvSpPr>
        <p:spPr bwMode="auto">
          <a:xfrm rot="0" flipH="0" flipV="0">
            <a:off x="501507" y="9279211"/>
            <a:ext cx="4009586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396762276" name=""/>
          <p:cNvSpPr/>
          <p:nvPr/>
        </p:nvSpPr>
        <p:spPr bwMode="auto">
          <a:xfrm flipH="0" flipV="0">
            <a:off x="25440" y="0"/>
            <a:ext cx="10247584" cy="10286999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4">
            <a:lumMod val="50000"/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307179" name=""/>
          <p:cNvSpPr/>
          <p:nvPr/>
        </p:nvSpPr>
        <p:spPr bwMode="auto">
          <a:xfrm flipH="0" flipV="0">
            <a:off x="581145" y="1619247"/>
            <a:ext cx="9081798" cy="7938594"/>
          </a:xfrm>
          <a:prstGeom prst="roundRect">
            <a:avLst>
              <a:gd name="adj" fmla="val 3765"/>
            </a:avLst>
          </a:prstGeom>
          <a:solidFill>
            <a:srgbClr val="232136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9300248" name=""/>
          <p:cNvSpPr txBox="1"/>
          <p:nvPr/>
        </p:nvSpPr>
        <p:spPr bwMode="auto">
          <a:xfrm flipH="0" flipV="0">
            <a:off x="1004100" y="1869804"/>
            <a:ext cx="8310391" cy="7041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Gen 1:29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...I have given you every herb bearing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seed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... and every tree, in the which [is] the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fruit of a tree yielding seed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;</a:t>
            </a:r>
            <a:endParaRPr lang="en-US" sz="2400" b="1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Cancers, tumors, and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pulmonary disease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are largely caused by meat eating.—Pacific Union Recorder,</a:t>
            </a: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October 9, 1902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In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grains, fruit, vegetables, and nuts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 are to be found all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the food elements that we need. If we will come to the Lord in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simplicity of mind, He will teach us how to prepare wholesome food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free from the taint of flesh meat.—Manuscript 27, 1906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ea typeface="Agave"/>
              <a:cs typeface="Agave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Nuts and nut foods are coming largely into use to take the place </a:t>
            </a:r>
            <a:r>
              <a:rPr lang="en-US" sz="2400" b="0" i="0" u="none" strike="noStrike" cap="none" spc="0">
                <a:solidFill>
                  <a:srgbClr val="92D050"/>
                </a:solidFill>
                <a:latin typeface="Agave"/>
                <a:ea typeface="Agave"/>
                <a:cs typeface="Agave"/>
              </a:rPr>
              <a:t>of flesh meats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With nuts may be combined grains, fruits, and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some roots, to make foods that are healthful and nourishing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.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—The Ministry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of Healing, 297, 298, 1905</a:t>
            </a:r>
            <a:endParaRPr lang="en-US" sz="2400" b="0" i="0" u="none" strike="noStrike" cap="none" spc="0">
              <a:solidFill>
                <a:schemeClr val="bg1"/>
              </a:solidFill>
              <a:latin typeface="Agave"/>
              <a:cs typeface="Agave"/>
            </a:endParaRPr>
          </a:p>
        </p:txBody>
      </p:sp>
      <p:sp>
        <p:nvSpPr>
          <p:cNvPr id="1858725977" name="TextBox 6"/>
          <p:cNvSpPr txBox="1"/>
          <p:nvPr/>
        </p:nvSpPr>
        <p:spPr bwMode="auto">
          <a:xfrm rot="0" flipH="0" flipV="0">
            <a:off x="-80785" y="710788"/>
            <a:ext cx="10586658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200" b="0">
                <a:solidFill>
                  <a:schemeClr val="bg1">
                    <a:lumMod val="75000"/>
                  </a:schemeClr>
                </a:solidFill>
                <a:latin typeface="Agave"/>
                <a:ea typeface="Agave"/>
                <a:cs typeface="Agave"/>
              </a:rPr>
              <a:t>Tharrey et al (2018). International Journal of Epidemiology, 47(5)</a:t>
            </a:r>
            <a:endParaRPr sz="2200" b="0">
              <a:solidFill>
                <a:schemeClr val="bg1">
                  <a:lumMod val="75000"/>
                </a:schemeClr>
              </a:solidFill>
              <a:latin typeface="Tinos"/>
              <a:cs typeface="Tinos"/>
            </a:endParaRPr>
          </a:p>
        </p:txBody>
      </p:sp>
      <p:sp>
        <p:nvSpPr>
          <p:cNvPr id="1270383714" name="TextBox 6"/>
          <p:cNvSpPr txBox="1"/>
          <p:nvPr/>
        </p:nvSpPr>
        <p:spPr bwMode="auto">
          <a:xfrm rot="0" flipH="0" flipV="0">
            <a:off x="8768151" y="9279214"/>
            <a:ext cx="1262859" cy="78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8"/>
              </a:lnSpc>
              <a:defRPr/>
            </a:pPr>
            <a:r>
              <a:rPr lang="en-US" sz="26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3/3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</p:txBody>
      </p:sp>
      <p:sp>
        <p:nvSpPr>
          <p:cNvPr id="2123882470" name=""/>
          <p:cNvSpPr/>
          <p:nvPr/>
        </p:nvSpPr>
        <p:spPr bwMode="auto">
          <a:xfrm flipH="0" flipV="0">
            <a:off x="25440" y="0"/>
            <a:ext cx="10247584" cy="10286998"/>
          </a:xfrm>
          <a:prstGeom prst="rect">
            <a:avLst/>
          </a:prstGeom>
          <a:noFill/>
          <a:ln w="57150" cap="flat" cmpd="sng" algn="ctr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06019292" name="TextBox 6"/>
          <p:cNvSpPr txBox="1"/>
          <p:nvPr/>
        </p:nvSpPr>
        <p:spPr bwMode="auto">
          <a:xfrm rot="0" flipH="0" flipV="0">
            <a:off x="501507" y="9279211"/>
            <a:ext cx="4009946" cy="1056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6"/>
              </a:lnSpc>
              <a:defRPr/>
            </a:pPr>
            <a:r>
              <a:rPr lang="en-US" sz="2600" b="0" i="0" u="none" strike="noStrike" cap="none" spc="0">
                <a:solidFill>
                  <a:schemeClr val="bg1"/>
                </a:solidFill>
                <a:latin typeface="Agave"/>
                <a:ea typeface="Agave"/>
                <a:cs typeface="Agave"/>
              </a:rPr>
              <a:t>Counsels on Lifestyle</a:t>
            </a:r>
            <a:endParaRPr sz="2600" b="0">
              <a:solidFill>
                <a:schemeClr val="bg1"/>
              </a:solidFill>
              <a:latin typeface="Tinos"/>
              <a:cs typeface="Tinos"/>
            </a:endParaRPr>
          </a:p>
          <a:p>
            <a:pPr>
              <a:defRPr/>
            </a:pPr>
            <a:endParaRPr/>
          </a:p>
        </p:txBody>
      </p:sp>
      <p:sp>
        <p:nvSpPr>
          <p:cNvPr id="594252314" name="TextBox 6"/>
          <p:cNvSpPr txBox="1"/>
          <p:nvPr/>
        </p:nvSpPr>
        <p:spPr bwMode="auto">
          <a:xfrm rot="0" flipH="0" flipV="0">
            <a:off x="-291594" y="163460"/>
            <a:ext cx="11011159" cy="78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defRPr/>
            </a:pP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Nuts, Seeds, </a:t>
            </a:r>
            <a:r>
              <a:rPr lang="en-US" sz="2800" b="0">
                <a:solidFill>
                  <a:schemeClr val="bg1"/>
                </a:solidFill>
                <a:latin typeface="Agave"/>
                <a:ea typeface="Agave"/>
                <a:cs typeface="Agave"/>
              </a:rPr>
              <a:t>Meat and Cardiovascular Disease (CVD)</a:t>
            </a:r>
            <a:endParaRPr sz="2800" b="0">
              <a:solidFill>
                <a:schemeClr val="bg1"/>
              </a:solidFill>
              <a:latin typeface="Tinos"/>
              <a:cs typeface="Tin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ONLYOFFICE/8.1.0.169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Minimalistic Photo Frame Instagram Post</dc:title>
  <dc:subject/>
  <dc:creator/>
  <cp:keywords/>
  <dc:description/>
  <dc:identifier>DAGLDlBTXjw</dc:identifier>
  <dc:language/>
  <cp:lastModifiedBy/>
  <cp:revision>12</cp:revision>
  <dcterms:created xsi:type="dcterms:W3CDTF">2006-08-16T00:00:00Z</dcterms:created>
  <dcterms:modified xsi:type="dcterms:W3CDTF">2024-08-15T01:19:20Z</dcterms:modified>
  <cp:category/>
  <cp:contentStatus/>
  <cp:version/>
</cp:coreProperties>
</file>