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1824"/>
            </a:avLst>
          </a:prstGeom>
          <a:solidFill>
            <a:srgbClr val="232136"/>
          </a:solidFill>
          <a:ln w="380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6" y="163461"/>
            <a:ext cx="1105508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Consisting of 50-55% Carbs May Promote Health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rcRect l="33623" t="0" r="0" b="0"/>
          <a:stretch/>
        </p:blipFill>
        <p:spPr bwMode="auto">
          <a:xfrm rot="0" flipH="0" flipV="0">
            <a:off x="5278195" y="3647461"/>
            <a:ext cx="3906580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2077623604" name=""/>
          <p:cNvSpPr txBox="1"/>
          <p:nvPr/>
        </p:nvSpPr>
        <p:spPr bwMode="auto">
          <a:xfrm flipH="0" flipV="0">
            <a:off x="1397041" y="1887256"/>
            <a:ext cx="308180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person eating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with </a:t>
            </a:r>
            <a:r>
              <a:rPr sz="2400" b="1" i="1">
                <a:solidFill>
                  <a:schemeClr val="bg1"/>
                </a:solidFill>
                <a:latin typeface="Agave"/>
                <a:ea typeface="Agave"/>
                <a:cs typeface="Agave"/>
              </a:rPr>
              <a:t>moderate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amount of </a:t>
            </a:r>
            <a:r>
              <a:rPr sz="24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4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1561265" y="8618906"/>
            <a:ext cx="1856003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7767375" y="8571606"/>
            <a:ext cx="1858161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1.23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2" flipH="1" flipV="1">
            <a:off x="1251465" y="8549149"/>
            <a:ext cx="7933311" cy="0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827569" y="8936057"/>
            <a:ext cx="491446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Mortality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1039235"/>
            <a:ext cx="10594218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pic>
        <p:nvPicPr>
          <p:cNvPr id="974116025" name=""/>
          <p:cNvPicPr>
            <a:picLocks noChangeAspect="1"/>
          </p:cNvPicPr>
          <p:nvPr/>
        </p:nvPicPr>
        <p:blipFill>
          <a:blip r:embed="rId4"/>
          <a:srcRect l="0" t="0" r="66411" b="0"/>
          <a:stretch/>
        </p:blipFill>
        <p:spPr bwMode="auto">
          <a:xfrm rot="0" flipH="0" flipV="0">
            <a:off x="1162387" y="3635636"/>
            <a:ext cx="1993629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1320125006" name=""/>
          <p:cNvSpPr txBox="1"/>
          <p:nvPr/>
        </p:nvSpPr>
        <p:spPr bwMode="auto">
          <a:xfrm flipH="0" flipV="0">
            <a:off x="5123679" y="2051480"/>
            <a:ext cx="4306580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people eating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with </a:t>
            </a:r>
            <a:r>
              <a:rPr sz="24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many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</a:t>
            </a:r>
            <a:r>
              <a:rPr sz="240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sz="24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very few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sz="24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4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209266" y="2699433"/>
            <a:ext cx="137857" cy="1813034"/>
          </a:xfrm>
          <a:prstGeom prst="curvedConnector3">
            <a:avLst>
              <a:gd name="adj1" fmla="val -314805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013499" y="2500312"/>
            <a:ext cx="571500" cy="1821656"/>
          </a:xfrm>
          <a:prstGeom prst="curvedConnector3">
            <a:avLst>
              <a:gd name="adj1" fmla="val -116666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891499" y="2841624"/>
            <a:ext cx="0" cy="777874"/>
          </a:xfrm>
          <a:prstGeom prst="line">
            <a:avLst/>
          </a:prstGeom>
          <a:ln w="28575" cap="flat" cmpd="sng" algn="ctr">
            <a:solidFill>
              <a:schemeClr val="bg1">
                <a:lumMod val="9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407802" name=""/>
          <p:cNvSpPr txBox="1"/>
          <p:nvPr/>
        </p:nvSpPr>
        <p:spPr bwMode="auto">
          <a:xfrm flipH="0" flipV="0">
            <a:off x="5784860" y="8559781"/>
            <a:ext cx="1861761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89171473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1589673" name="TextBox 6"/>
          <p:cNvSpPr txBox="1"/>
          <p:nvPr/>
        </p:nvSpPr>
        <p:spPr bwMode="auto">
          <a:xfrm rot="0" flipH="0" flipV="0">
            <a:off x="8875236" y="9279214"/>
            <a:ext cx="12643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62733029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85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970764" y="1980538"/>
            <a:ext cx="8493272" cy="12466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 carbohydrate diets that exchange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carbohydrates for a greater intake of protein or fat have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gained substantial popularity because of their ability to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induce short-term weight loss,4–7 despite incomplete and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conflicting data regarding their long-term effects on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outcomes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 studied a large prospective cohort, with a median follow-up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25 years, to examine the association of carbohydrate intake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with mortality in four US communities from diverse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percentage of 50–55% energy from carbohydrate was associated with the lowest risk of mortality.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Both low carbohydrate consumption (&lt;40%) and high carbohydrate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consumption (&gt;70%) conferred greater mortality risk than did moderate intake,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815714553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860650" name="TextBox 6"/>
          <p:cNvSpPr txBox="1"/>
          <p:nvPr/>
        </p:nvSpPr>
        <p:spPr bwMode="auto">
          <a:xfrm rot="0" flipH="0" flipV="0">
            <a:off x="8875236" y="9279214"/>
            <a:ext cx="12643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633727519" name="TextBox 6"/>
          <p:cNvSpPr txBox="1"/>
          <p:nvPr/>
        </p:nvSpPr>
        <p:spPr bwMode="auto">
          <a:xfrm rot="0" flipH="0" flipV="0">
            <a:off x="-80784" y="1039234"/>
            <a:ext cx="1059457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436617922" name="TextBox 6"/>
          <p:cNvSpPr txBox="1"/>
          <p:nvPr/>
        </p:nvSpPr>
        <p:spPr bwMode="auto">
          <a:xfrm rot="0" flipH="0" flipV="0">
            <a:off x="-291596" y="163461"/>
            <a:ext cx="1105544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Consisting of 50-55% Carbs May Promote Health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01371734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380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6" y="9279215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2" y="1869804"/>
            <a:ext cx="8273673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Gen 1:29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 have given you every herb bearing seed, which [is] upon the face of all the earth, and every tree, in the which [is] the fruit of a tree yielding seed;</a:t>
            </a:r>
            <a:endParaRPr lang="en-US" sz="2400" b="1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Grains, fruits, nuts, and vegetable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constitute the diet chosen for us by our Creator.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Cancers, tumors, and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pulmonary diseases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are largely caused by meat eating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...one should be urged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to make the change abruptly. The place of meat should be supplied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with wholesome foods that are inexpensive.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43438360" name=""/>
          <p:cNvSpPr/>
          <p:nvPr/>
        </p:nvSpPr>
        <p:spPr bwMode="auto">
          <a:xfrm flipH="0" flipV="0">
            <a:off x="3360" y="0"/>
            <a:ext cx="10247585" cy="10225990"/>
          </a:xfrm>
          <a:prstGeom prst="rect">
            <a:avLst/>
          </a:prstGeom>
          <a:noFill/>
          <a:ln w="38099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9258490" name="TextBox 6"/>
          <p:cNvSpPr txBox="1"/>
          <p:nvPr/>
        </p:nvSpPr>
        <p:spPr bwMode="auto">
          <a:xfrm rot="0" flipH="0" flipV="0">
            <a:off x="-80784" y="1039234"/>
            <a:ext cx="1059457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3: e419–28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406252188" name="TextBox 6"/>
          <p:cNvSpPr txBox="1"/>
          <p:nvPr/>
        </p:nvSpPr>
        <p:spPr bwMode="auto">
          <a:xfrm rot="0" flipH="0" flipV="0">
            <a:off x="-291596" y="163461"/>
            <a:ext cx="1105544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Meals Consisting of 50-55% Carbs May Promote Health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30625408" name="TextBox 6"/>
          <p:cNvSpPr txBox="1"/>
          <p:nvPr/>
        </p:nvSpPr>
        <p:spPr bwMode="auto">
          <a:xfrm rot="0" flipH="0" flipV="0">
            <a:off x="501507" y="9279210"/>
            <a:ext cx="4017145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10</cp:revision>
  <dcterms:created xsi:type="dcterms:W3CDTF">2006-08-16T00:00:00Z</dcterms:created>
  <dcterms:modified xsi:type="dcterms:W3CDTF">2024-08-15T01:22:04Z</dcterms:modified>
  <cp:category/>
  <cp:contentStatus/>
  <cp:version/>
</cp:coreProperties>
</file>