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embedTrueTypeFonts="1" saveSubsetFonts="1">
  <p:sldMasterIdLst>
    <p:sldMasterId id="2147483648" r:id="rId1"/>
  </p:sldMasterIdLst>
  <p:notesMasterIdLst>
    <p:notesMasterId r:id="rId7"/>
  </p:notesMasterIdLst>
  <p:sldIdLst>
    <p:sldId id="256" r:id="rId4"/>
    <p:sldId id="257" r:id="rId5"/>
    <p:sldId id="258" r:id="rId6"/>
  </p:sldIdLst>
  <p:sldSz cx="10287000" cy="10287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4" d="100"/>
          <a:sy n="74" d="100"/>
        </p:scale>
        <p:origin x="-1092" y="-90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46793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197845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800102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E366F3-F1C4-AAB7-097A-0F7157328719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09993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032816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0677966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729E9B-0A5E-D42B-C1CA-C8AEF5CB1F1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188282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187655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020575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6A7B76-9CDF-367D-F111-4527CA97210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4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1603716" name=""/>
          <p:cNvSpPr/>
          <p:nvPr/>
        </p:nvSpPr>
        <p:spPr bwMode="auto">
          <a:xfrm flipH="0" flipV="0">
            <a:off x="581146" y="1619248"/>
            <a:ext cx="9081799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9656921" name="TextBox 6"/>
          <p:cNvSpPr txBox="1"/>
          <p:nvPr/>
        </p:nvSpPr>
        <p:spPr bwMode="auto">
          <a:xfrm rot="0" flipH="0" flipV="0">
            <a:off x="-427816" y="163462"/>
            <a:ext cx="11099723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7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Eating Too Many Carbs Increases Cardiovascular Disease risk</a:t>
            </a:r>
            <a:endParaRPr sz="2700" b="0">
              <a:solidFill>
                <a:schemeClr val="bg1"/>
              </a:solidFill>
              <a:latin typeface="Tinos"/>
              <a:cs typeface="Tinos"/>
            </a:endParaRPr>
          </a:p>
        </p:txBody>
      </p:sp>
      <p:pic>
        <p:nvPicPr>
          <p:cNvPr id="118159036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313793" y="2160216"/>
            <a:ext cx="8349149" cy="5717364"/>
          </a:xfrm>
          <a:prstGeom prst="roundRect">
            <a:avLst>
              <a:gd name="adj" fmla="val 1160"/>
            </a:avLst>
          </a:prstGeom>
        </p:spPr>
      </p:pic>
      <p:sp>
        <p:nvSpPr>
          <p:cNvPr id="173679688" name=""/>
          <p:cNvSpPr txBox="1"/>
          <p:nvPr/>
        </p:nvSpPr>
        <p:spPr bwMode="auto">
          <a:xfrm flipH="0" flipV="0">
            <a:off x="4572000" y="2588074"/>
            <a:ext cx="3863898" cy="823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ea typeface="Agave"/>
                <a:cs typeface="Agave"/>
              </a:rPr>
              <a:t>risk of a person eating too many carbs in a day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498744358" name="Arc 969041505"/>
          <p:cNvSpPr/>
          <p:nvPr/>
        </p:nvSpPr>
        <p:spPr bwMode="auto">
          <a:xfrm rot="14257814" flipH="0" flipV="0">
            <a:off x="1730508" y="5747178"/>
            <a:ext cx="1379481" cy="1379481"/>
          </a:xfrm>
          <a:prstGeom prst="arc">
            <a:avLst>
              <a:gd name="adj1" fmla="val 16213945"/>
              <a:gd name="adj2" fmla="val 19989385"/>
            </a:avLst>
          </a:prstGeom>
          <a:ln w="38099" cap="rnd" cmpd="sng" algn="ctr">
            <a:solidFill>
              <a:schemeClr val="bg1">
                <a:lumMod val="85098"/>
              </a:schemeClr>
            </a:solidFill>
            <a:prstDash val="solid"/>
            <a:round/>
            <a:headEnd type="arrow"/>
            <a:tailEnd type="none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04381132" name=""/>
          <p:cNvSpPr txBox="1"/>
          <p:nvPr/>
        </p:nvSpPr>
        <p:spPr bwMode="auto">
          <a:xfrm flipH="0" flipV="0">
            <a:off x="1998740" y="4811124"/>
            <a:ext cx="2176019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cs typeface="Agave"/>
              </a:rPr>
              <a:t>risk for a person not eating any carbs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640765977" name="TextBox 6"/>
          <p:cNvSpPr txBox="1"/>
          <p:nvPr/>
        </p:nvSpPr>
        <p:spPr bwMode="auto">
          <a:xfrm rot="0" flipH="0" flipV="0">
            <a:off x="8875237" y="9443440"/>
            <a:ext cx="1261780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1/3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894174335" name="TextBox 6"/>
          <p:cNvSpPr txBox="1"/>
          <p:nvPr/>
        </p:nvSpPr>
        <p:spPr bwMode="auto">
          <a:xfrm rot="0" flipH="0" flipV="0">
            <a:off x="-80786" y="710788"/>
            <a:ext cx="10561101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000" b="0">
                <a:solidFill>
                  <a:schemeClr val="accent1">
                    <a:lumMod val="60000"/>
                    <a:lumOff val="40000"/>
                  </a:schemeClr>
                </a:solidFill>
                <a:latin typeface="Agave"/>
                <a:ea typeface="Agave"/>
                <a:cs typeface="Agave"/>
              </a:rPr>
              <a:t>Liu et al, 2000, </a:t>
            </a:r>
            <a:r>
              <a:rPr lang="en-US" sz="2000" b="0" i="0" u="none" strike="noStrike" cap="none" spc="0">
                <a:solidFill>
                  <a:schemeClr val="accent1">
                    <a:lumMod val="60000"/>
                    <a:lumOff val="40000"/>
                  </a:schemeClr>
                </a:solidFill>
                <a:latin typeface="Agave"/>
                <a:ea typeface="Agave"/>
                <a:cs typeface="Agave"/>
              </a:rPr>
              <a:t>American Journal of Clinical Nutrition, 71(6), 1455–1461.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cxnSp>
        <p:nvCxnSpPr>
          <p:cNvPr id="645384857" name=""/>
          <p:cNvCxnSpPr>
            <a:cxnSpLocks/>
          </p:cNvCxnSpPr>
          <p:nvPr/>
        </p:nvCxnSpPr>
        <p:spPr bwMode="auto">
          <a:xfrm rot="0" flipH="0" flipV="1">
            <a:off x="1227777" y="8351416"/>
            <a:ext cx="8278349" cy="34711"/>
          </a:xfrm>
          <a:prstGeom prst="line">
            <a:avLst/>
          </a:prstGeom>
          <a:ln w="57150" cap="flat" cmpd="sng" algn="ctr">
            <a:solidFill>
              <a:schemeClr val="bg1">
                <a:lumMod val="74901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2571895" name=""/>
          <p:cNvSpPr txBox="1"/>
          <p:nvPr/>
        </p:nvSpPr>
        <p:spPr bwMode="auto">
          <a:xfrm flipH="0" flipV="0">
            <a:off x="3291827" y="8523280"/>
            <a:ext cx="5136968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Amount of carbohydrates</a:t>
            </a:r>
            <a:endParaRPr sz="220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1182499993" name="TextBox 6"/>
          <p:cNvSpPr txBox="1"/>
          <p:nvPr/>
        </p:nvSpPr>
        <p:spPr bwMode="auto">
          <a:xfrm rot="0" flipH="0" flipV="0">
            <a:off x="353745" y="9405342"/>
            <a:ext cx="3410420" cy="78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Why Do I Get Sick?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cxnSp>
        <p:nvCxnSpPr>
          <p:cNvPr id="1961066754" name=""/>
          <p:cNvCxnSpPr>
            <a:cxnSpLocks/>
          </p:cNvCxnSpPr>
          <p:nvPr/>
        </p:nvCxnSpPr>
        <p:spPr bwMode="auto">
          <a:xfrm rot="10799990" flipH="0" flipV="0">
            <a:off x="1092134" y="1906133"/>
            <a:ext cx="0" cy="6361203"/>
          </a:xfrm>
          <a:prstGeom prst="line">
            <a:avLst/>
          </a:prstGeom>
          <a:ln w="57150" cap="flat" cmpd="sng" algn="ctr">
            <a:solidFill>
              <a:schemeClr val="bg1">
                <a:lumMod val="74901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rot="5399978" flipH="0" flipV="1">
            <a:off x="7505042" y="2775387"/>
            <a:ext cx="689741" cy="2430516"/>
          </a:xfrm>
          <a:prstGeom prst="curvedConnector2">
            <a:avLst/>
          </a:prstGeom>
          <a:ln w="38099" cap="flat" cmpd="sng" algn="ctr">
            <a:solidFill>
              <a:schemeClr val="bg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0234485" name=""/>
          <p:cNvSpPr txBox="1"/>
          <p:nvPr/>
        </p:nvSpPr>
        <p:spPr bwMode="auto">
          <a:xfrm rot="16199969" flipH="0" flipV="0">
            <a:off x="-1779197" y="4811119"/>
            <a:ext cx="5159287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Risk of Cardiovascular Disease</a:t>
            </a:r>
            <a:endParaRPr sz="220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4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5127148" name=""/>
          <p:cNvSpPr/>
          <p:nvPr/>
        </p:nvSpPr>
        <p:spPr bwMode="auto">
          <a:xfrm flipH="0" flipV="0">
            <a:off x="581145" y="1619247"/>
            <a:ext cx="9081798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332636" name="TextBox 6"/>
          <p:cNvSpPr txBox="1"/>
          <p:nvPr/>
        </p:nvSpPr>
        <p:spPr bwMode="auto">
          <a:xfrm rot="0" flipH="0" flipV="0">
            <a:off x="8875237" y="9443440"/>
            <a:ext cx="1262502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2/3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32835768" name="TextBox 6"/>
          <p:cNvSpPr txBox="1"/>
          <p:nvPr/>
        </p:nvSpPr>
        <p:spPr bwMode="auto">
          <a:xfrm rot="0" flipH="0" flipV="0">
            <a:off x="353745" y="9405342"/>
            <a:ext cx="3410060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Why Do I Get Sick?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708333852" name=""/>
          <p:cNvSpPr txBox="1"/>
          <p:nvPr/>
        </p:nvSpPr>
        <p:spPr bwMode="auto">
          <a:xfrm flipH="0" flipV="0">
            <a:off x="1136543" y="2140446"/>
            <a:ext cx="8149476" cy="59439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600" b="0" i="0" u="sng" strike="noStrike" cap="none" spc="0">
                <a:solidFill>
                  <a:schemeClr val="bg1"/>
                </a:solidFill>
                <a:latin typeface="Agave"/>
                <a:cs typeface="Agave"/>
              </a:rPr>
              <a:t>Key Takeaways:</a:t>
            </a:r>
            <a:endParaRPr sz="2600" b="0" i="0" u="sng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 algn="l"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Plant and animal proteins affect Cardio Vascular Disease differently.</a:t>
            </a:r>
            <a:endParaRPr sz="28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 algn="l">
              <a:defRPr/>
            </a:pPr>
            <a:endParaRPr sz="360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A high contribution of </a:t>
            </a:r>
            <a:r>
              <a:rPr lang="en-US" sz="2600" b="1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protein from meat increased risk of cardio vascular disease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, 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whereas a high contribution of </a:t>
            </a:r>
            <a:r>
              <a:rPr lang="en-US" sz="2600" b="1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protein from nuts and seeds is protective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</a:t>
            </a:r>
            <a:endParaRPr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 algn="l">
              <a:defRPr/>
            </a:pPr>
            <a:endParaRPr sz="360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These associations were not influenced by other characteristics of the diet, like being vegetarian</a:t>
            </a:r>
            <a:endParaRPr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207176182" name="TextBox 6"/>
          <p:cNvSpPr txBox="1"/>
          <p:nvPr/>
        </p:nvSpPr>
        <p:spPr bwMode="auto">
          <a:xfrm rot="0" flipH="0" flipV="0">
            <a:off x="-291597" y="163462"/>
            <a:ext cx="10967963" cy="105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7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Plant Protein, Animal Protein and Cardio Vascular Disease</a:t>
            </a:r>
            <a:endParaRPr sz="2700" b="0">
              <a:solidFill>
                <a:schemeClr val="bg1"/>
              </a:solidFill>
              <a:latin typeface="Tinos"/>
              <a:cs typeface="Tinos"/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573240558" name="TextBox 6"/>
          <p:cNvSpPr txBox="1"/>
          <p:nvPr/>
        </p:nvSpPr>
        <p:spPr bwMode="auto">
          <a:xfrm rot="0" flipH="0" flipV="0">
            <a:off x="-80786" y="710789"/>
            <a:ext cx="10544541" cy="78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Bernstein et al, 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Circulation, Volume 122, Number 9, 2010.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4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3307179" name=""/>
          <p:cNvSpPr/>
          <p:nvPr/>
        </p:nvSpPr>
        <p:spPr bwMode="auto">
          <a:xfrm flipH="0" flipV="0">
            <a:off x="581145" y="1619247"/>
            <a:ext cx="9081798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0018526" name="TextBox 6"/>
          <p:cNvSpPr txBox="1"/>
          <p:nvPr/>
        </p:nvSpPr>
        <p:spPr bwMode="auto">
          <a:xfrm rot="0" flipH="0" flipV="0">
            <a:off x="8875237" y="9443440"/>
            <a:ext cx="1263222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3/3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2023603822" name="TextBox 6"/>
          <p:cNvSpPr txBox="1"/>
          <p:nvPr/>
        </p:nvSpPr>
        <p:spPr bwMode="auto">
          <a:xfrm rot="0" flipH="0" flipV="0">
            <a:off x="353745" y="9405342"/>
            <a:ext cx="3410780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Why Do I Get Sick?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359300248" name=""/>
          <p:cNvSpPr txBox="1"/>
          <p:nvPr/>
        </p:nvSpPr>
        <p:spPr bwMode="auto">
          <a:xfrm flipH="0" flipV="0">
            <a:off x="1004106" y="1869805"/>
            <a:ext cx="8235876" cy="7437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400" b="0" i="0" u="sng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From the Health Message</a:t>
            </a:r>
            <a:endParaRPr lang="en-US" sz="2400" b="0" i="0" u="sng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2400" b="0" i="0" u="sng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God gave our first parents the food He designed that the race should eat.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The fruit of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the trees in the garden, was the food man’s wants required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God gave man no permission to eat animal food until after the </a:t>
            </a:r>
            <a:r>
              <a:rPr lang="en-US" sz="2400" b="1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flood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</a:t>
            </a:r>
            <a:endParaRPr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24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Everything had been destroyed upon which man could subsist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...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</a:t>
            </a:r>
            <a:r>
              <a:rPr lang="en-US" sz="2400" b="1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the </a:t>
            </a:r>
            <a:r>
              <a:rPr lang="en-US" sz="2400" b="1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Lord</a:t>
            </a:r>
            <a:r>
              <a:rPr lang="en-US" sz="2400" b="1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 in their necessity gave</a:t>
            </a:r>
            <a:r>
              <a:rPr lang="en-US" sz="2400" b="1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 </a:t>
            </a:r>
            <a:r>
              <a:rPr lang="en-US" sz="2400" b="1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Noah permission to eat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of the </a:t>
            </a:r>
            <a:r>
              <a:rPr lang="en-US" sz="2400" b="1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clean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animals which he had taken with him into the ark, </a:t>
            </a:r>
            <a:r>
              <a:rPr lang="en-US" sz="2400" b="1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but </a:t>
            </a:r>
            <a:r>
              <a:rPr lang="en-US" sz="2400" b="1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animal food was not the most healthful article of food for man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</a:t>
            </a:r>
            <a:endParaRPr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Worldly physicians cannot account for the rapid increase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of disease among the human family. But we know that </a:t>
            </a:r>
            <a:r>
              <a:rPr lang="en-US" sz="2400" b="1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much of this </a:t>
            </a:r>
            <a:r>
              <a:rPr lang="en-US" sz="2400" b="1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suffering is caused by the eating of dead fles</a:t>
            </a:r>
            <a:r>
              <a:rPr lang="en-US" sz="2400" b="1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h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.—Letter 83, 1901</a:t>
            </a:r>
            <a:endParaRPr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24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[Counsels on Food and Diet, Ellen G. White]</a:t>
            </a:r>
            <a:endParaRPr sz="24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650904954" name="TextBox 6"/>
          <p:cNvSpPr txBox="1"/>
          <p:nvPr/>
        </p:nvSpPr>
        <p:spPr bwMode="auto">
          <a:xfrm rot="0" flipH="0" flipV="0">
            <a:off x="-291597" y="163462"/>
            <a:ext cx="10967963" cy="105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7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Plant Protein, Animal Protein and Cardio Vascular Disease</a:t>
            </a:r>
            <a:endParaRPr sz="2700" b="0">
              <a:solidFill>
                <a:schemeClr val="bg1"/>
              </a:solidFill>
              <a:latin typeface="Tinos"/>
              <a:cs typeface="Tinos"/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80747963" name="TextBox 6"/>
          <p:cNvSpPr txBox="1"/>
          <p:nvPr/>
        </p:nvSpPr>
        <p:spPr bwMode="auto">
          <a:xfrm rot="0" flipH="0" flipV="0">
            <a:off x="-80786" y="710789"/>
            <a:ext cx="10544541" cy="78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Bernstein et al, 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Circulation, Volume 122, Number 9, 2010.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ONLYOFFICE/8.1.0.169</Application>
  <DocSecurity>0</DocSecurity>
  <PresentationFormat>On-screen Show (4:3)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Minimalistic Photo Frame Instagram Post</dc:title>
  <dc:subject/>
  <dc:creator/>
  <cp:keywords/>
  <dc:description/>
  <dc:identifier>DAGLDlBTXjw</dc:identifier>
  <dc:language/>
  <cp:lastModifiedBy/>
  <cp:revision>6</cp:revision>
  <dcterms:created xsi:type="dcterms:W3CDTF">2006-08-16T00:00:00Z</dcterms:created>
  <dcterms:modified xsi:type="dcterms:W3CDTF">2024-08-09T09:36:32Z</dcterms:modified>
  <cp:category/>
  <cp:contentStatus/>
  <cp:version/>
</cp:coreProperties>
</file>