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0287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679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97845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00102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E366F3-F1C4-AAB7-097A-0F715732871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9993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32816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6779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729E9B-0A5E-D42B-C1CA-C8AEF5CB1F1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882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8765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2057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6A7B76-9CDF-367D-F111-4527CA9721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1603716" name=""/>
          <p:cNvSpPr/>
          <p:nvPr/>
        </p:nvSpPr>
        <p:spPr bwMode="auto">
          <a:xfrm flipH="0" flipV="0">
            <a:off x="581146" y="1619248"/>
            <a:ext cx="9081799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8575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815903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347107" y="2757234"/>
            <a:ext cx="5919107" cy="5017429"/>
          </a:xfrm>
          <a:prstGeom prst="roundRect">
            <a:avLst>
              <a:gd name="adj" fmla="val 1160"/>
            </a:avLst>
          </a:prstGeom>
        </p:spPr>
      </p:pic>
      <p:sp>
        <p:nvSpPr>
          <p:cNvPr id="640765977" name="TextBox 6"/>
          <p:cNvSpPr txBox="1"/>
          <p:nvPr/>
        </p:nvSpPr>
        <p:spPr bwMode="auto">
          <a:xfrm rot="0" flipH="0" flipV="0">
            <a:off x="8768151" y="9279215"/>
            <a:ext cx="1261780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1/3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645384857" name=""/>
          <p:cNvCxnSpPr>
            <a:cxnSpLocks/>
          </p:cNvCxnSpPr>
          <p:nvPr/>
        </p:nvCxnSpPr>
        <p:spPr bwMode="auto">
          <a:xfrm rot="10799952" flipH="1" flipV="0">
            <a:off x="1347106" y="8220710"/>
            <a:ext cx="5992421" cy="0"/>
          </a:xfrm>
          <a:prstGeom prst="line">
            <a:avLst/>
          </a:prstGeom>
          <a:ln w="57150" cap="flat" cmpd="sng" algn="ctr">
            <a:solidFill>
              <a:schemeClr val="bg1">
                <a:lumMod val="74901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2571895" name=""/>
          <p:cNvSpPr txBox="1"/>
          <p:nvPr/>
        </p:nvSpPr>
        <p:spPr bwMode="auto">
          <a:xfrm flipH="0" flipV="0">
            <a:off x="1709389" y="8835676"/>
            <a:ext cx="5533210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400" b="1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Increase in Life Expectancy (Years)</a:t>
            </a:r>
            <a:endParaRPr sz="2400" b="1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865465620" name="TextBox 6"/>
          <p:cNvSpPr txBox="1"/>
          <p:nvPr/>
        </p:nvSpPr>
        <p:spPr bwMode="auto">
          <a:xfrm rot="0" flipH="0" flipV="0">
            <a:off x="-80784" y="1091786"/>
            <a:ext cx="10589178" cy="335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defRPr/>
            </a:pPr>
            <a:r>
              <a:rPr lang="en-US" sz="2200" b="0" i="0" u="none" strike="noStrike" cap="none" spc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Fadnes, Lars T et al. </a:t>
            </a:r>
            <a:r>
              <a:rPr lang="en-US" sz="2200" b="0" i="0" u="none" strike="noStrike" cap="none" spc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PLoS Med</a:t>
            </a:r>
            <a:r>
              <a:rPr lang="en-US" sz="2200" b="0" i="0" u="none" strike="noStrike" cap="none" spc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 2022 Feb 8; 19(2)</a:t>
            </a:r>
            <a:endParaRPr lang="en-US" sz="2200" b="0" i="0" u="none" strike="noStrike" cap="none" spc="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10133934" name="TextBox 6"/>
          <p:cNvSpPr txBox="1"/>
          <p:nvPr/>
        </p:nvSpPr>
        <p:spPr bwMode="auto">
          <a:xfrm rot="0" flipH="0" flipV="0">
            <a:off x="501507" y="9279211"/>
            <a:ext cx="4016426" cy="78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607314422" name="TextBox 6"/>
          <p:cNvSpPr txBox="1"/>
          <p:nvPr/>
        </p:nvSpPr>
        <p:spPr bwMode="auto">
          <a:xfrm rot="0" flipH="0" flipV="0">
            <a:off x="-291593" y="163459"/>
            <a:ext cx="11100798" cy="78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8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Life Expectancy (LE) and The Typical Western Diet</a:t>
            </a:r>
            <a:endParaRPr sz="28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532586789" name=""/>
          <p:cNvSpPr/>
          <p:nvPr/>
        </p:nvSpPr>
        <p:spPr bwMode="auto">
          <a:xfrm flipH="0" flipV="0">
            <a:off x="25439" y="0"/>
            <a:ext cx="10247583" cy="10286997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43562379" name=""/>
          <p:cNvSpPr/>
          <p:nvPr/>
        </p:nvSpPr>
        <p:spPr bwMode="auto">
          <a:xfrm flipH="0" flipV="0">
            <a:off x="7313835" y="3384279"/>
            <a:ext cx="2132508" cy="366120"/>
          </a:xfrm>
          <a:prstGeom prst="roundRect">
            <a:avLst>
              <a:gd name="adj" fmla="val 8130"/>
            </a:avLst>
          </a:prstGeom>
          <a:solidFill>
            <a:srgbClr val="362B42"/>
          </a:solidFill>
          <a:ln w="19049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6638822" name=""/>
          <p:cNvSpPr/>
          <p:nvPr/>
        </p:nvSpPr>
        <p:spPr bwMode="auto">
          <a:xfrm flipH="0" flipV="0">
            <a:off x="7320186" y="2835003"/>
            <a:ext cx="1606713" cy="366120"/>
          </a:xfrm>
          <a:prstGeom prst="roundRect">
            <a:avLst>
              <a:gd name="adj" fmla="val 8130"/>
            </a:avLst>
          </a:prstGeom>
          <a:solidFill>
            <a:srgbClr val="362B42"/>
          </a:solidFill>
          <a:ln w="19049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3965605" name=""/>
          <p:cNvSpPr/>
          <p:nvPr/>
        </p:nvSpPr>
        <p:spPr bwMode="auto">
          <a:xfrm flipH="0" flipV="0">
            <a:off x="7313835" y="4019278"/>
            <a:ext cx="1454314" cy="366120"/>
          </a:xfrm>
          <a:prstGeom prst="roundRect">
            <a:avLst>
              <a:gd name="adj" fmla="val 8130"/>
            </a:avLst>
          </a:prstGeom>
          <a:solidFill>
            <a:srgbClr val="362B42"/>
          </a:solidFill>
          <a:ln w="19049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3687593" name=""/>
          <p:cNvSpPr/>
          <p:nvPr/>
        </p:nvSpPr>
        <p:spPr bwMode="auto">
          <a:xfrm flipH="0" flipV="0">
            <a:off x="7307485" y="4647928"/>
            <a:ext cx="1817463" cy="366120"/>
          </a:xfrm>
          <a:prstGeom prst="roundRect">
            <a:avLst>
              <a:gd name="adj" fmla="val 8130"/>
            </a:avLst>
          </a:prstGeom>
          <a:solidFill>
            <a:srgbClr val="362B42"/>
          </a:solidFill>
          <a:ln w="19049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9810984" name=""/>
          <p:cNvSpPr/>
          <p:nvPr/>
        </p:nvSpPr>
        <p:spPr bwMode="auto">
          <a:xfrm flipH="0" flipV="0">
            <a:off x="7307485" y="6235428"/>
            <a:ext cx="1460664" cy="366120"/>
          </a:xfrm>
          <a:prstGeom prst="roundRect">
            <a:avLst>
              <a:gd name="adj" fmla="val 8130"/>
            </a:avLst>
          </a:prstGeom>
          <a:solidFill>
            <a:srgbClr val="362B42"/>
          </a:solidFill>
          <a:ln w="19049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929183" name=""/>
          <p:cNvSpPr txBox="1"/>
          <p:nvPr/>
        </p:nvSpPr>
        <p:spPr bwMode="auto">
          <a:xfrm flipH="0" flipV="0">
            <a:off x="7320186" y="3405034"/>
            <a:ext cx="2126158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800" b="1">
                <a:solidFill>
                  <a:srgbClr val="EA9A97"/>
                </a:solidFill>
                <a:latin typeface="Agave"/>
                <a:ea typeface="Agave"/>
                <a:cs typeface="Agave"/>
              </a:rPr>
              <a:t>Red &amp; White Meats</a:t>
            </a:r>
            <a:endParaRPr sz="1800" b="1">
              <a:solidFill>
                <a:srgbClr val="EA9A97"/>
              </a:solidFill>
              <a:latin typeface="Agave"/>
              <a:cs typeface="Agave"/>
            </a:endParaRPr>
          </a:p>
        </p:txBody>
      </p:sp>
      <p:sp>
        <p:nvSpPr>
          <p:cNvPr id="1150679832" name=""/>
          <p:cNvSpPr txBox="1"/>
          <p:nvPr/>
        </p:nvSpPr>
        <p:spPr bwMode="auto">
          <a:xfrm flipH="0" flipV="0">
            <a:off x="7339527" y="4019278"/>
            <a:ext cx="150816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800" b="1">
                <a:solidFill>
                  <a:schemeClr val="bg1"/>
                </a:solidFill>
                <a:latin typeface="Agave"/>
                <a:cs typeface="Agave"/>
              </a:rPr>
              <a:t>Eggs &amp; Milk</a:t>
            </a:r>
            <a:endParaRPr sz="1800" b="1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218498792" name=""/>
          <p:cNvSpPr txBox="1"/>
          <p:nvPr/>
        </p:nvSpPr>
        <p:spPr bwMode="auto">
          <a:xfrm flipH="0" flipV="0">
            <a:off x="7320186" y="4649483"/>
            <a:ext cx="19123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800" b="1">
                <a:solidFill>
                  <a:srgbClr val="92D050"/>
                </a:solidFill>
                <a:latin typeface="Agave"/>
                <a:ea typeface="Agave"/>
                <a:cs typeface="Agave"/>
              </a:rPr>
              <a:t>Legumes </a:t>
            </a:r>
            <a:r>
              <a:rPr sz="1800" b="1">
                <a:solidFill>
                  <a:srgbClr val="92D050"/>
                </a:solidFill>
                <a:latin typeface="Agave"/>
                <a:ea typeface="Agave"/>
                <a:cs typeface="Agave"/>
              </a:rPr>
              <a:t>&amp; Nuts</a:t>
            </a:r>
            <a:endParaRPr sz="1800" b="1">
              <a:solidFill>
                <a:srgbClr val="92D050"/>
              </a:solidFill>
              <a:latin typeface="Agave"/>
              <a:ea typeface="Agave"/>
              <a:cs typeface="Agave"/>
            </a:endParaRPr>
          </a:p>
        </p:txBody>
      </p:sp>
      <p:sp>
        <p:nvSpPr>
          <p:cNvPr id="347024632" name=""/>
          <p:cNvSpPr txBox="1"/>
          <p:nvPr/>
        </p:nvSpPr>
        <p:spPr bwMode="auto">
          <a:xfrm flipH="0" flipV="0">
            <a:off x="7307047" y="6258086"/>
            <a:ext cx="146218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800" b="1">
                <a:solidFill>
                  <a:srgbClr val="7EA30D"/>
                </a:solidFill>
                <a:latin typeface="Agave"/>
                <a:ea typeface="Agave"/>
                <a:cs typeface="Agave"/>
              </a:rPr>
              <a:t>Whole Foods</a:t>
            </a:r>
            <a:endParaRPr sz="1800" b="1">
              <a:solidFill>
                <a:srgbClr val="7EA30D"/>
              </a:solidFill>
              <a:latin typeface="Agave"/>
              <a:ea typeface="Agave"/>
              <a:cs typeface="Agave"/>
            </a:endParaRPr>
          </a:p>
        </p:txBody>
      </p:sp>
      <p:sp>
        <p:nvSpPr>
          <p:cNvPr id="636552515" name=""/>
          <p:cNvSpPr txBox="1"/>
          <p:nvPr/>
        </p:nvSpPr>
        <p:spPr bwMode="auto">
          <a:xfrm flipH="0" flipV="0">
            <a:off x="7320186" y="2835003"/>
            <a:ext cx="168697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800" b="1">
                <a:solidFill>
                  <a:srgbClr val="E99C34"/>
                </a:solidFill>
                <a:latin typeface="Agave"/>
                <a:ea typeface="Agave"/>
                <a:cs typeface="Agave"/>
              </a:rPr>
              <a:t>Refined </a:t>
            </a:r>
            <a:r>
              <a:rPr sz="1800" b="1">
                <a:solidFill>
                  <a:srgbClr val="E99C34"/>
                </a:solidFill>
                <a:latin typeface="Agave"/>
                <a:ea typeface="Agave"/>
                <a:cs typeface="Agave"/>
              </a:rPr>
              <a:t>Foods</a:t>
            </a:r>
            <a:endParaRPr sz="1800" b="1">
              <a:solidFill>
                <a:srgbClr val="E99C34"/>
              </a:solidFill>
              <a:latin typeface="Agave"/>
              <a:ea typeface="Agave"/>
              <a:cs typeface="Agave"/>
            </a:endParaRPr>
          </a:p>
        </p:txBody>
      </p:sp>
      <p:sp>
        <p:nvSpPr>
          <p:cNvPr id="1799176224" name=""/>
          <p:cNvSpPr txBox="1"/>
          <p:nvPr/>
        </p:nvSpPr>
        <p:spPr bwMode="auto">
          <a:xfrm flipH="0" flipV="0">
            <a:off x="1327892" y="1926500"/>
            <a:ext cx="1807150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600" b="1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Typical</a:t>
            </a:r>
            <a:endParaRPr sz="2600" b="1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761597592" name=""/>
          <p:cNvSpPr txBox="1"/>
          <p:nvPr/>
        </p:nvSpPr>
        <p:spPr bwMode="auto">
          <a:xfrm flipH="0" flipV="0">
            <a:off x="3385291" y="1942828"/>
            <a:ext cx="1811469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600" b="1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Better</a:t>
            </a:r>
            <a:endParaRPr sz="2600" b="1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062810282" name=""/>
          <p:cNvSpPr txBox="1"/>
          <p:nvPr/>
        </p:nvSpPr>
        <p:spPr bwMode="auto">
          <a:xfrm flipH="0" flipV="0">
            <a:off x="5426363" y="1942828"/>
            <a:ext cx="1809669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600" b="1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Optimal</a:t>
            </a:r>
            <a:endParaRPr sz="2600" b="1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5399978" flipH="0" flipV="1">
            <a:off x="2050770" y="2527162"/>
            <a:ext cx="361316" cy="0"/>
          </a:xfrm>
          <a:prstGeom prst="line">
            <a:avLst/>
          </a:prstGeom>
          <a:ln w="28575" cap="flat" cmpd="sng" algn="ctr">
            <a:solidFill>
              <a:schemeClr val="bg1">
                <a:lumMod val="65098"/>
              </a:schemeClr>
            </a:solidFill>
            <a:prstDash val="solid"/>
            <a:tailEnd type="oval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6847351" name=""/>
          <p:cNvCxnSpPr>
            <a:cxnSpLocks/>
          </p:cNvCxnSpPr>
          <p:nvPr/>
        </p:nvCxnSpPr>
        <p:spPr bwMode="auto">
          <a:xfrm rot="5399978" flipH="0" flipV="1">
            <a:off x="4040135" y="2543490"/>
            <a:ext cx="361315" cy="0"/>
          </a:xfrm>
          <a:prstGeom prst="line">
            <a:avLst/>
          </a:prstGeom>
          <a:ln w="28575" cap="flat" cmpd="sng" algn="ctr">
            <a:solidFill>
              <a:schemeClr val="bg1">
                <a:lumMod val="65098"/>
              </a:schemeClr>
            </a:solidFill>
            <a:prstDash val="solid"/>
            <a:tailEnd type="oval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4928835" name=""/>
          <p:cNvCxnSpPr>
            <a:cxnSpLocks/>
          </p:cNvCxnSpPr>
          <p:nvPr/>
        </p:nvCxnSpPr>
        <p:spPr bwMode="auto">
          <a:xfrm rot="5399978" flipH="0" flipV="1">
            <a:off x="6149163" y="2541963"/>
            <a:ext cx="361315" cy="0"/>
          </a:xfrm>
          <a:prstGeom prst="line">
            <a:avLst/>
          </a:prstGeom>
          <a:ln w="28575" cap="flat" cmpd="sng" algn="ctr">
            <a:solidFill>
              <a:schemeClr val="bg1">
                <a:lumMod val="65098"/>
              </a:schemeClr>
            </a:solidFill>
            <a:prstDash val="solid"/>
            <a:tailEnd type="oval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9112240" name=""/>
          <p:cNvSpPr txBox="1"/>
          <p:nvPr/>
        </p:nvSpPr>
        <p:spPr bwMode="auto">
          <a:xfrm flipH="0" flipV="0">
            <a:off x="3442440" y="8327299"/>
            <a:ext cx="1809308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600" b="1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6</a:t>
            </a:r>
            <a:endParaRPr sz="2600" b="1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57873676" name=""/>
          <p:cNvSpPr txBox="1"/>
          <p:nvPr/>
        </p:nvSpPr>
        <p:spPr bwMode="auto">
          <a:xfrm flipH="0" flipV="0">
            <a:off x="5442690" y="8327299"/>
            <a:ext cx="1809668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600" b="1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12</a:t>
            </a:r>
            <a:endParaRPr sz="2600" b="1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465697738" name=""/>
          <p:cNvSpPr txBox="1"/>
          <p:nvPr/>
        </p:nvSpPr>
        <p:spPr bwMode="auto">
          <a:xfrm flipH="0" flipV="0">
            <a:off x="1537440" y="8327299"/>
            <a:ext cx="1809308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600" b="1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0</a:t>
            </a:r>
            <a:endParaRPr sz="2600" b="1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5127148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333852" name=""/>
          <p:cNvSpPr txBox="1"/>
          <p:nvPr/>
        </p:nvSpPr>
        <p:spPr bwMode="auto">
          <a:xfrm flipH="0" flipV="0">
            <a:off x="780264" y="1609390"/>
            <a:ext cx="8767951" cy="835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22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 algn="l"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</a:t>
            </a:r>
            <a:r>
              <a:rPr lang="en-US" sz="2400" b="1" i="1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Western diet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includes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high intakes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of </a:t>
            </a:r>
            <a:r>
              <a:rPr lang="en-US" sz="2400" b="1" i="0" u="none" strike="noStrike" cap="none" spc="0">
                <a:solidFill>
                  <a:srgbClr val="E99C34"/>
                </a:solidFill>
                <a:latin typeface="Agave"/>
                <a:ea typeface="Agave"/>
                <a:cs typeface="Agave"/>
              </a:rPr>
              <a:t>pre-packaged foods, refined grain</a:t>
            </a:r>
            <a:r>
              <a:rPr lang="en-US" sz="2400" b="0" i="0" u="none" strike="noStrike" cap="none" spc="0">
                <a:solidFill>
                  <a:srgbClr val="E99C34"/>
                </a:solidFill>
                <a:latin typeface="Agave"/>
                <a:ea typeface="Agave"/>
                <a:cs typeface="Agave"/>
              </a:rPr>
              <a:t>s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</a:t>
            </a:r>
            <a:r>
              <a:rPr lang="en-US" sz="2400" b="1" i="0" u="none" strike="noStrike" cap="none" spc="0">
                <a:solidFill>
                  <a:srgbClr val="E26F62"/>
                </a:solidFill>
                <a:latin typeface="Agave"/>
                <a:ea typeface="Agave"/>
                <a:cs typeface="Agave"/>
              </a:rPr>
              <a:t>red meat, processed mea</a:t>
            </a:r>
            <a:r>
              <a:rPr lang="en-US" sz="2400" b="1" i="0" u="none" strike="noStrike" cap="none" spc="0">
                <a:solidFill>
                  <a:srgbClr val="E26F62"/>
                </a:solidFill>
                <a:latin typeface="Agave"/>
                <a:ea typeface="Agave"/>
                <a:cs typeface="Agave"/>
              </a:rPr>
              <a:t>t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</a:t>
            </a:r>
            <a:r>
              <a:rPr lang="en-US" sz="2400" b="1" i="0" u="none" strike="noStrike" cap="none" spc="0">
                <a:solidFill>
                  <a:srgbClr val="E99C34"/>
                </a:solidFill>
                <a:latin typeface="Agave"/>
                <a:ea typeface="Agave"/>
                <a:cs typeface="Agave"/>
              </a:rPr>
              <a:t>high-sugar drinks, candy and sweets, fried foods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 other </a:t>
            </a:r>
            <a:r>
              <a:rPr lang="en-US" sz="2400" b="0" i="0" u="none" strike="noStrike" cap="none" spc="0">
                <a:solidFill>
                  <a:srgbClr val="E26F62"/>
                </a:solidFill>
                <a:latin typeface="Agave"/>
                <a:ea typeface="Agave"/>
                <a:cs typeface="Agave"/>
              </a:rPr>
              <a:t>high-fat dairy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products, </a:t>
            </a:r>
            <a:endParaRPr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 algn="l">
              <a:defRPr/>
            </a:pPr>
            <a:endParaRPr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 algn="l"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An </a:t>
            </a:r>
            <a:r>
              <a:rPr lang="en-US" sz="2400" b="1" i="1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optimal diet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had substantially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higher intake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of </a:t>
            </a:r>
            <a:r>
              <a:rPr lang="en-US" sz="2400" b="1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whole grains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, </a:t>
            </a:r>
            <a:r>
              <a:rPr lang="en-US" sz="2400" b="1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legumes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</a:t>
            </a:r>
            <a:r>
              <a:rPr lang="en-US" sz="2400" b="1" i="0" u="none" strike="noStrike" cap="none" spc="0">
                <a:solidFill>
                  <a:srgbClr val="0070C0"/>
                </a:solidFill>
                <a:latin typeface="Agave"/>
                <a:ea typeface="Agave"/>
                <a:cs typeface="Agave"/>
              </a:rPr>
              <a:t>fish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</a:t>
            </a:r>
            <a:r>
              <a:rPr lang="en-US" sz="2400" b="1" i="0" u="none" strike="noStrike" cap="none" spc="0">
                <a:solidFill>
                  <a:srgbClr val="7EA30D"/>
                </a:solidFill>
                <a:latin typeface="Agave"/>
                <a:ea typeface="Agave"/>
                <a:cs typeface="Agave"/>
              </a:rPr>
              <a:t>fruits</a:t>
            </a:r>
            <a:r>
              <a:rPr lang="en-US" sz="2400" b="0" i="0" u="none" strike="noStrike" cap="none" spc="0">
                <a:solidFill>
                  <a:srgbClr val="7EA30D"/>
                </a:solidFill>
                <a:latin typeface="Agave"/>
                <a:ea typeface="Agave"/>
                <a:cs typeface="Agave"/>
              </a:rPr>
              <a:t>, </a:t>
            </a:r>
            <a:r>
              <a:rPr lang="en-US" sz="2400" b="1" i="0" u="none" strike="noStrike" cap="none" spc="0">
                <a:solidFill>
                  <a:srgbClr val="7EA30D"/>
                </a:solidFill>
                <a:latin typeface="Agave"/>
                <a:ea typeface="Agave"/>
                <a:cs typeface="Agave"/>
              </a:rPr>
              <a:t>vegetables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and included a </a:t>
            </a:r>
            <a:r>
              <a:rPr lang="en-US" sz="2400" b="1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handful of</a:t>
            </a:r>
            <a:r>
              <a:rPr lang="en-US" sz="2400" b="1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r>
              <a:rPr lang="en-US" sz="2400" b="1" i="0" u="none" strike="noStrike" cap="none" spc="0">
                <a:solidFill>
                  <a:srgbClr val="7EA30D"/>
                </a:solidFill>
                <a:latin typeface="Agave"/>
                <a:ea typeface="Agave"/>
                <a:cs typeface="Agave"/>
              </a:rPr>
              <a:t>nuts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while </a:t>
            </a:r>
            <a:r>
              <a:rPr lang="en-US" sz="24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reducing</a:t>
            </a:r>
            <a:r>
              <a:rPr lang="en-US" sz="24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 </a:t>
            </a:r>
            <a:r>
              <a:rPr lang="en-US" sz="2400" b="0" i="0" u="none" strike="noStrike" cap="none" spc="0">
                <a:solidFill>
                  <a:srgbClr val="E26F62"/>
                </a:solidFill>
                <a:latin typeface="Agave"/>
                <a:ea typeface="Agave"/>
                <a:cs typeface="Agave"/>
              </a:rPr>
              <a:t>red </a:t>
            </a:r>
            <a:r>
              <a:rPr lang="en-US" sz="2400" b="0" i="0" u="none" strike="noStrike" cap="none" spc="0">
                <a:solidFill>
                  <a:srgbClr val="E26F62"/>
                </a:solidFill>
                <a:latin typeface="Agave"/>
                <a:ea typeface="Agave"/>
                <a:cs typeface="Agave"/>
              </a:rPr>
              <a:t>and </a:t>
            </a:r>
            <a:r>
              <a:rPr lang="en-US" sz="2400" b="0" i="0" u="none" strike="noStrike" cap="none" spc="0">
                <a:solidFill>
                  <a:srgbClr val="E26F62"/>
                </a:solidFill>
                <a:latin typeface="Agave"/>
                <a:ea typeface="Agave"/>
                <a:cs typeface="Agave"/>
              </a:rPr>
              <a:t>processed meats</a:t>
            </a:r>
            <a:r>
              <a:rPr lang="en-US" sz="24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, sugar-sweetened beverages,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and </a:t>
            </a:r>
            <a:r>
              <a:rPr lang="en-US" sz="24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refined grains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</a:t>
            </a:r>
            <a:endParaRPr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 algn="l">
              <a:defRPr/>
            </a:pPr>
            <a:endParaRPr sz="240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Change from a typical Western diet to the optimal diet from age 20 years would 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increase LE by more than a decade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for women and men from the United States. </a:t>
            </a:r>
            <a:r>
              <a:rPr lang="en-US" sz="24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Gains are predicted to be larger the earlier the dietary changes are initiated in life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sz="22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2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What does my current diet look like or the foods I’m giving my family? Is our diet</a:t>
            </a:r>
            <a:r>
              <a:rPr lang="en-US" sz="2400" b="1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 helping to increase our lifespan? If not, what changes could we make?</a:t>
            </a:r>
            <a:endParaRPr lang="en-US" sz="2400" b="1" i="0" u="none" strike="noStrike" cap="none" spc="0">
              <a:solidFill>
                <a:srgbClr val="FFC000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2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2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2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123120435" name="TextBox 6"/>
          <p:cNvSpPr txBox="1"/>
          <p:nvPr/>
        </p:nvSpPr>
        <p:spPr bwMode="auto">
          <a:xfrm rot="0" flipH="0" flipV="0">
            <a:off x="8768151" y="9279214"/>
            <a:ext cx="1262859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2/3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379895495" name="TextBox 6"/>
          <p:cNvSpPr txBox="1"/>
          <p:nvPr/>
        </p:nvSpPr>
        <p:spPr bwMode="auto">
          <a:xfrm rot="0" flipH="0" flipV="0">
            <a:off x="501507" y="9279211"/>
            <a:ext cx="4009586" cy="1056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6"/>
              </a:lnSpc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  <a:p>
            <a:pPr>
              <a:defRPr/>
            </a:pPr>
            <a:endParaRPr/>
          </a:p>
        </p:txBody>
      </p:sp>
      <p:sp>
        <p:nvSpPr>
          <p:cNvPr id="396762276" name=""/>
          <p:cNvSpPr/>
          <p:nvPr/>
        </p:nvSpPr>
        <p:spPr bwMode="auto">
          <a:xfrm flipH="0" flipV="0">
            <a:off x="25440" y="0"/>
            <a:ext cx="10247584" cy="10286999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17350405" name="TextBox 6"/>
          <p:cNvSpPr txBox="1"/>
          <p:nvPr/>
        </p:nvSpPr>
        <p:spPr bwMode="auto">
          <a:xfrm rot="0" flipH="0" flipV="0">
            <a:off x="-80784" y="1091785"/>
            <a:ext cx="10589537" cy="335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defRPr/>
            </a:pPr>
            <a:r>
              <a:rPr lang="en-US" sz="2200" b="0" i="0" u="none" strike="noStrike" cap="none" spc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Fadnes, Lars T et al. </a:t>
            </a:r>
            <a:r>
              <a:rPr lang="en-US" sz="2200" b="0" i="0" u="none" strike="noStrike" cap="none" spc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PLoS Med</a:t>
            </a:r>
            <a:r>
              <a:rPr lang="en-US" sz="2200" b="0" i="0" u="none" strike="noStrike" cap="none" spc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 2022 Feb 8; 19(2)</a:t>
            </a:r>
            <a:endParaRPr lang="en-US" sz="2200" b="0" i="0" u="none" strike="noStrike" cap="none" spc="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259468439" name="TextBox 6"/>
          <p:cNvSpPr txBox="1"/>
          <p:nvPr/>
        </p:nvSpPr>
        <p:spPr bwMode="auto">
          <a:xfrm rot="0" flipH="0" flipV="0">
            <a:off x="-291593" y="163459"/>
            <a:ext cx="11098638" cy="78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6"/>
              </a:lnSpc>
              <a:defRPr/>
            </a:pPr>
            <a:r>
              <a:rPr lang="en-US" sz="28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Life Expectancy and The Typical Western Diet</a:t>
            </a:r>
            <a:endParaRPr sz="28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3307179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9300248" name=""/>
          <p:cNvSpPr txBox="1"/>
          <p:nvPr/>
        </p:nvSpPr>
        <p:spPr bwMode="auto">
          <a:xfrm flipH="0" flipV="0">
            <a:off x="1004098" y="1869804"/>
            <a:ext cx="8328389" cy="7406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He who created man and who understands his needs appointed Adam his food. “Behold,” He said, 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“I have given you every herb yielding seed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… and 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every tree, in which is the fruit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of a 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tree yielding seed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; </a:t>
            </a:r>
            <a:r>
              <a:rPr lang="en-US" sz="24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to you it shall be for food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.” </a:t>
            </a:r>
            <a:endParaRPr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Let the diet reform be progressive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Let the people be taught how to prepare food without the use of milk or butter. Tell them that the </a:t>
            </a:r>
            <a:r>
              <a:rPr lang="en-US" sz="24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time will soon come when there will be no safety in using eggs, milk, cream, or butter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</a:t>
            </a:r>
            <a:r>
              <a:rPr lang="en-US" sz="2400" b="0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because disease in animals is increasing in proportion to the increase of wickedness among men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 because of the iniquity of the fallen race, the </a:t>
            </a:r>
            <a:r>
              <a:rPr lang="en-US" sz="24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whole animal creation will groan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under the </a:t>
            </a:r>
            <a:r>
              <a:rPr lang="en-US" sz="2400" b="0" i="0" u="none" strike="noStrike" cap="none" spc="0">
                <a:solidFill>
                  <a:srgbClr val="E99C34"/>
                </a:solidFill>
                <a:latin typeface="Agave"/>
                <a:ea typeface="Agave"/>
                <a:cs typeface="Agave"/>
              </a:rPr>
              <a:t>diseases that curse our earth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God will give His people ability and tact to prepare 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wholesome food without these things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</a:t>
            </a:r>
            <a:r>
              <a:rPr lang="en-US" sz="24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Let our people discard all unwholesome recipes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r>
              <a:rPr lang="en-US" sz="2400" b="0" i="1" u="none" strike="noStrike" cap="none" spc="0">
                <a:solidFill>
                  <a:srgbClr val="EA9A97"/>
                </a:solidFill>
                <a:latin typeface="Agave"/>
                <a:ea typeface="Agave"/>
                <a:cs typeface="Agave"/>
              </a:rPr>
              <a:t>—Testimonies for the Church 7:135, 1902 </a:t>
            </a:r>
            <a:endParaRPr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270383714" name="TextBox 6"/>
          <p:cNvSpPr txBox="1"/>
          <p:nvPr/>
        </p:nvSpPr>
        <p:spPr bwMode="auto">
          <a:xfrm rot="0" flipH="0" flipV="0">
            <a:off x="8768151" y="9279214"/>
            <a:ext cx="1262859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3/3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2123882470" name=""/>
          <p:cNvSpPr/>
          <p:nvPr/>
        </p:nvSpPr>
        <p:spPr bwMode="auto">
          <a:xfrm flipH="0" flipV="0">
            <a:off x="25440" y="0"/>
            <a:ext cx="10247584" cy="10286998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06019292" name="TextBox 6"/>
          <p:cNvSpPr txBox="1"/>
          <p:nvPr/>
        </p:nvSpPr>
        <p:spPr bwMode="auto">
          <a:xfrm rot="0" flipH="0" flipV="0">
            <a:off x="501507" y="9279211"/>
            <a:ext cx="4009946" cy="1056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6"/>
              </a:lnSpc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  <a:p>
            <a:pPr>
              <a:defRPr/>
            </a:pPr>
            <a:endParaRPr/>
          </a:p>
        </p:txBody>
      </p:sp>
      <p:sp>
        <p:nvSpPr>
          <p:cNvPr id="639666330" name="TextBox 6"/>
          <p:cNvSpPr txBox="1"/>
          <p:nvPr/>
        </p:nvSpPr>
        <p:spPr bwMode="auto">
          <a:xfrm rot="0" flipH="0" flipV="0">
            <a:off x="-80784" y="1091785"/>
            <a:ext cx="10589537" cy="335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defRPr/>
            </a:pPr>
            <a:r>
              <a:rPr lang="en-US" sz="2200" b="0" i="0" u="none" strike="noStrike" cap="none" spc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Fadnes, Lars T et al. </a:t>
            </a:r>
            <a:r>
              <a:rPr lang="en-US" sz="2200" b="0" i="0" u="none" strike="noStrike" cap="none" spc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PLoS Med</a:t>
            </a:r>
            <a:r>
              <a:rPr lang="en-US" sz="2200" b="0" i="0" u="none" strike="noStrike" cap="none" spc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 2022 Feb 8; 19(2)</a:t>
            </a:r>
            <a:endParaRPr lang="en-US" sz="2200" b="0" i="0" u="none" strike="noStrike" cap="none" spc="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298594920" name="TextBox 6"/>
          <p:cNvSpPr txBox="1"/>
          <p:nvPr/>
        </p:nvSpPr>
        <p:spPr bwMode="auto">
          <a:xfrm rot="0" flipH="0" flipV="0">
            <a:off x="-291593" y="163459"/>
            <a:ext cx="11098638" cy="78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6"/>
              </a:lnSpc>
              <a:defRPr/>
            </a:pPr>
            <a:r>
              <a:rPr lang="en-US" sz="28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Life Expectancy and The Typical Western Diet</a:t>
            </a:r>
            <a:endParaRPr sz="28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Minimalistic Photo Frame Instagram Post</dc:title>
  <dc:subject/>
  <dc:creator/>
  <cp:keywords/>
  <dc:description/>
  <dc:identifier>DAGLDlBTXjw</dc:identifier>
  <dc:language/>
  <cp:lastModifiedBy/>
  <cp:revision>14</cp:revision>
  <dcterms:created xsi:type="dcterms:W3CDTF">2006-08-16T00:00:00Z</dcterms:created>
  <dcterms:modified xsi:type="dcterms:W3CDTF">2024-08-16T08:32:32Z</dcterms:modified>
  <cp:category/>
  <cp:contentStatus/>
  <cp:version/>
</cp:coreProperties>
</file>