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embedTrueTypeFonts="1" saveSubsetFonts="1">
  <p:sldMasterIdLst>
    <p:sldMasterId id="2147483648" r:id="rId1"/>
  </p:sldMasterIdLst>
  <p:notesMasterIdLst>
    <p:notesMasterId r:id="rId8"/>
  </p:notesMasterIdLst>
  <p:sldIdLst>
    <p:sldId id="256" r:id="rId4"/>
    <p:sldId id="257" r:id="rId5"/>
    <p:sldId id="258" r:id="rId6"/>
    <p:sldId id="259" r:id="rId7"/>
  </p:sldIdLst>
  <p:sldSz cx="10287000" cy="10287000"/>
  <p:notesSz cx="6858000" cy="9144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74" d="100"/>
          <a:sy n="74" d="100"/>
        </p:scale>
        <p:origin x="-1092" y="-90"/>
      </p:cViewPr>
      <p:guideLst>
        <p:guide pos="2160" orient="horz"/>
        <p:guide pos="2880"/>
      </p:guideLst>
    </p:cSldViewPr>
  </p:slideViewPr>
  <p:gridSpacing cx="76200" cy="76200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 /><Relationship Id="rId10" Type="http://schemas.openxmlformats.org/officeDocument/2006/relationships/tableStyles" Target="tableStyles.xml" /><Relationship Id="rId11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2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3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4080D6B-1F56-FFAC-51C8-2A582FC0DD06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4467938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71978451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08001020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AE366F3-F1C4-AAB7-097A-0F7157328719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1099935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50328168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70677966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2729E9B-0A5E-D42B-C1CA-C8AEF5CB1F11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6188282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51876556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0205753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36A7B76-9CDF-367D-F111-4527CA972105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685800" y="2130425"/>
            <a:ext cx="7772400" cy="1470025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371600" y="3886200"/>
            <a:ext cx="6400800" cy="17525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6629400" y="274638"/>
            <a:ext cx="2057400" cy="5851525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457200" y="274638"/>
            <a:ext cx="6019800" cy="5851525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 bwMode="auto">
          <a:xfrm rot="0" flipH="0" flipV="0">
            <a:off x="1942459" y="2187702"/>
            <a:ext cx="6402081" cy="5316953"/>
          </a:xfrm>
          <a:custGeom>
            <a:avLst/>
            <a:gdLst/>
            <a:ahLst/>
            <a:cxnLst/>
            <a:rect l="l" t="t" r="r" b="b"/>
            <a:pathLst>
              <a:path w="6402081" h="5316953" fill="norm" stroke="1" extrusionOk="0">
                <a:moveTo>
                  <a:pt x="0" y="0"/>
                </a:moveTo>
                <a:lnTo>
                  <a:pt x="6402082" y="0"/>
                </a:lnTo>
                <a:lnTo>
                  <a:pt x="6402082" y="5316953"/>
                </a:lnTo>
                <a:lnTo>
                  <a:pt x="0" y="531695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rcRect l="5516" t="0" r="14259" b="0"/>
            <a:stretch/>
          </a:blipFill>
        </p:spPr>
      </p:sp>
      <p:sp>
        <p:nvSpPr>
          <p:cNvPr id="6" name="TextBox 6"/>
          <p:cNvSpPr txBox="1"/>
          <p:nvPr/>
        </p:nvSpPr>
        <p:spPr bwMode="auto">
          <a:xfrm rot="0" flipH="0" flipV="0">
            <a:off x="1689892" y="524758"/>
            <a:ext cx="6977546" cy="7826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60"/>
              </a:lnSpc>
              <a:defRPr/>
            </a:pPr>
            <a:r>
              <a:rPr lang="en-US" sz="3600">
                <a:solidFill>
                  <a:srgbClr val="36483A"/>
                </a:solidFill>
                <a:latin typeface="Cataneo BT"/>
                <a:ea typeface="Cataneo BT"/>
                <a:cs typeface="Cataneo BT"/>
              </a:rPr>
              <a:t>Story #1: Food is better with friends</a:t>
            </a:r>
            <a:endParaRPr sz="1600">
              <a:latin typeface="Cataneo BT"/>
              <a:cs typeface="Cataneo BT"/>
            </a:endParaRPr>
          </a:p>
        </p:txBody>
      </p:sp>
      <p:sp>
        <p:nvSpPr>
          <p:cNvPr id="7" name="TextBox 7"/>
          <p:cNvSpPr txBox="1"/>
          <p:nvPr/>
        </p:nvSpPr>
        <p:spPr bwMode="auto">
          <a:xfrm rot="0">
            <a:off x="6042563" y="7613264"/>
            <a:ext cx="2301978" cy="405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  <a:defRPr/>
            </a:pPr>
            <a:r>
              <a:rPr lang="en-US" sz="2400">
                <a:solidFill>
                  <a:srgbClr val="36483A"/>
                </a:solidFill>
                <a:latin typeface="Six Hands Brush"/>
                <a:ea typeface="Six Hands Brush"/>
                <a:cs typeface="Six Hands Brush"/>
              </a:rPr>
              <a:t>12.01.2022</a:t>
            </a:r>
            <a:endParaRPr/>
          </a:p>
        </p:txBody>
      </p:sp>
      <p:pic>
        <p:nvPicPr>
          <p:cNvPr id="1913107732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1689892" y="1605830"/>
            <a:ext cx="6907212" cy="70304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accent2">
            <a:lumMod val="20000"/>
            <a:lumOff val="80000"/>
            <a:alpha val="66000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11603716" name=""/>
          <p:cNvSpPr/>
          <p:nvPr/>
        </p:nvSpPr>
        <p:spPr bwMode="auto">
          <a:xfrm flipH="0" flipV="0">
            <a:off x="581146" y="1619248"/>
            <a:ext cx="9081799" cy="7938594"/>
          </a:xfrm>
          <a:prstGeom prst="roundRect">
            <a:avLst>
              <a:gd name="adj" fmla="val 3765"/>
            </a:avLst>
          </a:prstGeom>
          <a:solidFill>
            <a:schemeClr val="bg1"/>
          </a:solidFill>
          <a:ln w="25400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49656921" name="TextBox 6"/>
          <p:cNvSpPr txBox="1"/>
          <p:nvPr/>
        </p:nvSpPr>
        <p:spPr bwMode="auto">
          <a:xfrm rot="0" flipH="0" flipV="0">
            <a:off x="-291599" y="163464"/>
            <a:ext cx="10995685" cy="7825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9"/>
              </a:lnSpc>
              <a:defRPr/>
            </a:pPr>
            <a:r>
              <a:rPr lang="en-US" sz="2700" b="0">
                <a:solidFill>
                  <a:schemeClr val="tx1"/>
                </a:solidFill>
                <a:latin typeface="Agave"/>
                <a:ea typeface="Agave"/>
                <a:cs typeface="Agave"/>
              </a:rPr>
              <a:t>Plant Protein, Animal Protein and Cardio Vascular Disease</a:t>
            </a:r>
            <a:endParaRPr sz="2700" b="0">
              <a:solidFill>
                <a:schemeClr val="tx1"/>
              </a:solidFill>
              <a:latin typeface="Tinos"/>
              <a:cs typeface="Tinos"/>
            </a:endParaRPr>
          </a:p>
        </p:txBody>
      </p:sp>
      <p:sp>
        <p:nvSpPr>
          <p:cNvPr id="523817091" name="TextBox 7"/>
          <p:cNvSpPr txBox="1"/>
          <p:nvPr/>
        </p:nvSpPr>
        <p:spPr bwMode="auto">
          <a:xfrm rot="0">
            <a:off x="6042562" y="7613263"/>
            <a:ext cx="2301977" cy="405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8"/>
              </a:lnSpc>
              <a:defRPr/>
            </a:pPr>
            <a:r>
              <a:rPr lang="en-US" sz="2400">
                <a:solidFill>
                  <a:srgbClr val="36483A"/>
                </a:solidFill>
                <a:latin typeface="Six Hands Brush"/>
                <a:ea typeface="Six Hands Brush"/>
                <a:cs typeface="Six Hands Brush"/>
              </a:rPr>
              <a:t>12.01.2022</a:t>
            </a:r>
            <a:endParaRPr/>
          </a:p>
        </p:txBody>
      </p:sp>
      <p:pic>
        <p:nvPicPr>
          <p:cNvPr id="118159036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642997" y="1728189"/>
            <a:ext cx="8629649" cy="6844309"/>
          </a:xfrm>
          <a:prstGeom prst="roundRect">
            <a:avLst>
              <a:gd name="adj" fmla="val 1160"/>
            </a:avLst>
          </a:prstGeom>
        </p:spPr>
      </p:pic>
      <p:sp>
        <p:nvSpPr>
          <p:cNvPr id="969041505" name="Arc 969041505"/>
          <p:cNvSpPr/>
          <p:nvPr/>
        </p:nvSpPr>
        <p:spPr bwMode="auto">
          <a:xfrm rot="7520964" flipH="0" flipV="0">
            <a:off x="7491275" y="1765239"/>
            <a:ext cx="1379482" cy="1379482"/>
          </a:xfrm>
          <a:prstGeom prst="arc">
            <a:avLst>
              <a:gd name="adj1" fmla="val 13629140"/>
              <a:gd name="adj2" fmla="val 18319909"/>
            </a:avLst>
          </a:prstGeom>
          <a:ln w="38099" cap="rnd" cmpd="sng" algn="ctr">
            <a:solidFill>
              <a:schemeClr val="tx1">
                <a:lumMod val="74901"/>
                <a:lumOff val="25099"/>
              </a:schemeClr>
            </a:solidFill>
            <a:prstDash val="solid"/>
            <a:round/>
            <a:headEnd type="arrow"/>
            <a:tailEnd type="none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73679688" name=""/>
          <p:cNvSpPr txBox="1"/>
          <p:nvPr/>
        </p:nvSpPr>
        <p:spPr bwMode="auto">
          <a:xfrm flipH="0" flipV="0">
            <a:off x="5912068" y="3015181"/>
            <a:ext cx="2847084" cy="17377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latin typeface="Agave"/>
                <a:ea typeface="Agave"/>
                <a:cs typeface="Agave"/>
              </a:rPr>
              <a:t>age adjusted average risk of cardio-vascular disease </a:t>
            </a:r>
            <a:r>
              <a:rPr>
                <a:latin typeface="Agave"/>
                <a:ea typeface="Agave"/>
                <a:cs typeface="Agave"/>
              </a:rPr>
              <a:t>for a person who takes 1 serving per day of meat as their primary protein source</a:t>
            </a:r>
            <a:endParaRPr>
              <a:latin typeface="Agave"/>
              <a:cs typeface="Agave"/>
            </a:endParaRPr>
          </a:p>
        </p:txBody>
      </p:sp>
      <p:sp>
        <p:nvSpPr>
          <p:cNvPr id="498744358" name="Arc 969041505"/>
          <p:cNvSpPr/>
          <p:nvPr/>
        </p:nvSpPr>
        <p:spPr bwMode="auto">
          <a:xfrm rot="0" flipH="0" flipV="0">
            <a:off x="3553810" y="6364949"/>
            <a:ext cx="1379481" cy="1379481"/>
          </a:xfrm>
          <a:prstGeom prst="arc">
            <a:avLst>
              <a:gd name="adj1" fmla="val 16213945"/>
              <a:gd name="adj2" fmla="val 19989385"/>
            </a:avLst>
          </a:prstGeom>
          <a:ln w="38099" cap="rnd" cmpd="sng" algn="ctr">
            <a:solidFill>
              <a:schemeClr val="tx1">
                <a:lumMod val="74901"/>
                <a:lumOff val="25099"/>
              </a:schemeClr>
            </a:solidFill>
            <a:prstDash val="solid"/>
            <a:round/>
            <a:headEnd type="arrow"/>
            <a:tailEnd type="none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2077623604" name=""/>
          <p:cNvSpPr txBox="1"/>
          <p:nvPr/>
        </p:nvSpPr>
        <p:spPr bwMode="auto">
          <a:xfrm flipH="0" flipV="0">
            <a:off x="4530160" y="6731413"/>
            <a:ext cx="2495152" cy="9147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latin typeface="Agave"/>
                <a:ea typeface="Agave"/>
                <a:cs typeface="Agave"/>
              </a:rPr>
              <a:t>baseline risk for a person who does not consume these foods</a:t>
            </a:r>
            <a:endParaRPr>
              <a:latin typeface="Agave"/>
              <a:cs typeface="Agave"/>
            </a:endParaRPr>
          </a:p>
        </p:txBody>
      </p:sp>
      <p:sp>
        <p:nvSpPr>
          <p:cNvPr id="768957844" name=""/>
          <p:cNvSpPr txBox="1"/>
          <p:nvPr/>
        </p:nvSpPr>
        <p:spPr bwMode="auto">
          <a:xfrm flipH="0" flipV="0">
            <a:off x="7806484" y="2226201"/>
            <a:ext cx="2137505" cy="4575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400">
                <a:latin typeface="Agave"/>
                <a:cs typeface="Agave"/>
              </a:rPr>
              <a:t>Meat</a:t>
            </a:r>
            <a:endParaRPr sz="2400">
              <a:latin typeface="Agave"/>
              <a:cs typeface="Agave"/>
            </a:endParaRPr>
          </a:p>
        </p:txBody>
      </p:sp>
      <p:sp>
        <p:nvSpPr>
          <p:cNvPr id="1002557128" name=""/>
          <p:cNvSpPr txBox="1"/>
          <p:nvPr/>
        </p:nvSpPr>
        <p:spPr bwMode="auto">
          <a:xfrm flipH="0" flipV="0">
            <a:off x="2997092" y="5248878"/>
            <a:ext cx="2153342" cy="4575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400">
                <a:latin typeface="Agave"/>
                <a:cs typeface="Agave"/>
              </a:rPr>
              <a:t>Grains</a:t>
            </a:r>
            <a:endParaRPr sz="2400">
              <a:latin typeface="Agave"/>
              <a:cs typeface="Agave"/>
            </a:endParaRPr>
          </a:p>
        </p:txBody>
      </p:sp>
      <p:sp>
        <p:nvSpPr>
          <p:cNvPr id="404381132" name=""/>
          <p:cNvSpPr txBox="1"/>
          <p:nvPr/>
        </p:nvSpPr>
        <p:spPr bwMode="auto">
          <a:xfrm flipH="0" flipV="0">
            <a:off x="1142214" y="8194813"/>
            <a:ext cx="2160181" cy="4575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400">
                <a:latin typeface="Agave"/>
                <a:cs typeface="Agave"/>
              </a:rPr>
              <a:t>Nuts &amp; Seeds</a:t>
            </a:r>
            <a:endParaRPr sz="2400">
              <a:latin typeface="Agave"/>
              <a:cs typeface="Agave"/>
            </a:endParaRPr>
          </a:p>
        </p:txBody>
      </p:sp>
      <p:sp>
        <p:nvSpPr>
          <p:cNvPr id="1550238948" name=""/>
          <p:cNvSpPr txBox="1"/>
          <p:nvPr/>
        </p:nvSpPr>
        <p:spPr bwMode="auto">
          <a:xfrm flipH="0" flipV="0">
            <a:off x="2247251" y="8924234"/>
            <a:ext cx="2158379" cy="4575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400">
                <a:latin typeface="Agave"/>
                <a:cs typeface="Agave"/>
              </a:rPr>
              <a:t>0.8</a:t>
            </a:r>
            <a:endParaRPr sz="2400">
              <a:latin typeface="Agave"/>
              <a:cs typeface="Agave"/>
            </a:endParaRPr>
          </a:p>
        </p:txBody>
      </p:sp>
      <p:sp>
        <p:nvSpPr>
          <p:cNvPr id="553210554" name=""/>
          <p:cNvSpPr txBox="1"/>
          <p:nvPr/>
        </p:nvSpPr>
        <p:spPr bwMode="auto">
          <a:xfrm flipH="0" flipV="0">
            <a:off x="3782418" y="8912409"/>
            <a:ext cx="2158738" cy="4575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400">
                <a:latin typeface="Agave"/>
                <a:cs typeface="Agave"/>
              </a:rPr>
              <a:t>1.0</a:t>
            </a:r>
            <a:endParaRPr sz="2400">
              <a:latin typeface="Agave"/>
              <a:cs typeface="Agave"/>
            </a:endParaRPr>
          </a:p>
        </p:txBody>
      </p:sp>
      <p:sp>
        <p:nvSpPr>
          <p:cNvPr id="1040900434" name=""/>
          <p:cNvSpPr txBox="1"/>
          <p:nvPr/>
        </p:nvSpPr>
        <p:spPr bwMode="auto">
          <a:xfrm flipH="0" flipV="0">
            <a:off x="5248609" y="8900584"/>
            <a:ext cx="2159098" cy="4575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400">
                <a:latin typeface="Agave"/>
                <a:cs typeface="Agave"/>
              </a:rPr>
              <a:t>1.2</a:t>
            </a:r>
            <a:endParaRPr sz="2400">
              <a:latin typeface="Agave"/>
              <a:cs typeface="Agave"/>
            </a:endParaRPr>
          </a:p>
        </p:txBody>
      </p:sp>
      <p:sp>
        <p:nvSpPr>
          <p:cNvPr id="1716132112" name=""/>
          <p:cNvSpPr txBox="1"/>
          <p:nvPr/>
        </p:nvSpPr>
        <p:spPr bwMode="auto">
          <a:xfrm flipH="0" flipV="0">
            <a:off x="6714802" y="8888760"/>
            <a:ext cx="2161257" cy="4575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400">
                <a:latin typeface="Agave"/>
                <a:cs typeface="Agave"/>
              </a:rPr>
              <a:t>1.4</a:t>
            </a:r>
            <a:endParaRPr sz="2400">
              <a:latin typeface="Agave"/>
              <a:cs typeface="Agave"/>
            </a:endParaRPr>
          </a:p>
        </p:txBody>
      </p:sp>
      <p:sp>
        <p:nvSpPr>
          <p:cNvPr id="1984535546" name=""/>
          <p:cNvSpPr txBox="1"/>
          <p:nvPr/>
        </p:nvSpPr>
        <p:spPr bwMode="auto">
          <a:xfrm flipH="0" flipV="0">
            <a:off x="8180997" y="8876934"/>
            <a:ext cx="2160897" cy="4575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400">
                <a:latin typeface="Agave"/>
                <a:cs typeface="Agave"/>
              </a:rPr>
              <a:t>1.6</a:t>
            </a:r>
            <a:endParaRPr sz="2400">
              <a:latin typeface="Agave"/>
              <a:cs typeface="Agave"/>
            </a:endParaRPr>
          </a:p>
        </p:txBody>
      </p:sp>
      <p:cxnSp>
        <p:nvCxnSpPr>
          <p:cNvPr id="0" name=""/>
          <p:cNvCxnSpPr>
            <a:cxnSpLocks/>
          </p:cNvCxnSpPr>
          <p:nvPr/>
        </p:nvCxnSpPr>
        <p:spPr bwMode="auto">
          <a:xfrm rot="10799989" flipH="1" flipV="0">
            <a:off x="984175" y="8877600"/>
            <a:ext cx="7947293" cy="33996"/>
          </a:xfrm>
          <a:prstGeom prst="line">
            <a:avLst/>
          </a:prstGeom>
          <a:ln w="57150" cap="flat" cmpd="sng" algn="ctr">
            <a:solidFill>
              <a:schemeClr val="tx1">
                <a:lumMod val="65098"/>
                <a:lumOff val="34902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0765977" name="TextBox 6"/>
          <p:cNvSpPr txBox="1"/>
          <p:nvPr/>
        </p:nvSpPr>
        <p:spPr bwMode="auto">
          <a:xfrm rot="0" flipH="0" flipV="0">
            <a:off x="8875238" y="9443441"/>
            <a:ext cx="1261421" cy="7826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9"/>
              </a:lnSpc>
              <a:defRPr/>
            </a:pPr>
            <a:r>
              <a:rPr lang="en-US" sz="2600" b="0">
                <a:solidFill>
                  <a:schemeClr val="tx1">
                    <a:lumMod val="85000"/>
                    <a:lumOff val="15000"/>
                  </a:schemeClr>
                </a:solidFill>
                <a:latin typeface="Agave"/>
                <a:ea typeface="Agave"/>
                <a:cs typeface="Agave"/>
              </a:rPr>
              <a:t>1/3</a:t>
            </a:r>
            <a:endParaRPr sz="2600" b="0">
              <a:solidFill>
                <a:schemeClr val="tx1">
                  <a:lumMod val="85000"/>
                  <a:lumOff val="15000"/>
                </a:schemeClr>
              </a:solidFill>
              <a:latin typeface="Tinos"/>
              <a:cs typeface="Tinos"/>
            </a:endParaRPr>
          </a:p>
        </p:txBody>
      </p:sp>
      <p:sp>
        <p:nvSpPr>
          <p:cNvPr id="1883634427" name="TextBox 6"/>
          <p:cNvSpPr txBox="1"/>
          <p:nvPr/>
        </p:nvSpPr>
        <p:spPr bwMode="auto">
          <a:xfrm rot="0" flipH="0" flipV="0">
            <a:off x="162469" y="9405342"/>
            <a:ext cx="3405021" cy="7825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9"/>
              </a:lnSpc>
              <a:defRPr/>
            </a:pPr>
            <a:r>
              <a:rPr lang="en-US" sz="2600">
                <a:latin typeface="Agave"/>
                <a:ea typeface="Agave"/>
                <a:cs typeface="Agave"/>
              </a:rPr>
              <a:t>whydoigetsick.com</a:t>
            </a:r>
            <a:endParaRPr sz="2600">
              <a:latin typeface="Agave"/>
              <a:cs typeface="Agave"/>
            </a:endParaRPr>
          </a:p>
        </p:txBody>
      </p:sp>
      <p:sp>
        <p:nvSpPr>
          <p:cNvPr id="894174335" name="TextBox 6"/>
          <p:cNvSpPr txBox="1"/>
          <p:nvPr/>
        </p:nvSpPr>
        <p:spPr bwMode="auto">
          <a:xfrm rot="0" flipH="0" flipV="0">
            <a:off x="-80788" y="710790"/>
            <a:ext cx="10543823" cy="7825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9"/>
              </a:lnSpc>
              <a:defRPr/>
            </a:pPr>
            <a:r>
              <a:rPr lang="en-US" sz="2600" b="0">
                <a:solidFill>
                  <a:schemeClr val="tx1">
                    <a:lumMod val="65000"/>
                    <a:lumOff val="35000"/>
                  </a:schemeClr>
                </a:solidFill>
                <a:latin typeface="Agave"/>
                <a:ea typeface="Agave"/>
                <a:cs typeface="Agave"/>
              </a:rPr>
              <a:t>Bernstein et al, </a:t>
            </a:r>
            <a:r>
              <a:rPr lang="en-US" sz="26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gave"/>
                <a:ea typeface="Agave"/>
                <a:cs typeface="Agave"/>
              </a:rPr>
              <a:t>Circulation, Volume 122, Number 9, 2010.</a:t>
            </a:r>
            <a:endParaRPr sz="2600" b="0">
              <a:solidFill>
                <a:schemeClr val="tx1">
                  <a:lumMod val="65000"/>
                  <a:lumOff val="35000"/>
                </a:schemeClr>
              </a:solidFill>
              <a:latin typeface="Tinos"/>
              <a:cs typeface="Tinos"/>
            </a:endParaRPr>
          </a:p>
        </p:txBody>
      </p:sp>
      <p:sp>
        <p:nvSpPr>
          <p:cNvPr id="1449806383" name=""/>
          <p:cNvSpPr txBox="1"/>
          <p:nvPr/>
        </p:nvSpPr>
        <p:spPr bwMode="auto">
          <a:xfrm flipH="0" flipV="0">
            <a:off x="8946133" y="8705700"/>
            <a:ext cx="650674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latin typeface="Agave"/>
                <a:ea typeface="Agave"/>
                <a:cs typeface="Agave"/>
              </a:rPr>
              <a:t>Risk</a:t>
            </a:r>
            <a:endParaRPr>
              <a:latin typeface="Agave"/>
              <a:cs typeface="Agave"/>
            </a:endParaRPr>
          </a:p>
        </p:txBody>
      </p:sp>
      <p:sp>
        <p:nvSpPr>
          <p:cNvPr id="2076267767" name=""/>
          <p:cNvSpPr txBox="1"/>
          <p:nvPr/>
        </p:nvSpPr>
        <p:spPr bwMode="auto">
          <a:xfrm flipH="0" flipV="0">
            <a:off x="837633" y="8924234"/>
            <a:ext cx="2159458" cy="4575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400">
                <a:latin typeface="Agave"/>
                <a:cs typeface="Agave"/>
              </a:rPr>
              <a:t>0.6</a:t>
            </a:r>
            <a:endParaRPr sz="2400">
              <a:latin typeface="Agave"/>
              <a:cs typeface="Agave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accent2">
            <a:lumMod val="20000"/>
            <a:lumOff val="80000"/>
            <a:alpha val="66000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77810321" name=""/>
          <p:cNvSpPr/>
          <p:nvPr/>
        </p:nvSpPr>
        <p:spPr bwMode="auto">
          <a:xfrm flipH="0" flipV="0">
            <a:off x="929302" y="1714498"/>
            <a:ext cx="9081799" cy="7938594"/>
          </a:xfrm>
          <a:prstGeom prst="roundRect">
            <a:avLst>
              <a:gd name="adj" fmla="val 3765"/>
            </a:avLst>
          </a:prstGeom>
          <a:solidFill>
            <a:schemeClr val="bg1"/>
          </a:solidFill>
          <a:ln w="25400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4332636" name="TextBox 6"/>
          <p:cNvSpPr txBox="1"/>
          <p:nvPr/>
        </p:nvSpPr>
        <p:spPr bwMode="auto">
          <a:xfrm rot="0" flipH="0" flipV="0">
            <a:off x="8875238" y="9443441"/>
            <a:ext cx="1262142" cy="7826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9"/>
              </a:lnSpc>
              <a:defRPr/>
            </a:pPr>
            <a:r>
              <a:rPr lang="en-US" sz="2600" b="0">
                <a:solidFill>
                  <a:schemeClr val="tx1">
                    <a:lumMod val="85000"/>
                    <a:lumOff val="15000"/>
                  </a:schemeClr>
                </a:solidFill>
                <a:latin typeface="Agave"/>
                <a:ea typeface="Agave"/>
                <a:cs typeface="Agave"/>
              </a:rPr>
              <a:t>2/3</a:t>
            </a:r>
            <a:endParaRPr sz="2600" b="0">
              <a:solidFill>
                <a:schemeClr val="tx1">
                  <a:lumMod val="85000"/>
                  <a:lumOff val="15000"/>
                </a:schemeClr>
              </a:solidFill>
              <a:latin typeface="Tinos"/>
              <a:cs typeface="Tinos"/>
            </a:endParaRPr>
          </a:p>
        </p:txBody>
      </p:sp>
      <p:sp>
        <p:nvSpPr>
          <p:cNvPr id="132835768" name="TextBox 6"/>
          <p:cNvSpPr txBox="1"/>
          <p:nvPr/>
        </p:nvSpPr>
        <p:spPr bwMode="auto">
          <a:xfrm rot="0" flipH="0" flipV="0">
            <a:off x="353747" y="9405342"/>
            <a:ext cx="3402502" cy="7826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9"/>
              </a:lnSpc>
              <a:defRPr/>
            </a:pPr>
            <a:r>
              <a:rPr lang="en-US" sz="2600" b="0">
                <a:solidFill>
                  <a:schemeClr val="tx1">
                    <a:lumMod val="85000"/>
                    <a:lumOff val="15000"/>
                  </a:schemeClr>
                </a:solidFill>
                <a:latin typeface="Agave"/>
                <a:ea typeface="Agave"/>
                <a:cs typeface="Agave"/>
              </a:rPr>
              <a:t>whydoigetsick.com</a:t>
            </a:r>
            <a:endParaRPr sz="2600" b="0">
              <a:solidFill>
                <a:schemeClr val="tx1">
                  <a:lumMod val="85000"/>
                  <a:lumOff val="15000"/>
                </a:schemeClr>
              </a:solidFill>
              <a:latin typeface="Tinos"/>
              <a:cs typeface="Tinos"/>
            </a:endParaRPr>
          </a:p>
        </p:txBody>
      </p:sp>
      <p:sp>
        <p:nvSpPr>
          <p:cNvPr id="1708333852" name=""/>
          <p:cNvSpPr txBox="1"/>
          <p:nvPr/>
        </p:nvSpPr>
        <p:spPr bwMode="auto">
          <a:xfrm flipH="0" flipV="0">
            <a:off x="1136544" y="2140447"/>
            <a:ext cx="8122117" cy="59439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2600" b="0" i="0" u="sng" strike="noStrike" cap="none" spc="0">
                <a:solidFill>
                  <a:schemeClr val="tx1"/>
                </a:solidFill>
                <a:latin typeface="Agave"/>
                <a:cs typeface="Agave"/>
              </a:rPr>
              <a:t>Key Takeaways:</a:t>
            </a:r>
            <a:endParaRPr sz="2600" b="0" i="0" u="sng" strike="noStrike" cap="none" spc="0">
              <a:solidFill>
                <a:schemeClr val="tx1"/>
              </a:solidFill>
              <a:latin typeface="Agave"/>
              <a:cs typeface="Agave"/>
            </a:endParaRPr>
          </a:p>
          <a:p>
            <a:pPr>
              <a:defRPr/>
            </a:pPr>
            <a:endParaRPr lang="en-US" sz="2600" b="0" i="0" u="none" strike="noStrike" cap="none" spc="0">
              <a:solidFill>
                <a:schemeClr val="tx1"/>
              </a:solidFill>
              <a:latin typeface="Agave"/>
              <a:cs typeface="Agave"/>
            </a:endParaRPr>
          </a:p>
          <a:p>
            <a:pPr algn="l">
              <a:defRPr/>
            </a:pPr>
            <a:r>
              <a:rPr lang="en-US" sz="2600" b="0" i="0" u="none" strike="noStrike" cap="none" spc="0">
                <a:solidFill>
                  <a:schemeClr val="tx1"/>
                </a:solidFill>
                <a:latin typeface="Agave"/>
                <a:ea typeface="Agave"/>
                <a:cs typeface="Agave"/>
              </a:rPr>
              <a:t>Plant and animal proteins are associated with CVD mortality.</a:t>
            </a:r>
            <a:endParaRPr lang="en-US" sz="2800" b="0" i="0" u="none" strike="noStrike" cap="none" spc="0">
              <a:solidFill>
                <a:schemeClr val="tx1"/>
              </a:solidFill>
              <a:latin typeface="Agave"/>
              <a:ea typeface="Agave"/>
              <a:cs typeface="Agave"/>
            </a:endParaRPr>
          </a:p>
          <a:p>
            <a:pPr algn="l">
              <a:defRPr/>
            </a:pPr>
            <a:endParaRPr sz="3600">
              <a:latin typeface="Agave"/>
              <a:cs typeface="Agave"/>
            </a:endParaRPr>
          </a:p>
          <a:p>
            <a:pPr>
              <a:defRPr/>
            </a:pPr>
            <a:r>
              <a:rPr lang="en-US" sz="2600" b="0" i="0" u="none" strike="noStrike" cap="none" spc="0">
                <a:solidFill>
                  <a:schemeClr val="tx1"/>
                </a:solidFill>
                <a:latin typeface="Agave"/>
                <a:ea typeface="Agave"/>
                <a:cs typeface="Agave"/>
              </a:rPr>
              <a:t>A high contribution of </a:t>
            </a:r>
            <a:r>
              <a:rPr lang="en-US" sz="2600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Agave"/>
                <a:ea typeface="Agave"/>
                <a:cs typeface="Agave"/>
              </a:rPr>
              <a:t>protein from meat increased risk of CVD mortality</a:t>
            </a:r>
            <a:r>
              <a:rPr lang="en-US" sz="2600" b="0" i="0" u="none" strike="noStrike" cap="none" spc="0">
                <a:solidFill>
                  <a:schemeClr val="tx1"/>
                </a:solidFill>
                <a:latin typeface="Agave"/>
                <a:ea typeface="Agave"/>
                <a:cs typeface="Agave"/>
              </a:rPr>
              <a:t>, </a:t>
            </a:r>
            <a:r>
              <a:rPr lang="en-US" sz="2600" b="0" i="0" u="none" strike="noStrike" cap="none" spc="0">
                <a:solidFill>
                  <a:schemeClr val="tx1"/>
                </a:solidFill>
                <a:latin typeface="Agave"/>
                <a:ea typeface="Agave"/>
                <a:cs typeface="Agave"/>
              </a:rPr>
              <a:t>whereas a high contribution of </a:t>
            </a:r>
            <a:r>
              <a:rPr lang="en-US" sz="2600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Agave"/>
                <a:ea typeface="Agave"/>
                <a:cs typeface="Agave"/>
              </a:rPr>
              <a:t>protein from nuts and seeds is protective</a:t>
            </a:r>
            <a:r>
              <a:rPr lang="en-US" sz="2600" b="0" i="0" u="none" strike="noStrike" cap="none" spc="0">
                <a:solidFill>
                  <a:schemeClr val="tx1"/>
                </a:solidFill>
                <a:latin typeface="Agave"/>
                <a:ea typeface="Agave"/>
                <a:cs typeface="Agave"/>
              </a:rPr>
              <a:t>.</a:t>
            </a:r>
            <a:endParaRPr lang="en-US" sz="2600" b="0" i="0" u="none" strike="noStrike" cap="none" spc="0">
              <a:solidFill>
                <a:schemeClr val="tx1"/>
              </a:solidFill>
              <a:latin typeface="Agave"/>
              <a:cs typeface="Agave"/>
            </a:endParaRPr>
          </a:p>
          <a:p>
            <a:pPr algn="l">
              <a:defRPr/>
            </a:pPr>
            <a:endParaRPr lang="en-US" sz="3600">
              <a:latin typeface="Agave"/>
              <a:cs typeface="Agave"/>
            </a:endParaRPr>
          </a:p>
          <a:p>
            <a:pPr>
              <a:defRPr/>
            </a:pPr>
            <a:r>
              <a:rPr lang="en-US" sz="2600" b="0" i="0" u="none" strike="noStrike" cap="none" spc="0">
                <a:solidFill>
                  <a:schemeClr val="tx1"/>
                </a:solidFill>
                <a:latin typeface="Agave"/>
                <a:ea typeface="Agave"/>
                <a:cs typeface="Agave"/>
              </a:rPr>
              <a:t>These associations were not influenced by other characteristics of the diet, such as being vegetarian or </a:t>
            </a:r>
            <a:r>
              <a:rPr lang="en-US" sz="2600" b="0" i="0" u="none" strike="noStrike" cap="none" spc="0">
                <a:solidFill>
                  <a:schemeClr val="tx1"/>
                </a:solidFill>
                <a:latin typeface="Agave"/>
                <a:ea typeface="Agave"/>
                <a:cs typeface="Agave"/>
              </a:rPr>
              <a:t>nutrients related to CVD outcomes.</a:t>
            </a:r>
            <a:endParaRPr lang="en-US" sz="2600" b="0" i="0" u="none" strike="noStrike" cap="none" spc="0">
              <a:solidFill>
                <a:schemeClr val="tx1"/>
              </a:solidFill>
              <a:latin typeface="Agave"/>
              <a:cs typeface="Agave"/>
            </a:endParaRPr>
          </a:p>
          <a:p>
            <a:pPr>
              <a:defRPr/>
            </a:pPr>
            <a:endParaRPr lang="en-US" sz="2600" b="0" i="0" u="none" strike="noStrike" cap="none" spc="0">
              <a:solidFill>
                <a:schemeClr val="tx1"/>
              </a:solidFill>
              <a:latin typeface="Agave"/>
              <a:cs typeface="Agave"/>
            </a:endParaRPr>
          </a:p>
        </p:txBody>
      </p:sp>
      <p:sp>
        <p:nvSpPr>
          <p:cNvPr id="207176182" name="TextBox 6"/>
          <p:cNvSpPr txBox="1"/>
          <p:nvPr/>
        </p:nvSpPr>
        <p:spPr bwMode="auto">
          <a:xfrm rot="0" flipH="0" flipV="0">
            <a:off x="-291598" y="163463"/>
            <a:ext cx="10967604" cy="10568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8"/>
              </a:lnSpc>
              <a:defRPr/>
            </a:pPr>
            <a:r>
              <a:rPr lang="en-US" sz="2700" b="0" i="0" u="none" strike="noStrike" cap="none" spc="0">
                <a:solidFill>
                  <a:schemeClr val="tx1"/>
                </a:solidFill>
                <a:latin typeface="Agave"/>
                <a:ea typeface="Agave"/>
                <a:cs typeface="Agave"/>
              </a:rPr>
              <a:t>Plant Protein, Animal Protein and Cardio Vascular Disease</a:t>
            </a:r>
            <a:endParaRPr sz="2700" b="0">
              <a:solidFill>
                <a:schemeClr val="tx1"/>
              </a:solidFill>
              <a:latin typeface="Tinos"/>
              <a:cs typeface="Tinos"/>
            </a:endParaRPr>
          </a:p>
          <a:p>
            <a:pPr>
              <a:defRPr/>
            </a:pPr>
            <a:endParaRPr/>
          </a:p>
        </p:txBody>
      </p:sp>
      <p:sp>
        <p:nvSpPr>
          <p:cNvPr id="573240558" name="TextBox 6"/>
          <p:cNvSpPr txBox="1"/>
          <p:nvPr/>
        </p:nvSpPr>
        <p:spPr bwMode="auto">
          <a:xfrm rot="0" flipH="0" flipV="0">
            <a:off x="-80787" y="710790"/>
            <a:ext cx="10544182" cy="7825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8"/>
              </a:lnSpc>
              <a:defRPr/>
            </a:pPr>
            <a:r>
              <a:rPr lang="en-US" sz="2600" b="0">
                <a:solidFill>
                  <a:schemeClr val="tx1">
                    <a:lumMod val="65000"/>
                    <a:lumOff val="35000"/>
                  </a:schemeClr>
                </a:solidFill>
                <a:latin typeface="Agave"/>
                <a:ea typeface="Agave"/>
                <a:cs typeface="Agave"/>
              </a:rPr>
              <a:t>Bernstein et al, </a:t>
            </a:r>
            <a:r>
              <a:rPr lang="en-US" sz="26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gave"/>
                <a:ea typeface="Agave"/>
                <a:cs typeface="Agave"/>
              </a:rPr>
              <a:t>Circulation, Volume 122, Number 9, 2010.</a:t>
            </a:r>
            <a:endParaRPr sz="2600" b="0">
              <a:solidFill>
                <a:schemeClr val="tx1">
                  <a:lumMod val="65000"/>
                  <a:lumOff val="35000"/>
                </a:schemeClr>
              </a:solidFill>
              <a:latin typeface="Tinos"/>
              <a:cs typeface="Tino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accent2">
            <a:lumMod val="20000"/>
            <a:lumOff val="80000"/>
            <a:alpha val="66000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62892329" name=""/>
          <p:cNvSpPr/>
          <p:nvPr/>
        </p:nvSpPr>
        <p:spPr bwMode="auto">
          <a:xfrm flipH="0" flipV="0">
            <a:off x="673113" y="1619249"/>
            <a:ext cx="9081799" cy="7938594"/>
          </a:xfrm>
          <a:prstGeom prst="roundRect">
            <a:avLst>
              <a:gd name="adj" fmla="val 3765"/>
            </a:avLst>
          </a:prstGeom>
          <a:solidFill>
            <a:schemeClr val="bg1"/>
          </a:solidFill>
          <a:ln w="25400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0018526" name="TextBox 6"/>
          <p:cNvSpPr txBox="1"/>
          <p:nvPr/>
        </p:nvSpPr>
        <p:spPr bwMode="auto">
          <a:xfrm rot="0" flipH="0" flipV="0">
            <a:off x="8875238" y="9443441"/>
            <a:ext cx="1262862" cy="7826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9"/>
              </a:lnSpc>
              <a:defRPr/>
            </a:pPr>
            <a:r>
              <a:rPr lang="en-US" sz="2600" b="0">
                <a:solidFill>
                  <a:schemeClr val="tx1">
                    <a:lumMod val="85000"/>
                    <a:lumOff val="15000"/>
                  </a:schemeClr>
                </a:solidFill>
                <a:latin typeface="Agave"/>
                <a:ea typeface="Agave"/>
                <a:cs typeface="Agave"/>
              </a:rPr>
              <a:t>3/3</a:t>
            </a:r>
            <a:endParaRPr sz="2600" b="0">
              <a:solidFill>
                <a:schemeClr val="tx1">
                  <a:lumMod val="85000"/>
                  <a:lumOff val="15000"/>
                </a:schemeClr>
              </a:solidFill>
              <a:latin typeface="Tinos"/>
              <a:cs typeface="Tinos"/>
            </a:endParaRPr>
          </a:p>
        </p:txBody>
      </p:sp>
      <p:sp>
        <p:nvSpPr>
          <p:cNvPr id="2023603822" name="TextBox 6"/>
          <p:cNvSpPr txBox="1"/>
          <p:nvPr/>
        </p:nvSpPr>
        <p:spPr bwMode="auto">
          <a:xfrm rot="0" flipH="0" flipV="0">
            <a:off x="353747" y="9405342"/>
            <a:ext cx="3402502" cy="7826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9"/>
              </a:lnSpc>
              <a:defRPr/>
            </a:pPr>
            <a:r>
              <a:rPr lang="en-US" sz="2600" b="0">
                <a:solidFill>
                  <a:schemeClr val="tx1">
                    <a:lumMod val="85000"/>
                    <a:lumOff val="15000"/>
                  </a:schemeClr>
                </a:solidFill>
                <a:latin typeface="Agave"/>
                <a:ea typeface="Agave"/>
                <a:cs typeface="Agave"/>
              </a:rPr>
              <a:t>whydoigetsick.com</a:t>
            </a:r>
            <a:endParaRPr sz="2600" b="0">
              <a:solidFill>
                <a:schemeClr val="tx1">
                  <a:lumMod val="85000"/>
                  <a:lumOff val="15000"/>
                </a:schemeClr>
              </a:solidFill>
              <a:latin typeface="Tinos"/>
              <a:cs typeface="Tinos"/>
            </a:endParaRPr>
          </a:p>
        </p:txBody>
      </p:sp>
      <p:sp>
        <p:nvSpPr>
          <p:cNvPr id="1359300248" name=""/>
          <p:cNvSpPr txBox="1"/>
          <p:nvPr/>
        </p:nvSpPr>
        <p:spPr bwMode="auto">
          <a:xfrm flipH="0" flipV="0">
            <a:off x="1136544" y="2140447"/>
            <a:ext cx="8200597" cy="74374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2400" b="0" i="0" u="sng" strike="noStrike" cap="none" spc="0">
                <a:solidFill>
                  <a:schemeClr val="tx1"/>
                </a:solidFill>
                <a:latin typeface="Agave"/>
                <a:ea typeface="Agave"/>
                <a:cs typeface="Agave"/>
              </a:rPr>
              <a:t>From the Spirit of Prophecy</a:t>
            </a:r>
            <a:endParaRPr lang="en-US" sz="2400" b="0" i="0" u="sng" strike="noStrike" cap="none" spc="0">
              <a:solidFill>
                <a:schemeClr val="tx1"/>
              </a:solidFill>
              <a:latin typeface="Agave"/>
              <a:ea typeface="Agave"/>
              <a:cs typeface="Agave"/>
            </a:endParaRPr>
          </a:p>
          <a:p>
            <a:pPr>
              <a:defRPr/>
            </a:pPr>
            <a:endParaRPr lang="en-US" sz="2400" b="0" i="0" u="sng" strike="noStrike" cap="none" spc="0">
              <a:solidFill>
                <a:schemeClr val="tx1"/>
              </a:solidFill>
              <a:latin typeface="Agave"/>
              <a:ea typeface="Agave"/>
              <a:cs typeface="Agave"/>
            </a:endParaRPr>
          </a:p>
          <a:p>
            <a:pPr>
              <a:defRPr/>
            </a:pPr>
            <a:r>
              <a:rPr lang="en-US" sz="2400" b="0" i="0" u="none" strike="noStrike" cap="none" spc="0">
                <a:solidFill>
                  <a:schemeClr val="tx1"/>
                </a:solidFill>
                <a:latin typeface="Agave"/>
                <a:ea typeface="Agave"/>
                <a:cs typeface="Agave"/>
              </a:rPr>
              <a:t>God gave our first parents the food He designed that the race should eat.</a:t>
            </a:r>
            <a:r>
              <a:rPr lang="en-US" sz="2400" b="0" i="0" u="none" strike="noStrike" cap="none" spc="0">
                <a:solidFill>
                  <a:schemeClr val="accent6">
                    <a:lumMod val="75000"/>
                  </a:schemeClr>
                </a:solidFill>
                <a:latin typeface="Agave"/>
                <a:ea typeface="Agave"/>
                <a:cs typeface="Agave"/>
              </a:rPr>
              <a:t>The fruit of </a:t>
            </a:r>
            <a:r>
              <a:rPr lang="en-US" sz="2400" b="0" i="0" u="none" strike="noStrike" cap="none" spc="0">
                <a:solidFill>
                  <a:schemeClr val="accent6">
                    <a:lumMod val="75000"/>
                  </a:schemeClr>
                </a:solidFill>
                <a:latin typeface="Agave"/>
                <a:ea typeface="Agave"/>
                <a:cs typeface="Agave"/>
              </a:rPr>
              <a:t>the trees in the garden, was the food man’s wants required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Agave"/>
                <a:ea typeface="Agave"/>
                <a:cs typeface="Agave"/>
              </a:rPr>
              <a:t>. 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Agave"/>
                <a:ea typeface="Agave"/>
                <a:cs typeface="Agave"/>
              </a:rPr>
              <a:t>God gave man no permission to eat animal food until after the </a:t>
            </a:r>
            <a:r>
              <a:rPr lang="en-US" sz="2400" b="1" i="0" u="none" strike="noStrike" cap="none" spc="0">
                <a:solidFill>
                  <a:schemeClr val="accent2"/>
                </a:solidFill>
                <a:latin typeface="Agave"/>
                <a:ea typeface="Agave"/>
                <a:cs typeface="Agave"/>
              </a:rPr>
              <a:t>flood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Agave"/>
                <a:ea typeface="Agave"/>
                <a:cs typeface="Agave"/>
              </a:rPr>
              <a:t>.</a:t>
            </a:r>
            <a:endParaRPr lang="en-US" sz="2400" b="0" i="0" u="none" strike="noStrike" cap="none" spc="0">
              <a:solidFill>
                <a:schemeClr val="tx1"/>
              </a:solidFill>
              <a:latin typeface="Agave"/>
              <a:ea typeface="Agave"/>
              <a:cs typeface="Agave"/>
            </a:endParaRPr>
          </a:p>
          <a:p>
            <a:pPr>
              <a:defRPr/>
            </a:pPr>
            <a:endParaRPr lang="en-US" sz="2400" b="0" i="0" u="none" strike="noStrike" cap="none" spc="0">
              <a:solidFill>
                <a:schemeClr val="tx1"/>
              </a:solidFill>
              <a:latin typeface="Agave"/>
              <a:cs typeface="Agave"/>
            </a:endParaRPr>
          </a:p>
          <a:p>
            <a:pPr>
              <a:defRPr/>
            </a:pPr>
            <a:r>
              <a:rPr lang="en-US" sz="2400" b="0" i="0" u="none" strike="noStrike" cap="none" spc="0">
                <a:solidFill>
                  <a:schemeClr val="accent6">
                    <a:lumMod val="75000"/>
                  </a:schemeClr>
                </a:solidFill>
                <a:latin typeface="Agave"/>
                <a:ea typeface="Agave"/>
                <a:cs typeface="Agave"/>
              </a:rPr>
              <a:t>Everything had been destroyed upon which man could subsist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Agave"/>
                <a:ea typeface="Agave"/>
                <a:cs typeface="Agave"/>
              </a:rPr>
              <a:t>...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Agave"/>
                <a:ea typeface="Agave"/>
                <a:cs typeface="Agave"/>
              </a:rPr>
              <a:t> the 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Agave"/>
                <a:ea typeface="Agave"/>
                <a:cs typeface="Agave"/>
              </a:rPr>
              <a:t>Lord</a:t>
            </a:r>
            <a:r>
              <a:rPr lang="en-US" sz="2400" b="0" i="0" u="none" strike="noStrike" cap="none" spc="0">
                <a:solidFill>
                  <a:schemeClr val="accent6">
                    <a:lumMod val="75000"/>
                  </a:schemeClr>
                </a:solidFill>
                <a:latin typeface="Agave"/>
                <a:ea typeface="Agave"/>
                <a:cs typeface="Agave"/>
              </a:rPr>
              <a:t> in their necessity gave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Agave"/>
                <a:ea typeface="Agave"/>
                <a:cs typeface="Agave"/>
              </a:rPr>
              <a:t> </a:t>
            </a:r>
            <a:r>
              <a:rPr lang="en-US" sz="2400" b="0" i="0" u="none" strike="noStrike" cap="none" spc="0">
                <a:solidFill>
                  <a:schemeClr val="accent6">
                    <a:lumMod val="75000"/>
                  </a:schemeClr>
                </a:solidFill>
                <a:latin typeface="Agave"/>
                <a:ea typeface="Agave"/>
                <a:cs typeface="Agave"/>
              </a:rPr>
              <a:t>Noah permission to eat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Agave"/>
                <a:ea typeface="Agave"/>
                <a:cs typeface="Agave"/>
              </a:rPr>
              <a:t> 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Agave"/>
                <a:ea typeface="Agave"/>
                <a:cs typeface="Agave"/>
              </a:rPr>
              <a:t>of the </a:t>
            </a:r>
            <a:r>
              <a:rPr lang="en-US" sz="2400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Agave"/>
                <a:ea typeface="Agave"/>
                <a:cs typeface="Agave"/>
              </a:rPr>
              <a:t>clean 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Agave"/>
                <a:ea typeface="Agave"/>
                <a:cs typeface="Agave"/>
              </a:rPr>
              <a:t>animals which he had taken with him into the ark, </a:t>
            </a:r>
            <a:r>
              <a:rPr lang="en-US" sz="2400" b="0" i="0" u="none" strike="noStrike" cap="none" spc="0">
                <a:solidFill>
                  <a:schemeClr val="accent6">
                    <a:lumMod val="75000"/>
                  </a:schemeClr>
                </a:solidFill>
                <a:latin typeface="Agave"/>
                <a:ea typeface="Agave"/>
                <a:cs typeface="Agave"/>
              </a:rPr>
              <a:t>but </a:t>
            </a:r>
            <a:r>
              <a:rPr lang="en-US" sz="2400" b="0" i="0" u="none" strike="noStrike" cap="none" spc="0">
                <a:solidFill>
                  <a:schemeClr val="accent6">
                    <a:lumMod val="75000"/>
                  </a:schemeClr>
                </a:solidFill>
                <a:latin typeface="Agave"/>
                <a:ea typeface="Agave"/>
                <a:cs typeface="Agave"/>
              </a:rPr>
              <a:t>animal food was not the most healthful article of food for man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Agave"/>
                <a:ea typeface="Agave"/>
                <a:cs typeface="Agave"/>
              </a:rPr>
              <a:t>.</a:t>
            </a:r>
            <a:endParaRPr lang="en-US" sz="2400" b="0" i="0" u="none" strike="noStrike" cap="none" spc="0">
              <a:solidFill>
                <a:schemeClr val="tx1"/>
              </a:solidFill>
              <a:latin typeface="Agave"/>
              <a:ea typeface="Agave"/>
              <a:cs typeface="Agave"/>
            </a:endParaRPr>
          </a:p>
          <a:p>
            <a:pPr>
              <a:defRPr/>
            </a:pPr>
            <a:endParaRPr lang="en-US" sz="2600" b="0" i="0" u="none" strike="noStrike" cap="none" spc="0">
              <a:solidFill>
                <a:schemeClr val="tx1"/>
              </a:solidFill>
              <a:latin typeface="Agave"/>
              <a:cs typeface="Agave"/>
            </a:endParaRPr>
          </a:p>
          <a:p>
            <a:pPr>
              <a:defRPr/>
            </a:pPr>
            <a:r>
              <a:rPr lang="en-US" sz="2400" b="0" i="0" u="none" strike="noStrike" cap="none" spc="0">
                <a:solidFill>
                  <a:schemeClr val="tx1"/>
                </a:solidFill>
                <a:latin typeface="Agave"/>
                <a:ea typeface="Agave"/>
                <a:cs typeface="Agave"/>
              </a:rPr>
              <a:t>Worldly physicians cannot account for the rapid increase 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Agave"/>
                <a:ea typeface="Agave"/>
                <a:cs typeface="Agave"/>
              </a:rPr>
              <a:t>of disease among the human family. But we know that </a:t>
            </a:r>
            <a:r>
              <a:rPr lang="en-US" sz="2400" b="0" i="0" u="none" strike="noStrike" cap="none" spc="0">
                <a:solidFill>
                  <a:schemeClr val="accent6">
                    <a:lumMod val="75000"/>
                  </a:schemeClr>
                </a:solidFill>
                <a:latin typeface="Agave"/>
                <a:ea typeface="Agave"/>
                <a:cs typeface="Agave"/>
              </a:rPr>
              <a:t>much of this </a:t>
            </a:r>
            <a:r>
              <a:rPr lang="en-US" sz="2400" b="0" i="0" u="none" strike="noStrike" cap="none" spc="0">
                <a:solidFill>
                  <a:schemeClr val="accent6">
                    <a:lumMod val="75000"/>
                  </a:schemeClr>
                </a:solidFill>
                <a:latin typeface="Agave"/>
                <a:ea typeface="Agave"/>
                <a:cs typeface="Agave"/>
              </a:rPr>
              <a:t>suffering is caused by the eating of dead flesh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Agave"/>
                <a:ea typeface="Agave"/>
                <a:cs typeface="Agave"/>
              </a:rPr>
              <a:t>.—Letter 83, 1901</a:t>
            </a:r>
            <a:endParaRPr lang="en-US" sz="2400" b="0" i="0" u="none" strike="noStrike" cap="none" spc="0">
              <a:solidFill>
                <a:schemeClr val="tx1"/>
              </a:solidFill>
              <a:latin typeface="Agave"/>
              <a:ea typeface="Agave"/>
              <a:cs typeface="Agave"/>
            </a:endParaRPr>
          </a:p>
          <a:p>
            <a:pPr>
              <a:defRPr/>
            </a:pPr>
            <a:endParaRPr lang="en-US" sz="2400" b="0" i="0" u="none" strike="noStrike" cap="none" spc="0">
              <a:solidFill>
                <a:schemeClr val="tx1"/>
              </a:solidFill>
              <a:latin typeface="Agave"/>
              <a:cs typeface="Agave"/>
            </a:endParaRPr>
          </a:p>
          <a:p>
            <a:pPr>
              <a:defRPr/>
            </a:pPr>
            <a:r>
              <a:rPr lang="en-US" sz="2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gave"/>
                <a:ea typeface="Agave"/>
                <a:cs typeface="Agave"/>
              </a:rPr>
              <a:t>[Counsels on Food and Diet, Ellen G. White]</a:t>
            </a:r>
            <a:endParaRPr sz="2400" b="0" i="0" u="none" strike="noStrike" cap="none" spc="0">
              <a:solidFill>
                <a:schemeClr val="tx1">
                  <a:lumMod val="65000"/>
                  <a:lumOff val="35000"/>
                </a:schemeClr>
              </a:solidFill>
              <a:latin typeface="Agave"/>
              <a:cs typeface="Agave"/>
            </a:endParaRPr>
          </a:p>
        </p:txBody>
      </p:sp>
      <p:sp>
        <p:nvSpPr>
          <p:cNvPr id="650904954" name="TextBox 6"/>
          <p:cNvSpPr txBox="1"/>
          <p:nvPr/>
        </p:nvSpPr>
        <p:spPr bwMode="auto">
          <a:xfrm rot="0" flipH="0" flipV="0">
            <a:off x="-291598" y="163463"/>
            <a:ext cx="10967604" cy="10568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8"/>
              </a:lnSpc>
              <a:defRPr/>
            </a:pPr>
            <a:r>
              <a:rPr lang="en-US" sz="2700" b="0" i="0" u="none" strike="noStrike" cap="none" spc="0">
                <a:solidFill>
                  <a:schemeClr val="tx1"/>
                </a:solidFill>
                <a:latin typeface="Agave"/>
                <a:ea typeface="Agave"/>
                <a:cs typeface="Agave"/>
              </a:rPr>
              <a:t>Plant Protein, Animal Protein and Cardio Vascular Disease</a:t>
            </a:r>
            <a:endParaRPr sz="2700" b="0">
              <a:solidFill>
                <a:schemeClr val="tx1"/>
              </a:solidFill>
              <a:latin typeface="Tinos"/>
              <a:cs typeface="Tinos"/>
            </a:endParaRPr>
          </a:p>
          <a:p>
            <a:pPr>
              <a:defRPr/>
            </a:pPr>
            <a:endParaRPr/>
          </a:p>
        </p:txBody>
      </p:sp>
      <p:sp>
        <p:nvSpPr>
          <p:cNvPr id="1580747963" name="TextBox 6"/>
          <p:cNvSpPr txBox="1"/>
          <p:nvPr/>
        </p:nvSpPr>
        <p:spPr bwMode="auto">
          <a:xfrm rot="0" flipH="0" flipV="0">
            <a:off x="-80787" y="710790"/>
            <a:ext cx="10544182" cy="7825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8"/>
              </a:lnSpc>
              <a:defRPr/>
            </a:pPr>
            <a:r>
              <a:rPr lang="en-US" sz="2600" b="0">
                <a:solidFill>
                  <a:schemeClr val="tx1">
                    <a:lumMod val="65000"/>
                    <a:lumOff val="35000"/>
                  </a:schemeClr>
                </a:solidFill>
                <a:latin typeface="Agave"/>
                <a:ea typeface="Agave"/>
                <a:cs typeface="Agave"/>
              </a:rPr>
              <a:t>Bernstein et al, </a:t>
            </a:r>
            <a:r>
              <a:rPr lang="en-US" sz="26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gave"/>
                <a:ea typeface="Agave"/>
                <a:cs typeface="Agave"/>
              </a:rPr>
              <a:t>Circulation, Volume 122, Number 9, 2010.</a:t>
            </a:r>
            <a:endParaRPr sz="2600" b="0">
              <a:solidFill>
                <a:schemeClr val="tx1">
                  <a:lumMod val="65000"/>
                  <a:lumOff val="35000"/>
                </a:schemeClr>
              </a:solidFill>
              <a:latin typeface="Tinos"/>
              <a:cs typeface="Tino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ONLYOFFICE/8.1.0.169</Application>
  <DocSecurity>0</DocSecurity>
  <PresentationFormat>On-screen Show (4:3)</PresentationFormat>
  <Paragraphs>0</Paragraphs>
  <Slides>4</Slides>
  <Notes>4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Theme 1</vt:lpstr>
      <vt:lpstr>Slide 1</vt:lpstr>
      <vt:lpstr>Slide 2</vt:lpstr>
      <vt:lpstr>Slide 3</vt:lpstr>
      <vt:lpstr>Slide 4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Minimalistic Photo Frame Instagram Post</dc:title>
  <dc:subject/>
  <dc:creator/>
  <cp:keywords/>
  <dc:description/>
  <dc:identifier>DAGLDlBTXjw</dc:identifier>
  <dc:language/>
  <cp:lastModifiedBy/>
  <cp:revision>4</cp:revision>
  <dcterms:created xsi:type="dcterms:W3CDTF">2006-08-16T00:00:00Z</dcterms:created>
  <dcterms:modified xsi:type="dcterms:W3CDTF">2024-08-07T18:21:48Z</dcterms:modified>
  <cp:category/>
  <cp:contentStatus/>
  <cp:version/>
</cp:coreProperties>
</file>