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50" r:id="rId5"/>
    <p:sldId id="361" r:id="rId6"/>
    <p:sldId id="334" r:id="rId7"/>
    <p:sldId id="353" r:id="rId8"/>
    <p:sldId id="354" r:id="rId9"/>
    <p:sldId id="355" r:id="rId10"/>
    <p:sldId id="356" r:id="rId11"/>
    <p:sldId id="357" r:id="rId12"/>
    <p:sldId id="362" r:id="rId13"/>
    <p:sldId id="363" r:id="rId14"/>
    <p:sldId id="364" r:id="rId15"/>
    <p:sldId id="34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8A693-50B3-437E-AD52-B88D40E35526}" v="3" dt="2020-10-14T20:04:4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226" autoAdjust="0"/>
  </p:normalViewPr>
  <p:slideViewPr>
    <p:cSldViewPr snapToGrid="0">
      <p:cViewPr varScale="1">
        <p:scale>
          <a:sx n="95" d="100"/>
          <a:sy n="95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OneMain Consumer Loan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OneMain Consumer Loan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OneMain Consumer Loan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OneMain Consumer Loan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OneMain Consumer Loan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OneMain Consumer Loan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OneMain Consumer Loan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OneMain Consumer Loan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OneMain Consumer Loan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OneMain Consumer Loan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Consumer Loan Securitization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OMFIT 2019-2</a:t>
            </a:r>
            <a:r>
              <a:rPr lang="en-US" dirty="0"/>
              <a:t> </a:t>
            </a:r>
          </a:p>
          <a:p>
            <a:r>
              <a:rPr lang="en-US" dirty="0"/>
              <a:t>Mathew Simons</a:t>
            </a:r>
          </a:p>
          <a:p>
            <a:r>
              <a:rPr lang="en-US" dirty="0"/>
              <a:t>November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r>
              <a:rPr lang="en-US" dirty="0"/>
              <a:t>Increase customer satisfaction </a:t>
            </a:r>
            <a:br>
              <a:rPr lang="en-US" dirty="0"/>
            </a:br>
            <a:r>
              <a:rPr lang="en-US" dirty="0"/>
              <a:t>by 2%</a:t>
            </a:r>
          </a:p>
          <a:p>
            <a:r>
              <a:rPr lang="en-US" dirty="0"/>
              <a:t>Maintain growth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Added priorities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Decrease the number of rotations </a:t>
            </a:r>
            <a:br>
              <a:rPr lang="en-US" dirty="0"/>
            </a:br>
            <a:r>
              <a:rPr lang="en-US" dirty="0"/>
              <a:t>by at least 2</a:t>
            </a:r>
          </a:p>
          <a:p>
            <a:r>
              <a:rPr lang="en-US" dirty="0"/>
              <a:t>Ensure the cost of development stays below budget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Interns begin</a:t>
            </a:r>
          </a:p>
          <a:p>
            <a:r>
              <a:rPr lang="en-US" dirty="0"/>
              <a:t>Indoor rec leagues</a:t>
            </a:r>
          </a:p>
          <a:p>
            <a:r>
              <a:rPr lang="en-US" dirty="0"/>
              <a:t>Chess tournaments</a:t>
            </a:r>
          </a:p>
          <a:p>
            <a:r>
              <a:rPr lang="en-US" dirty="0"/>
              <a:t>Big Game watching party</a:t>
            </a:r>
          </a:p>
          <a:p>
            <a:r>
              <a:rPr lang="en-US" dirty="0"/>
              <a:t>Food drive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/>
              <a:t>OneMain Consumer Loan Review</a:t>
            </a:r>
            <a:endParaRPr lang="en-US" sz="1100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DD34D67-E258-443E-8B33-EE16DD144A3A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November 10,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Our business is good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Profits are up in the last quarter by 3%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We’re getting our work done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finished the consolidation project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We’re delivering for our customers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Last year we supported thousands of customers and</a:t>
            </a:r>
          </a:p>
          <a:p>
            <a:r>
              <a:rPr lang="en-US" dirty="0"/>
              <a:t>sold 60,000 units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Our customers keep coming back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 increased customer retention by 4%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We’re leaders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We are top leaders in the industry</a:t>
            </a:r>
          </a:p>
          <a:p>
            <a:r>
              <a:rPr lang="en-US" dirty="0"/>
              <a:t>across the 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/>
              <a:t>OneMain Consumer Loan Review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November 10,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to your commitment and strong work ethic, we know next year will be even better than the last. </a:t>
            </a:r>
          </a:p>
          <a:p>
            <a:r>
              <a:rPr lang="en-US" dirty="0"/>
              <a:t>We look forward to working together. </a:t>
            </a:r>
          </a:p>
          <a:p>
            <a:endParaRPr lang="en-US" dirty="0"/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Contoso  </a:t>
            </a:r>
            <a:r>
              <a:rPr lang="en-US" dirty="0"/>
              <a:t>  </a:t>
            </a:r>
          </a:p>
          <a:p>
            <a:r>
              <a:rPr lang="en-US" dirty="0"/>
              <a:t>sales@contoso.com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Securitization</a:t>
            </a:r>
            <a:r>
              <a:rPr lang="en-US" dirty="0"/>
              <a:t> 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Overview</a:t>
            </a:r>
          </a:p>
          <a:p>
            <a:pPr marL="1028700" lvl="1" indent="-342900">
              <a:buFont typeface="Arial" panose="020B0604020202020204" pitchFamily="34" charset="0"/>
              <a:buAutoNum type="arabicPeriod"/>
            </a:pPr>
            <a:r>
              <a:rPr lang="en-US" sz="1400" dirty="0"/>
              <a:t>What is securitization and structured finance?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Review </a:t>
            </a:r>
            <a:r>
              <a:rPr lang="en-US" sz="1800" dirty="0" err="1">
                <a:solidFill>
                  <a:schemeClr val="tx2"/>
                </a:solidFill>
                <a:latin typeface="+mj-lt"/>
              </a:rPr>
              <a:t>OneMain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 ABS portfolio</a:t>
            </a:r>
          </a:p>
          <a:p>
            <a:pPr marL="1028700" lvl="1" indent="-342900">
              <a:buFont typeface="Arial" panose="020B0604020202020204" pitchFamily="34" charset="0"/>
              <a:buAutoNum type="arabicPeriod"/>
            </a:pPr>
            <a:r>
              <a:rPr lang="en-US" sz="1400" dirty="0"/>
              <a:t>We’ll take a look at how </a:t>
            </a:r>
            <a:r>
              <a:rPr lang="en-US" sz="1400" dirty="0" err="1"/>
              <a:t>OneMain’s</a:t>
            </a:r>
            <a:r>
              <a:rPr lang="en-US" sz="1400" dirty="0"/>
              <a:t> consumer loan portfolios have been performing as a whole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OMFIT 2019-2</a:t>
            </a:r>
          </a:p>
          <a:p>
            <a:pPr marL="1028700" lvl="1" indent="-342900">
              <a:buFont typeface="Arial" panose="020B0604020202020204" pitchFamily="34" charset="0"/>
              <a:buAutoNum type="arabicPeriod"/>
            </a:pPr>
            <a:r>
              <a:rPr lang="en-US" sz="1400" dirty="0"/>
              <a:t>Take a closer look at the performance of a specific </a:t>
            </a:r>
            <a:r>
              <a:rPr lang="en-US" sz="1400" dirty="0" err="1"/>
              <a:t>OneMain</a:t>
            </a:r>
            <a:r>
              <a:rPr lang="en-US" sz="1400" dirty="0"/>
              <a:t> ABS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/>
              <a:t>OneMain Consumer Loan Review</a:t>
            </a:r>
            <a:endParaRPr lang="en-US" dirty="0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November 10,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Securitization Overview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/>
              <a:t>What is Securitization?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b="0"/>
              <a:t>OneMain Consumer Loan Review</a:t>
            </a:r>
            <a:endParaRPr lang="en-US" b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0FFC6F-2BF3-42FE-80C1-0A76D4B6C7CE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November 10, 2023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24D83-DDD5-E789-4676-C8C216ED2FFF}"/>
              </a:ext>
            </a:extLst>
          </p:cNvPr>
          <p:cNvSpPr txBox="1"/>
          <p:nvPr/>
        </p:nvSpPr>
        <p:spPr>
          <a:xfrm>
            <a:off x="401053" y="1788695"/>
            <a:ext cx="10403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Securitization is the process of taking an illiquid asset or group of assets and, through financial engineering, transforming it (or them) into an investable security.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Source: Investopedia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773C02-29E3-8EA0-11A9-3863C0143AE5}"/>
              </a:ext>
            </a:extLst>
          </p:cNvPr>
          <p:cNvGrpSpPr/>
          <p:nvPr/>
        </p:nvGrpSpPr>
        <p:grpSpPr>
          <a:xfrm>
            <a:off x="2430369" y="2805867"/>
            <a:ext cx="6278482" cy="2719137"/>
            <a:chOff x="1114925" y="2805867"/>
            <a:chExt cx="6278482" cy="271913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FC3940-1669-98FE-79BA-FF735FF0C89D}"/>
                </a:ext>
              </a:extLst>
            </p:cNvPr>
            <p:cNvGrpSpPr/>
            <p:nvPr/>
          </p:nvGrpSpPr>
          <p:grpSpPr>
            <a:xfrm>
              <a:off x="1114925" y="3312692"/>
              <a:ext cx="962528" cy="1705488"/>
              <a:chOff x="1114925" y="2959768"/>
              <a:chExt cx="962528" cy="170548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C3973C-7B08-E026-4E65-6A783E23CC8B}"/>
                  </a:ext>
                </a:extLst>
              </p:cNvPr>
              <p:cNvSpPr txBox="1"/>
              <p:nvPr/>
            </p:nvSpPr>
            <p:spPr>
              <a:xfrm>
                <a:off x="1114926" y="2959768"/>
                <a:ext cx="633663" cy="28944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Loan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D19C04-EA77-B3CF-673D-663D7C17259F}"/>
                  </a:ext>
                </a:extLst>
              </p:cNvPr>
              <p:cNvSpPr txBox="1"/>
              <p:nvPr/>
            </p:nvSpPr>
            <p:spPr>
              <a:xfrm>
                <a:off x="1114926" y="3343017"/>
                <a:ext cx="633663" cy="28944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Loan 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49065-19C4-D415-2D8F-E40468B004DC}"/>
                  </a:ext>
                </a:extLst>
              </p:cNvPr>
              <p:cNvSpPr txBox="1"/>
              <p:nvPr/>
            </p:nvSpPr>
            <p:spPr>
              <a:xfrm>
                <a:off x="1114925" y="4375815"/>
                <a:ext cx="633663" cy="28944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Loan 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763AFD-CE7F-ED7A-4CF1-8AC70A1D3325}"/>
                  </a:ext>
                </a:extLst>
              </p:cNvPr>
              <p:cNvSpPr txBox="1"/>
              <p:nvPr/>
            </p:nvSpPr>
            <p:spPr>
              <a:xfrm>
                <a:off x="1114925" y="3740152"/>
                <a:ext cx="633663" cy="28944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Loan 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AB45C2-BBD2-0150-2688-452B6785B193}"/>
                  </a:ext>
                </a:extLst>
              </p:cNvPr>
              <p:cNvSpPr txBox="1"/>
              <p:nvPr/>
            </p:nvSpPr>
            <p:spPr>
              <a:xfrm>
                <a:off x="1195137" y="3927984"/>
                <a:ext cx="882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. . .</a:t>
                </a:r>
              </a:p>
            </p:txBody>
          </p:sp>
        </p:grp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9E4DFC06-0139-899F-6C5B-820FD42BA7AD}"/>
                </a:ext>
              </a:extLst>
            </p:cNvPr>
            <p:cNvSpPr/>
            <p:nvPr/>
          </p:nvSpPr>
          <p:spPr>
            <a:xfrm>
              <a:off x="2243455" y="3312692"/>
              <a:ext cx="435577" cy="170548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04D5F4-C4B5-1B3D-78A5-4F0F61A23A3C}"/>
                </a:ext>
              </a:extLst>
            </p:cNvPr>
            <p:cNvSpPr txBox="1"/>
            <p:nvPr/>
          </p:nvSpPr>
          <p:spPr>
            <a:xfrm>
              <a:off x="3126205" y="3513033"/>
              <a:ext cx="1147011" cy="130480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Purpose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Vehicle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(SPV)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8C095E8-F935-8956-F33E-F8D56C814C57}"/>
                </a:ext>
              </a:extLst>
            </p:cNvPr>
            <p:cNvGrpSpPr/>
            <p:nvPr/>
          </p:nvGrpSpPr>
          <p:grpSpPr>
            <a:xfrm>
              <a:off x="5570621" y="2805867"/>
              <a:ext cx="1822786" cy="2719137"/>
              <a:chOff x="6096000" y="2590800"/>
              <a:chExt cx="1822786" cy="271913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0812F6B-B094-A75D-F027-395B0FAD2FBC}"/>
                  </a:ext>
                </a:extLst>
              </p:cNvPr>
              <p:cNvGrpSpPr/>
              <p:nvPr/>
            </p:nvGrpSpPr>
            <p:grpSpPr>
              <a:xfrm>
                <a:off x="6489032" y="2883763"/>
                <a:ext cx="1050757" cy="2031219"/>
                <a:chOff x="6489032" y="2883763"/>
                <a:chExt cx="1050757" cy="2031219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E85DD15-4F6F-0B3B-4F2F-DACD27DD7E93}"/>
                    </a:ext>
                  </a:extLst>
                </p:cNvPr>
                <p:cNvSpPr txBox="1"/>
                <p:nvPr/>
              </p:nvSpPr>
              <p:spPr>
                <a:xfrm>
                  <a:off x="6489032" y="2883763"/>
                  <a:ext cx="1050757" cy="289441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bg1"/>
                      </a:solidFill>
                    </a:rPr>
                    <a:t>Class A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240202B-5EE5-034C-B9F5-8EA12A660F69}"/>
                    </a:ext>
                  </a:extLst>
                </p:cNvPr>
                <p:cNvSpPr txBox="1"/>
                <p:nvPr/>
              </p:nvSpPr>
              <p:spPr>
                <a:xfrm>
                  <a:off x="6489032" y="3320968"/>
                  <a:ext cx="1050757" cy="289441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bg1"/>
                      </a:solidFill>
                    </a:rPr>
                    <a:t>Class B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C7FFEE-1320-F73C-3672-B9CF4925180E}"/>
                    </a:ext>
                  </a:extLst>
                </p:cNvPr>
                <p:cNvSpPr txBox="1"/>
                <p:nvPr/>
              </p:nvSpPr>
              <p:spPr>
                <a:xfrm>
                  <a:off x="6489032" y="3758173"/>
                  <a:ext cx="1050757" cy="289441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bg1"/>
                      </a:solidFill>
                    </a:rPr>
                    <a:t>Class C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06DFD4B-015A-A721-917D-39475DFB62FF}"/>
                    </a:ext>
                  </a:extLst>
                </p:cNvPr>
                <p:cNvSpPr txBox="1"/>
                <p:nvPr/>
              </p:nvSpPr>
              <p:spPr>
                <a:xfrm>
                  <a:off x="6489032" y="4191857"/>
                  <a:ext cx="1050757" cy="289441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bg1"/>
                      </a:solidFill>
                    </a:rPr>
                    <a:t>Class D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1FDECEF-2056-E5D0-FC42-0435EF414A0B}"/>
                    </a:ext>
                  </a:extLst>
                </p:cNvPr>
                <p:cNvSpPr txBox="1"/>
                <p:nvPr/>
              </p:nvSpPr>
              <p:spPr>
                <a:xfrm>
                  <a:off x="6489032" y="4625541"/>
                  <a:ext cx="1050757" cy="289441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bg1"/>
                      </a:solidFill>
                    </a:rPr>
                    <a:t>Class E</a:t>
                  </a:r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8E2FF44-61A8-B2FD-E9F3-220B27828794}"/>
                  </a:ext>
                </a:extLst>
              </p:cNvPr>
              <p:cNvSpPr/>
              <p:nvPr/>
            </p:nvSpPr>
            <p:spPr>
              <a:xfrm>
                <a:off x="6096000" y="2590800"/>
                <a:ext cx="1822786" cy="271913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D9D268D6-EF0D-37B1-7F79-FAFF3A4164A9}"/>
                </a:ext>
              </a:extLst>
            </p:cNvPr>
            <p:cNvSpPr/>
            <p:nvPr/>
          </p:nvSpPr>
          <p:spPr>
            <a:xfrm>
              <a:off x="4572002" y="3513033"/>
              <a:ext cx="435577" cy="130480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/>
          </a:bodyPr>
          <a:lstStyle/>
          <a:p>
            <a:r>
              <a:rPr lang="en-US" b="1" dirty="0"/>
              <a:t>Growth by sector table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678003019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Series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4.3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4.5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Series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4.4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Series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/>
              <a:t>OneMain Consumer Loan Review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C096D19-BD94-4908-B61E-1F9AFA53F122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November 10,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/>
          <a:lstStyle/>
          <a:p>
            <a:r>
              <a:rPr lang="en-US" dirty="0"/>
              <a:t>Contoso was great to work with. </a:t>
            </a:r>
            <a:br>
              <a:rPr lang="en-US" dirty="0"/>
            </a:br>
            <a:r>
              <a:rPr lang="en-US" dirty="0"/>
              <a:t>Patrice was my representative and she anticipated my needs and worked diligently to fix my issue.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37" name="Picture Placeholder 36" descr="Portrait of a team member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/>
          <a:lstStyle/>
          <a:p>
            <a:r>
              <a:rPr lang="en-US" dirty="0"/>
              <a:t>CEO</a:t>
            </a:r>
          </a:p>
        </p:txBody>
      </p:sp>
      <p:pic>
        <p:nvPicPr>
          <p:cNvPr id="19" name="Picture Placeholder 13" descr="Portrait of a team member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8280" y="2572883"/>
            <a:ext cx="2118245" cy="203721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/>
          <a:lstStyle/>
          <a:p>
            <a:r>
              <a:rPr lang="en-US" dirty="0"/>
              <a:t>Larissa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41" name="Picture Placeholder 40" descr="Portrait of a team member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292" y="2572883"/>
            <a:ext cx="2118245" cy="203721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/>
          <a:lstStyle/>
          <a:p>
            <a:r>
              <a:rPr lang="en-US" dirty="0"/>
              <a:t>Roman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21" name="Picture Placeholder 18" descr="Portrait of a team member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023" y="2572883"/>
            <a:ext cx="2118245" cy="2037217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/>
          <a:lstStyle/>
          <a:p>
            <a:r>
              <a:rPr lang="en-US" dirty="0"/>
              <a:t>Federico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/>
          <a:lstStyle/>
          <a:p>
            <a:r>
              <a:rPr lang="en-US" dirty="0"/>
              <a:t>CTO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b="0"/>
              <a:t>OneMain Consumer Loan Review</a:t>
            </a:r>
            <a:endParaRPr lang="en-US" b="0" dirty="0"/>
          </a:p>
        </p:txBody>
      </p:sp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7D353309-7E97-48EA-8ACC-B2751769E2D4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November 10,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</p:spPr>
        <p:txBody>
          <a:bodyPr/>
          <a:lstStyle/>
          <a:p>
            <a:r>
              <a:rPr lang="en-US" dirty="0"/>
              <a:t>Q1. Jul – Sep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</p:spPr>
        <p:txBody>
          <a:bodyPr/>
          <a:lstStyle/>
          <a:p>
            <a:r>
              <a:rPr lang="en-US" dirty="0"/>
              <a:t>Q2. Oct – Dec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/>
          <a:lstStyle/>
          <a:p>
            <a:r>
              <a:rPr lang="en-US" dirty="0"/>
              <a:t>Q3. Jan – Mar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/>
          <a:lstStyle/>
          <a:p>
            <a:r>
              <a:rPr lang="en-US" dirty="0"/>
              <a:t>Q4. Apr – Jun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/>
              <a:t>OneMain Consumer Loan Review</a:t>
            </a:r>
            <a:endParaRPr lang="en-US" dirty="0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0D329C2-CF39-40AB-883B-A1173005F10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November 10,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/>
              <a:t>Increase customer satisfaction by 2%</a:t>
            </a:r>
          </a:p>
          <a:p>
            <a:r>
              <a:rPr lang="en-US" dirty="0"/>
              <a:t>Maintain growth</a:t>
            </a:r>
          </a:p>
          <a:p>
            <a:r>
              <a:rPr lang="en-US" dirty="0"/>
              <a:t>Diversify investment in sector 2</a:t>
            </a:r>
          </a:p>
          <a:p>
            <a:r>
              <a:rPr lang="en-US" dirty="0"/>
              <a:t>Initiative partnership with 3</a:t>
            </a:r>
            <a:r>
              <a:rPr lang="en-US" baseline="30000" dirty="0"/>
              <a:t>rd</a:t>
            </a:r>
            <a:r>
              <a:rPr lang="en-US" dirty="0"/>
              <a:t> party organizations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End of fiscal celebration on July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Employee day of learning on August 14</a:t>
            </a:r>
            <a:r>
              <a:rPr lang="en-US" baseline="30000" dirty="0"/>
              <a:t>th </a:t>
            </a:r>
          </a:p>
          <a:p>
            <a:r>
              <a:rPr lang="en-US" dirty="0"/>
              <a:t>Employee Yoga on September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Seminar series begins September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/>
              <a:t>OneMain Consumer Loan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November 10,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{D6563E4D-F62B-4765-8D5D-8C30C98742CA}tf78853419_win32</Template>
  <TotalTime>30</TotalTime>
  <Words>516</Words>
  <Application>Microsoft Office PowerPoint</Application>
  <PresentationFormat>Widescreen</PresentationFormat>
  <Paragraphs>137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Wingdings</vt:lpstr>
      <vt:lpstr>Theme1</vt:lpstr>
      <vt:lpstr>Consumer Loan Securitization Review</vt:lpstr>
      <vt:lpstr>Agenda</vt:lpstr>
      <vt:lpstr>Securitization Overview</vt:lpstr>
      <vt:lpstr>What is Securitization?</vt:lpstr>
      <vt:lpstr>Growth by sector table</vt:lpstr>
      <vt:lpstr>Contoso was great to work with.  Patrice was my representative and she anticipated my needs and worked diligently to fix my issue. </vt:lpstr>
      <vt:lpstr>Our team</vt:lpstr>
      <vt:lpstr>Timeline</vt:lpstr>
      <vt:lpstr>Goals for Q1</vt:lpstr>
      <vt:lpstr>Goals for Q2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Loan Securitization Review</dc:title>
  <dc:creator>Mathew Simons</dc:creator>
  <cp:lastModifiedBy>Mathew Simons</cp:lastModifiedBy>
  <cp:revision>1</cp:revision>
  <dcterms:created xsi:type="dcterms:W3CDTF">2023-11-10T13:21:06Z</dcterms:created>
  <dcterms:modified xsi:type="dcterms:W3CDTF">2023-11-10T13:51:56Z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