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2" r:id="rId4"/>
    <p:sldId id="261" r:id="rId5"/>
    <p:sldId id="259" r:id="rId6"/>
    <p:sldId id="260" r:id="rId7"/>
    <p:sldId id="263" r:id="rId8"/>
    <p:sldId id="264" r:id="rId9"/>
    <p:sldId id="265" r:id="rId10"/>
    <p:sldId id="266" r:id="rId11"/>
    <p:sldId id="267" r:id="rId12"/>
    <p:sldId id="268" r:id="rId13"/>
    <p:sldId id="25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B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F4F8A1AF-AC53-4DAB-8290-B2270AC0E82F}" type="datetimeFigureOut">
              <a:rPr lang="tr-TR" smtClean="0"/>
              <a:t>10.12.2019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30466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405904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372075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850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176147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4F8A1AF-AC53-4DAB-8290-B2270AC0E82F}" type="datetimeFigureOut">
              <a:rPr lang="tr-TR" smtClean="0"/>
              <a:t>10.12.2019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62342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4F8A1AF-AC53-4DAB-8290-B2270AC0E82F}" type="datetimeFigureOut">
              <a:rPr lang="tr-TR" smtClean="0"/>
              <a:t>10.12.2019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214182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4F8A1AF-AC53-4DAB-8290-B2270AC0E82F}" type="datetimeFigureOut">
              <a:rPr lang="tr-TR" smtClean="0"/>
              <a:t>10.12.2019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2896349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4F8A1AF-AC53-4DAB-8290-B2270AC0E82F}" type="datetimeFigureOut">
              <a:rPr lang="tr-TR" smtClean="0"/>
              <a:t>10.12.2019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180100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4F8A1AF-AC53-4DAB-8290-B2270AC0E82F}" type="datetimeFigureOut">
              <a:rPr lang="tr-TR" smtClean="0"/>
              <a:t>10.12.2019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212782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4F8A1AF-AC53-4DAB-8290-B2270AC0E82F}" type="datetimeFigureOut">
              <a:rPr lang="tr-TR" smtClean="0"/>
              <a:t>10.12.2019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229595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341531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4F8A1AF-AC53-4DAB-8290-B2270AC0E82F}" type="datetimeFigureOut">
              <a:rPr lang="tr-TR" smtClean="0"/>
              <a:t>10.12.2019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2229019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4F8A1AF-AC53-4DAB-8290-B2270AC0E82F}" type="datetimeFigureOut">
              <a:rPr lang="tr-TR" smtClean="0"/>
              <a:t>10.12.2019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197399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8A1AF-AC53-4DAB-8290-B2270AC0E82F}" type="datetimeFigureOut">
              <a:rPr lang="tr-TR" smtClean="0"/>
              <a:t>10.12.2019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342520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14355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4F8A1AF-AC53-4DAB-8290-B2270AC0E82F}" type="datetimeFigureOut">
              <a:rPr lang="tr-TR" smtClean="0"/>
              <a:t>10.12.2019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CC2A80B-D344-4B3B-A1F7-64011131F384}" type="slidenum">
              <a:rPr lang="tr-TR" smtClean="0"/>
              <a:t>‹#›</a:t>
            </a:fld>
            <a:endParaRPr lang="tr-TR"/>
          </a:p>
        </p:txBody>
      </p:sp>
    </p:spTree>
    <p:extLst>
      <p:ext uri="{BB962C8B-B14F-4D97-AF65-F5344CB8AC3E}">
        <p14:creationId xmlns:p14="http://schemas.microsoft.com/office/powerpoint/2010/main" val="173742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F8A1AF-AC53-4DAB-8290-B2270AC0E82F}" type="datetimeFigureOut">
              <a:rPr lang="tr-TR" smtClean="0"/>
              <a:t>10.12.2019</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CC2A80B-D344-4B3B-A1F7-64011131F384}" type="slidenum">
              <a:rPr lang="tr-TR" smtClean="0"/>
              <a:t>‹#›</a:t>
            </a:fld>
            <a:endParaRPr lang="tr-TR"/>
          </a:p>
        </p:txBody>
      </p:sp>
    </p:spTree>
    <p:extLst>
      <p:ext uri="{BB962C8B-B14F-4D97-AF65-F5344CB8AC3E}">
        <p14:creationId xmlns:p14="http://schemas.microsoft.com/office/powerpoint/2010/main" val="17662562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Kardiyovask%C3%BCler_hastal%C4%B1klar" TargetMode="External"/><Relationship Id="rId2" Type="http://schemas.openxmlformats.org/officeDocument/2006/relationships/hyperlink" Target="https://www.sciencedirect.com/science/article/pii/S0933365719306062?via%3Dihub" TargetMode="External"/><Relationship Id="rId1" Type="http://schemas.openxmlformats.org/officeDocument/2006/relationships/slideLayout" Target="../slideLayouts/slideLayout2.xml"/><Relationship Id="rId6" Type="http://schemas.openxmlformats.org/officeDocument/2006/relationships/hyperlink" Target="https://anjiyostent.com/koroner-anjiyo-nedir/" TargetMode="External"/><Relationship Id="rId5" Type="http://schemas.openxmlformats.org/officeDocument/2006/relationships/hyperlink" Target="https://www.sabah.com.tr/saglik/2016/05/16/koroner-arter-hastaligi-nedir-belirtileri-nelerdir" TargetMode="External"/><Relationship Id="rId4" Type="http://schemas.openxmlformats.org/officeDocument/2006/relationships/hyperlink" Target="https://www.florence.com.tr/ateroskleroz-damar-sertlesmes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27835" y="1610234"/>
            <a:ext cx="10525743" cy="2840959"/>
          </a:xfrm>
        </p:spPr>
        <p:txBody>
          <a:bodyPr>
            <a:noAutofit/>
          </a:bodyPr>
          <a:lstStyle/>
          <a:p>
            <a:r>
              <a:rPr lang="en-US" sz="4000" b="1" dirty="0">
                <a:solidFill>
                  <a:schemeClr val="tx1"/>
                </a:solidFill>
              </a:rPr>
              <a:t>Automated plaque classification using computed tomography angiography and Gabor </a:t>
            </a:r>
            <a:r>
              <a:rPr lang="en-US" sz="4000" b="1" dirty="0" smtClean="0">
                <a:solidFill>
                  <a:schemeClr val="tx1"/>
                </a:solidFill>
              </a:rPr>
              <a:t>transformations</a:t>
            </a:r>
            <a:r>
              <a:rPr lang="tr-TR" sz="4000" b="1" dirty="0" smtClean="0">
                <a:solidFill>
                  <a:schemeClr val="tx1"/>
                </a:solidFill>
              </a:rPr>
              <a:t/>
            </a:r>
            <a:br>
              <a:rPr lang="tr-TR" sz="4000" b="1" dirty="0" smtClean="0">
                <a:solidFill>
                  <a:schemeClr val="tx1"/>
                </a:solidFill>
              </a:rPr>
            </a:br>
            <a:r>
              <a:rPr lang="tr-TR" sz="3000" b="1" dirty="0" smtClean="0">
                <a:solidFill>
                  <a:schemeClr val="tx1"/>
                </a:solidFill>
              </a:rPr>
              <a:t>(</a:t>
            </a:r>
            <a:r>
              <a:rPr lang="tr-TR" sz="3000" b="1" dirty="0" smtClean="0">
                <a:effectLst/>
              </a:rPr>
              <a:t>Bilgisayarlı </a:t>
            </a:r>
            <a:r>
              <a:rPr lang="tr-TR" sz="3000" b="1" dirty="0">
                <a:effectLst/>
              </a:rPr>
              <a:t>tomografi anjiyografi ve </a:t>
            </a:r>
            <a:r>
              <a:rPr lang="tr-TR" sz="3000" b="1" dirty="0" err="1">
                <a:effectLst/>
              </a:rPr>
              <a:t>Gabor</a:t>
            </a:r>
            <a:r>
              <a:rPr lang="tr-TR" sz="3000" b="1" dirty="0">
                <a:effectLst/>
              </a:rPr>
              <a:t> dönüşümleri kullanılarak otomatik plak sınıflandırması</a:t>
            </a:r>
            <a:r>
              <a:rPr lang="tr-TR" sz="3000" b="1" dirty="0" smtClean="0">
                <a:solidFill>
                  <a:schemeClr val="tx1"/>
                </a:solidFill>
              </a:rPr>
              <a:t>)</a:t>
            </a:r>
            <a:br>
              <a:rPr lang="tr-TR" sz="3000" b="1" dirty="0" smtClean="0">
                <a:solidFill>
                  <a:schemeClr val="tx1"/>
                </a:solidFill>
              </a:rPr>
            </a:br>
            <a:r>
              <a:rPr lang="tr-TR" sz="1500" dirty="0">
                <a:solidFill>
                  <a:schemeClr val="tx1"/>
                </a:solidFill>
              </a:rPr>
              <a:t>(</a:t>
            </a:r>
            <a:r>
              <a:rPr lang="tr-TR" sz="1500" dirty="0" err="1">
                <a:solidFill>
                  <a:schemeClr val="tx1"/>
                </a:solidFill>
              </a:rPr>
              <a:t>U.Rajendra</a:t>
            </a:r>
            <a:r>
              <a:rPr lang="tr-TR" sz="1500" dirty="0">
                <a:solidFill>
                  <a:schemeClr val="tx1"/>
                </a:solidFill>
              </a:rPr>
              <a:t> </a:t>
            </a:r>
            <a:r>
              <a:rPr lang="tr-TR" sz="1500" dirty="0" err="1">
                <a:solidFill>
                  <a:schemeClr val="tx1"/>
                </a:solidFill>
              </a:rPr>
              <a:t>Acharya</a:t>
            </a:r>
            <a:r>
              <a:rPr lang="tr-TR" sz="1500" dirty="0">
                <a:solidFill>
                  <a:schemeClr val="tx1"/>
                </a:solidFill>
              </a:rPr>
              <a:t>, </a:t>
            </a:r>
            <a:r>
              <a:rPr lang="tr-TR" sz="1500" dirty="0" err="1">
                <a:solidFill>
                  <a:schemeClr val="tx1"/>
                </a:solidFill>
              </a:rPr>
              <a:t>Kristen</a:t>
            </a:r>
            <a:r>
              <a:rPr lang="tr-TR" sz="1500" dirty="0">
                <a:solidFill>
                  <a:schemeClr val="tx1"/>
                </a:solidFill>
              </a:rPr>
              <a:t> </a:t>
            </a:r>
            <a:r>
              <a:rPr lang="tr-TR" sz="1500" dirty="0" err="1">
                <a:solidFill>
                  <a:schemeClr val="tx1"/>
                </a:solidFill>
              </a:rPr>
              <a:t>M.Meiburger</a:t>
            </a:r>
            <a:r>
              <a:rPr lang="tr-TR" sz="1500" dirty="0">
                <a:solidFill>
                  <a:schemeClr val="tx1"/>
                </a:solidFill>
              </a:rPr>
              <a:t>, </a:t>
            </a:r>
            <a:r>
              <a:rPr lang="tr-TR" sz="1500" dirty="0" err="1">
                <a:solidFill>
                  <a:schemeClr val="tx1"/>
                </a:solidFill>
              </a:rPr>
              <a:t>Joel</a:t>
            </a:r>
            <a:r>
              <a:rPr lang="tr-TR" sz="1500" dirty="0">
                <a:solidFill>
                  <a:schemeClr val="tx1"/>
                </a:solidFill>
              </a:rPr>
              <a:t> En </a:t>
            </a:r>
            <a:r>
              <a:rPr lang="tr-TR" sz="1500" dirty="0" err="1">
                <a:solidFill>
                  <a:schemeClr val="tx1"/>
                </a:solidFill>
              </a:rPr>
              <a:t>Wei</a:t>
            </a:r>
            <a:r>
              <a:rPr lang="tr-TR" sz="1500" dirty="0">
                <a:solidFill>
                  <a:schemeClr val="tx1"/>
                </a:solidFill>
              </a:rPr>
              <a:t> Koh, </a:t>
            </a:r>
            <a:r>
              <a:rPr lang="tr-TR" sz="1500" dirty="0" err="1">
                <a:solidFill>
                  <a:schemeClr val="tx1"/>
                </a:solidFill>
              </a:rPr>
              <a:t>Jahmunah</a:t>
            </a:r>
            <a:r>
              <a:rPr lang="tr-TR" sz="1500" dirty="0">
                <a:solidFill>
                  <a:schemeClr val="tx1"/>
                </a:solidFill>
              </a:rPr>
              <a:t> </a:t>
            </a:r>
            <a:r>
              <a:rPr lang="tr-TR" sz="1500" dirty="0" err="1">
                <a:solidFill>
                  <a:schemeClr val="tx1"/>
                </a:solidFill>
              </a:rPr>
              <a:t>Vicnesh</a:t>
            </a:r>
            <a:r>
              <a:rPr lang="tr-TR" sz="1500" dirty="0">
                <a:solidFill>
                  <a:schemeClr val="tx1"/>
                </a:solidFill>
              </a:rPr>
              <a:t>, Edward J. </a:t>
            </a:r>
            <a:r>
              <a:rPr lang="tr-TR" sz="1500" dirty="0" err="1">
                <a:solidFill>
                  <a:schemeClr val="tx1"/>
                </a:solidFill>
              </a:rPr>
              <a:t>Ciaccio</a:t>
            </a:r>
            <a:r>
              <a:rPr lang="tr-TR" sz="1500" dirty="0">
                <a:solidFill>
                  <a:schemeClr val="tx1"/>
                </a:solidFill>
              </a:rPr>
              <a:t>, Oh </a:t>
            </a:r>
            <a:r>
              <a:rPr lang="tr-TR" sz="1500" dirty="0" err="1">
                <a:solidFill>
                  <a:schemeClr val="tx1"/>
                </a:solidFill>
              </a:rPr>
              <a:t>Shu</a:t>
            </a:r>
            <a:r>
              <a:rPr lang="tr-TR" sz="1500" dirty="0">
                <a:solidFill>
                  <a:schemeClr val="tx1"/>
                </a:solidFill>
              </a:rPr>
              <a:t> </a:t>
            </a:r>
            <a:r>
              <a:rPr lang="tr-TR" sz="1500" dirty="0" err="1">
                <a:solidFill>
                  <a:schemeClr val="tx1"/>
                </a:solidFill>
              </a:rPr>
              <a:t>Lih</a:t>
            </a:r>
            <a:r>
              <a:rPr lang="tr-TR" sz="1500" dirty="0">
                <a:solidFill>
                  <a:schemeClr val="tx1"/>
                </a:solidFill>
              </a:rPr>
              <a:t>, </a:t>
            </a:r>
            <a:r>
              <a:rPr lang="tr-TR" sz="1500" dirty="0" err="1">
                <a:solidFill>
                  <a:schemeClr val="tx1"/>
                </a:solidFill>
              </a:rPr>
              <a:t>Sock</a:t>
            </a:r>
            <a:r>
              <a:rPr lang="tr-TR" sz="1500" dirty="0">
                <a:solidFill>
                  <a:schemeClr val="tx1"/>
                </a:solidFill>
              </a:rPr>
              <a:t> </a:t>
            </a:r>
            <a:r>
              <a:rPr lang="tr-TR" sz="1500" dirty="0" err="1">
                <a:solidFill>
                  <a:schemeClr val="tx1"/>
                </a:solidFill>
              </a:rPr>
              <a:t>Keow</a:t>
            </a:r>
            <a:r>
              <a:rPr lang="tr-TR" sz="1500" dirty="0">
                <a:solidFill>
                  <a:schemeClr val="tx1"/>
                </a:solidFill>
              </a:rPr>
              <a:t> Tan, </a:t>
            </a:r>
            <a:r>
              <a:rPr lang="tr-TR" sz="1500" dirty="0" err="1">
                <a:solidFill>
                  <a:schemeClr val="tx1"/>
                </a:solidFill>
              </a:rPr>
              <a:t>Raja</a:t>
            </a:r>
            <a:r>
              <a:rPr lang="tr-TR" sz="1500" dirty="0">
                <a:solidFill>
                  <a:schemeClr val="tx1"/>
                </a:solidFill>
              </a:rPr>
              <a:t> </a:t>
            </a:r>
            <a:r>
              <a:rPr lang="tr-TR" sz="1500" dirty="0" err="1">
                <a:solidFill>
                  <a:schemeClr val="tx1"/>
                </a:solidFill>
              </a:rPr>
              <a:t>Rizal</a:t>
            </a:r>
            <a:r>
              <a:rPr lang="tr-TR" sz="1500" dirty="0">
                <a:solidFill>
                  <a:schemeClr val="tx1"/>
                </a:solidFill>
              </a:rPr>
              <a:t> Azman </a:t>
            </a:r>
            <a:r>
              <a:rPr lang="tr-TR" sz="1500" dirty="0" err="1">
                <a:solidFill>
                  <a:schemeClr val="tx1"/>
                </a:solidFill>
              </a:rPr>
              <a:t>Raja</a:t>
            </a:r>
            <a:r>
              <a:rPr lang="tr-TR" sz="1500" dirty="0">
                <a:solidFill>
                  <a:schemeClr val="tx1"/>
                </a:solidFill>
              </a:rPr>
              <a:t> Aman, </a:t>
            </a:r>
            <a:r>
              <a:rPr lang="tr-TR" sz="1500" dirty="0" err="1">
                <a:solidFill>
                  <a:schemeClr val="tx1"/>
                </a:solidFill>
              </a:rPr>
              <a:t>Filippo</a:t>
            </a:r>
            <a:r>
              <a:rPr lang="tr-TR" sz="1500" dirty="0">
                <a:solidFill>
                  <a:schemeClr val="tx1"/>
                </a:solidFill>
              </a:rPr>
              <a:t> </a:t>
            </a:r>
            <a:r>
              <a:rPr lang="tr-TR" sz="1500" dirty="0" err="1">
                <a:solidFill>
                  <a:schemeClr val="tx1"/>
                </a:solidFill>
              </a:rPr>
              <a:t>Molinari</a:t>
            </a:r>
            <a:r>
              <a:rPr lang="tr-TR" sz="1500" dirty="0">
                <a:solidFill>
                  <a:schemeClr val="tx1"/>
                </a:solidFill>
              </a:rPr>
              <a:t>, </a:t>
            </a:r>
            <a:r>
              <a:rPr lang="tr-TR" sz="1500" dirty="0" err="1">
                <a:solidFill>
                  <a:schemeClr val="tx1"/>
                </a:solidFill>
              </a:rPr>
              <a:t>Kwan</a:t>
            </a:r>
            <a:r>
              <a:rPr lang="tr-TR" sz="1500" dirty="0">
                <a:solidFill>
                  <a:schemeClr val="tx1"/>
                </a:solidFill>
              </a:rPr>
              <a:t> </a:t>
            </a:r>
            <a:r>
              <a:rPr lang="tr-TR" sz="1500" dirty="0" err="1">
                <a:solidFill>
                  <a:schemeClr val="tx1"/>
                </a:solidFill>
              </a:rPr>
              <a:t>Hoong</a:t>
            </a:r>
            <a:r>
              <a:rPr lang="tr-TR" sz="1500" dirty="0">
                <a:solidFill>
                  <a:schemeClr val="tx1"/>
                </a:solidFill>
              </a:rPr>
              <a:t>)</a:t>
            </a:r>
          </a:p>
        </p:txBody>
      </p:sp>
      <p:sp>
        <p:nvSpPr>
          <p:cNvPr id="4" name="Alt Başlık 3"/>
          <p:cNvSpPr>
            <a:spLocks noGrp="1"/>
          </p:cNvSpPr>
          <p:nvPr>
            <p:ph type="subTitle" idx="1"/>
          </p:nvPr>
        </p:nvSpPr>
        <p:spPr>
          <a:xfrm>
            <a:off x="1370689" y="4591870"/>
            <a:ext cx="9440034" cy="1049867"/>
          </a:xfrm>
        </p:spPr>
        <p:txBody>
          <a:bodyPr/>
          <a:lstStyle/>
          <a:p>
            <a:r>
              <a:rPr lang="tr-TR" dirty="0" smtClean="0"/>
              <a:t>Mustafa Şimşek 16290019</a:t>
            </a:r>
          </a:p>
        </p:txBody>
      </p:sp>
    </p:spTree>
    <p:extLst>
      <p:ext uri="{BB962C8B-B14F-4D97-AF65-F5344CB8AC3E}">
        <p14:creationId xmlns:p14="http://schemas.microsoft.com/office/powerpoint/2010/main" val="2009164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İstatistik Analizi Ve Sınıflandırma</a:t>
            </a:r>
            <a:endParaRPr lang="tr-TR" dirty="0"/>
          </a:p>
        </p:txBody>
      </p:sp>
      <p:sp>
        <p:nvSpPr>
          <p:cNvPr id="3" name="İçerik Yer Tutucusu 2"/>
          <p:cNvSpPr>
            <a:spLocks noGrp="1"/>
          </p:cNvSpPr>
          <p:nvPr>
            <p:ph idx="1"/>
          </p:nvPr>
        </p:nvSpPr>
        <p:spPr/>
        <p:txBody>
          <a:bodyPr/>
          <a:lstStyle/>
          <a:p>
            <a:r>
              <a:rPr lang="tr-TR" dirty="0" smtClean="0"/>
              <a:t>Çıkartılan 168 </a:t>
            </a:r>
            <a:r>
              <a:rPr lang="tr-TR" dirty="0"/>
              <a:t>özelliklerin </a:t>
            </a:r>
            <a:r>
              <a:rPr lang="tr-TR" dirty="0" smtClean="0"/>
              <a:t>tümü, </a:t>
            </a:r>
            <a:r>
              <a:rPr lang="tr-TR" dirty="0"/>
              <a:t>LSDA ve NPE tarafından </a:t>
            </a:r>
            <a:r>
              <a:rPr lang="tr-TR" dirty="0" smtClean="0"/>
              <a:t>azaltılmış özellik kümeleri göz önüne alındığında. Yapılan istatistiksel testin sonucunda hangi özelliklerin önemli olduğu belirlemek için kullanılır.</a:t>
            </a:r>
          </a:p>
          <a:p>
            <a:r>
              <a:rPr lang="tr-TR" dirty="0" smtClean="0"/>
              <a:t>Önemli olan özellikler belli olduktan sonra veriler otomatik olarak sınıflandırılması yapılır.</a:t>
            </a:r>
            <a:endParaRPr lang="tr-TR" dirty="0"/>
          </a:p>
        </p:txBody>
      </p:sp>
    </p:spTree>
    <p:extLst>
      <p:ext uri="{BB962C8B-B14F-4D97-AF65-F5344CB8AC3E}">
        <p14:creationId xmlns:p14="http://schemas.microsoft.com/office/powerpoint/2010/main" val="4052369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a:t>
            </a:r>
            <a:endParaRPr lang="tr-TR" dirty="0"/>
          </a:p>
        </p:txBody>
      </p:sp>
      <p:sp>
        <p:nvSpPr>
          <p:cNvPr id="3" name="İçerik Yer Tutucusu 2"/>
          <p:cNvSpPr>
            <a:spLocks noGrp="1"/>
          </p:cNvSpPr>
          <p:nvPr>
            <p:ph idx="1"/>
          </p:nvPr>
        </p:nvSpPr>
        <p:spPr/>
        <p:txBody>
          <a:bodyPr/>
          <a:lstStyle/>
          <a:p>
            <a:r>
              <a:rPr lang="tr-TR" dirty="0" smtClean="0"/>
              <a:t>En iyi sonucu özellik azaltma işlemi yapılmadan tüm hesaplanan özellikler kullanılarak elde edildi;</a:t>
            </a:r>
          </a:p>
          <a:p>
            <a:pPr marL="871200" lvl="1" indent="-457200">
              <a:buFont typeface="+mj-lt"/>
              <a:buAutoNum type="arabicPeriod"/>
            </a:pPr>
            <a:r>
              <a:rPr lang="tr-TR" dirty="0"/>
              <a:t>%89.09 Doğruluk</a:t>
            </a:r>
          </a:p>
          <a:p>
            <a:pPr marL="871200" lvl="1" indent="-457200">
              <a:buFont typeface="+mj-lt"/>
              <a:buAutoNum type="arabicPeriod"/>
            </a:pPr>
            <a:r>
              <a:rPr lang="tr-TR" dirty="0"/>
              <a:t>%91.83 </a:t>
            </a:r>
            <a:r>
              <a:rPr lang="tr-TR" dirty="0" smtClean="0"/>
              <a:t>Hassasiyet</a:t>
            </a:r>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143" y="2547687"/>
            <a:ext cx="6277851" cy="3591426"/>
          </a:xfrm>
          <a:prstGeom prst="rect">
            <a:avLst/>
          </a:prstGeom>
        </p:spPr>
      </p:pic>
    </p:spTree>
    <p:extLst>
      <p:ext uri="{BB962C8B-B14F-4D97-AF65-F5344CB8AC3E}">
        <p14:creationId xmlns:p14="http://schemas.microsoft.com/office/powerpoint/2010/main" val="3384733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Tartışma</a:t>
            </a:r>
            <a:endParaRPr lang="tr-TR" b="1" dirty="0"/>
          </a:p>
        </p:txBody>
      </p:sp>
      <p:sp>
        <p:nvSpPr>
          <p:cNvPr id="5" name="İçerik Yer Tutucusu 4"/>
          <p:cNvSpPr>
            <a:spLocks noGrp="1"/>
          </p:cNvSpPr>
          <p:nvPr>
            <p:ph idx="1"/>
          </p:nvPr>
        </p:nvSpPr>
        <p:spPr/>
        <p:txBody>
          <a:bodyPr/>
          <a:lstStyle/>
          <a:p>
            <a:r>
              <a:rPr lang="tr-TR" dirty="0"/>
              <a:t>Bu sonuçlara dayanarak, tekniğin CTA görüntülerinde mevcut olan plakların otomatik sınıflandırılmasında yardımcı olabileceği ve prosedür maliyetlerini ve hasta radyasyon dozunu azaltmak için önemli bir araç olabileceği açıktır</a:t>
            </a:r>
            <a:r>
              <a:rPr lang="tr-TR" dirty="0" smtClean="0"/>
              <a:t>.</a:t>
            </a:r>
          </a:p>
          <a:p>
            <a:endParaRPr lang="tr-TR" dirty="0"/>
          </a:p>
          <a:p>
            <a:endParaRPr lang="tr-TR" dirty="0"/>
          </a:p>
        </p:txBody>
      </p:sp>
    </p:spTree>
    <p:extLst>
      <p:ext uri="{BB962C8B-B14F-4D97-AF65-F5344CB8AC3E}">
        <p14:creationId xmlns:p14="http://schemas.microsoft.com/office/powerpoint/2010/main" val="183828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tx1"/>
                </a:solidFill>
              </a:rPr>
              <a:t>Kaynakça</a:t>
            </a:r>
            <a:endParaRPr lang="tr-TR" b="1" dirty="0">
              <a:solidFill>
                <a:schemeClr val="tx1"/>
              </a:solidFill>
            </a:endParaRPr>
          </a:p>
        </p:txBody>
      </p:sp>
      <p:sp>
        <p:nvSpPr>
          <p:cNvPr id="3" name="İçerik Yer Tutucusu 2"/>
          <p:cNvSpPr>
            <a:spLocks noGrp="1"/>
          </p:cNvSpPr>
          <p:nvPr>
            <p:ph idx="1"/>
          </p:nvPr>
        </p:nvSpPr>
        <p:spPr/>
        <p:txBody>
          <a:bodyPr/>
          <a:lstStyle/>
          <a:p>
            <a:r>
              <a:rPr lang="tr-TR" dirty="0">
                <a:hlinkClick r:id="rId2"/>
              </a:rPr>
              <a:t>https://www.sciencedirect.com/science/article/pii/S0933365719306062?via%3Dihub</a:t>
            </a:r>
            <a:endParaRPr lang="tr-TR" dirty="0" smtClean="0">
              <a:hlinkClick r:id="rId3"/>
            </a:endParaRPr>
          </a:p>
          <a:p>
            <a:r>
              <a:rPr lang="tr-TR" dirty="0" smtClean="0">
                <a:hlinkClick r:id="rId3"/>
              </a:rPr>
              <a:t>https</a:t>
            </a:r>
            <a:r>
              <a:rPr lang="tr-TR" dirty="0">
                <a:hlinkClick r:id="rId3"/>
              </a:rPr>
              <a:t>://tr.wikipedia.org/wiki/Kardiyovask%C3%BCler_hastal%C4%B1klar</a:t>
            </a:r>
            <a:endParaRPr lang="tr-TR" dirty="0" smtClean="0">
              <a:hlinkClick r:id="rId4"/>
            </a:endParaRPr>
          </a:p>
          <a:p>
            <a:r>
              <a:rPr lang="tr-TR" dirty="0" smtClean="0">
                <a:hlinkClick r:id="rId4"/>
              </a:rPr>
              <a:t>https</a:t>
            </a:r>
            <a:r>
              <a:rPr lang="tr-TR" dirty="0">
                <a:hlinkClick r:id="rId4"/>
              </a:rPr>
              <a:t>://</a:t>
            </a:r>
            <a:r>
              <a:rPr lang="tr-TR" dirty="0" smtClean="0">
                <a:hlinkClick r:id="rId4"/>
              </a:rPr>
              <a:t>www.florence.com.tr/ateroskleroz-damar-sertlesmesi</a:t>
            </a:r>
            <a:endParaRPr lang="tr-TR" dirty="0" smtClean="0"/>
          </a:p>
          <a:p>
            <a:r>
              <a:rPr lang="tr-TR" dirty="0">
                <a:hlinkClick r:id="rId5"/>
              </a:rPr>
              <a:t>https://</a:t>
            </a:r>
            <a:r>
              <a:rPr lang="tr-TR" dirty="0" smtClean="0">
                <a:hlinkClick r:id="rId5"/>
              </a:rPr>
              <a:t>www.sabah.com.tr/saglik/2016/05/16/koroner-arter-hastaligi-nedir-belirtileri-nelerdir</a:t>
            </a:r>
            <a:endParaRPr lang="tr-TR" dirty="0" smtClean="0"/>
          </a:p>
          <a:p>
            <a:r>
              <a:rPr lang="tr-TR" dirty="0">
                <a:hlinkClick r:id="rId6"/>
              </a:rPr>
              <a:t>https://anjiyostent.com/koroner-anjiyo-nedir/</a:t>
            </a:r>
            <a:endParaRPr lang="tr-TR" dirty="0"/>
          </a:p>
        </p:txBody>
      </p:sp>
    </p:spTree>
    <p:extLst>
      <p:ext uri="{BB962C8B-B14F-4D97-AF65-F5344CB8AC3E}">
        <p14:creationId xmlns:p14="http://schemas.microsoft.com/office/powerpoint/2010/main" val="280138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Kısaltmalar</a:t>
            </a:r>
            <a:endParaRPr lang="tr-TR" b="1" dirty="0"/>
          </a:p>
        </p:txBody>
      </p:sp>
      <p:sp>
        <p:nvSpPr>
          <p:cNvPr id="3" name="İçerik Yer Tutucusu 2"/>
          <p:cNvSpPr>
            <a:spLocks noGrp="1"/>
          </p:cNvSpPr>
          <p:nvPr>
            <p:ph idx="1"/>
          </p:nvPr>
        </p:nvSpPr>
        <p:spPr/>
        <p:txBody>
          <a:bodyPr numCol="2"/>
          <a:lstStyle/>
          <a:p>
            <a:r>
              <a:rPr lang="tr-TR" b="1" dirty="0"/>
              <a:t>CA </a:t>
            </a:r>
            <a:r>
              <a:rPr lang="tr-TR" b="1" dirty="0" smtClean="0"/>
              <a:t>=&gt; </a:t>
            </a:r>
            <a:r>
              <a:rPr lang="tr-TR" dirty="0" err="1" smtClean="0"/>
              <a:t>Coronary</a:t>
            </a:r>
            <a:r>
              <a:rPr lang="tr-TR" dirty="0" smtClean="0"/>
              <a:t> </a:t>
            </a:r>
            <a:r>
              <a:rPr lang="tr-TR" dirty="0" err="1" smtClean="0"/>
              <a:t>Artery</a:t>
            </a:r>
            <a:r>
              <a:rPr lang="tr-TR" dirty="0" smtClean="0"/>
              <a:t> (Koroner Arter)</a:t>
            </a:r>
          </a:p>
          <a:p>
            <a:r>
              <a:rPr lang="tr-TR" b="1" dirty="0" smtClean="0"/>
              <a:t>CT =&gt; </a:t>
            </a:r>
            <a:r>
              <a:rPr lang="tr-TR" dirty="0" err="1" smtClean="0"/>
              <a:t>Computer</a:t>
            </a:r>
            <a:r>
              <a:rPr lang="tr-TR" dirty="0"/>
              <a:t> </a:t>
            </a:r>
            <a:r>
              <a:rPr lang="tr-TR" dirty="0" err="1" smtClean="0"/>
              <a:t>Tomography</a:t>
            </a:r>
            <a:r>
              <a:rPr lang="tr-TR" dirty="0" smtClean="0"/>
              <a:t> (Bilgisayarlı Tomografi)</a:t>
            </a:r>
          </a:p>
          <a:p>
            <a:r>
              <a:rPr lang="tr-TR" b="1" dirty="0" smtClean="0"/>
              <a:t>CAD =&gt; </a:t>
            </a:r>
            <a:r>
              <a:rPr lang="tr-TR" dirty="0" err="1"/>
              <a:t>C</a:t>
            </a:r>
            <a:r>
              <a:rPr lang="tr-TR" dirty="0" err="1" smtClean="0"/>
              <a:t>oronary</a:t>
            </a:r>
            <a:r>
              <a:rPr lang="tr-TR" dirty="0" smtClean="0"/>
              <a:t>  </a:t>
            </a:r>
            <a:r>
              <a:rPr lang="tr-TR" dirty="0" err="1" smtClean="0"/>
              <a:t>Artery</a:t>
            </a:r>
            <a:r>
              <a:rPr lang="tr-TR" dirty="0" smtClean="0"/>
              <a:t> </a:t>
            </a:r>
            <a:r>
              <a:rPr lang="tr-TR" dirty="0" err="1" smtClean="0"/>
              <a:t>Disease</a:t>
            </a:r>
            <a:r>
              <a:rPr lang="tr-TR" dirty="0" smtClean="0"/>
              <a:t> (Koroner Arter Hastalığı)</a:t>
            </a:r>
          </a:p>
          <a:p>
            <a:r>
              <a:rPr lang="tr-TR" b="1" dirty="0" smtClean="0"/>
              <a:t>CAC =&gt; </a:t>
            </a:r>
            <a:r>
              <a:rPr lang="tr-TR" dirty="0" err="1"/>
              <a:t>Coronary</a:t>
            </a:r>
            <a:r>
              <a:rPr lang="tr-TR" dirty="0"/>
              <a:t>  </a:t>
            </a:r>
            <a:r>
              <a:rPr lang="tr-TR" dirty="0" err="1"/>
              <a:t>Artery</a:t>
            </a:r>
            <a:r>
              <a:rPr lang="tr-TR" dirty="0"/>
              <a:t> </a:t>
            </a:r>
            <a:r>
              <a:rPr lang="tr-TR" dirty="0" err="1" smtClean="0"/>
              <a:t>Calcification</a:t>
            </a:r>
            <a:r>
              <a:rPr lang="tr-TR" dirty="0" smtClean="0"/>
              <a:t> (Koroner Arter </a:t>
            </a:r>
            <a:r>
              <a:rPr lang="tr-TR" dirty="0" err="1" smtClean="0"/>
              <a:t>Klasifikasyonu</a:t>
            </a:r>
            <a:r>
              <a:rPr lang="tr-TR" dirty="0" smtClean="0"/>
              <a:t>)</a:t>
            </a:r>
          </a:p>
          <a:p>
            <a:r>
              <a:rPr lang="tr-TR" b="1" dirty="0" smtClean="0"/>
              <a:t>CVD =&gt; </a:t>
            </a:r>
            <a:r>
              <a:rPr lang="tr-TR" dirty="0" err="1" smtClean="0"/>
              <a:t>Cardiovascular</a:t>
            </a:r>
            <a:r>
              <a:rPr lang="tr-TR" dirty="0" smtClean="0"/>
              <a:t> </a:t>
            </a:r>
            <a:r>
              <a:rPr lang="tr-TR" dirty="0" err="1" smtClean="0"/>
              <a:t>Diseases</a:t>
            </a:r>
            <a:r>
              <a:rPr lang="tr-TR" dirty="0" smtClean="0"/>
              <a:t> (</a:t>
            </a:r>
            <a:r>
              <a:rPr lang="tr-TR" dirty="0" err="1" smtClean="0"/>
              <a:t>Kardiyovasküler</a:t>
            </a:r>
            <a:r>
              <a:rPr lang="tr-TR" dirty="0" smtClean="0"/>
              <a:t> hastalıklar)</a:t>
            </a:r>
          </a:p>
          <a:p>
            <a:pPr marL="36900" indent="0">
              <a:buNone/>
            </a:pPr>
            <a:endParaRPr lang="tr-TR" b="1" dirty="0" smtClean="0"/>
          </a:p>
          <a:p>
            <a:r>
              <a:rPr lang="tr-TR" b="1" dirty="0" smtClean="0"/>
              <a:t>CTA </a:t>
            </a:r>
            <a:r>
              <a:rPr lang="tr-TR" b="1" dirty="0"/>
              <a:t>=&gt;</a:t>
            </a:r>
            <a:r>
              <a:rPr lang="tr-TR" dirty="0"/>
              <a:t> </a:t>
            </a:r>
            <a:r>
              <a:rPr lang="tr-TR" dirty="0" err="1" smtClean="0"/>
              <a:t>Computed</a:t>
            </a:r>
            <a:r>
              <a:rPr lang="tr-TR" dirty="0" smtClean="0"/>
              <a:t> </a:t>
            </a:r>
            <a:r>
              <a:rPr lang="tr-TR" dirty="0" err="1" smtClean="0"/>
              <a:t>Tomography</a:t>
            </a:r>
            <a:r>
              <a:rPr lang="tr-TR" dirty="0" smtClean="0"/>
              <a:t> </a:t>
            </a:r>
            <a:r>
              <a:rPr lang="tr-TR" dirty="0" err="1" smtClean="0"/>
              <a:t>Angiography</a:t>
            </a:r>
            <a:r>
              <a:rPr lang="tr-TR" dirty="0" smtClean="0"/>
              <a:t> (Bilgisayarlı Tomografi Anjiyografi)</a:t>
            </a:r>
          </a:p>
          <a:p>
            <a:r>
              <a:rPr lang="tr-TR" b="1" dirty="0" smtClean="0"/>
              <a:t>ICA </a:t>
            </a:r>
            <a:r>
              <a:rPr lang="tr-TR" b="1" dirty="0"/>
              <a:t>=&gt; </a:t>
            </a:r>
            <a:r>
              <a:rPr lang="tr-TR" dirty="0" err="1" smtClean="0"/>
              <a:t>Invasive</a:t>
            </a:r>
            <a:r>
              <a:rPr lang="tr-TR" dirty="0" smtClean="0"/>
              <a:t> </a:t>
            </a:r>
            <a:r>
              <a:rPr lang="tr-TR" dirty="0" err="1" smtClean="0"/>
              <a:t>Coronary</a:t>
            </a:r>
            <a:r>
              <a:rPr lang="tr-TR" dirty="0" smtClean="0"/>
              <a:t> </a:t>
            </a:r>
            <a:r>
              <a:rPr lang="tr-TR" dirty="0" err="1" smtClean="0"/>
              <a:t>Angiography</a:t>
            </a:r>
            <a:r>
              <a:rPr lang="tr-TR" dirty="0" smtClean="0"/>
              <a:t> (</a:t>
            </a:r>
            <a:r>
              <a:rPr lang="tr-TR" dirty="0" err="1" smtClean="0"/>
              <a:t>İnvaziv</a:t>
            </a:r>
            <a:r>
              <a:rPr lang="tr-TR" dirty="0" smtClean="0"/>
              <a:t> </a:t>
            </a:r>
            <a:r>
              <a:rPr lang="tr-TR" dirty="0"/>
              <a:t>Koroner Anjiyografi)</a:t>
            </a:r>
            <a:endParaRPr lang="tr-TR" dirty="0" smtClean="0"/>
          </a:p>
          <a:p>
            <a:r>
              <a:rPr lang="tr-TR" b="1" dirty="0" smtClean="0"/>
              <a:t>CSCT </a:t>
            </a:r>
            <a:r>
              <a:rPr lang="tr-TR" b="1" dirty="0"/>
              <a:t>=&gt; </a:t>
            </a:r>
            <a:r>
              <a:rPr lang="tr-TR" dirty="0" err="1" smtClean="0"/>
              <a:t>Calcium</a:t>
            </a:r>
            <a:r>
              <a:rPr lang="tr-TR" dirty="0" smtClean="0"/>
              <a:t> </a:t>
            </a:r>
            <a:r>
              <a:rPr lang="tr-TR" dirty="0" err="1"/>
              <a:t>S</a:t>
            </a:r>
            <a:r>
              <a:rPr lang="tr-TR" dirty="0" err="1" smtClean="0"/>
              <a:t>coring</a:t>
            </a:r>
            <a:r>
              <a:rPr lang="tr-TR" dirty="0" smtClean="0"/>
              <a:t> </a:t>
            </a:r>
            <a:r>
              <a:rPr lang="tr-TR" dirty="0" err="1"/>
              <a:t>Computed</a:t>
            </a:r>
            <a:r>
              <a:rPr lang="tr-TR" dirty="0"/>
              <a:t> </a:t>
            </a:r>
            <a:r>
              <a:rPr lang="tr-TR" dirty="0" err="1" smtClean="0"/>
              <a:t>Tomography</a:t>
            </a:r>
            <a:r>
              <a:rPr lang="tr-TR" dirty="0"/>
              <a:t> (Kalsiyum </a:t>
            </a:r>
            <a:r>
              <a:rPr lang="tr-TR" dirty="0" err="1"/>
              <a:t>Skorlama</a:t>
            </a:r>
            <a:r>
              <a:rPr lang="tr-TR" dirty="0"/>
              <a:t> Bilgisayarlı Tomografi</a:t>
            </a:r>
            <a:r>
              <a:rPr lang="tr-TR" dirty="0" smtClean="0"/>
              <a:t>)</a:t>
            </a:r>
          </a:p>
          <a:p>
            <a:r>
              <a:rPr lang="tr-TR" b="1" dirty="0" smtClean="0"/>
              <a:t>PNN =&gt; </a:t>
            </a:r>
            <a:r>
              <a:rPr lang="tr-TR" dirty="0" err="1">
                <a:effectLst/>
              </a:rPr>
              <a:t>Probabilistic</a:t>
            </a:r>
            <a:r>
              <a:rPr lang="tr-TR" dirty="0">
                <a:effectLst/>
              </a:rPr>
              <a:t> </a:t>
            </a:r>
            <a:r>
              <a:rPr lang="tr-TR" dirty="0" err="1">
                <a:effectLst/>
              </a:rPr>
              <a:t>neural</a:t>
            </a:r>
            <a:r>
              <a:rPr lang="tr-TR" dirty="0">
                <a:effectLst/>
              </a:rPr>
              <a:t> </a:t>
            </a:r>
            <a:r>
              <a:rPr lang="tr-TR" dirty="0">
                <a:effectLst/>
              </a:rPr>
              <a:t>network (</a:t>
            </a:r>
            <a:r>
              <a:rPr lang="tr-TR" dirty="0" err="1">
                <a:effectLst/>
              </a:rPr>
              <a:t>Olasılıksal</a:t>
            </a:r>
            <a:r>
              <a:rPr lang="tr-TR" dirty="0">
                <a:effectLst/>
              </a:rPr>
              <a:t> </a:t>
            </a:r>
            <a:r>
              <a:rPr lang="tr-TR" dirty="0" smtClean="0">
                <a:effectLst/>
              </a:rPr>
              <a:t>Sinir Ağı</a:t>
            </a:r>
            <a:r>
              <a:rPr lang="tr-TR" dirty="0">
                <a:effectLst/>
              </a:rPr>
              <a:t>)</a:t>
            </a:r>
            <a:endParaRPr lang="tr-TR" b="1" dirty="0"/>
          </a:p>
        </p:txBody>
      </p:sp>
    </p:spTree>
    <p:extLst>
      <p:ext uri="{BB962C8B-B14F-4D97-AF65-F5344CB8AC3E}">
        <p14:creationId xmlns:p14="http://schemas.microsoft.com/office/powerpoint/2010/main" val="3326664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Terimler</a:t>
            </a:r>
            <a:endParaRPr lang="tr-TR" b="1" dirty="0"/>
          </a:p>
        </p:txBody>
      </p:sp>
      <p:sp>
        <p:nvSpPr>
          <p:cNvPr id="3" name="İçerik Yer Tutucusu 2"/>
          <p:cNvSpPr>
            <a:spLocks noGrp="1"/>
          </p:cNvSpPr>
          <p:nvPr>
            <p:ph idx="1"/>
          </p:nvPr>
        </p:nvSpPr>
        <p:spPr/>
        <p:txBody>
          <a:bodyPr/>
          <a:lstStyle/>
          <a:p>
            <a:r>
              <a:rPr lang="tr-TR" b="1" dirty="0" err="1" smtClean="0"/>
              <a:t>Ateroskleroz</a:t>
            </a:r>
            <a:r>
              <a:rPr lang="tr-TR" b="1" dirty="0" smtClean="0"/>
              <a:t> =&gt; </a:t>
            </a:r>
            <a:r>
              <a:rPr lang="tr-TR" dirty="0" smtClean="0"/>
              <a:t>Atardamarın sertleşmesi.</a:t>
            </a:r>
          </a:p>
          <a:p>
            <a:r>
              <a:rPr lang="tr-TR" b="1" dirty="0" err="1" smtClean="0"/>
              <a:t>Kardiyovasküler</a:t>
            </a:r>
            <a:r>
              <a:rPr lang="tr-TR" b="1" dirty="0" smtClean="0"/>
              <a:t> Hastalıklar =&gt; </a:t>
            </a:r>
            <a:r>
              <a:rPr lang="tr-TR" dirty="0" smtClean="0"/>
              <a:t>Kalp ve kan damarlarının hastalıklarını içeren gruba verilen genel bir isimdir.</a:t>
            </a:r>
          </a:p>
          <a:p>
            <a:r>
              <a:rPr lang="tr-TR" b="1" dirty="0" err="1" smtClean="0"/>
              <a:t>Enflamasyon</a:t>
            </a:r>
            <a:r>
              <a:rPr lang="tr-TR" b="1" dirty="0" smtClean="0"/>
              <a:t> =&gt; </a:t>
            </a:r>
            <a:r>
              <a:rPr lang="tr-TR" dirty="0" smtClean="0"/>
              <a:t>İltihaplanma.</a:t>
            </a:r>
          </a:p>
          <a:p>
            <a:r>
              <a:rPr lang="tr-TR" b="1" dirty="0" smtClean="0"/>
              <a:t>Koroner Arter =&gt; </a:t>
            </a:r>
            <a:r>
              <a:rPr lang="tr-TR" dirty="0" smtClean="0"/>
              <a:t>Kalbi çevreleyen ve besleyen atardamarlar.</a:t>
            </a:r>
          </a:p>
          <a:p>
            <a:r>
              <a:rPr lang="tr-TR" b="1" dirty="0" smtClean="0"/>
              <a:t>Koroner Anjiyografi =&gt; </a:t>
            </a:r>
            <a:r>
              <a:rPr lang="tr-TR" dirty="0" smtClean="0"/>
              <a:t>Koroner arterlerin içine özel bir ilaç verip röntgen görüntüsünün alınmasıdır.</a:t>
            </a:r>
          </a:p>
          <a:p>
            <a:r>
              <a:rPr lang="tr-TR" b="1" dirty="0" err="1">
                <a:effectLst>
                  <a:outerShdw blurRad="38100" dist="38100" dir="2700000" algn="tl">
                    <a:srgbClr val="000000">
                      <a:alpha val="43137"/>
                    </a:srgbClr>
                  </a:outerShdw>
                </a:effectLst>
              </a:rPr>
              <a:t>K</a:t>
            </a:r>
            <a:r>
              <a:rPr lang="tr-TR" b="1" dirty="0" err="1" smtClean="0">
                <a:effectLst>
                  <a:outerShdw blurRad="38100" dist="38100" dir="2700000" algn="tl">
                    <a:srgbClr val="000000">
                      <a:alpha val="43137"/>
                    </a:srgbClr>
                  </a:outerShdw>
                </a:effectLst>
              </a:rPr>
              <a:t>alsifiye</a:t>
            </a:r>
            <a:r>
              <a:rPr lang="tr-TR" dirty="0" smtClean="0"/>
              <a:t> =&gt; Kireçlenmiş,  taşlaşmış.</a:t>
            </a:r>
            <a:endParaRPr lang="tr-TR" dirty="0"/>
          </a:p>
        </p:txBody>
      </p:sp>
    </p:spTree>
    <p:extLst>
      <p:ext uri="{BB962C8B-B14F-4D97-AF65-F5344CB8AC3E}">
        <p14:creationId xmlns:p14="http://schemas.microsoft.com/office/powerpoint/2010/main" val="191116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Neden ve Amaç</a:t>
            </a:r>
            <a:endParaRPr lang="tr-TR" b="1" dirty="0"/>
          </a:p>
        </p:txBody>
      </p:sp>
      <p:sp>
        <p:nvSpPr>
          <p:cNvPr id="3" name="İçerik Yer Tutucusu 2"/>
          <p:cNvSpPr>
            <a:spLocks noGrp="1"/>
          </p:cNvSpPr>
          <p:nvPr>
            <p:ph idx="1"/>
          </p:nvPr>
        </p:nvSpPr>
        <p:spPr/>
        <p:txBody>
          <a:bodyPr/>
          <a:lstStyle/>
          <a:p>
            <a:r>
              <a:rPr lang="tr-TR" dirty="0" smtClean="0"/>
              <a:t>Dünya genelindeki ölümlerin ana nedeni </a:t>
            </a:r>
            <a:r>
              <a:rPr lang="tr-TR" dirty="0" err="1" smtClean="0"/>
              <a:t>Kardiyovasküler</a:t>
            </a:r>
            <a:r>
              <a:rPr lang="tr-TR" dirty="0" smtClean="0"/>
              <a:t> Hastalıklardır ve bunlar genellikle </a:t>
            </a:r>
            <a:r>
              <a:rPr lang="tr-TR" dirty="0" err="1" smtClean="0"/>
              <a:t>Ateroskleroz</a:t>
            </a:r>
            <a:r>
              <a:rPr lang="tr-TR" dirty="0" smtClean="0"/>
              <a:t> ile ilişkilidir.</a:t>
            </a:r>
          </a:p>
          <a:p>
            <a:r>
              <a:rPr lang="tr-TR" dirty="0" smtClean="0"/>
              <a:t>Bu </a:t>
            </a:r>
            <a:r>
              <a:rPr lang="tr-TR" dirty="0" err="1"/>
              <a:t>enflamasyon</a:t>
            </a:r>
            <a:r>
              <a:rPr lang="tr-TR" dirty="0"/>
              <a:t> süreci, </a:t>
            </a:r>
            <a:r>
              <a:rPr lang="tr-TR" dirty="0" smtClean="0"/>
              <a:t>koroner arterlerde (CA) önemli </a:t>
            </a:r>
            <a:r>
              <a:rPr lang="tr-TR" dirty="0"/>
              <a:t>farklılıkları tetikler ve </a:t>
            </a:r>
            <a:r>
              <a:rPr lang="tr-TR" dirty="0" smtClean="0"/>
              <a:t>koroner arter hastalığına (CAD) yol açabilir.</a:t>
            </a:r>
          </a:p>
          <a:p>
            <a:r>
              <a:rPr lang="tr-TR" dirty="0" smtClean="0"/>
              <a:t>Amaç bilgisayarlı tomografi anjiyografi (CAD) kullanarak koroner arter hastalığına (CAD) yakalanan yada </a:t>
            </a:r>
            <a:r>
              <a:rPr lang="tr-TR" dirty="0" err="1" smtClean="0"/>
              <a:t>enflamasyon</a:t>
            </a:r>
            <a:r>
              <a:rPr lang="tr-TR" dirty="0" smtClean="0"/>
              <a:t> sürecinde olan hastaları teşhis etmektir.</a:t>
            </a:r>
          </a:p>
        </p:txBody>
      </p:sp>
    </p:spTree>
    <p:extLst>
      <p:ext uri="{BB962C8B-B14F-4D97-AF65-F5344CB8AC3E}">
        <p14:creationId xmlns:p14="http://schemas.microsoft.com/office/powerpoint/2010/main" val="1185296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Nasıl Elde Edildi</a:t>
            </a:r>
            <a:endParaRPr lang="tr-TR" dirty="0"/>
          </a:p>
        </p:txBody>
      </p:sp>
      <p:sp>
        <p:nvSpPr>
          <p:cNvPr id="3" name="İçerik Yer Tutucusu 2"/>
          <p:cNvSpPr>
            <a:spLocks noGrp="1"/>
          </p:cNvSpPr>
          <p:nvPr>
            <p:ph idx="1"/>
          </p:nvPr>
        </p:nvSpPr>
        <p:spPr/>
        <p:txBody>
          <a:bodyPr/>
          <a:lstStyle/>
          <a:p>
            <a:r>
              <a:rPr lang="tr-TR" dirty="0"/>
              <a:t>Malaya Üniversitesi Tıp Etiği Komitesi'nden </a:t>
            </a:r>
            <a:r>
              <a:rPr lang="tr-TR" dirty="0" smtClean="0"/>
              <a:t>CTA kullanımı için etik onay alındı.</a:t>
            </a:r>
          </a:p>
          <a:p>
            <a:r>
              <a:rPr lang="tr-TR" dirty="0"/>
              <a:t>Malezya Tıp Merkezinin gözetimi ile hasta taramaları </a:t>
            </a:r>
            <a:r>
              <a:rPr lang="tr-TR" dirty="0" smtClean="0"/>
              <a:t>yapıldı.</a:t>
            </a:r>
          </a:p>
          <a:p>
            <a:r>
              <a:rPr lang="tr-TR" dirty="0"/>
              <a:t> </a:t>
            </a:r>
            <a:r>
              <a:rPr lang="tr-TR" dirty="0" smtClean="0"/>
              <a:t>28 </a:t>
            </a:r>
            <a:r>
              <a:rPr lang="tr-TR" dirty="0" err="1" smtClean="0"/>
              <a:t>kalsifiye</a:t>
            </a:r>
            <a:r>
              <a:rPr lang="tr-TR" dirty="0" smtClean="0"/>
              <a:t> plak, </a:t>
            </a:r>
            <a:r>
              <a:rPr lang="tr-TR" dirty="0"/>
              <a:t>15 </a:t>
            </a:r>
            <a:r>
              <a:rPr lang="tr-TR" dirty="0" err="1"/>
              <a:t>kalsifiye</a:t>
            </a:r>
            <a:r>
              <a:rPr lang="tr-TR" dirty="0"/>
              <a:t> olmayan plak</a:t>
            </a:r>
            <a:r>
              <a:rPr lang="tr-TR" dirty="0" smtClean="0"/>
              <a:t> ve</a:t>
            </a:r>
            <a:r>
              <a:rPr lang="tr-TR" dirty="0"/>
              <a:t> 30 normal </a:t>
            </a:r>
            <a:r>
              <a:rPr lang="tr-TR" dirty="0" smtClean="0"/>
              <a:t>arteri olan toplam 73 kişiden 2646 adet CTA görüntüleri toplandı.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18" y="3469944"/>
            <a:ext cx="9565436" cy="2321256"/>
          </a:xfrm>
          <a:prstGeom prst="rect">
            <a:avLst/>
          </a:prstGeom>
        </p:spPr>
      </p:pic>
    </p:spTree>
    <p:extLst>
      <p:ext uri="{BB962C8B-B14F-4D97-AF65-F5344CB8AC3E}">
        <p14:creationId xmlns:p14="http://schemas.microsoft.com/office/powerpoint/2010/main" val="29619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Metodolojiler</a:t>
            </a:r>
            <a:endParaRPr lang="tr-TR" dirty="0"/>
          </a:p>
        </p:txBody>
      </p:sp>
      <p:sp>
        <p:nvSpPr>
          <p:cNvPr id="3" name="İçerik Yer Tutucusu 2"/>
          <p:cNvSpPr>
            <a:spLocks noGrp="1"/>
          </p:cNvSpPr>
          <p:nvPr>
            <p:ph idx="1"/>
          </p:nvPr>
        </p:nvSpPr>
        <p:spPr/>
        <p:txBody>
          <a:bodyPr numCol="2"/>
          <a:lstStyle/>
          <a:p>
            <a:pPr marL="494100" indent="-457200">
              <a:buFont typeface="+mj-lt"/>
              <a:buAutoNum type="arabicPeriod"/>
            </a:pPr>
            <a:r>
              <a:rPr lang="tr-TR" b="1" dirty="0" smtClean="0"/>
              <a:t>Görüntü Ön İşleme</a:t>
            </a:r>
          </a:p>
          <a:p>
            <a:pPr marL="494100" indent="-457200">
              <a:buFont typeface="+mj-lt"/>
              <a:buAutoNum type="arabicPeriod"/>
            </a:pPr>
            <a:r>
              <a:rPr lang="tr-TR" b="1" dirty="0" err="1"/>
              <a:t>Gabor</a:t>
            </a:r>
            <a:r>
              <a:rPr lang="tr-TR" b="1" dirty="0"/>
              <a:t> </a:t>
            </a:r>
            <a:r>
              <a:rPr lang="tr-TR" b="1" dirty="0" smtClean="0"/>
              <a:t>Dönüşümü </a:t>
            </a:r>
          </a:p>
          <a:p>
            <a:pPr marL="494100" indent="-457200">
              <a:buFont typeface="+mj-lt"/>
              <a:buAutoNum type="arabicPeriod"/>
            </a:pPr>
            <a:r>
              <a:rPr lang="tr-TR" b="1" dirty="0"/>
              <a:t>Özellik </a:t>
            </a:r>
            <a:r>
              <a:rPr lang="tr-TR" b="1" dirty="0" smtClean="0"/>
              <a:t>Çıkarma</a:t>
            </a:r>
          </a:p>
          <a:p>
            <a:pPr marL="494100" indent="-457200">
              <a:buFont typeface="+mj-lt"/>
              <a:buAutoNum type="arabicPeriod"/>
            </a:pPr>
            <a:endParaRPr lang="tr-TR" b="1" dirty="0" smtClean="0"/>
          </a:p>
          <a:p>
            <a:pPr marL="494100" indent="-457200">
              <a:buFont typeface="+mj-lt"/>
              <a:buAutoNum type="arabicPeriod"/>
            </a:pPr>
            <a:endParaRPr lang="tr-TR" b="1" dirty="0"/>
          </a:p>
          <a:p>
            <a:pPr marL="494100" indent="-457200">
              <a:buFont typeface="+mj-lt"/>
              <a:buAutoNum type="arabicPeriod"/>
            </a:pPr>
            <a:endParaRPr lang="tr-TR" b="1" dirty="0" smtClean="0"/>
          </a:p>
          <a:p>
            <a:pPr marL="494100" indent="-457200">
              <a:buFont typeface="+mj-lt"/>
              <a:buAutoNum type="arabicPeriod"/>
            </a:pPr>
            <a:endParaRPr lang="tr-TR" b="1" dirty="0"/>
          </a:p>
          <a:p>
            <a:pPr marL="494100" indent="-457200">
              <a:buFont typeface="+mj-lt"/>
              <a:buAutoNum type="arabicPeriod"/>
            </a:pPr>
            <a:endParaRPr lang="tr-TR" b="1" dirty="0" smtClean="0"/>
          </a:p>
          <a:p>
            <a:pPr marL="494100" indent="-457200">
              <a:buFont typeface="+mj-lt"/>
              <a:buAutoNum type="arabicPeriod"/>
            </a:pPr>
            <a:endParaRPr lang="tr-TR" b="1" dirty="0" smtClean="0"/>
          </a:p>
          <a:p>
            <a:pPr marL="494100" indent="-457200">
              <a:buFont typeface="+mj-lt"/>
              <a:buAutoNum type="arabicPeriod"/>
            </a:pPr>
            <a:r>
              <a:rPr lang="tr-TR" b="1" dirty="0" smtClean="0"/>
              <a:t>Özellik Azaltma</a:t>
            </a:r>
          </a:p>
          <a:p>
            <a:pPr marL="494100" indent="-457200">
              <a:buFont typeface="+mj-lt"/>
              <a:buAutoNum type="arabicPeriod"/>
            </a:pPr>
            <a:r>
              <a:rPr lang="tr-TR" b="1" dirty="0"/>
              <a:t>İstatistiksel </a:t>
            </a:r>
            <a:r>
              <a:rPr lang="tr-TR" b="1" dirty="0" smtClean="0"/>
              <a:t>Analiz </a:t>
            </a:r>
          </a:p>
          <a:p>
            <a:pPr marL="494100" indent="-457200">
              <a:buFont typeface="+mj-lt"/>
              <a:buAutoNum type="arabicPeriod"/>
            </a:pPr>
            <a:r>
              <a:rPr lang="tr-TR" b="1" dirty="0" smtClean="0"/>
              <a:t>Sınıflandırma</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3867930"/>
            <a:ext cx="10353762" cy="1396797"/>
          </a:xfrm>
          <a:prstGeom prst="rect">
            <a:avLst/>
          </a:prstGeom>
        </p:spPr>
      </p:pic>
    </p:spTree>
    <p:extLst>
      <p:ext uri="{BB962C8B-B14F-4D97-AF65-F5344CB8AC3E}">
        <p14:creationId xmlns:p14="http://schemas.microsoft.com/office/powerpoint/2010/main" val="3202515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Ön İşleme</a:t>
            </a:r>
            <a:endParaRPr lang="tr-TR" dirty="0"/>
          </a:p>
        </p:txBody>
      </p:sp>
      <p:sp>
        <p:nvSpPr>
          <p:cNvPr id="3" name="İçerik Yer Tutucusu 2"/>
          <p:cNvSpPr>
            <a:spLocks noGrp="1"/>
          </p:cNvSpPr>
          <p:nvPr>
            <p:ph idx="1"/>
          </p:nvPr>
        </p:nvSpPr>
        <p:spPr/>
        <p:txBody>
          <a:bodyPr/>
          <a:lstStyle/>
          <a:p>
            <a:r>
              <a:rPr lang="tr-TR" dirty="0" smtClean="0"/>
              <a:t>Görüntüler sınıflandırılır.</a:t>
            </a:r>
          </a:p>
          <a:p>
            <a:r>
              <a:rPr lang="tr-TR" dirty="0" smtClean="0"/>
              <a:t>Görüntünün </a:t>
            </a:r>
            <a:r>
              <a:rPr lang="tr-TR" dirty="0"/>
              <a:t>piksel </a:t>
            </a:r>
            <a:r>
              <a:rPr lang="tr-TR" dirty="0" smtClean="0"/>
              <a:t>yoğunluğunu </a:t>
            </a:r>
            <a:r>
              <a:rPr lang="tr-TR" dirty="0"/>
              <a:t>standart hale getirir ve ayrıca görüntü kontrastını arttırır</a:t>
            </a:r>
            <a:r>
              <a:rPr lang="tr-TR" dirty="0" smtClean="0"/>
              <a:t>.</a:t>
            </a:r>
          </a:p>
          <a:p>
            <a:pPr marL="3690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265" y="3151481"/>
            <a:ext cx="8256390" cy="2639719"/>
          </a:xfrm>
          <a:prstGeom prst="rect">
            <a:avLst/>
          </a:prstGeom>
        </p:spPr>
      </p:pic>
    </p:spTree>
    <p:extLst>
      <p:ext uri="{BB962C8B-B14F-4D97-AF65-F5344CB8AC3E}">
        <p14:creationId xmlns:p14="http://schemas.microsoft.com/office/powerpoint/2010/main" val="2356377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Gabor</a:t>
            </a:r>
            <a:r>
              <a:rPr lang="tr-TR" dirty="0" smtClean="0"/>
              <a:t> Dönüşümü</a:t>
            </a:r>
            <a:endParaRPr lang="tr-TR" dirty="0"/>
          </a:p>
        </p:txBody>
      </p:sp>
      <p:sp>
        <p:nvSpPr>
          <p:cNvPr id="3" name="İçerik Yer Tutucusu 2"/>
          <p:cNvSpPr>
            <a:spLocks noGrp="1"/>
          </p:cNvSpPr>
          <p:nvPr>
            <p:ph idx="1"/>
          </p:nvPr>
        </p:nvSpPr>
        <p:spPr/>
        <p:txBody>
          <a:bodyPr/>
          <a:lstStyle/>
          <a:p>
            <a:r>
              <a:rPr lang="tr-TR" dirty="0" smtClean="0"/>
              <a:t>Her görüntü için farklı katsayılar elde etmek için kullanılır.</a:t>
            </a:r>
          </a:p>
          <a:p>
            <a:r>
              <a:rPr lang="tr-TR" dirty="0"/>
              <a:t>Daha sonra </a:t>
            </a:r>
            <a:r>
              <a:rPr lang="tr-TR" dirty="0" err="1"/>
              <a:t>Gabor</a:t>
            </a:r>
            <a:r>
              <a:rPr lang="tr-TR" dirty="0"/>
              <a:t> dönüşüm katsayılarından yedi özellik elde </a:t>
            </a:r>
            <a:r>
              <a:rPr lang="tr-TR" dirty="0" smtClean="0"/>
              <a:t>edilir;</a:t>
            </a:r>
          </a:p>
          <a:p>
            <a:pPr marL="871200" lvl="1" indent="-457200">
              <a:buFont typeface="+mj-lt"/>
              <a:buAutoNum type="arabicPeriod"/>
            </a:pPr>
            <a:r>
              <a:rPr lang="tr-TR" dirty="0" err="1"/>
              <a:t>E</a:t>
            </a:r>
            <a:r>
              <a:rPr lang="tr-TR" dirty="0" err="1" smtClean="0"/>
              <a:t>nergy</a:t>
            </a:r>
            <a:r>
              <a:rPr lang="tr-TR" dirty="0"/>
              <a:t>, </a:t>
            </a:r>
            <a:endParaRPr lang="tr-TR" dirty="0" smtClean="0"/>
          </a:p>
          <a:p>
            <a:pPr marL="871200" lvl="1" indent="-457200">
              <a:buFont typeface="+mj-lt"/>
              <a:buAutoNum type="arabicPeriod"/>
            </a:pPr>
            <a:r>
              <a:rPr lang="tr-TR" dirty="0" err="1" smtClean="0"/>
              <a:t>Kapur</a:t>
            </a:r>
            <a:endParaRPr lang="tr-TR" dirty="0" smtClean="0"/>
          </a:p>
          <a:p>
            <a:pPr marL="871200" lvl="1" indent="-457200">
              <a:buFont typeface="+mj-lt"/>
              <a:buAutoNum type="arabicPeriod"/>
            </a:pPr>
            <a:r>
              <a:rPr lang="tr-TR" dirty="0" err="1"/>
              <a:t>M</a:t>
            </a:r>
            <a:r>
              <a:rPr lang="tr-TR" dirty="0" err="1" smtClean="0"/>
              <a:t>ax</a:t>
            </a:r>
            <a:endParaRPr lang="tr-TR" dirty="0" smtClean="0"/>
          </a:p>
          <a:p>
            <a:pPr marL="871200" lvl="1" indent="-457200">
              <a:buFont typeface="+mj-lt"/>
              <a:buAutoNum type="arabicPeriod"/>
            </a:pPr>
            <a:r>
              <a:rPr lang="tr-TR" dirty="0" err="1" smtClean="0"/>
              <a:t>Rényi</a:t>
            </a:r>
            <a:r>
              <a:rPr lang="tr-TR" dirty="0" smtClean="0"/>
              <a:t> </a:t>
            </a:r>
          </a:p>
          <a:p>
            <a:pPr marL="871200" lvl="1" indent="-457200">
              <a:buFont typeface="+mj-lt"/>
              <a:buAutoNum type="arabicPeriod"/>
            </a:pPr>
            <a:r>
              <a:rPr lang="tr-TR" dirty="0" err="1" smtClean="0"/>
              <a:t>Shannon</a:t>
            </a:r>
            <a:endParaRPr lang="tr-TR" dirty="0" smtClean="0"/>
          </a:p>
          <a:p>
            <a:pPr marL="871200" lvl="1" indent="-457200">
              <a:buFont typeface="+mj-lt"/>
              <a:buAutoNum type="arabicPeriod"/>
            </a:pPr>
            <a:r>
              <a:rPr lang="tr-TR" dirty="0" err="1" smtClean="0"/>
              <a:t>Vajda</a:t>
            </a:r>
            <a:endParaRPr lang="tr-TR" dirty="0" smtClean="0"/>
          </a:p>
          <a:p>
            <a:pPr marL="871200" lvl="1" indent="-457200">
              <a:buFont typeface="+mj-lt"/>
              <a:buAutoNum type="arabicPeriod"/>
            </a:pPr>
            <a:r>
              <a:rPr lang="tr-TR" dirty="0" err="1" smtClean="0"/>
              <a:t>Yager</a:t>
            </a:r>
            <a:r>
              <a:rPr lang="tr-TR" dirty="0" smtClean="0"/>
              <a:t> </a:t>
            </a:r>
            <a:r>
              <a:rPr lang="tr-TR" dirty="0" err="1" smtClean="0"/>
              <a:t>entropileri</a:t>
            </a:r>
            <a:r>
              <a:rPr lang="tr-TR" dirty="0" smtClean="0"/>
              <a:t>.</a:t>
            </a:r>
          </a:p>
        </p:txBody>
      </p:sp>
    </p:spTree>
    <p:extLst>
      <p:ext uri="{BB962C8B-B14F-4D97-AF65-F5344CB8AC3E}">
        <p14:creationId xmlns:p14="http://schemas.microsoft.com/office/powerpoint/2010/main" val="2121166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Özellik Çıkarma Ve Azaltma</a:t>
            </a:r>
            <a:endParaRPr lang="tr-TR" dirty="0"/>
          </a:p>
        </p:txBody>
      </p:sp>
      <p:sp>
        <p:nvSpPr>
          <p:cNvPr id="3" name="İçerik Yer Tutucusu 2"/>
          <p:cNvSpPr>
            <a:spLocks noGrp="1"/>
          </p:cNvSpPr>
          <p:nvPr>
            <p:ph idx="1"/>
          </p:nvPr>
        </p:nvSpPr>
        <p:spPr/>
        <p:txBody>
          <a:bodyPr/>
          <a:lstStyle/>
          <a:p>
            <a:r>
              <a:rPr lang="tr-TR" b="1" dirty="0" smtClean="0"/>
              <a:t>Özellik Çıkarma: </a:t>
            </a:r>
          </a:p>
          <a:p>
            <a:pPr marL="871200" lvl="1" indent="-457200">
              <a:buFont typeface="+mj-lt"/>
              <a:buAutoNum type="alphaLcParenR"/>
            </a:pPr>
            <a:r>
              <a:rPr lang="tr-TR" dirty="0" err="1" smtClean="0"/>
              <a:t>Gabor</a:t>
            </a:r>
            <a:r>
              <a:rPr lang="tr-TR" dirty="0" smtClean="0"/>
              <a:t> dönüşümünde çıkarılan yedi özellik bu adımda tek tek incelenir ve veri setindeki dengesizlikler düzletilir.</a:t>
            </a:r>
          </a:p>
          <a:p>
            <a:r>
              <a:rPr lang="tr-TR" b="1" dirty="0" smtClean="0"/>
              <a:t>Özellik Azaltma: </a:t>
            </a:r>
          </a:p>
          <a:p>
            <a:pPr marL="871200" lvl="1" indent="-457200">
              <a:buFont typeface="+mj-lt"/>
              <a:buAutoNum type="alphaLcParenR"/>
            </a:pPr>
            <a:r>
              <a:rPr lang="tr-TR" dirty="0" smtClean="0"/>
              <a:t>Eğitim setinin yeterli olmadığından dolayı özellik </a:t>
            </a:r>
            <a:r>
              <a:rPr lang="tr-TR" dirty="0"/>
              <a:t>azaltma tekniklerinden </a:t>
            </a:r>
            <a:r>
              <a:rPr lang="tr-TR" dirty="0" err="1"/>
              <a:t>Sensitive</a:t>
            </a:r>
            <a:r>
              <a:rPr lang="tr-TR" dirty="0"/>
              <a:t> </a:t>
            </a:r>
            <a:r>
              <a:rPr lang="tr-TR" dirty="0" err="1"/>
              <a:t>Discriminant</a:t>
            </a:r>
            <a:r>
              <a:rPr lang="tr-TR" dirty="0"/>
              <a:t> Analysis (LSDA) ve </a:t>
            </a:r>
            <a:r>
              <a:rPr lang="tr-TR" dirty="0" err="1"/>
              <a:t>neighborhood</a:t>
            </a:r>
            <a:r>
              <a:rPr lang="tr-TR" dirty="0"/>
              <a:t> </a:t>
            </a:r>
            <a:r>
              <a:rPr lang="tr-TR" dirty="0" err="1" smtClean="0"/>
              <a:t>preserving</a:t>
            </a:r>
            <a:r>
              <a:rPr lang="tr-TR" dirty="0" smtClean="0"/>
              <a:t> </a:t>
            </a:r>
            <a:r>
              <a:rPr lang="tr-TR" dirty="0" err="1" smtClean="0"/>
              <a:t>embedding</a:t>
            </a:r>
            <a:r>
              <a:rPr lang="tr-TR" dirty="0" smtClean="0"/>
              <a:t> </a:t>
            </a:r>
            <a:r>
              <a:rPr lang="tr-TR" dirty="0"/>
              <a:t>(NPE) </a:t>
            </a:r>
            <a:r>
              <a:rPr lang="tr-TR" dirty="0" smtClean="0"/>
              <a:t>kullanıldı. </a:t>
            </a:r>
          </a:p>
          <a:p>
            <a:pPr marL="871200" lvl="1" indent="-457200">
              <a:buFont typeface="+mj-lt"/>
              <a:buAutoNum type="alphaLcParenR"/>
            </a:pPr>
            <a:r>
              <a:rPr lang="tr-TR" dirty="0" smtClean="0"/>
              <a:t>Yeterli eğitim verisi olamayan projelerde özellik azaltma kullanılır. </a:t>
            </a:r>
          </a:p>
          <a:p>
            <a:pPr marL="871200" lvl="1" indent="-457200">
              <a:buFont typeface="+mj-lt"/>
              <a:buAutoNum type="alphaLcParenR"/>
            </a:pPr>
            <a:endParaRPr lang="tr-TR" b="1" dirty="0"/>
          </a:p>
        </p:txBody>
      </p:sp>
    </p:spTree>
    <p:extLst>
      <p:ext uri="{BB962C8B-B14F-4D97-AF65-F5344CB8AC3E}">
        <p14:creationId xmlns:p14="http://schemas.microsoft.com/office/powerpoint/2010/main" val="3738231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TM04033929[[fn=Tablet]]</Template>
  <TotalTime>208</TotalTime>
  <Words>497</Words>
  <Application>Microsoft Office PowerPoint</Application>
  <PresentationFormat>Geniş ekran</PresentationFormat>
  <Paragraphs>75</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Calisto MT</vt:lpstr>
      <vt:lpstr>Trebuchet MS</vt:lpstr>
      <vt:lpstr>Wingdings 2</vt:lpstr>
      <vt:lpstr>Kurşun Rengi</vt:lpstr>
      <vt:lpstr>Automated plaque classification using computed tomography angiography and Gabor transformations (Bilgisayarlı tomografi anjiyografi ve Gabor dönüşümleri kullanılarak otomatik plak sınıflandırması) (U.Rajendra Acharya, Kristen M.Meiburger, Joel En Wei Koh, Jahmunah Vicnesh, Edward J. Ciaccio, Oh Shu Lih, Sock Keow Tan, Raja Rizal Azman Raja Aman, Filippo Molinari, Kwan Hoong)</vt:lpstr>
      <vt:lpstr>Kısaltmalar</vt:lpstr>
      <vt:lpstr>Terimler</vt:lpstr>
      <vt:lpstr>Neden ve Amaç</vt:lpstr>
      <vt:lpstr>Veri Nasıl Elde Edildi</vt:lpstr>
      <vt:lpstr>Metodolojiler</vt:lpstr>
      <vt:lpstr>Görüntü Ön İşleme</vt:lpstr>
      <vt:lpstr>Gabor Dönüşümü</vt:lpstr>
      <vt:lpstr>Özellik Çıkarma Ve Azaltma</vt:lpstr>
      <vt:lpstr>İstatistik Analizi Ve Sınıflandırma</vt:lpstr>
      <vt:lpstr>Sonuç</vt:lpstr>
      <vt:lpstr>Tartışma</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plaque classification using computed tomography angiography and Gabor transformations</dc:title>
  <dc:creator>Mustafa Şimşek</dc:creator>
  <cp:lastModifiedBy>ogrenci</cp:lastModifiedBy>
  <cp:revision>28</cp:revision>
  <dcterms:created xsi:type="dcterms:W3CDTF">2019-12-09T18:25:15Z</dcterms:created>
  <dcterms:modified xsi:type="dcterms:W3CDTF">2019-12-10T12:48:28Z</dcterms:modified>
</cp:coreProperties>
</file>