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62" r:id="rId4"/>
    <p:sldId id="261" r:id="rId5"/>
    <p:sldId id="259" r:id="rId6"/>
    <p:sldId id="260" r:id="rId7"/>
    <p:sldId id="263" r:id="rId8"/>
    <p:sldId id="264" r:id="rId9"/>
    <p:sldId id="265" r:id="rId10"/>
    <p:sldId id="266" r:id="rId11"/>
    <p:sldId id="267" r:id="rId12"/>
    <p:sldId id="257" r:id="rId13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B6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A1AF-AC53-4DAB-8290-B2270AC0E82F}" type="datetimeFigureOut">
              <a:rPr lang="tr-TR" smtClean="0"/>
              <a:t>10.12.2019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A80B-D344-4B3B-A1F7-64011131F3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46647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A1AF-AC53-4DAB-8290-B2270AC0E82F}" type="datetimeFigureOut">
              <a:rPr lang="tr-TR" smtClean="0"/>
              <a:t>10.12.2019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A80B-D344-4B3B-A1F7-64011131F3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59048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A1AF-AC53-4DAB-8290-B2270AC0E82F}" type="datetimeFigureOut">
              <a:rPr lang="tr-TR" smtClean="0"/>
              <a:t>10.12.2019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A80B-D344-4B3B-A1F7-64011131F3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207533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A1AF-AC53-4DAB-8290-B2270AC0E82F}" type="datetimeFigureOut">
              <a:rPr lang="tr-TR" smtClean="0"/>
              <a:t>10.12.2019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A80B-D344-4B3B-A1F7-64011131F384}" type="slidenum">
              <a:rPr lang="tr-TR" smtClean="0"/>
              <a:t>‹#›</a:t>
            </a:fld>
            <a:endParaRPr lang="tr-TR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085070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A1AF-AC53-4DAB-8290-B2270AC0E82F}" type="datetimeFigureOut">
              <a:rPr lang="tr-TR" smtClean="0"/>
              <a:t>10.12.2019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A80B-D344-4B3B-A1F7-64011131F3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614772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A1AF-AC53-4DAB-8290-B2270AC0E82F}" type="datetimeFigureOut">
              <a:rPr lang="tr-TR" smtClean="0"/>
              <a:t>10.12.2019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A80B-D344-4B3B-A1F7-64011131F3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34265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A1AF-AC53-4DAB-8290-B2270AC0E82F}" type="datetimeFigureOut">
              <a:rPr lang="tr-TR" smtClean="0"/>
              <a:t>10.12.2019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A80B-D344-4B3B-A1F7-64011131F3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418294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A1AF-AC53-4DAB-8290-B2270AC0E82F}" type="datetimeFigureOut">
              <a:rPr lang="tr-TR" smtClean="0"/>
              <a:t>10.12.2019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A80B-D344-4B3B-A1F7-64011131F3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963494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A1AF-AC53-4DAB-8290-B2270AC0E82F}" type="datetimeFigureOut">
              <a:rPr lang="tr-TR" smtClean="0"/>
              <a:t>10.12.2019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A80B-D344-4B3B-A1F7-64011131F3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01005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A1AF-AC53-4DAB-8290-B2270AC0E82F}" type="datetimeFigureOut">
              <a:rPr lang="tr-TR" smtClean="0"/>
              <a:t>10.12.2019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A80B-D344-4B3B-A1F7-64011131F3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27824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A1AF-AC53-4DAB-8290-B2270AC0E82F}" type="datetimeFigureOut">
              <a:rPr lang="tr-TR" smtClean="0"/>
              <a:t>10.12.2019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A80B-D344-4B3B-A1F7-64011131F3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95955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A1AF-AC53-4DAB-8290-B2270AC0E82F}" type="datetimeFigureOut">
              <a:rPr lang="tr-TR" smtClean="0"/>
              <a:t>10.12.2019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A80B-D344-4B3B-A1F7-64011131F3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1531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A1AF-AC53-4DAB-8290-B2270AC0E82F}" type="datetimeFigureOut">
              <a:rPr lang="tr-TR" smtClean="0"/>
              <a:t>10.12.2019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A80B-D344-4B3B-A1F7-64011131F3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29019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A1AF-AC53-4DAB-8290-B2270AC0E82F}" type="datetimeFigureOut">
              <a:rPr lang="tr-TR" smtClean="0"/>
              <a:t>10.12.2019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A80B-D344-4B3B-A1F7-64011131F3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73992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A1AF-AC53-4DAB-8290-B2270AC0E82F}" type="datetimeFigureOut">
              <a:rPr lang="tr-TR" smtClean="0"/>
              <a:t>10.12.2019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A80B-D344-4B3B-A1F7-64011131F3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25202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A1AF-AC53-4DAB-8290-B2270AC0E82F}" type="datetimeFigureOut">
              <a:rPr lang="tr-TR" smtClean="0"/>
              <a:t>10.12.2019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A80B-D344-4B3B-A1F7-64011131F3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3551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A1AF-AC53-4DAB-8290-B2270AC0E82F}" type="datetimeFigureOut">
              <a:rPr lang="tr-TR" smtClean="0"/>
              <a:t>10.12.2019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A80B-D344-4B3B-A1F7-64011131F3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37424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4F8A1AF-AC53-4DAB-8290-B2270AC0E82F}" type="datetimeFigureOut">
              <a:rPr lang="tr-TR" smtClean="0"/>
              <a:t>10.12.2019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CC2A80B-D344-4B3B-A1F7-64011131F3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662562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tr.wikipedia.org/wiki/Kardiyovask%C3%BCler_hastal%C4%B1klar" TargetMode="External"/><Relationship Id="rId2" Type="http://schemas.openxmlformats.org/officeDocument/2006/relationships/hyperlink" Target="https://www.sciencedirect.com/science/article/pii/S0933365719306062?via%3Dihub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njiyostent.com/koroner-anjiyo-nedir/" TargetMode="External"/><Relationship Id="rId5" Type="http://schemas.openxmlformats.org/officeDocument/2006/relationships/hyperlink" Target="https://www.sabah.com.tr/saglik/2016/05/16/koroner-arter-hastaligi-nedir-belirtileri-nelerdir" TargetMode="External"/><Relationship Id="rId4" Type="http://schemas.openxmlformats.org/officeDocument/2006/relationships/hyperlink" Target="https://www.florence.com.tr/ateroskleroz-damar-sertlesmesi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827838" y="757380"/>
            <a:ext cx="10525743" cy="2840959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Automated plaque classification using computed tomography angiography and Gabor transformations</a:t>
            </a:r>
            <a:endParaRPr lang="tr-TR" sz="4000" b="1" dirty="0">
              <a:solidFill>
                <a:schemeClr val="tx1"/>
              </a:solidFill>
            </a:endParaRPr>
          </a:p>
        </p:txBody>
      </p:sp>
      <p:sp>
        <p:nvSpPr>
          <p:cNvPr id="4" name="Alt Başlık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0916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İstatistik Analizi Ve Sınıflandırma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Çıkartılan 168 </a:t>
            </a:r>
            <a:r>
              <a:rPr lang="tr-TR" dirty="0"/>
              <a:t>özelliklerin </a:t>
            </a:r>
            <a:r>
              <a:rPr lang="tr-TR" dirty="0" smtClean="0"/>
              <a:t>tümü, </a:t>
            </a:r>
            <a:r>
              <a:rPr lang="tr-TR" dirty="0"/>
              <a:t>LSDA ve NPE tarafından </a:t>
            </a:r>
            <a:r>
              <a:rPr lang="tr-TR" dirty="0" smtClean="0"/>
              <a:t>azaltılmış özellik kümeleri göz önüne alındığında. Yapılan istatistiksel testin sonucunda hangi özelliklerin önemli olduğu belirlemek için kullanılır.</a:t>
            </a:r>
          </a:p>
          <a:p>
            <a:r>
              <a:rPr lang="tr-TR" dirty="0" smtClean="0"/>
              <a:t>Önemli olan özellikler belli olduktan sonra veriler otomatik olarak sınıflandırılması yapılır.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5236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Sonuç Ve Tartışma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En iyi sonucu özellik azaltma işlemi yapılmadan tüm hesaplanan özellikler kullanılarak elde edildi;</a:t>
            </a:r>
          </a:p>
          <a:p>
            <a:pPr marL="871200" lvl="1" indent="-457200">
              <a:buFont typeface="+mj-lt"/>
              <a:buAutoNum type="arabicPeriod"/>
            </a:pPr>
            <a:r>
              <a:rPr lang="tr-TR" dirty="0"/>
              <a:t>%89.09 Doğruluk</a:t>
            </a:r>
          </a:p>
          <a:p>
            <a:pPr marL="871200" lvl="1" indent="-457200">
              <a:buFont typeface="+mj-lt"/>
              <a:buAutoNum type="arabicPeriod"/>
            </a:pPr>
            <a:r>
              <a:rPr lang="tr-TR" dirty="0"/>
              <a:t>%91.83 </a:t>
            </a:r>
            <a:r>
              <a:rPr lang="tr-TR" dirty="0" smtClean="0"/>
              <a:t>Hassasiyet</a:t>
            </a:r>
          </a:p>
          <a:p>
            <a:r>
              <a:rPr lang="tr-TR" dirty="0"/>
              <a:t>Bu sonuçlara dayanarak, tekniğin CTA görüntülerinde mevcut olan plakların otomatik sınıflandırılmasında yardımcı olabileceği ve prosedür maliyetlerini ve hasta radyasyon dozunu azaltmak için önemli bir araç olabileceği açıktır.</a:t>
            </a:r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338473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>
                <a:solidFill>
                  <a:schemeClr val="tx1"/>
                </a:solidFill>
              </a:rPr>
              <a:t>Kaynakça</a:t>
            </a:r>
            <a:endParaRPr lang="tr-TR" b="1" dirty="0">
              <a:solidFill>
                <a:schemeClr val="tx1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hlinkClick r:id="rId2"/>
              </a:rPr>
              <a:t>https://www.sciencedirect.com/science/article/pii/S0933365719306062?via%3Dihub</a:t>
            </a:r>
            <a:endParaRPr lang="tr-TR" dirty="0" smtClean="0">
              <a:hlinkClick r:id="rId3"/>
            </a:endParaRPr>
          </a:p>
          <a:p>
            <a:r>
              <a:rPr lang="tr-TR" dirty="0" smtClean="0">
                <a:hlinkClick r:id="rId3"/>
              </a:rPr>
              <a:t>https</a:t>
            </a:r>
            <a:r>
              <a:rPr lang="tr-TR" dirty="0">
                <a:hlinkClick r:id="rId3"/>
              </a:rPr>
              <a:t>://tr.wikipedia.org/wiki/Kardiyovask%C3%BCler_hastal%C4%B1klar</a:t>
            </a:r>
            <a:endParaRPr lang="tr-TR" dirty="0" smtClean="0">
              <a:hlinkClick r:id="rId4"/>
            </a:endParaRPr>
          </a:p>
          <a:p>
            <a:r>
              <a:rPr lang="tr-TR" dirty="0" smtClean="0">
                <a:hlinkClick r:id="rId4"/>
              </a:rPr>
              <a:t>https</a:t>
            </a:r>
            <a:r>
              <a:rPr lang="tr-TR" dirty="0">
                <a:hlinkClick r:id="rId4"/>
              </a:rPr>
              <a:t>://</a:t>
            </a:r>
            <a:r>
              <a:rPr lang="tr-TR" dirty="0" smtClean="0">
                <a:hlinkClick r:id="rId4"/>
              </a:rPr>
              <a:t>www.florence.com.tr/ateroskleroz-damar-sertlesmesi</a:t>
            </a:r>
            <a:endParaRPr lang="tr-TR" dirty="0" smtClean="0"/>
          </a:p>
          <a:p>
            <a:r>
              <a:rPr lang="tr-TR" dirty="0">
                <a:hlinkClick r:id="rId5"/>
              </a:rPr>
              <a:t>https://</a:t>
            </a:r>
            <a:r>
              <a:rPr lang="tr-TR" dirty="0" smtClean="0">
                <a:hlinkClick r:id="rId5"/>
              </a:rPr>
              <a:t>www.sabah.com.tr/saglik/2016/05/16/koroner-arter-hastaligi-nedir-belirtileri-nelerdir</a:t>
            </a:r>
            <a:endParaRPr lang="tr-TR" dirty="0" smtClean="0"/>
          </a:p>
          <a:p>
            <a:r>
              <a:rPr lang="tr-TR" dirty="0">
                <a:hlinkClick r:id="rId6"/>
              </a:rPr>
              <a:t>https://anjiyostent.com/koroner-anjiyo-nedir/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0138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Kısaltmalar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tr-TR" b="1" dirty="0"/>
              <a:t>CA </a:t>
            </a:r>
            <a:r>
              <a:rPr lang="tr-TR" b="1" dirty="0" smtClean="0"/>
              <a:t>=&gt; </a:t>
            </a:r>
            <a:r>
              <a:rPr lang="tr-TR" dirty="0" err="1" smtClean="0"/>
              <a:t>Coronary</a:t>
            </a:r>
            <a:r>
              <a:rPr lang="tr-TR" dirty="0" smtClean="0"/>
              <a:t> </a:t>
            </a:r>
            <a:r>
              <a:rPr lang="tr-TR" dirty="0" err="1" smtClean="0"/>
              <a:t>Artery</a:t>
            </a:r>
            <a:endParaRPr lang="tr-TR" dirty="0" smtClean="0"/>
          </a:p>
          <a:p>
            <a:r>
              <a:rPr lang="tr-TR" b="1" dirty="0" smtClean="0"/>
              <a:t>CT =&gt; </a:t>
            </a:r>
            <a:r>
              <a:rPr lang="tr-TR" dirty="0" err="1" smtClean="0"/>
              <a:t>Computer</a:t>
            </a:r>
            <a:r>
              <a:rPr lang="tr-TR" dirty="0"/>
              <a:t> </a:t>
            </a:r>
            <a:r>
              <a:rPr lang="tr-TR" dirty="0" err="1"/>
              <a:t>Tomography</a:t>
            </a:r>
            <a:endParaRPr lang="tr-TR" dirty="0" smtClean="0"/>
          </a:p>
          <a:p>
            <a:r>
              <a:rPr lang="tr-TR" b="1" dirty="0" smtClean="0"/>
              <a:t>CAD =&gt; </a:t>
            </a:r>
            <a:r>
              <a:rPr lang="tr-TR" dirty="0" err="1"/>
              <a:t>C</a:t>
            </a:r>
            <a:r>
              <a:rPr lang="tr-TR" dirty="0" err="1" smtClean="0"/>
              <a:t>oronary</a:t>
            </a:r>
            <a:r>
              <a:rPr lang="tr-TR" dirty="0" smtClean="0"/>
              <a:t>  </a:t>
            </a:r>
            <a:r>
              <a:rPr lang="tr-TR" dirty="0" err="1" smtClean="0"/>
              <a:t>Artery</a:t>
            </a:r>
            <a:r>
              <a:rPr lang="tr-TR" dirty="0" smtClean="0"/>
              <a:t> </a:t>
            </a:r>
            <a:r>
              <a:rPr lang="tr-TR" dirty="0" err="1" smtClean="0"/>
              <a:t>Disease</a:t>
            </a:r>
            <a:endParaRPr lang="tr-TR" dirty="0" smtClean="0"/>
          </a:p>
          <a:p>
            <a:r>
              <a:rPr lang="tr-TR" b="1" dirty="0" smtClean="0"/>
              <a:t>CAC =&gt; </a:t>
            </a:r>
            <a:r>
              <a:rPr lang="tr-TR" dirty="0" err="1"/>
              <a:t>Coronary</a:t>
            </a:r>
            <a:r>
              <a:rPr lang="tr-TR" dirty="0"/>
              <a:t>  </a:t>
            </a:r>
            <a:r>
              <a:rPr lang="tr-TR" dirty="0" err="1"/>
              <a:t>Artery</a:t>
            </a:r>
            <a:r>
              <a:rPr lang="tr-TR" dirty="0"/>
              <a:t> </a:t>
            </a:r>
            <a:r>
              <a:rPr lang="tr-TR" dirty="0" err="1" smtClean="0"/>
              <a:t>Calcification</a:t>
            </a:r>
            <a:endParaRPr lang="tr-TR" dirty="0" smtClean="0"/>
          </a:p>
          <a:p>
            <a:r>
              <a:rPr lang="tr-TR" b="1" dirty="0"/>
              <a:t>CTA =&gt;</a:t>
            </a:r>
            <a:r>
              <a:rPr lang="tr-TR" dirty="0"/>
              <a:t> </a:t>
            </a:r>
            <a:r>
              <a:rPr lang="tr-TR" dirty="0" err="1" smtClean="0"/>
              <a:t>Computed</a:t>
            </a:r>
            <a:r>
              <a:rPr lang="tr-TR" dirty="0" smtClean="0"/>
              <a:t> </a:t>
            </a:r>
            <a:r>
              <a:rPr lang="tr-TR" dirty="0" err="1" smtClean="0"/>
              <a:t>Tomography</a:t>
            </a:r>
            <a:r>
              <a:rPr lang="tr-TR" dirty="0" smtClean="0"/>
              <a:t> </a:t>
            </a:r>
            <a:r>
              <a:rPr lang="tr-TR" dirty="0" err="1" smtClean="0"/>
              <a:t>Angiography</a:t>
            </a:r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endParaRPr lang="tr-TR" dirty="0" smtClean="0"/>
          </a:p>
          <a:p>
            <a:r>
              <a:rPr lang="tr-TR" b="1" dirty="0" smtClean="0"/>
              <a:t>CVD </a:t>
            </a:r>
            <a:r>
              <a:rPr lang="tr-TR" b="1" dirty="0"/>
              <a:t>=&gt; </a:t>
            </a:r>
            <a:r>
              <a:rPr lang="tr-TR" dirty="0" err="1"/>
              <a:t>Cardiovascular</a:t>
            </a:r>
            <a:r>
              <a:rPr lang="tr-TR" dirty="0"/>
              <a:t> </a:t>
            </a:r>
            <a:r>
              <a:rPr lang="tr-TR" dirty="0" err="1" smtClean="0"/>
              <a:t>Diseases</a:t>
            </a:r>
            <a:endParaRPr lang="tr-TR" dirty="0" smtClean="0"/>
          </a:p>
          <a:p>
            <a:r>
              <a:rPr lang="tr-TR" b="1" dirty="0"/>
              <a:t>ICA =&gt; </a:t>
            </a:r>
            <a:r>
              <a:rPr lang="tr-TR" dirty="0" err="1" smtClean="0"/>
              <a:t>Invasive</a:t>
            </a:r>
            <a:r>
              <a:rPr lang="tr-TR" dirty="0" smtClean="0"/>
              <a:t> </a:t>
            </a:r>
            <a:r>
              <a:rPr lang="tr-TR" dirty="0" err="1" smtClean="0"/>
              <a:t>Coronary</a:t>
            </a:r>
            <a:r>
              <a:rPr lang="tr-TR" dirty="0" smtClean="0"/>
              <a:t> </a:t>
            </a:r>
            <a:r>
              <a:rPr lang="tr-TR" dirty="0" err="1" smtClean="0"/>
              <a:t>Angiography</a:t>
            </a:r>
            <a:endParaRPr lang="tr-TR" dirty="0" smtClean="0"/>
          </a:p>
          <a:p>
            <a:r>
              <a:rPr lang="tr-TR" b="1" dirty="0" smtClean="0"/>
              <a:t>CSCT </a:t>
            </a:r>
            <a:r>
              <a:rPr lang="tr-TR" b="1" dirty="0"/>
              <a:t>=&gt; </a:t>
            </a:r>
            <a:r>
              <a:rPr lang="tr-TR" dirty="0" err="1" smtClean="0"/>
              <a:t>Calcium</a:t>
            </a:r>
            <a:r>
              <a:rPr lang="tr-TR" dirty="0" smtClean="0"/>
              <a:t> </a:t>
            </a:r>
            <a:r>
              <a:rPr lang="tr-TR" dirty="0" err="1"/>
              <a:t>S</a:t>
            </a:r>
            <a:r>
              <a:rPr lang="tr-TR" dirty="0" err="1" smtClean="0"/>
              <a:t>coring</a:t>
            </a:r>
            <a:r>
              <a:rPr lang="tr-TR" dirty="0" smtClean="0"/>
              <a:t> </a:t>
            </a:r>
            <a:r>
              <a:rPr lang="tr-TR" dirty="0" err="1"/>
              <a:t>Computed</a:t>
            </a:r>
            <a:r>
              <a:rPr lang="tr-TR" dirty="0"/>
              <a:t> </a:t>
            </a:r>
            <a:r>
              <a:rPr lang="tr-TR" dirty="0" err="1" smtClean="0"/>
              <a:t>Tomography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2666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Terimler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 err="1" smtClean="0"/>
              <a:t>Ateroskleroz</a:t>
            </a:r>
            <a:r>
              <a:rPr lang="tr-TR" b="1" dirty="0" smtClean="0"/>
              <a:t> =&gt; </a:t>
            </a:r>
            <a:r>
              <a:rPr lang="tr-TR" dirty="0" smtClean="0"/>
              <a:t>Atardamarın sertleşmesi,</a:t>
            </a:r>
          </a:p>
          <a:p>
            <a:r>
              <a:rPr lang="tr-TR" b="1" dirty="0" err="1" smtClean="0"/>
              <a:t>Kardiyovasküler</a:t>
            </a:r>
            <a:r>
              <a:rPr lang="tr-TR" b="1" dirty="0" smtClean="0"/>
              <a:t> Hastalıklar =&gt; </a:t>
            </a:r>
            <a:r>
              <a:rPr lang="tr-TR" dirty="0" smtClean="0"/>
              <a:t>Kalp ve kan damarlarının hastalıklarını içeren gruba verilen genel bir isimdir.</a:t>
            </a:r>
          </a:p>
          <a:p>
            <a:r>
              <a:rPr lang="tr-TR" b="1" dirty="0" err="1" smtClean="0"/>
              <a:t>Enflamasyon</a:t>
            </a:r>
            <a:r>
              <a:rPr lang="tr-TR" b="1" dirty="0" smtClean="0"/>
              <a:t> =&gt; </a:t>
            </a:r>
            <a:r>
              <a:rPr lang="tr-TR" dirty="0" smtClean="0"/>
              <a:t>İltihaplanma.</a:t>
            </a:r>
          </a:p>
          <a:p>
            <a:r>
              <a:rPr lang="tr-TR" b="1" dirty="0" smtClean="0"/>
              <a:t>Koroner Arter =&gt; </a:t>
            </a:r>
            <a:r>
              <a:rPr lang="tr-TR" dirty="0" smtClean="0"/>
              <a:t>Kalbi çevreleyen ve besleyen atardamarlar.</a:t>
            </a:r>
          </a:p>
          <a:p>
            <a:r>
              <a:rPr lang="tr-TR" b="1" dirty="0" smtClean="0"/>
              <a:t>Koroner Anjiyografi =&gt; </a:t>
            </a:r>
            <a:r>
              <a:rPr lang="tr-TR" dirty="0" smtClean="0"/>
              <a:t>Koroner arterlerin içine özel bir ilaç verip röntgen görüntüsünün alınmasıdır.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1116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Neden ve Amaç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Dünya genelindeki ölümlerin ana nedeni </a:t>
            </a:r>
            <a:r>
              <a:rPr lang="tr-TR" dirty="0" err="1" smtClean="0"/>
              <a:t>Kardiyovasküler</a:t>
            </a:r>
            <a:r>
              <a:rPr lang="tr-TR" dirty="0" smtClean="0"/>
              <a:t> Hastalıklardır ve bunlar genellikle </a:t>
            </a:r>
            <a:r>
              <a:rPr lang="tr-TR" dirty="0" err="1" smtClean="0"/>
              <a:t>Ateroskleroz</a:t>
            </a:r>
            <a:r>
              <a:rPr lang="tr-TR" dirty="0" smtClean="0"/>
              <a:t> ile ilişkilidir.</a:t>
            </a:r>
          </a:p>
          <a:p>
            <a:r>
              <a:rPr lang="tr-TR" dirty="0" smtClean="0"/>
              <a:t>Bu </a:t>
            </a:r>
            <a:r>
              <a:rPr lang="tr-TR" dirty="0" err="1"/>
              <a:t>enflamasyon</a:t>
            </a:r>
            <a:r>
              <a:rPr lang="tr-TR" dirty="0"/>
              <a:t> süreci, </a:t>
            </a:r>
            <a:r>
              <a:rPr lang="tr-TR" dirty="0" smtClean="0"/>
              <a:t>koroner arterlerde (CA) önemli </a:t>
            </a:r>
            <a:r>
              <a:rPr lang="tr-TR" dirty="0"/>
              <a:t>farklılıkları tetikler ve </a:t>
            </a:r>
            <a:r>
              <a:rPr lang="tr-TR" dirty="0" smtClean="0"/>
              <a:t>koroner arter hastalığına (CAD) yol açabilir.</a:t>
            </a:r>
          </a:p>
          <a:p>
            <a:r>
              <a:rPr lang="tr-TR" dirty="0" smtClean="0"/>
              <a:t>Amaç bilgisayarlı tomografi anjiyografi (CAD) kullanarak koroner arter hastalığına (CAD) yakalanan yada </a:t>
            </a:r>
            <a:r>
              <a:rPr lang="tr-TR" dirty="0" err="1" smtClean="0"/>
              <a:t>enflamasyon</a:t>
            </a:r>
            <a:r>
              <a:rPr lang="tr-TR" dirty="0" smtClean="0"/>
              <a:t> sürecinde olan hastaları teşhis etmektir.</a:t>
            </a:r>
          </a:p>
        </p:txBody>
      </p:sp>
    </p:spTree>
    <p:extLst>
      <p:ext uri="{BB962C8B-B14F-4D97-AF65-F5344CB8AC3E}">
        <p14:creationId xmlns:p14="http://schemas.microsoft.com/office/powerpoint/2010/main" val="1185296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Veri Nasıl Elde Edildi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Malaya Üniversitesi Tıp Etiği Komitesi'nden </a:t>
            </a:r>
            <a:r>
              <a:rPr lang="tr-TR" dirty="0" smtClean="0"/>
              <a:t>CTA kullanımı için etik onay alındı.</a:t>
            </a:r>
          </a:p>
          <a:p>
            <a:r>
              <a:rPr lang="tr-TR" dirty="0"/>
              <a:t>Malezya Tıp Merkezinin gözetimi ile hasta taramaları </a:t>
            </a:r>
            <a:r>
              <a:rPr lang="tr-TR" dirty="0" smtClean="0"/>
              <a:t>yapıldı.</a:t>
            </a:r>
          </a:p>
          <a:p>
            <a:r>
              <a:rPr lang="tr-TR" dirty="0"/>
              <a:t> </a:t>
            </a:r>
            <a:r>
              <a:rPr lang="tr-TR" dirty="0" smtClean="0"/>
              <a:t>28 </a:t>
            </a:r>
            <a:r>
              <a:rPr lang="tr-TR" dirty="0" err="1" smtClean="0"/>
              <a:t>kalsifiye</a:t>
            </a:r>
            <a:r>
              <a:rPr lang="tr-TR" dirty="0" smtClean="0"/>
              <a:t> plak, </a:t>
            </a:r>
            <a:r>
              <a:rPr lang="tr-TR" dirty="0"/>
              <a:t>15 </a:t>
            </a:r>
            <a:r>
              <a:rPr lang="tr-TR" dirty="0" err="1"/>
              <a:t>kalsifiye</a:t>
            </a:r>
            <a:r>
              <a:rPr lang="tr-TR" dirty="0"/>
              <a:t> olmayan plak</a:t>
            </a:r>
            <a:r>
              <a:rPr lang="tr-TR" dirty="0" smtClean="0"/>
              <a:t> ve</a:t>
            </a:r>
            <a:r>
              <a:rPr lang="tr-TR" dirty="0"/>
              <a:t> 30 normal </a:t>
            </a:r>
            <a:r>
              <a:rPr lang="tr-TR" dirty="0" smtClean="0"/>
              <a:t>arteri olan toplam 73 kişiden 2646 adet CTA görüntüleri toplandı.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618" y="3469944"/>
            <a:ext cx="9565436" cy="2321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99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Metodolojiler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 marL="494100" indent="-457200">
              <a:buFont typeface="+mj-lt"/>
              <a:buAutoNum type="arabicPeriod"/>
            </a:pPr>
            <a:r>
              <a:rPr lang="tr-TR" b="1" dirty="0" smtClean="0"/>
              <a:t>Görüntü Ön İşleme</a:t>
            </a:r>
          </a:p>
          <a:p>
            <a:pPr marL="494100" indent="-457200">
              <a:buFont typeface="+mj-lt"/>
              <a:buAutoNum type="arabicPeriod"/>
            </a:pPr>
            <a:r>
              <a:rPr lang="tr-TR" b="1" dirty="0" err="1"/>
              <a:t>Gabor</a:t>
            </a:r>
            <a:r>
              <a:rPr lang="tr-TR" b="1" dirty="0"/>
              <a:t> </a:t>
            </a:r>
            <a:r>
              <a:rPr lang="tr-TR" b="1" dirty="0" smtClean="0"/>
              <a:t>Dönüşümü </a:t>
            </a:r>
          </a:p>
          <a:p>
            <a:pPr marL="494100" indent="-457200">
              <a:buFont typeface="+mj-lt"/>
              <a:buAutoNum type="arabicPeriod"/>
            </a:pPr>
            <a:r>
              <a:rPr lang="tr-TR" b="1" dirty="0"/>
              <a:t>Özellik </a:t>
            </a:r>
            <a:r>
              <a:rPr lang="tr-TR" b="1" dirty="0" smtClean="0"/>
              <a:t>Çıkarma</a:t>
            </a:r>
          </a:p>
          <a:p>
            <a:pPr marL="494100" indent="-457200">
              <a:buFont typeface="+mj-lt"/>
              <a:buAutoNum type="arabicPeriod"/>
            </a:pPr>
            <a:endParaRPr lang="tr-TR" b="1" dirty="0" smtClean="0"/>
          </a:p>
          <a:p>
            <a:pPr marL="494100" indent="-457200">
              <a:buFont typeface="+mj-lt"/>
              <a:buAutoNum type="arabicPeriod"/>
            </a:pPr>
            <a:endParaRPr lang="tr-TR" b="1" dirty="0"/>
          </a:p>
          <a:p>
            <a:pPr marL="494100" indent="-457200">
              <a:buFont typeface="+mj-lt"/>
              <a:buAutoNum type="arabicPeriod"/>
            </a:pPr>
            <a:endParaRPr lang="tr-TR" b="1" dirty="0" smtClean="0"/>
          </a:p>
          <a:p>
            <a:pPr marL="494100" indent="-457200">
              <a:buFont typeface="+mj-lt"/>
              <a:buAutoNum type="arabicPeriod"/>
            </a:pPr>
            <a:endParaRPr lang="tr-TR" b="1" dirty="0"/>
          </a:p>
          <a:p>
            <a:pPr marL="494100" indent="-457200">
              <a:buFont typeface="+mj-lt"/>
              <a:buAutoNum type="arabicPeriod"/>
            </a:pPr>
            <a:endParaRPr lang="tr-TR" b="1" dirty="0" smtClean="0"/>
          </a:p>
          <a:p>
            <a:pPr marL="494100" indent="-457200">
              <a:buFont typeface="+mj-lt"/>
              <a:buAutoNum type="arabicPeriod"/>
            </a:pPr>
            <a:endParaRPr lang="tr-TR" b="1" dirty="0" smtClean="0"/>
          </a:p>
          <a:p>
            <a:pPr marL="494100" indent="-457200">
              <a:buFont typeface="+mj-lt"/>
              <a:buAutoNum type="arabicPeriod"/>
            </a:pPr>
            <a:r>
              <a:rPr lang="tr-TR" b="1" dirty="0" smtClean="0"/>
              <a:t>Özellik Azaltma</a:t>
            </a:r>
          </a:p>
          <a:p>
            <a:pPr marL="494100" indent="-457200">
              <a:buFont typeface="+mj-lt"/>
              <a:buAutoNum type="arabicPeriod"/>
            </a:pPr>
            <a:r>
              <a:rPr lang="tr-TR" b="1" dirty="0"/>
              <a:t>İstatistiksel </a:t>
            </a:r>
            <a:r>
              <a:rPr lang="tr-TR" b="1" dirty="0" smtClean="0"/>
              <a:t>Analiz </a:t>
            </a:r>
          </a:p>
          <a:p>
            <a:pPr marL="494100" indent="-457200">
              <a:buFont typeface="+mj-lt"/>
              <a:buAutoNum type="arabicPeriod"/>
            </a:pPr>
            <a:r>
              <a:rPr lang="tr-TR" b="1" dirty="0" smtClean="0"/>
              <a:t>Sınıflandırma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3867930"/>
            <a:ext cx="10353762" cy="1396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51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Görüntü Ön İşleme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Görüntüler sınıflandırılır.</a:t>
            </a:r>
          </a:p>
          <a:p>
            <a:r>
              <a:rPr lang="tr-TR" dirty="0" smtClean="0"/>
              <a:t>Görüntünün </a:t>
            </a:r>
            <a:r>
              <a:rPr lang="tr-TR" dirty="0"/>
              <a:t>piksel </a:t>
            </a:r>
            <a:r>
              <a:rPr lang="tr-TR" dirty="0" smtClean="0"/>
              <a:t>yoğunluğunu </a:t>
            </a:r>
            <a:r>
              <a:rPr lang="tr-TR" dirty="0"/>
              <a:t>standart hale getirir ve ayrıca görüntü kontrastını arttırır</a:t>
            </a:r>
            <a:r>
              <a:rPr lang="tr-TR" dirty="0" smtClean="0"/>
              <a:t>.</a:t>
            </a:r>
          </a:p>
          <a:p>
            <a:pPr marL="36900" indent="0">
              <a:buNone/>
            </a:pP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265" y="3151481"/>
            <a:ext cx="8256390" cy="2639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37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Gabor</a:t>
            </a:r>
            <a:r>
              <a:rPr lang="tr-TR" dirty="0" smtClean="0"/>
              <a:t> Dönüşümü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Her görüntü için farklı katsayılar elde etmek için kullanılır.</a:t>
            </a:r>
          </a:p>
          <a:p>
            <a:r>
              <a:rPr lang="tr-TR" dirty="0"/>
              <a:t>Daha sonra </a:t>
            </a:r>
            <a:r>
              <a:rPr lang="tr-TR" dirty="0" err="1"/>
              <a:t>Gabor</a:t>
            </a:r>
            <a:r>
              <a:rPr lang="tr-TR" dirty="0"/>
              <a:t> dönüşüm katsayılarından yedi özellik elde </a:t>
            </a:r>
            <a:r>
              <a:rPr lang="tr-TR" dirty="0" smtClean="0"/>
              <a:t>edilir;</a:t>
            </a:r>
          </a:p>
          <a:p>
            <a:pPr marL="871200" lvl="1" indent="-457200">
              <a:buFont typeface="+mj-lt"/>
              <a:buAutoNum type="arabicPeriod"/>
            </a:pPr>
            <a:r>
              <a:rPr lang="tr-TR" dirty="0" err="1"/>
              <a:t>E</a:t>
            </a:r>
            <a:r>
              <a:rPr lang="tr-TR" dirty="0" err="1" smtClean="0"/>
              <a:t>nergy</a:t>
            </a:r>
            <a:r>
              <a:rPr lang="tr-TR" dirty="0"/>
              <a:t>, </a:t>
            </a:r>
            <a:endParaRPr lang="tr-TR" dirty="0" smtClean="0"/>
          </a:p>
          <a:p>
            <a:pPr marL="871200" lvl="1" indent="-457200">
              <a:buFont typeface="+mj-lt"/>
              <a:buAutoNum type="arabicPeriod"/>
            </a:pPr>
            <a:r>
              <a:rPr lang="tr-TR" dirty="0" err="1" smtClean="0"/>
              <a:t>Kapur</a:t>
            </a:r>
            <a:endParaRPr lang="tr-TR" dirty="0" smtClean="0"/>
          </a:p>
          <a:p>
            <a:pPr marL="871200" lvl="1" indent="-457200">
              <a:buFont typeface="+mj-lt"/>
              <a:buAutoNum type="arabicPeriod"/>
            </a:pPr>
            <a:r>
              <a:rPr lang="tr-TR" dirty="0" err="1"/>
              <a:t>M</a:t>
            </a:r>
            <a:r>
              <a:rPr lang="tr-TR" dirty="0" err="1" smtClean="0"/>
              <a:t>ax</a:t>
            </a:r>
            <a:endParaRPr lang="tr-TR" dirty="0" smtClean="0"/>
          </a:p>
          <a:p>
            <a:pPr marL="871200" lvl="1" indent="-457200">
              <a:buFont typeface="+mj-lt"/>
              <a:buAutoNum type="arabicPeriod"/>
            </a:pPr>
            <a:r>
              <a:rPr lang="tr-TR" dirty="0" err="1" smtClean="0"/>
              <a:t>Rényi</a:t>
            </a:r>
            <a:r>
              <a:rPr lang="tr-TR" dirty="0" smtClean="0"/>
              <a:t> </a:t>
            </a:r>
          </a:p>
          <a:p>
            <a:pPr marL="871200" lvl="1" indent="-457200">
              <a:buFont typeface="+mj-lt"/>
              <a:buAutoNum type="arabicPeriod"/>
            </a:pPr>
            <a:r>
              <a:rPr lang="tr-TR" dirty="0" err="1" smtClean="0"/>
              <a:t>Shannon</a:t>
            </a:r>
            <a:endParaRPr lang="tr-TR" dirty="0" smtClean="0"/>
          </a:p>
          <a:p>
            <a:pPr marL="871200" lvl="1" indent="-457200">
              <a:buFont typeface="+mj-lt"/>
              <a:buAutoNum type="arabicPeriod"/>
            </a:pPr>
            <a:r>
              <a:rPr lang="tr-TR" dirty="0" err="1" smtClean="0"/>
              <a:t>Vajda</a:t>
            </a:r>
            <a:endParaRPr lang="tr-TR" dirty="0" smtClean="0"/>
          </a:p>
          <a:p>
            <a:pPr marL="871200" lvl="1" indent="-457200">
              <a:buFont typeface="+mj-lt"/>
              <a:buAutoNum type="arabicPeriod"/>
            </a:pPr>
            <a:r>
              <a:rPr lang="tr-TR" dirty="0" err="1" smtClean="0"/>
              <a:t>Yager</a:t>
            </a:r>
            <a:r>
              <a:rPr lang="tr-TR" dirty="0" smtClean="0"/>
              <a:t> </a:t>
            </a:r>
            <a:r>
              <a:rPr lang="tr-TR" dirty="0" err="1" smtClean="0"/>
              <a:t>entropileri</a:t>
            </a:r>
            <a:r>
              <a:rPr lang="tr-T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2116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Özellik Çıkarma Ve Azaltma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 smtClean="0"/>
              <a:t>Özellik Çıkarma: </a:t>
            </a:r>
          </a:p>
          <a:p>
            <a:pPr marL="871200" lvl="1" indent="-457200">
              <a:buFont typeface="+mj-lt"/>
              <a:buAutoNum type="alphaLcParenR"/>
            </a:pPr>
            <a:r>
              <a:rPr lang="tr-TR" dirty="0" err="1" smtClean="0"/>
              <a:t>Gabor</a:t>
            </a:r>
            <a:r>
              <a:rPr lang="tr-TR" dirty="0" smtClean="0"/>
              <a:t> dönüşümünde çıkarılan yedi özellik bu adımda tek tek incelenir ve veri setindeki dengesizlikler düzletilir.</a:t>
            </a:r>
          </a:p>
          <a:p>
            <a:r>
              <a:rPr lang="tr-TR" b="1" dirty="0" smtClean="0"/>
              <a:t>Özellik Azaltma: </a:t>
            </a:r>
          </a:p>
          <a:p>
            <a:pPr marL="871200" lvl="1" indent="-457200">
              <a:buFont typeface="+mj-lt"/>
              <a:buAutoNum type="alphaLcParenR"/>
            </a:pPr>
            <a:r>
              <a:rPr lang="tr-TR" dirty="0" smtClean="0"/>
              <a:t>Eğitim setinin yeterli olmadığından dolayı özellik </a:t>
            </a:r>
            <a:r>
              <a:rPr lang="tr-TR" dirty="0"/>
              <a:t>azaltma tekniklerinden </a:t>
            </a:r>
            <a:r>
              <a:rPr lang="tr-TR" dirty="0" err="1"/>
              <a:t>Sensitive</a:t>
            </a:r>
            <a:r>
              <a:rPr lang="tr-TR" dirty="0"/>
              <a:t> </a:t>
            </a:r>
            <a:r>
              <a:rPr lang="tr-TR" dirty="0" err="1"/>
              <a:t>Discriminant</a:t>
            </a:r>
            <a:r>
              <a:rPr lang="tr-TR" dirty="0"/>
              <a:t> Analysis (LSDA) ve </a:t>
            </a:r>
            <a:r>
              <a:rPr lang="tr-TR" dirty="0" err="1"/>
              <a:t>neighborhood</a:t>
            </a:r>
            <a:r>
              <a:rPr lang="tr-TR" dirty="0"/>
              <a:t> </a:t>
            </a:r>
            <a:r>
              <a:rPr lang="tr-TR" dirty="0" err="1" smtClean="0"/>
              <a:t>preserving</a:t>
            </a:r>
            <a:r>
              <a:rPr lang="tr-TR" dirty="0" smtClean="0"/>
              <a:t> </a:t>
            </a:r>
            <a:r>
              <a:rPr lang="tr-TR" dirty="0" err="1" smtClean="0"/>
              <a:t>embedding</a:t>
            </a:r>
            <a:r>
              <a:rPr lang="tr-TR" dirty="0" smtClean="0"/>
              <a:t> </a:t>
            </a:r>
            <a:r>
              <a:rPr lang="tr-TR" dirty="0"/>
              <a:t>(NPE) </a:t>
            </a:r>
            <a:r>
              <a:rPr lang="tr-TR" dirty="0" smtClean="0"/>
              <a:t>kullanıldı. </a:t>
            </a:r>
          </a:p>
          <a:p>
            <a:pPr marL="871200" lvl="1" indent="-457200">
              <a:buFont typeface="+mj-lt"/>
              <a:buAutoNum type="alphaLcParenR"/>
            </a:pPr>
            <a:r>
              <a:rPr lang="tr-TR" dirty="0" smtClean="0"/>
              <a:t>Yeterli eğitim verisi olamayan projelerde özellik azaltma kullanılır. </a:t>
            </a:r>
          </a:p>
          <a:p>
            <a:pPr marL="871200" lvl="1" indent="-457200">
              <a:buFont typeface="+mj-lt"/>
              <a:buAutoNum type="alphaLcParenR"/>
            </a:pP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373823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Kurşun Rengi">
  <a:themeElements>
    <a:clrScheme name="Kurşun Rengi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Kurşun Rengi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urşun Rengi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TM04033929[[fn=Tablet]]</Template>
  <TotalTime>182</TotalTime>
  <Words>441</Words>
  <Application>Microsoft Office PowerPoint</Application>
  <PresentationFormat>Geniş ekran</PresentationFormat>
  <Paragraphs>73</Paragraphs>
  <Slides>12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12</vt:i4>
      </vt:variant>
    </vt:vector>
  </HeadingPairs>
  <TitlesOfParts>
    <vt:vector size="16" baseType="lpstr">
      <vt:lpstr>Calisto MT</vt:lpstr>
      <vt:lpstr>Trebuchet MS</vt:lpstr>
      <vt:lpstr>Wingdings 2</vt:lpstr>
      <vt:lpstr>Kurşun Rengi</vt:lpstr>
      <vt:lpstr>Automated plaque classification using computed tomography angiography and Gabor transformations</vt:lpstr>
      <vt:lpstr>Kısaltmalar</vt:lpstr>
      <vt:lpstr>Terimler</vt:lpstr>
      <vt:lpstr>Neden ve Amaç</vt:lpstr>
      <vt:lpstr>Veri Nasıl Elde Edildi</vt:lpstr>
      <vt:lpstr>Metodolojiler</vt:lpstr>
      <vt:lpstr>Görüntü Ön İşleme</vt:lpstr>
      <vt:lpstr>Gabor Dönüşümü</vt:lpstr>
      <vt:lpstr>Özellik Çıkarma Ve Azaltma</vt:lpstr>
      <vt:lpstr>İstatistik Analizi Ve Sınıflandırma</vt:lpstr>
      <vt:lpstr>Sonuç Ve Tartışma</vt:lpstr>
      <vt:lpstr>Kaynakça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plaque classification using computed tomography angiography and Gabor transformations</dc:title>
  <dc:creator>Mustafa Şimşek</dc:creator>
  <cp:lastModifiedBy>Mustafa Şimşek</cp:lastModifiedBy>
  <cp:revision>20</cp:revision>
  <dcterms:created xsi:type="dcterms:W3CDTF">2019-12-09T18:25:15Z</dcterms:created>
  <dcterms:modified xsi:type="dcterms:W3CDTF">2019-12-10T07:42:13Z</dcterms:modified>
</cp:coreProperties>
</file>