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sldIdLst>
    <p:sldId id="368" r:id="rId2"/>
    <p:sldId id="283" r:id="rId3"/>
    <p:sldId id="257" r:id="rId4"/>
    <p:sldId id="258" r:id="rId5"/>
    <p:sldId id="259" r:id="rId6"/>
    <p:sldId id="260" r:id="rId7"/>
    <p:sldId id="261" r:id="rId8"/>
    <p:sldId id="262" r:id="rId9"/>
    <p:sldId id="263" r:id="rId10"/>
    <p:sldId id="264" r:id="rId11"/>
    <p:sldId id="265" r:id="rId12"/>
    <p:sldId id="267" r:id="rId13"/>
    <p:sldId id="269" r:id="rId14"/>
    <p:sldId id="271" r:id="rId15"/>
    <p:sldId id="273" r:id="rId16"/>
    <p:sldId id="274" r:id="rId17"/>
    <p:sldId id="275" r:id="rId18"/>
    <p:sldId id="276" r:id="rId19"/>
    <p:sldId id="278" r:id="rId20"/>
    <p:sldId id="277" r:id="rId21"/>
    <p:sldId id="279" r:id="rId22"/>
    <p:sldId id="280" r:id="rId23"/>
    <p:sldId id="281" r:id="rId24"/>
    <p:sldId id="282" r:id="rId25"/>
    <p:sldId id="284" r:id="rId26"/>
    <p:sldId id="285" r:id="rId27"/>
    <p:sldId id="286" r:id="rId28"/>
    <p:sldId id="288" r:id="rId29"/>
    <p:sldId id="287"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6" r:id="rId56"/>
    <p:sldId id="314" r:id="rId57"/>
    <p:sldId id="317" r:id="rId58"/>
    <p:sldId id="318" r:id="rId59"/>
    <p:sldId id="319" r:id="rId60"/>
    <p:sldId id="320" r:id="rId61"/>
    <p:sldId id="322" r:id="rId62"/>
    <p:sldId id="323" r:id="rId63"/>
    <p:sldId id="324" r:id="rId64"/>
    <p:sldId id="325" r:id="rId65"/>
    <p:sldId id="326" r:id="rId66"/>
    <p:sldId id="328" r:id="rId67"/>
    <p:sldId id="327"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7" r:id="rId85"/>
    <p:sldId id="345" r:id="rId86"/>
    <p:sldId id="346" r:id="rId87"/>
    <p:sldId id="348" r:id="rId88"/>
    <p:sldId id="349" r:id="rId89"/>
    <p:sldId id="350" r:id="rId90"/>
    <p:sldId id="351" r:id="rId91"/>
    <p:sldId id="352" r:id="rId92"/>
    <p:sldId id="354" r:id="rId93"/>
    <p:sldId id="353" r:id="rId94"/>
    <p:sldId id="355" r:id="rId95"/>
    <p:sldId id="356" r:id="rId96"/>
    <p:sldId id="357" r:id="rId97"/>
    <p:sldId id="358" r:id="rId98"/>
    <p:sldId id="359" r:id="rId99"/>
    <p:sldId id="360" r:id="rId100"/>
    <p:sldId id="361" r:id="rId101"/>
    <p:sldId id="363" r:id="rId102"/>
    <p:sldId id="362" r:id="rId103"/>
    <p:sldId id="364" r:id="rId104"/>
    <p:sldId id="365" r:id="rId105"/>
    <p:sldId id="366" r:id="rId106"/>
    <p:sldId id="367"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110" d="100"/>
          <a:sy n="110" d="100"/>
        </p:scale>
        <p:origin x="61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185466924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E9F0C-2AFB-4675-B009-2B89B2121B93}"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400318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3156781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2962864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1471829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3967200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2283502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3734765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13527011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183917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144529928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CE9F0C-2AFB-4675-B009-2B89B2121B93}"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335541046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CE9F0C-2AFB-4675-B009-2B89B2121B93}" type="datetimeFigureOut">
              <a:rPr lang="en-US"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269991998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CE9F0C-2AFB-4675-B009-2B89B2121B93}" type="datetimeFigureOut">
              <a:rPr lang="en-US" smtClean="0"/>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227887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E9F0C-2AFB-4675-B009-2B89B2121B93}" type="datetimeFigureOut">
              <a:rPr lang="en-US" smtClean="0"/>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173759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E9F0C-2AFB-4675-B009-2B89B2121B93}"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18259237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E9F0C-2AFB-4675-B009-2B89B2121B93}"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80517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CE9F0C-2AFB-4675-B009-2B89B2121B93}" type="datetimeFigureOut">
              <a:rPr lang="en-US" smtClean="0"/>
              <a:t>9/4/2019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DAEBA6-D252-42B6-8C36-BD70B961CF0B}" type="slidenum">
              <a:rPr lang="en-US" smtClean="0"/>
              <a:t>‹#›</a:t>
            </a:fld>
            <a:endParaRPr lang="en-US"/>
          </a:p>
        </p:txBody>
      </p:sp>
    </p:spTree>
    <p:extLst>
      <p:ext uri="{BB962C8B-B14F-4D97-AF65-F5344CB8AC3E}">
        <p14:creationId xmlns:p14="http://schemas.microsoft.com/office/powerpoint/2010/main" val="837910685"/>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 id="21474840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hyperlink" Target="https://getbootstrap.com/" TargetMode="External"/><Relationship Id="rId1" Type="http://schemas.openxmlformats.org/officeDocument/2006/relationships/slideLayout" Target="../slideLayouts/slideLayout2.xml"/><Relationship Id="rId4" Type="http://schemas.openxmlformats.org/officeDocument/2006/relationships/image" Target="../media/image114.emf"/></Relationships>
</file>

<file path=ppt/slides/_rels/slide10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emf"/><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87.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hyperlink" Target="https://material.angular.io/"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05.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6.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7726" y="393337"/>
            <a:ext cx="6244357" cy="6464663"/>
          </a:xfrm>
        </p:spPr>
        <p:txBody>
          <a:bodyPr>
            <a:normAutofit fontScale="90000"/>
          </a:bodyPr>
          <a:lstStyle/>
          <a:p>
            <a:pPr marL="0" indent="0"/>
            <a:r>
              <a:rPr lang="en-US" sz="4800" b="1" dirty="0" err="1">
                <a:latin typeface="Arial" panose="020B0604020202020204" pitchFamily="34" charset="0"/>
                <a:cs typeface="Arial" panose="020B0604020202020204" pitchFamily="34" charset="0"/>
              </a:rPr>
              <a:t>Touro</a:t>
            </a:r>
            <a:r>
              <a:rPr lang="en-US" sz="4800" b="1" dirty="0">
                <a:latin typeface="Arial" panose="020B0604020202020204" pitchFamily="34" charset="0"/>
                <a:cs typeface="Arial" panose="020B0604020202020204" pitchFamily="34" charset="0"/>
              </a:rPr>
              <a:t> College </a:t>
            </a:r>
            <a:br>
              <a:rPr lang="en-US" sz="4800" b="1" dirty="0">
                <a:latin typeface="Arial" panose="020B0604020202020204" pitchFamily="34" charset="0"/>
                <a:cs typeface="Arial" panose="020B0604020202020204" pitchFamily="34" charset="0"/>
              </a:rPr>
            </a:br>
            <a:r>
              <a:rPr lang="en-US" sz="4800" b="1" dirty="0">
                <a:latin typeface="Arial" panose="020B0604020202020204" pitchFamily="34" charset="0"/>
                <a:cs typeface="Arial" panose="020B0604020202020204" pitchFamily="34" charset="0"/>
              </a:rPr>
              <a:t>Fall </a:t>
            </a:r>
            <a:r>
              <a:rPr lang="en-US" sz="4800" b="1" dirty="0" smtClean="0">
                <a:latin typeface="Arial" panose="020B0604020202020204" pitchFamily="34" charset="0"/>
                <a:cs typeface="Arial" panose="020B0604020202020204" pitchFamily="34" charset="0"/>
              </a:rPr>
              <a:t>2019</a:t>
            </a:r>
            <a:r>
              <a:rPr lang="en-US" sz="4800" b="1" dirty="0">
                <a:latin typeface="Arial" panose="020B0604020202020204" pitchFamily="34" charset="0"/>
                <a:cs typeface="Arial" panose="020B0604020202020204" pitchFamily="34" charset="0"/>
              </a:rPr>
              <a:t/>
            </a:r>
            <a:br>
              <a:rPr lang="en-US" sz="4800" b="1" dirty="0">
                <a:latin typeface="Arial" panose="020B0604020202020204" pitchFamily="34" charset="0"/>
                <a:cs typeface="Arial" panose="020B0604020202020204" pitchFamily="34" charset="0"/>
              </a:rPr>
            </a:br>
            <a:r>
              <a:rPr lang="en-US" sz="4800" b="1" dirty="0">
                <a:latin typeface="Arial" panose="020B0604020202020204" pitchFamily="34" charset="0"/>
                <a:cs typeface="Arial" panose="020B0604020202020204" pitchFamily="34" charset="0"/>
              </a:rPr>
              <a:t/>
            </a:r>
            <a:br>
              <a:rPr lang="en-US" sz="4800" b="1" dirty="0">
                <a:latin typeface="Arial" panose="020B0604020202020204" pitchFamily="34" charset="0"/>
                <a:cs typeface="Arial" panose="020B0604020202020204" pitchFamily="34" charset="0"/>
              </a:rPr>
            </a:br>
            <a:r>
              <a:rPr lang="en-US" sz="4800" dirty="0">
                <a:latin typeface="Times New Roman" panose="02020603050405020304" pitchFamily="18" charset="0"/>
                <a:ea typeface="Tahoma" panose="020B0604030504040204" pitchFamily="34" charset="0"/>
                <a:cs typeface="Times New Roman" panose="02020603050405020304" pitchFamily="18" charset="0"/>
              </a:rPr>
              <a:t>Class: MSIN- 636 </a:t>
            </a:r>
            <a:br>
              <a:rPr lang="en-US" sz="4800" dirty="0">
                <a:latin typeface="Times New Roman" panose="02020603050405020304" pitchFamily="18" charset="0"/>
                <a:ea typeface="Tahoma" panose="020B0604030504040204" pitchFamily="34" charset="0"/>
                <a:cs typeface="Times New Roman" panose="02020603050405020304" pitchFamily="18" charset="0"/>
              </a:rPr>
            </a:br>
            <a:r>
              <a:rPr lang="en-US" sz="4800" dirty="0">
                <a:latin typeface="Times New Roman" panose="02020603050405020304" pitchFamily="18" charset="0"/>
                <a:ea typeface="Tahoma" panose="020B0604030504040204" pitchFamily="34" charset="0"/>
                <a:cs typeface="Times New Roman" panose="02020603050405020304" pitchFamily="18" charset="0"/>
              </a:rPr>
              <a:t>Instructor: Alfred Rezk </a:t>
            </a:r>
            <a:br>
              <a:rPr lang="en-US" sz="4800" dirty="0">
                <a:latin typeface="Times New Roman" panose="02020603050405020304" pitchFamily="18" charset="0"/>
                <a:ea typeface="Tahoma" panose="020B0604030504040204" pitchFamily="34" charset="0"/>
                <a:cs typeface="Times New Roman" panose="02020603050405020304" pitchFamily="18" charset="0"/>
              </a:rPr>
            </a:br>
            <a:r>
              <a:rPr lang="en-US" sz="4800" dirty="0" err="1" smtClean="0">
                <a:latin typeface="Times New Roman" panose="02020603050405020304" pitchFamily="18" charset="0"/>
                <a:ea typeface="Tahoma" panose="020B0604030504040204" pitchFamily="34" charset="0"/>
                <a:cs typeface="Times New Roman" panose="02020603050405020304" pitchFamily="18" charset="0"/>
              </a:rPr>
              <a:t>Thur</a:t>
            </a:r>
            <a:r>
              <a:rPr lang="en-US" sz="4800" dirty="0" smtClean="0">
                <a:latin typeface="Times New Roman" panose="02020603050405020304" pitchFamily="18" charset="0"/>
                <a:ea typeface="Tahoma" panose="020B0604030504040204" pitchFamily="34" charset="0"/>
                <a:cs typeface="Times New Roman" panose="02020603050405020304" pitchFamily="18" charset="0"/>
              </a:rPr>
              <a:t> </a:t>
            </a:r>
            <a:r>
              <a:rPr lang="en-US" sz="4800" dirty="0">
                <a:latin typeface="Times New Roman" panose="02020603050405020304" pitchFamily="18" charset="0"/>
                <a:ea typeface="Tahoma" panose="020B0604030504040204" pitchFamily="34" charset="0"/>
                <a:cs typeface="Times New Roman" panose="02020603050405020304" pitchFamily="18" charset="0"/>
              </a:rPr>
              <a:t>6:15pm- 9:15 Pm</a:t>
            </a:r>
            <a:br>
              <a:rPr lang="en-US" sz="4800" dirty="0">
                <a:latin typeface="Times New Roman" panose="02020603050405020304" pitchFamily="18" charset="0"/>
                <a:ea typeface="Tahoma" panose="020B0604030504040204" pitchFamily="34" charset="0"/>
                <a:cs typeface="Times New Roman" panose="02020603050405020304" pitchFamily="18" charset="0"/>
              </a:rPr>
            </a:br>
            <a:r>
              <a:rPr lang="en-US" sz="4800" dirty="0" smtClean="0">
                <a:latin typeface="Arial" panose="020B0604020202020204" pitchFamily="34" charset="0"/>
                <a:cs typeface="Arial" panose="020B0604020202020204" pitchFamily="34" charset="0"/>
              </a:rPr>
              <a:t/>
            </a:r>
            <a:br>
              <a:rPr lang="en-US" sz="4800" dirty="0" smtClean="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
            </a:r>
            <a:br>
              <a:rPr lang="en-US" sz="4800" dirty="0">
                <a:latin typeface="Arial" panose="020B0604020202020204" pitchFamily="34" charset="0"/>
                <a:cs typeface="Arial" panose="020B0604020202020204" pitchFamily="34" charset="0"/>
              </a:rPr>
            </a:br>
            <a:r>
              <a:rPr lang="en-US" sz="4800" dirty="0" smtClean="0">
                <a:latin typeface="Arial" panose="020B0604020202020204" pitchFamily="34" charset="0"/>
                <a:cs typeface="Arial" panose="020B0604020202020204" pitchFamily="34" charset="0"/>
              </a:rPr>
              <a:t/>
            </a:r>
            <a:br>
              <a:rPr lang="en-US" sz="4800" dirty="0" smtClean="0">
                <a:latin typeface="Arial" panose="020B0604020202020204" pitchFamily="34" charset="0"/>
                <a:cs typeface="Arial" panose="020B0604020202020204" pitchFamily="34" charset="0"/>
              </a:rPr>
            </a:br>
            <a:endParaRPr lang="en-US" sz="4800" b="1" dirty="0"/>
          </a:p>
        </p:txBody>
      </p:sp>
      <p:pic>
        <p:nvPicPr>
          <p:cNvPr id="1843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378" y="4409294"/>
            <a:ext cx="5294499" cy="24487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057" y="84909"/>
            <a:ext cx="1176400" cy="1176400"/>
          </a:xfrm>
          <a:prstGeom prst="rect">
            <a:avLst/>
          </a:prstGeom>
        </p:spPr>
      </p:pic>
    </p:spTree>
    <p:extLst>
      <p:ext uri="{BB962C8B-B14F-4D97-AF65-F5344CB8AC3E}">
        <p14:creationId xmlns:p14="http://schemas.microsoft.com/office/powerpoint/2010/main" val="16128435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What is MEAN </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Stack?</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marL="0" indent="0" algn="ctr">
              <a:buNone/>
            </a:pPr>
            <a:r>
              <a:rPr lang="en-US" sz="2000" dirty="0" smtClean="0">
                <a:latin typeface="Times New Roman" panose="02020603050405020304" pitchFamily="18" charset="0"/>
                <a:cs typeface="Times New Roman" panose="02020603050405020304" pitchFamily="18" charset="0"/>
              </a:rPr>
              <a:t>MEAN </a:t>
            </a:r>
            <a:r>
              <a:rPr lang="en-US" sz="2000" dirty="0">
                <a:latin typeface="Times New Roman" panose="02020603050405020304" pitchFamily="18" charset="0"/>
                <a:cs typeface="Times New Roman" panose="02020603050405020304" pitchFamily="18" charset="0"/>
              </a:rPr>
              <a:t>Stack is a JavaScript web development stack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5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lvl="0"/>
            <a:endParaRPr lang="en-US" sz="2000" dirty="0">
              <a:latin typeface="Times New Roman" panose="02020603050405020304" pitchFamily="18" charset="0"/>
              <a:cs typeface="Times New Roman" panose="02020603050405020304" pitchFamily="18" charset="0"/>
            </a:endParaRPr>
          </a:p>
          <a:p>
            <a:pPr lvl="0"/>
            <a:endParaRPr lang="en-US" sz="2000" dirty="0" smtClean="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20389" y="2255519"/>
            <a:ext cx="4415245" cy="2635613"/>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6770051" y="2255518"/>
            <a:ext cx="3880532" cy="2635613"/>
          </a:xfrm>
          <a:prstGeom prst="rect">
            <a:avLst/>
          </a:prstGeom>
        </p:spPr>
      </p:pic>
    </p:spTree>
    <p:extLst>
      <p:ext uri="{BB962C8B-B14F-4D97-AF65-F5344CB8AC3E}">
        <p14:creationId xmlns:p14="http://schemas.microsoft.com/office/powerpoint/2010/main" val="8850865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Material Button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To create a button using Angular Material we need to first to import </a:t>
            </a:r>
            <a:r>
              <a:rPr lang="en-US" sz="2000" b="1" dirty="0" err="1">
                <a:latin typeface="Times New Roman" panose="02020603050405020304" pitchFamily="18" charset="0"/>
                <a:cs typeface="Times New Roman" panose="02020603050405020304" pitchFamily="18" charset="0"/>
              </a:rPr>
              <a:t>MatButtonModule</a:t>
            </a:r>
            <a:r>
              <a:rPr lang="en-US" sz="2000" dirty="0">
                <a:latin typeface="Times New Roman" panose="02020603050405020304" pitchFamily="18" charset="0"/>
                <a:cs typeface="Times New Roman" panose="02020603050405020304" pitchFamily="18" charset="0"/>
              </a:rPr>
              <a:t> in </a:t>
            </a:r>
            <a:r>
              <a:rPr lang="en-US" sz="2000" b="1" dirty="0" err="1">
                <a:latin typeface="Times New Roman" panose="02020603050405020304" pitchFamily="18" charset="0"/>
                <a:cs typeface="Times New Roman" panose="02020603050405020304" pitchFamily="18" charset="0"/>
              </a:rPr>
              <a:t>material.module.ts</a:t>
            </a:r>
            <a:r>
              <a:rPr lang="en-US" sz="2000" dirty="0">
                <a:latin typeface="Times New Roman" panose="02020603050405020304" pitchFamily="18" charset="0"/>
                <a:cs typeface="Times New Roman" panose="02020603050405020304" pitchFamily="18" charset="0"/>
              </a:rPr>
              <a:t> file as the following: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Note </a:t>
            </a:r>
            <a:r>
              <a:rPr lang="en-US" sz="2000" dirty="0">
                <a:latin typeface="Times New Roman" panose="02020603050405020304" pitchFamily="18" charset="0"/>
                <a:cs typeface="Times New Roman" panose="02020603050405020304" pitchFamily="18" charset="0"/>
              </a:rPr>
              <a:t>that we added the </a:t>
            </a:r>
            <a:r>
              <a:rPr lang="en-US" sz="2000" b="1" dirty="0">
                <a:latin typeface="Times New Roman" panose="02020603050405020304" pitchFamily="18" charset="0"/>
                <a:cs typeface="Times New Roman" panose="02020603050405020304" pitchFamily="18" charset="0"/>
              </a:rPr>
              <a:t>exports</a:t>
            </a:r>
            <a:r>
              <a:rPr lang="en-US" sz="2000" dirty="0">
                <a:latin typeface="Times New Roman" panose="02020603050405020304" pitchFamily="18" charset="0"/>
                <a:cs typeface="Times New Roman" panose="02020603050405020304" pitchFamily="18" charset="0"/>
              </a:rPr>
              <a:t> array in the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NgModule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decorator to make the dependency modules available everywhere in our application. </a:t>
            </a:r>
          </a:p>
        </p:txBody>
      </p:sp>
      <p:pic>
        <p:nvPicPr>
          <p:cNvPr id="4" name="Picture 3"/>
          <p:cNvPicPr>
            <a:picLocks noChangeAspect="1"/>
          </p:cNvPicPr>
          <p:nvPr/>
        </p:nvPicPr>
        <p:blipFill>
          <a:blip r:embed="rId2"/>
          <a:stretch>
            <a:fillRect/>
          </a:stretch>
        </p:blipFill>
        <p:spPr>
          <a:xfrm>
            <a:off x="2857669" y="2435628"/>
            <a:ext cx="7037932" cy="3000895"/>
          </a:xfrm>
          <a:prstGeom prst="rect">
            <a:avLst/>
          </a:prstGeom>
        </p:spPr>
      </p:pic>
    </p:spTree>
    <p:extLst>
      <p:ext uri="{BB962C8B-B14F-4D97-AF65-F5344CB8AC3E}">
        <p14:creationId xmlns:p14="http://schemas.microsoft.com/office/powerpoint/2010/main" val="2770900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Material Button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Now we can use the material button in the </a:t>
            </a:r>
            <a:r>
              <a:rPr lang="en-US" sz="2000" dirty="0" smtClean="0">
                <a:latin typeface="Times New Roman" panose="02020603050405020304" pitchFamily="18" charset="0"/>
                <a:cs typeface="Times New Roman" panose="02020603050405020304" pitchFamily="18" charset="0"/>
              </a:rPr>
              <a:t> Hello World template file “</a:t>
            </a:r>
            <a:r>
              <a:rPr lang="en-US" sz="2000" b="1" dirty="0" smtClean="0">
                <a:latin typeface="Times New Roman" panose="02020603050405020304" pitchFamily="18" charset="0"/>
                <a:cs typeface="Times New Roman" panose="02020603050405020304" pitchFamily="18" charset="0"/>
              </a:rPr>
              <a:t>hello-world.component.html</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a:t>
            </a:r>
            <a:r>
              <a:rPr lang="en-US" sz="2000" dirty="0" smtClean="0">
                <a:latin typeface="Times New Roman" panose="02020603050405020304" pitchFamily="18" charset="0"/>
                <a:cs typeface="Times New Roman" panose="02020603050405020304" pitchFamily="18" charset="0"/>
              </a:rPr>
              <a:t>se </a:t>
            </a:r>
            <a:r>
              <a:rPr lang="en-US" sz="2000" dirty="0">
                <a:latin typeface="Times New Roman" panose="02020603050405020304" pitchFamily="18" charset="0"/>
                <a:cs typeface="Times New Roman" panose="02020603050405020304" pitchFamily="18" charset="0"/>
              </a:rPr>
              <a:t>the button tag with </a:t>
            </a:r>
            <a:r>
              <a:rPr lang="en-US" sz="2000" dirty="0" smtClean="0">
                <a:latin typeface="Times New Roman" panose="02020603050405020304" pitchFamily="18" charset="0"/>
                <a:cs typeface="Times New Roman" panose="02020603050405020304" pitchFamily="18" charset="0"/>
              </a:rPr>
              <a:t>mat-raised-button </a:t>
            </a:r>
            <a:r>
              <a:rPr lang="en-US" sz="2000" dirty="0">
                <a:latin typeface="Times New Roman" panose="02020603050405020304" pitchFamily="18" charset="0"/>
                <a:cs typeface="Times New Roman" panose="02020603050405020304" pitchFamily="18" charset="0"/>
              </a:rPr>
              <a:t>attribute as the following: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Run the application now and verify the following results: </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083538" y="4008206"/>
            <a:ext cx="3343275" cy="2066925"/>
          </a:xfrm>
          <a:prstGeom prst="rect">
            <a:avLst/>
          </a:prstGeom>
        </p:spPr>
      </p:pic>
      <p:pic>
        <p:nvPicPr>
          <p:cNvPr id="7" name="Picture 6"/>
          <p:cNvPicPr>
            <a:picLocks noChangeAspect="1"/>
          </p:cNvPicPr>
          <p:nvPr/>
        </p:nvPicPr>
        <p:blipFill>
          <a:blip r:embed="rId3"/>
          <a:stretch>
            <a:fillRect/>
          </a:stretch>
        </p:blipFill>
        <p:spPr>
          <a:xfrm>
            <a:off x="2250480" y="2515341"/>
            <a:ext cx="8376234" cy="766709"/>
          </a:xfrm>
          <a:prstGeom prst="rect">
            <a:avLst/>
          </a:prstGeom>
        </p:spPr>
      </p:pic>
    </p:spTree>
    <p:extLst>
      <p:ext uri="{BB962C8B-B14F-4D97-AF65-F5344CB8AC3E}">
        <p14:creationId xmlns:p14="http://schemas.microsoft.com/office/powerpoint/2010/main" val="34972593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Installing Bootstrap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We will use bootstrap CSS framework to make our application responsive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Go to </a:t>
            </a:r>
            <a:r>
              <a:rPr lang="en-US" sz="2000" u="sng" dirty="0">
                <a:latin typeface="Times New Roman" panose="02020603050405020304" pitchFamily="18" charset="0"/>
                <a:cs typeface="Times New Roman" panose="02020603050405020304" pitchFamily="18" charset="0"/>
                <a:hlinkClick r:id="rId2"/>
              </a:rPr>
              <a:t>https://getbootstrap.com/</a:t>
            </a:r>
            <a:r>
              <a:rPr lang="en-US" sz="2000" dirty="0">
                <a:latin typeface="Times New Roman" panose="02020603050405020304" pitchFamily="18" charset="0"/>
                <a:cs typeface="Times New Roman" panose="02020603050405020304" pitchFamily="18" charset="0"/>
              </a:rPr>
              <a:t> to learn more about bootstrap grid system</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install bootstrap we will use NPM </a:t>
            </a:r>
            <a:r>
              <a:rPr lang="en-US" sz="2000" b="1" dirty="0" err="1">
                <a:latin typeface="Times New Roman" panose="02020603050405020304" pitchFamily="18" charset="0"/>
                <a:cs typeface="Times New Roman" panose="02020603050405020304" pitchFamily="18" charset="0"/>
              </a:rPr>
              <a:t>npm</a:t>
            </a:r>
            <a:r>
              <a:rPr lang="en-US" sz="2000" b="1" dirty="0">
                <a:latin typeface="Times New Roman" panose="02020603050405020304" pitchFamily="18" charset="0"/>
                <a:cs typeface="Times New Roman" panose="02020603050405020304" pitchFamily="18" charset="0"/>
              </a:rPr>
              <a:t> install</a:t>
            </a:r>
            <a:r>
              <a:rPr lang="en-US" sz="2000" dirty="0">
                <a:latin typeface="Times New Roman" panose="02020603050405020304" pitchFamily="18" charset="0"/>
                <a:cs typeface="Times New Roman" panose="02020603050405020304" pitchFamily="18" charset="0"/>
              </a:rPr>
              <a:t> command as the following: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Now </a:t>
            </a:r>
            <a:r>
              <a:rPr lang="en-US" sz="2000" dirty="0">
                <a:latin typeface="Times New Roman" panose="02020603050405020304" pitchFamily="18" charset="0"/>
                <a:cs typeface="Times New Roman" panose="02020603050405020304" pitchFamily="18" charset="0"/>
              </a:rPr>
              <a:t>we need to update the styles array in </a:t>
            </a:r>
            <a:r>
              <a:rPr lang="en-US" sz="2000" dirty="0" err="1">
                <a:latin typeface="Times New Roman" panose="02020603050405020304" pitchFamily="18" charset="0"/>
                <a:cs typeface="Times New Roman" panose="02020603050405020304" pitchFamily="18" charset="0"/>
              </a:rPr>
              <a:t>angular.json</a:t>
            </a:r>
            <a:r>
              <a:rPr lang="en-US" sz="2000" dirty="0">
                <a:latin typeface="Times New Roman" panose="02020603050405020304" pitchFamily="18" charset="0"/>
                <a:cs typeface="Times New Roman" panose="02020603050405020304" pitchFamily="18" charset="0"/>
              </a:rPr>
              <a:t> file and add the bootstrap.css file to it as the following: </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2069041" y="3370169"/>
            <a:ext cx="8703750" cy="220930"/>
          </a:xfrm>
          <a:prstGeom prst="rect">
            <a:avLst/>
          </a:prstGeom>
        </p:spPr>
      </p:pic>
      <p:pic>
        <p:nvPicPr>
          <p:cNvPr id="9" name="Picture 8"/>
          <p:cNvPicPr>
            <a:picLocks noChangeAspect="1"/>
          </p:cNvPicPr>
          <p:nvPr/>
        </p:nvPicPr>
        <p:blipFill>
          <a:blip r:embed="rId4"/>
          <a:stretch>
            <a:fillRect/>
          </a:stretch>
        </p:blipFill>
        <p:spPr>
          <a:xfrm>
            <a:off x="2516489" y="4631234"/>
            <a:ext cx="8452015" cy="1545123"/>
          </a:xfrm>
          <a:prstGeom prst="rect">
            <a:avLst/>
          </a:prstGeom>
        </p:spPr>
      </p:pic>
    </p:spTree>
    <p:extLst>
      <p:ext uri="{BB962C8B-B14F-4D97-AF65-F5344CB8AC3E}">
        <p14:creationId xmlns:p14="http://schemas.microsoft.com/office/powerpoint/2010/main" val="6137501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 Bootstrap Grid-system</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262743"/>
            <a:ext cx="10018713" cy="5362501"/>
          </a:xfrm>
          <a:solidFill>
            <a:schemeClr val="bg1"/>
          </a:solidFill>
        </p:spPr>
        <p:txBody>
          <a:bodyPr>
            <a:normAutofit/>
          </a:bodyPr>
          <a:lstStyle/>
          <a:p>
            <a:pPr lvl="0"/>
            <a:r>
              <a:rPr lang="en-US" sz="1600" dirty="0">
                <a:latin typeface="Times New Roman" panose="02020603050405020304" pitchFamily="18" charset="0"/>
                <a:cs typeface="Times New Roman" panose="02020603050405020304" pitchFamily="18" charset="0"/>
              </a:rPr>
              <a:t>12 </a:t>
            </a:r>
            <a:r>
              <a:rPr lang="en-US" sz="1600" dirty="0" smtClean="0">
                <a:latin typeface="Times New Roman" panose="02020603050405020304" pitchFamily="18" charset="0"/>
                <a:cs typeface="Times New Roman" panose="02020603050405020304" pitchFamily="18" charset="0"/>
              </a:rPr>
              <a:t>columns. 5 </a:t>
            </a:r>
            <a:r>
              <a:rPr lang="en-US" sz="1600" dirty="0">
                <a:latin typeface="Times New Roman" panose="02020603050405020304" pitchFamily="18" charset="0"/>
                <a:cs typeface="Times New Roman" panose="02020603050405020304" pitchFamily="18" charset="0"/>
              </a:rPr>
              <a:t>responsive tires (</a:t>
            </a:r>
            <a:r>
              <a:rPr lang="en-US" sz="1600" dirty="0" err="1">
                <a:latin typeface="Times New Roman" panose="02020603050405020304" pitchFamily="18" charset="0"/>
                <a:cs typeface="Times New Roman" panose="02020603050405020304" pitchFamily="18" charset="0"/>
              </a:rPr>
              <a:t>xs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sm</a:t>
            </a:r>
            <a:r>
              <a:rPr lang="en-US" sz="1600" dirty="0">
                <a:latin typeface="Times New Roman" panose="02020603050405020304" pitchFamily="18" charset="0"/>
                <a:cs typeface="Times New Roman" panose="02020603050405020304" pitchFamily="18" charset="0"/>
              </a:rPr>
              <a:t>, md, </a:t>
            </a:r>
            <a:r>
              <a:rPr lang="en-US" sz="1600" dirty="0" err="1">
                <a:latin typeface="Times New Roman" panose="02020603050405020304" pitchFamily="18" charset="0"/>
                <a:cs typeface="Times New Roman" panose="02020603050405020304" pitchFamily="18" charset="0"/>
              </a:rPr>
              <a:t>lg</a:t>
            </a:r>
            <a:r>
              <a:rPr lang="en-US" sz="1600" dirty="0">
                <a:latin typeface="Times New Roman" panose="02020603050405020304" pitchFamily="18" charset="0"/>
                <a:cs typeface="Times New Roman" panose="02020603050405020304" pitchFamily="18" charset="0"/>
              </a:rPr>
              <a:t>, xl</a:t>
            </a:r>
            <a:r>
              <a:rPr lang="en-US" sz="1600" dirty="0" smtClean="0">
                <a:latin typeface="Times New Roman" panose="02020603050405020304" pitchFamily="18" charset="0"/>
                <a:cs typeface="Times New Roman" panose="02020603050405020304" pitchFamily="18" charset="0"/>
              </a:rPr>
              <a:t>)</a:t>
            </a:r>
          </a:p>
          <a:p>
            <a:pPr lvl="0"/>
            <a:r>
              <a:rPr lang="en-US" sz="1600" dirty="0">
                <a:latin typeface="Times New Roman" panose="02020603050405020304" pitchFamily="18" charset="0"/>
                <a:cs typeface="Times New Roman" panose="02020603050405020304" pitchFamily="18" charset="0"/>
              </a:rPr>
              <a:t>Container class is required for bootstrap grid layout and it has a responsive width</a:t>
            </a:r>
          </a:p>
          <a:p>
            <a:pPr lvl="0"/>
            <a:r>
              <a:rPr lang="en-US" sz="1600" dirty="0">
                <a:latin typeface="Times New Roman" panose="02020603050405020304" pitchFamily="18" charset="0"/>
                <a:cs typeface="Times New Roman" panose="02020603050405020304" pitchFamily="18" charset="0"/>
              </a:rPr>
              <a:t>Inside the container you will have the row element it’s the wrapper of the columns </a:t>
            </a:r>
          </a:p>
          <a:p>
            <a:pPr lvl="0"/>
            <a:r>
              <a:rPr lang="en-US" sz="1600" dirty="0">
                <a:latin typeface="Times New Roman" panose="02020603050405020304" pitchFamily="18" charset="0"/>
                <a:cs typeface="Times New Roman" panose="02020603050405020304" pitchFamily="18" charset="0"/>
              </a:rPr>
              <a:t>The column element set in percentage they use margin and padding for spacing </a:t>
            </a:r>
          </a:p>
          <a:p>
            <a:pPr lvl="0"/>
            <a:r>
              <a:rPr lang="en-US" sz="1600" dirty="0">
                <a:latin typeface="Times New Roman" panose="02020603050405020304" pitchFamily="18" charset="0"/>
                <a:cs typeface="Times New Roman" panose="02020603050405020304" pitchFamily="18" charset="0"/>
              </a:rPr>
              <a:t>Spacing between columns can be removed using “no-gutters” on the parent row </a:t>
            </a:r>
          </a:p>
          <a:p>
            <a:pPr lvl="0"/>
            <a:r>
              <a:rPr lang="en-US" sz="1600" dirty="0">
                <a:latin typeface="Times New Roman" panose="02020603050405020304" pitchFamily="18" charset="0"/>
                <a:cs typeface="Times New Roman" panose="02020603050405020304" pitchFamily="18" charset="0"/>
              </a:rPr>
              <a:t>Bootstrap provide another container container-fluid which takes 100% of the </a:t>
            </a:r>
            <a:r>
              <a:rPr lang="en-US" sz="1600" dirty="0" smtClean="0">
                <a:latin typeface="Times New Roman" panose="02020603050405020304" pitchFamily="18" charset="0"/>
                <a:cs typeface="Times New Roman" panose="02020603050405020304" pitchFamily="18" charset="0"/>
              </a:rPr>
              <a:t>width</a:t>
            </a:r>
          </a:p>
          <a:p>
            <a:pPr marL="0" lvl="0" indent="0">
              <a:buNone/>
            </a:pPr>
            <a:endParaRPr lang="en-US" sz="2000" dirty="0" smtClean="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631084" y="3570571"/>
            <a:ext cx="3914693" cy="2523166"/>
          </a:xfrm>
          <a:prstGeom prst="rect">
            <a:avLst/>
          </a:prstGeom>
        </p:spPr>
      </p:pic>
      <p:pic>
        <p:nvPicPr>
          <p:cNvPr id="10" name="Picture 9"/>
          <p:cNvPicPr/>
          <p:nvPr/>
        </p:nvPicPr>
        <p:blipFill>
          <a:blip r:embed="rId3"/>
          <a:stretch>
            <a:fillRect/>
          </a:stretch>
        </p:blipFill>
        <p:spPr>
          <a:xfrm>
            <a:off x="1685002" y="4146972"/>
            <a:ext cx="5893436" cy="1946765"/>
          </a:xfrm>
          <a:prstGeom prst="rect">
            <a:avLst/>
          </a:prstGeom>
        </p:spPr>
      </p:pic>
    </p:spTree>
    <p:extLst>
      <p:ext uri="{BB962C8B-B14F-4D97-AF65-F5344CB8AC3E}">
        <p14:creationId xmlns:p14="http://schemas.microsoft.com/office/powerpoint/2010/main" val="13053561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Bootstrap Utility Classes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262743"/>
            <a:ext cx="10018713" cy="5362501"/>
          </a:xfrm>
          <a:solidFill>
            <a:schemeClr val="bg1"/>
          </a:solidFill>
        </p:spPr>
        <p:txBody>
          <a:bodyPr>
            <a:normAutofit/>
          </a:bodyPr>
          <a:lstStyle/>
          <a:p>
            <a:pPr marL="0" indent="0">
              <a:buNone/>
            </a:pPr>
            <a:r>
              <a:rPr lang="en-US" sz="1800" b="1" u="sng" dirty="0" smtClean="0">
                <a:latin typeface="Times New Roman" panose="02020603050405020304" pitchFamily="18" charset="0"/>
                <a:cs typeface="Times New Roman" panose="02020603050405020304" pitchFamily="18" charset="0"/>
              </a:rPr>
              <a:t>1. Display Utility </a:t>
            </a:r>
          </a:p>
          <a:p>
            <a:r>
              <a:rPr lang="en-US" sz="1800" dirty="0" smtClean="0">
                <a:latin typeface="Times New Roman" panose="02020603050405020304" pitchFamily="18" charset="0"/>
                <a:cs typeface="Times New Roman" panose="02020603050405020304" pitchFamily="18" charset="0"/>
              </a:rPr>
              <a:t>Display </a:t>
            </a:r>
            <a:r>
              <a:rPr lang="en-US" sz="1800" dirty="0">
                <a:latin typeface="Times New Roman" panose="02020603050405020304" pitchFamily="18" charset="0"/>
                <a:cs typeface="Times New Roman" panose="02020603050405020304" pitchFamily="18" charset="0"/>
              </a:rPr>
              <a:t>utility Show/hide depending on breakpoint.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example The following element will be only visible from </a:t>
            </a:r>
            <a:r>
              <a:rPr lang="en-US" sz="1800" dirty="0" err="1">
                <a:latin typeface="Times New Roman" panose="02020603050405020304" pitchFamily="18" charset="0"/>
                <a:cs typeface="Times New Roman" panose="02020603050405020304" pitchFamily="18" charset="0"/>
              </a:rPr>
              <a:t>sm</a:t>
            </a:r>
            <a:r>
              <a:rPr lang="en-US" sz="1800" dirty="0">
                <a:latin typeface="Times New Roman" panose="02020603050405020304" pitchFamily="18" charset="0"/>
                <a:cs typeface="Times New Roman" panose="02020603050405020304" pitchFamily="18" charset="0"/>
              </a:rPr>
              <a:t> and md </a:t>
            </a:r>
            <a:r>
              <a:rPr lang="en-US" sz="1800" dirty="0" smtClean="0">
                <a:latin typeface="Times New Roman" panose="02020603050405020304" pitchFamily="18" charset="0"/>
                <a:cs typeface="Times New Roman" panose="02020603050405020304" pitchFamily="18" charset="0"/>
              </a:rPr>
              <a:t>breakpoints</a:t>
            </a:r>
            <a:endParaRPr lang="en-US" sz="1800" dirty="0">
              <a:latin typeface="Times New Roman" panose="02020603050405020304" pitchFamily="18" charset="0"/>
              <a:cs typeface="Times New Roman" panose="02020603050405020304" pitchFamily="18" charset="0"/>
            </a:endParaRPr>
          </a:p>
          <a:p>
            <a:pPr marL="0" indent="0" algn="ctr">
              <a:buNone/>
            </a:pPr>
            <a:r>
              <a:rPr lang="en-US" sz="1800" b="1" dirty="0" smtClean="0">
                <a:latin typeface="Times New Roman" panose="02020603050405020304" pitchFamily="18" charset="0"/>
                <a:cs typeface="Times New Roman" panose="02020603050405020304" pitchFamily="18" charset="0"/>
              </a:rPr>
              <a:t>&lt;</a:t>
            </a:r>
            <a:r>
              <a:rPr lang="en-US" sz="1800" b="1" dirty="0">
                <a:latin typeface="Times New Roman" panose="02020603050405020304" pitchFamily="18" charset="0"/>
                <a:cs typeface="Times New Roman" panose="02020603050405020304" pitchFamily="18" charset="0"/>
              </a:rPr>
              <a:t>div class= ”d-none d-</a:t>
            </a:r>
            <a:r>
              <a:rPr lang="en-US" sz="1800" b="1" dirty="0" err="1">
                <a:latin typeface="Times New Roman" panose="02020603050405020304" pitchFamily="18" charset="0"/>
                <a:cs typeface="Times New Roman" panose="02020603050405020304" pitchFamily="18" charset="0"/>
              </a:rPr>
              <a:t>sm</a:t>
            </a:r>
            <a:r>
              <a:rPr lang="en-US" sz="1800" b="1" dirty="0">
                <a:latin typeface="Times New Roman" panose="02020603050405020304" pitchFamily="18" charset="0"/>
                <a:cs typeface="Times New Roman" panose="02020603050405020304" pitchFamily="18" charset="0"/>
              </a:rPr>
              <a:t>-block d-</a:t>
            </a:r>
            <a:r>
              <a:rPr lang="en-US" sz="1800" b="1" dirty="0" err="1">
                <a:latin typeface="Times New Roman" panose="02020603050405020304" pitchFamily="18" charset="0"/>
                <a:cs typeface="Times New Roman" panose="02020603050405020304" pitchFamily="18" charset="0"/>
              </a:rPr>
              <a:t>lg</a:t>
            </a:r>
            <a:r>
              <a:rPr lang="en-US" sz="1800" b="1" dirty="0">
                <a:latin typeface="Times New Roman" panose="02020603050405020304" pitchFamily="18" charset="0"/>
                <a:cs typeface="Times New Roman" panose="02020603050405020304" pitchFamily="18" charset="0"/>
              </a:rPr>
              <a:t>-none”&gt;&lt;/div</a:t>
            </a:r>
            <a:r>
              <a:rPr lang="en-US" sz="1800" b="1" dirty="0" smtClean="0">
                <a:latin typeface="Times New Roman" panose="02020603050405020304" pitchFamily="18" charset="0"/>
                <a:cs typeface="Times New Roman" panose="02020603050405020304" pitchFamily="18" charset="0"/>
              </a:rPr>
              <a:t>&gt;</a:t>
            </a:r>
          </a:p>
          <a:p>
            <a:pPr marL="0" indent="0">
              <a:buNone/>
            </a:pPr>
            <a:r>
              <a:rPr lang="en-US" sz="1800" b="1" u="sng" dirty="0" smtClean="0">
                <a:latin typeface="Times New Roman" panose="02020603050405020304" pitchFamily="18" charset="0"/>
                <a:cs typeface="Times New Roman" panose="02020603050405020304" pitchFamily="18" charset="0"/>
              </a:rPr>
              <a:t>2. Margin and Padding Utilities </a:t>
            </a:r>
            <a:endParaRPr lang="en-US" sz="1800" b="1" u="sng"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Gives responsive spacing by defining margins and paddings </a:t>
            </a:r>
          </a:p>
          <a:p>
            <a:pPr lvl="0"/>
            <a:r>
              <a:rPr lang="en-US" sz="1800" dirty="0">
                <a:latin typeface="Times New Roman" panose="02020603050405020304" pitchFamily="18" charset="0"/>
                <a:cs typeface="Times New Roman" panose="02020603050405020304" pitchFamily="18" charset="0"/>
              </a:rPr>
              <a:t>Classed are named using format {property}{sides}-{size}</a:t>
            </a:r>
          </a:p>
          <a:p>
            <a:pPr lvl="0"/>
            <a:r>
              <a:rPr lang="en-US" sz="1800" dirty="0">
                <a:latin typeface="Times New Roman" panose="02020603050405020304" pitchFamily="18" charset="0"/>
                <a:cs typeface="Times New Roman" panose="02020603050405020304" pitchFamily="18" charset="0"/>
              </a:rPr>
              <a:t>Or {property}-{sides}-{breakpoint}-{size} for breakpoint responsive spacing </a:t>
            </a:r>
            <a:endParaRPr lang="en-US" sz="1800" dirty="0" smtClean="0">
              <a:latin typeface="Times New Roman" panose="02020603050405020304" pitchFamily="18" charset="0"/>
              <a:cs typeface="Times New Roman" panose="02020603050405020304" pitchFamily="18" charset="0"/>
            </a:endParaRPr>
          </a:p>
          <a:p>
            <a:pPr marL="0" lvl="0" indent="0">
              <a:buNone/>
            </a:pPr>
            <a:endParaRPr lang="en-US" sz="1800" dirty="0" smtClean="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endParaRPr lang="en-US" sz="2000" dirty="0" smtClean="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3590636" y="4461654"/>
            <a:ext cx="5902498" cy="2163590"/>
          </a:xfrm>
          <a:prstGeom prst="rect">
            <a:avLst/>
          </a:prstGeom>
        </p:spPr>
      </p:pic>
    </p:spTree>
    <p:extLst>
      <p:ext uri="{BB962C8B-B14F-4D97-AF65-F5344CB8AC3E}">
        <p14:creationId xmlns:p14="http://schemas.microsoft.com/office/powerpoint/2010/main" val="39166231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Bootstrap Utility Classes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419096"/>
            <a:ext cx="10018713" cy="5362501"/>
          </a:xfrm>
          <a:solidFill>
            <a:schemeClr val="bg1"/>
          </a:solidFill>
        </p:spPr>
        <p:txBody>
          <a:bodyPr>
            <a:normAutofit/>
          </a:bodyPr>
          <a:lstStyle/>
          <a:p>
            <a:pPr marL="0" indent="0">
              <a:buNone/>
            </a:pPr>
            <a:r>
              <a:rPr lang="en-US" sz="2000" b="1" u="sng" dirty="0" smtClean="0">
                <a:latin typeface="Times New Roman" panose="02020603050405020304" pitchFamily="18" charset="0"/>
                <a:cs typeface="Times New Roman" panose="02020603050405020304" pitchFamily="18" charset="0"/>
              </a:rPr>
              <a:t>3. Test Utility </a:t>
            </a:r>
          </a:p>
          <a:p>
            <a:r>
              <a:rPr lang="en-US" sz="2000" dirty="0"/>
              <a:t>Used for re-align the text and start with text </a:t>
            </a:r>
            <a:r>
              <a:rPr lang="en-US" sz="2000" dirty="0" smtClean="0"/>
              <a:t>prefix</a:t>
            </a: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u="sng" dirty="0" smtClean="0">
                <a:latin typeface="Times New Roman" panose="02020603050405020304" pitchFamily="18" charset="0"/>
                <a:cs typeface="Times New Roman" panose="02020603050405020304" pitchFamily="18" charset="0"/>
              </a:rPr>
              <a:t>4. Float Utility </a:t>
            </a:r>
            <a:endParaRPr lang="en-US" sz="2000" b="1" u="sng" dirty="0">
              <a:latin typeface="Times New Roman" panose="02020603050405020304" pitchFamily="18" charset="0"/>
              <a:cs typeface="Times New Roman" panose="02020603050405020304" pitchFamily="18" charset="0"/>
            </a:endParaRPr>
          </a:p>
          <a:p>
            <a:r>
              <a:rPr lang="en-US" sz="2000" dirty="0"/>
              <a:t>Used to floats any element  and start with float </a:t>
            </a:r>
            <a:r>
              <a:rPr lang="en-US" sz="2000" dirty="0" smtClean="0"/>
              <a:t>prefix</a:t>
            </a:r>
          </a:p>
          <a:p>
            <a:endParaRPr lang="en-US" sz="2000" dirty="0"/>
          </a:p>
          <a:p>
            <a:endParaRPr lang="en-US" sz="2000" dirty="0"/>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11" name="Picture 10"/>
          <p:cNvPicPr/>
          <p:nvPr/>
        </p:nvPicPr>
        <p:blipFill>
          <a:blip r:embed="rId2"/>
          <a:stretch>
            <a:fillRect/>
          </a:stretch>
        </p:blipFill>
        <p:spPr>
          <a:xfrm>
            <a:off x="3746413" y="2357848"/>
            <a:ext cx="4175616" cy="1964770"/>
          </a:xfrm>
          <a:prstGeom prst="rect">
            <a:avLst/>
          </a:prstGeom>
        </p:spPr>
      </p:pic>
      <p:pic>
        <p:nvPicPr>
          <p:cNvPr id="12" name="Picture 11"/>
          <p:cNvPicPr/>
          <p:nvPr/>
        </p:nvPicPr>
        <p:blipFill>
          <a:blip r:embed="rId3"/>
          <a:stretch>
            <a:fillRect/>
          </a:stretch>
        </p:blipFill>
        <p:spPr>
          <a:xfrm>
            <a:off x="3876587" y="4997533"/>
            <a:ext cx="4045442" cy="1710837"/>
          </a:xfrm>
          <a:prstGeom prst="rect">
            <a:avLst/>
          </a:prstGeom>
        </p:spPr>
      </p:pic>
    </p:spTree>
    <p:extLst>
      <p:ext uri="{BB962C8B-B14F-4D97-AF65-F5344CB8AC3E}">
        <p14:creationId xmlns:p14="http://schemas.microsoft.com/office/powerpoint/2010/main" val="13775653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Bootstrap Buttons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419096"/>
            <a:ext cx="10018713" cy="5362501"/>
          </a:xfrm>
          <a:solidFill>
            <a:schemeClr val="bg1"/>
          </a:solidFill>
        </p:spPr>
        <p:txBody>
          <a:bodyPr>
            <a:normAutofit/>
          </a:bodyPr>
          <a:lstStyle/>
          <a:p>
            <a:endParaRPr lang="en-US" sz="2000" dirty="0"/>
          </a:p>
          <a:p>
            <a:endParaRPr lang="en-US" sz="2000" dirty="0"/>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68831" y="2037657"/>
            <a:ext cx="8411560" cy="3714750"/>
          </a:xfrm>
          <a:prstGeom prst="rect">
            <a:avLst/>
          </a:prstGeom>
        </p:spPr>
      </p:pic>
    </p:spTree>
    <p:extLst>
      <p:ext uri="{BB962C8B-B14F-4D97-AF65-F5344CB8AC3E}">
        <p14:creationId xmlns:p14="http://schemas.microsoft.com/office/powerpoint/2010/main" val="29626653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Angular? </a:t>
            </a: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lvl="0"/>
            <a:r>
              <a:rPr lang="en-US" dirty="0">
                <a:latin typeface="Times New Roman" panose="02020603050405020304" pitchFamily="18" charset="0"/>
                <a:cs typeface="Times New Roman" panose="02020603050405020304" pitchFamily="18" charset="0"/>
              </a:rPr>
              <a:t>A client side (browser) Framework developed by Google, which allows you to build single page applications (SPA). </a:t>
            </a:r>
          </a:p>
          <a:p>
            <a:pPr lvl="0"/>
            <a:r>
              <a:rPr lang="en-US" dirty="0">
                <a:latin typeface="Times New Roman" panose="02020603050405020304" pitchFamily="18" charset="0"/>
                <a:cs typeface="Times New Roman" panose="02020603050405020304" pitchFamily="18" charset="0"/>
              </a:rPr>
              <a:t>Angular render the user interface with dynamic </a:t>
            </a: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manipulate data on the client side, and control how elements are displayed in the browser view</a:t>
            </a:r>
          </a:p>
          <a:p>
            <a:pPr lvl="0"/>
            <a:r>
              <a:rPr lang="en-US" dirty="0">
                <a:latin typeface="Times New Roman" panose="02020603050405020304" pitchFamily="18" charset="0"/>
                <a:cs typeface="Times New Roman" panose="02020603050405020304" pitchFamily="18" charset="0"/>
              </a:rPr>
              <a:t>Angular handle user input </a:t>
            </a:r>
          </a:p>
          <a:p>
            <a:pPr lvl="0"/>
            <a:r>
              <a:rPr lang="en-US" dirty="0">
                <a:latin typeface="Times New Roman" panose="02020603050405020304" pitchFamily="18" charset="0"/>
                <a:cs typeface="Times New Roman" panose="02020603050405020304" pitchFamily="18" charset="0"/>
              </a:rPr>
              <a:t>Communicate with backend services </a:t>
            </a:r>
          </a:p>
          <a:p>
            <a:pPr lvl="0"/>
            <a:r>
              <a:rPr lang="en-US" dirty="0">
                <a:latin typeface="Times New Roman" panose="02020603050405020304" pitchFamily="18" charset="0"/>
                <a:cs typeface="Times New Roman" panose="02020603050405020304" pitchFamily="18" charset="0"/>
              </a:rPr>
              <a:t>Provide a “Mobile App” like User Experience </a:t>
            </a:r>
          </a:p>
          <a:p>
            <a:pPr lvl="0"/>
            <a:r>
              <a:rPr lang="en-US" dirty="0">
                <a:latin typeface="Times New Roman" panose="02020603050405020304" pitchFamily="18" charset="0"/>
                <a:cs typeface="Times New Roman" panose="02020603050405020304" pitchFamily="18" charset="0"/>
              </a:rPr>
              <a:t>It is written using </a:t>
            </a:r>
            <a:r>
              <a:rPr lang="en-US" dirty="0" err="1">
                <a:latin typeface="Times New Roman" panose="02020603050405020304" pitchFamily="18" charset="0"/>
                <a:cs typeface="Times New Roman" panose="02020603050405020304" pitchFamily="18" charset="0"/>
              </a:rPr>
              <a:t>TypeScript</a:t>
            </a:r>
            <a:r>
              <a:rPr lang="en-US" dirty="0">
                <a:latin typeface="Times New Roman" panose="02020603050405020304" pitchFamily="18" charset="0"/>
                <a:cs typeface="Times New Roman" panose="02020603050405020304" pitchFamily="18" charset="0"/>
              </a:rPr>
              <a:t>. The entire theory behind Angular is to provide a framework that makes it easy to implement web applications using the MVC framework</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7109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Node?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lvl="0"/>
            <a:r>
              <a:rPr lang="en-US" dirty="0">
                <a:latin typeface="Times New Roman" panose="02020603050405020304" pitchFamily="18" charset="0"/>
                <a:cs typeface="Times New Roman" panose="02020603050405020304" pitchFamily="18" charset="0"/>
              </a:rPr>
              <a:t>Runtime server side JavaScript.</a:t>
            </a:r>
          </a:p>
          <a:p>
            <a:pPr lvl="0"/>
            <a:r>
              <a:rPr lang="en-US" dirty="0">
                <a:latin typeface="Times New Roman" panose="02020603050405020304" pitchFamily="18" charset="0"/>
                <a:cs typeface="Times New Roman" panose="02020603050405020304" pitchFamily="18" charset="0"/>
              </a:rPr>
              <a:t>Node.js is a development framework based on Google’s V8 JavaScript engine. </a:t>
            </a:r>
          </a:p>
          <a:p>
            <a:pPr lvl="0"/>
            <a:r>
              <a:rPr lang="en-US" dirty="0">
                <a:latin typeface="Times New Roman" panose="02020603050405020304" pitchFamily="18" charset="0"/>
                <a:cs typeface="Times New Roman" panose="02020603050405020304" pitchFamily="18" charset="0"/>
              </a:rPr>
              <a:t>Node.js code is written in JavaScript and then compiled into machine code by V8 to be executed.</a:t>
            </a:r>
          </a:p>
          <a:p>
            <a:pPr lvl="0"/>
            <a:r>
              <a:rPr lang="en-US" dirty="0">
                <a:latin typeface="Times New Roman" panose="02020603050405020304" pitchFamily="18" charset="0"/>
                <a:cs typeface="Times New Roman" panose="02020603050405020304" pitchFamily="18" charset="0"/>
              </a:rPr>
              <a:t>Listen to requests and send responses</a:t>
            </a:r>
          </a:p>
          <a:p>
            <a:pPr lvl="0"/>
            <a:r>
              <a:rPr lang="en-US" dirty="0">
                <a:latin typeface="Times New Roman" panose="02020603050405020304" pitchFamily="18" charset="0"/>
                <a:cs typeface="Times New Roman" panose="02020603050405020304" pitchFamily="18" charset="0"/>
              </a:rPr>
              <a:t>Execute server-side logic </a:t>
            </a:r>
          </a:p>
          <a:p>
            <a:pPr lvl="0"/>
            <a:r>
              <a:rPr lang="en-US" dirty="0">
                <a:latin typeface="Times New Roman" panose="02020603050405020304" pitchFamily="18" charset="0"/>
                <a:cs typeface="Times New Roman" panose="02020603050405020304" pitchFamily="18" charset="0"/>
              </a:rPr>
              <a:t>Interact with database and </a:t>
            </a:r>
            <a:r>
              <a:rPr lang="en-US" dirty="0" smtClean="0">
                <a:latin typeface="Times New Roman" panose="02020603050405020304" pitchFamily="18" charset="0"/>
                <a:cs typeface="Times New Roman" panose="02020603050405020304" pitchFamily="18" charset="0"/>
              </a:rPr>
              <a:t>files</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634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What is Express?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node framework which simplifies writing server-side code and </a:t>
            </a:r>
            <a:r>
              <a:rPr lang="en-US" dirty="0" smtClean="0">
                <a:latin typeface="Times New Roman" panose="02020603050405020304" pitchFamily="18" charset="0"/>
                <a:cs typeface="Times New Roman" panose="02020603050405020304" pitchFamily="18" charset="0"/>
              </a:rPr>
              <a:t>logic</a:t>
            </a:r>
          </a:p>
          <a:p>
            <a:r>
              <a:rPr lang="en-US" dirty="0" smtClean="0">
                <a:latin typeface="Times New Roman" panose="02020603050405020304" pitchFamily="18" charset="0"/>
                <a:cs typeface="Times New Roman" panose="02020603050405020304" pitchFamily="18" charset="0"/>
              </a:rPr>
              <a:t>Middleware-based </a:t>
            </a:r>
            <a:r>
              <a:rPr lang="en-US" dirty="0">
                <a:latin typeface="Times New Roman" panose="02020603050405020304" pitchFamily="18" charset="0"/>
                <a:cs typeface="Times New Roman" panose="02020603050405020304" pitchFamily="18" charset="0"/>
              </a:rPr>
              <a:t>funnel requests through functions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Simplifies </a:t>
            </a:r>
            <a:r>
              <a:rPr lang="en-US" dirty="0">
                <a:latin typeface="Times New Roman" panose="02020603050405020304" pitchFamily="18" charset="0"/>
                <a:cs typeface="Times New Roman" panose="02020603050405020304" pitchFamily="18" charset="0"/>
              </a:rPr>
              <a:t>and extend the usage of node. </a:t>
            </a:r>
            <a:r>
              <a:rPr lang="en-US" dirty="0" smtClean="0">
                <a:latin typeface="Times New Roman" panose="02020603050405020304" pitchFamily="18" charset="0"/>
                <a:cs typeface="Times New Roman" panose="02020603050405020304" pitchFamily="18" charset="0"/>
              </a:rPr>
              <a:t>Provide </a:t>
            </a:r>
            <a:r>
              <a:rPr lang="en-US" dirty="0">
                <a:latin typeface="Times New Roman" panose="02020603050405020304" pitchFamily="18" charset="0"/>
                <a:cs typeface="Times New Roman" panose="02020603050405020304" pitchFamily="18" charset="0"/>
              </a:rPr>
              <a:t>several key components for handling web requests. This allows you to implement a running webserver in Node.js with only a few lines of </a:t>
            </a:r>
            <a:r>
              <a:rPr lang="en-US" dirty="0" smtClean="0">
                <a:latin typeface="Times New Roman" panose="02020603050405020304" pitchFamily="18" charset="0"/>
                <a:cs typeface="Times New Roman" panose="02020603050405020304" pitchFamily="18" charset="0"/>
              </a:rPr>
              <a:t>code.</a:t>
            </a:r>
          </a:p>
          <a:p>
            <a:r>
              <a:rPr lang="en-US" dirty="0" smtClean="0">
                <a:latin typeface="Times New Roman" panose="02020603050405020304" pitchFamily="18" charset="0"/>
                <a:cs typeface="Times New Roman" panose="02020603050405020304" pitchFamily="18" charset="0"/>
              </a:rPr>
              <a:t>Express framework </a:t>
            </a:r>
            <a:r>
              <a:rPr lang="en-US" dirty="0">
                <a:latin typeface="Times New Roman" panose="02020603050405020304" pitchFamily="18" charset="0"/>
                <a:cs typeface="Times New Roman" panose="02020603050405020304" pitchFamily="18" charset="0"/>
              </a:rPr>
              <a:t>provides the ability to easily set up destination routes (URLs) for users to connect to.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Express framework </a:t>
            </a:r>
            <a:r>
              <a:rPr lang="en-US" dirty="0" smtClean="0">
                <a:latin typeface="Times New Roman" panose="02020603050405020304" pitchFamily="18" charset="0"/>
                <a:cs typeface="Times New Roman" panose="02020603050405020304" pitchFamily="18" charset="0"/>
              </a:rPr>
              <a:t>provides </a:t>
            </a:r>
            <a:r>
              <a:rPr lang="en-US" dirty="0">
                <a:latin typeface="Times New Roman" panose="02020603050405020304" pitchFamily="18" charset="0"/>
                <a:cs typeface="Times New Roman" panose="02020603050405020304" pitchFamily="18" charset="0"/>
              </a:rPr>
              <a:t>great functionality on working with the HTTP request and response objects, including </a:t>
            </a:r>
            <a:r>
              <a:rPr lang="en-US" dirty="0" smtClean="0">
                <a:latin typeface="Times New Roman" panose="02020603050405020304" pitchFamily="18" charset="0"/>
                <a:cs typeface="Times New Roman" panose="02020603050405020304" pitchFamily="18" charset="0"/>
              </a:rPr>
              <a:t>cookies </a:t>
            </a:r>
            <a:r>
              <a:rPr lang="en-US" dirty="0">
                <a:latin typeface="Times New Roman" panose="02020603050405020304" pitchFamily="18" charset="0"/>
                <a:cs typeface="Times New Roman" panose="02020603050405020304" pitchFamily="18" charset="0"/>
              </a:rPr>
              <a:t>and HTTP headers. </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5311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2.4</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What is MongoDB?</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lvl="0"/>
            <a:r>
              <a:rPr lang="en-US" dirty="0">
                <a:latin typeface="Times New Roman" panose="02020603050405020304" pitchFamily="18" charset="0"/>
                <a:cs typeface="Times New Roman" panose="02020603050405020304" pitchFamily="18" charset="0"/>
              </a:rPr>
              <a:t>MongoDB is a scalable NoSQL database. It is based on the NoSQL document store model, meaning that data is stored in the database as a form of JSON objects rather than the traditional columns and rows of a relational database.</a:t>
            </a:r>
          </a:p>
          <a:p>
            <a:pPr lvl="0"/>
            <a:r>
              <a:rPr lang="en-US" dirty="0">
                <a:latin typeface="Times New Roman" panose="02020603050405020304" pitchFamily="18" charset="0"/>
                <a:cs typeface="Times New Roman" panose="02020603050405020304" pitchFamily="18" charset="0"/>
              </a:rPr>
              <a:t>Enforces no </a:t>
            </a: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schema or relations</a:t>
            </a:r>
          </a:p>
          <a:p>
            <a:pPr lvl="0"/>
            <a:r>
              <a:rPr lang="en-US" dirty="0">
                <a:latin typeface="Times New Roman" panose="02020603050405020304" pitchFamily="18" charset="0"/>
                <a:cs typeface="Times New Roman" panose="02020603050405020304" pitchFamily="18" charset="0"/>
              </a:rPr>
              <a:t>Easily connected to Node/Express (NOT to Angular)</a:t>
            </a:r>
          </a:p>
          <a:p>
            <a:pPr lvl="0"/>
            <a:r>
              <a:rPr lang="en-US" dirty="0">
                <a:latin typeface="Times New Roman" panose="02020603050405020304" pitchFamily="18" charset="0"/>
                <a:cs typeface="Times New Roman" panose="02020603050405020304" pitchFamily="18" charset="0"/>
              </a:rPr>
              <a:t>A powerful database which can easily be integrated into a Node/Express Environment</a:t>
            </a:r>
          </a:p>
          <a:p>
            <a:pPr lvl="0"/>
            <a:r>
              <a:rPr lang="en-US" dirty="0" smtClean="0">
                <a:latin typeface="Times New Roman" panose="02020603050405020304" pitchFamily="18" charset="0"/>
                <a:cs typeface="Times New Roman" panose="02020603050405020304" pitchFamily="18" charset="0"/>
              </a:rPr>
              <a:t>MongoDB provides great website backend storage for high traffic websites that need to store data such as user comments, blogs, or other items because it is fast, scalable, and easy to implement.</a:t>
            </a:r>
          </a:p>
          <a:p>
            <a:pPr lvl="0"/>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can use other DBs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SQL) too</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5862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 Single Page Application (SPA)? </a:t>
            </a: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marL="0" indent="0">
              <a:buNone/>
            </a:pPr>
            <a:endParaRPr lang="en-US" sz="500" dirty="0" smtClean="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We will have only one HTML page index.html that will be served from our node server. </a:t>
            </a:r>
          </a:p>
          <a:p>
            <a:pPr lvl="0"/>
            <a:r>
              <a:rPr lang="en-US" dirty="0">
                <a:latin typeface="Times New Roman" panose="02020603050405020304" pitchFamily="18" charset="0"/>
                <a:cs typeface="Times New Roman" panose="02020603050405020304" pitchFamily="18" charset="0"/>
              </a:rPr>
              <a:t>Angular will not request a second page form the server</a:t>
            </a:r>
          </a:p>
          <a:p>
            <a:pPr lvl="0"/>
            <a:r>
              <a:rPr lang="en-US" dirty="0">
                <a:latin typeface="Times New Roman" panose="02020603050405020304" pitchFamily="18" charset="0"/>
                <a:cs typeface="Times New Roman" panose="02020603050405020304" pitchFamily="18" charset="0"/>
              </a:rPr>
              <a:t>The page will manipulate and be rendered to change the page content</a:t>
            </a:r>
          </a:p>
          <a:p>
            <a:pPr lvl="0"/>
            <a:r>
              <a:rPr lang="en-US" dirty="0">
                <a:latin typeface="Times New Roman" panose="02020603050405020304" pitchFamily="18" charset="0"/>
                <a:cs typeface="Times New Roman" panose="02020603050405020304" pitchFamily="18" charset="0"/>
              </a:rPr>
              <a:t>There will be no page reloading  </a:t>
            </a:r>
          </a:p>
          <a:p>
            <a:pPr lvl="0"/>
            <a:r>
              <a:rPr lang="en-US" dirty="0">
                <a:latin typeface="Times New Roman" panose="02020603050405020304" pitchFamily="18" charset="0"/>
                <a:cs typeface="Times New Roman" panose="02020603050405020304" pitchFamily="18" charset="0"/>
              </a:rPr>
              <a:t>This allows for instant re-rendering, instant user feedback and makes building highly engaging UIs possible</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1606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Does MEAN Stack work </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past, all of the front-end code (HTML, JS and CSS) generated from the back-end. User interactions with webpages often require a full-page refresh. </a:t>
            </a: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074323" y="2427831"/>
            <a:ext cx="7241771" cy="3939718"/>
          </a:xfrm>
          <a:prstGeom prst="rect">
            <a:avLst/>
          </a:prstGeom>
        </p:spPr>
      </p:pic>
    </p:spTree>
    <p:extLst>
      <p:ext uri="{BB962C8B-B14F-4D97-AF65-F5344CB8AC3E}">
        <p14:creationId xmlns:p14="http://schemas.microsoft.com/office/powerpoint/2010/main" val="3400443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Does MEAN Stack work </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Then came into play AJAX and JQuery. The main idea was to load content asynchronously in the background to refresh portions of webpage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2626822" y="1993841"/>
            <a:ext cx="7838902" cy="4190828"/>
          </a:xfrm>
          <a:prstGeom prst="rect">
            <a:avLst/>
          </a:prstGeom>
        </p:spPr>
      </p:pic>
    </p:spTree>
    <p:extLst>
      <p:ext uri="{BB962C8B-B14F-4D97-AF65-F5344CB8AC3E}">
        <p14:creationId xmlns:p14="http://schemas.microsoft.com/office/powerpoint/2010/main" val="17649263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Does MEAN Stack work </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marL="0" indent="0">
              <a:buNone/>
            </a:pPr>
            <a:r>
              <a:rPr lang="en-US" dirty="0"/>
              <a:t>With Angular, the front-end code is now independent from the back-end. The web server become web-service that outputs JSON data, not dynamic HTML or CSS</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084023" y="2435769"/>
            <a:ext cx="7257010" cy="4039846"/>
          </a:xfrm>
          <a:prstGeom prst="rect">
            <a:avLst/>
          </a:prstGeom>
        </p:spPr>
      </p:pic>
    </p:spTree>
    <p:extLst>
      <p:ext uri="{BB962C8B-B14F-4D97-AF65-F5344CB8AC3E}">
        <p14:creationId xmlns:p14="http://schemas.microsoft.com/office/powerpoint/2010/main" val="7911597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487" y="1247064"/>
            <a:ext cx="10291157" cy="2616199"/>
          </a:xfrm>
        </p:spPr>
        <p:txBody>
          <a:bodyPr>
            <a:normAutofit/>
          </a:bodyPr>
          <a:lstStyle/>
          <a:p>
            <a:r>
              <a:rPr lang="en-US" b="1" dirty="0" smtClean="0"/>
              <a:t>2. Introduction To </a:t>
            </a:r>
            <a:r>
              <a:rPr lang="en-US" b="1" dirty="0" err="1" smtClean="0"/>
              <a:t>TypeScript</a:t>
            </a:r>
            <a:r>
              <a:rPr lang="en-US" b="1" dirty="0" smtClean="0"/>
              <a:t/>
            </a:r>
            <a:br>
              <a:rPr lang="en-US" b="1" dirty="0" smtClean="0"/>
            </a:br>
            <a:r>
              <a:rPr lang="en-US" b="1" dirty="0" smtClean="0"/>
              <a:t> </a:t>
            </a:r>
            <a:endParaRPr lang="en-US" b="1" dirty="0"/>
          </a:p>
        </p:txBody>
      </p:sp>
      <p:pic>
        <p:nvPicPr>
          <p:cNvPr id="19460" name="Picture 4" descr="Image result for typescript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6765" y="3142211"/>
            <a:ext cx="3602652" cy="3602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3889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487" y="1247064"/>
            <a:ext cx="10291157" cy="2616199"/>
          </a:xfrm>
        </p:spPr>
        <p:txBody>
          <a:bodyPr>
            <a:normAutofit/>
          </a:bodyPr>
          <a:lstStyle/>
          <a:p>
            <a:r>
              <a:rPr lang="en-US" sz="4800" b="1" dirty="0"/>
              <a:t>1</a:t>
            </a:r>
            <a:r>
              <a:rPr lang="en-US" sz="4800" b="1" dirty="0" smtClean="0"/>
              <a:t>. Introduction To Web Development Frameworks and MEAN STACK  </a:t>
            </a:r>
            <a:endParaRPr lang="en-US" sz="4800" b="1" dirty="0"/>
          </a:p>
        </p:txBody>
      </p:sp>
      <p:pic>
        <p:nvPicPr>
          <p:cNvPr id="1843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9590" y="3863263"/>
            <a:ext cx="6096000"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3085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Why and What is </a:t>
            </a:r>
            <a:r>
              <a:rPr lang="en-US" sz="32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TypeScript</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lvl="0"/>
            <a:r>
              <a:rPr lang="en-US" sz="1400" dirty="0">
                <a:latin typeface="Times New Roman" panose="02020603050405020304" pitchFamily="18" charset="0"/>
                <a:cs typeface="Times New Roman" panose="02020603050405020304" pitchFamily="18" charset="0"/>
              </a:rPr>
              <a:t>JavaScript freedom leads to write unorganized codes especially for complex applications.</a:t>
            </a:r>
          </a:p>
          <a:p>
            <a:pPr lvl="0"/>
            <a:r>
              <a:rPr lang="en-US" sz="1400" dirty="0">
                <a:latin typeface="Times New Roman" panose="02020603050405020304" pitchFamily="18" charset="0"/>
                <a:cs typeface="Times New Roman" panose="02020603050405020304" pitchFamily="18" charset="0"/>
              </a:rPr>
              <a:t>Typescript is a types superset of ECMAScript 6 - Developed by Microsoft </a:t>
            </a:r>
          </a:p>
          <a:p>
            <a:pPr lvl="0"/>
            <a:r>
              <a:rPr lang="en-US" sz="1400" dirty="0">
                <a:latin typeface="Times New Roman" panose="02020603050405020304" pitchFamily="18" charset="0"/>
                <a:cs typeface="Times New Roman" panose="02020603050405020304" pitchFamily="18" charset="0"/>
              </a:rPr>
              <a:t>This is an invaluable way to debug applications at compile time </a:t>
            </a:r>
          </a:p>
          <a:p>
            <a:pPr lvl="0"/>
            <a:r>
              <a:rPr lang="en-US" sz="1400" dirty="0">
                <a:latin typeface="Times New Roman" panose="02020603050405020304" pitchFamily="18" charset="0"/>
                <a:cs typeface="Times New Roman" panose="02020603050405020304" pitchFamily="18" charset="0"/>
              </a:rPr>
              <a:t>Typescript is a programming language that compiles to JavaScript. Since Typescript compiles to JavaScript any JavaScript code in Typescript file will </a:t>
            </a:r>
            <a:r>
              <a:rPr lang="en-US" sz="1400" dirty="0" smtClean="0">
                <a:latin typeface="Times New Roman" panose="02020603050405020304" pitchFamily="18" charset="0"/>
                <a:cs typeface="Times New Roman" panose="02020603050405020304" pitchFamily="18" charset="0"/>
              </a:rPr>
              <a:t>still </a:t>
            </a:r>
            <a:r>
              <a:rPr lang="en-US" sz="1400" dirty="0">
                <a:latin typeface="Times New Roman" panose="02020603050405020304" pitchFamily="18" charset="0"/>
                <a:cs typeface="Times New Roman" panose="02020603050405020304" pitchFamily="18" charset="0"/>
              </a:rPr>
              <a:t>be valid and acceptable. </a:t>
            </a:r>
          </a:p>
          <a:p>
            <a:pPr lvl="0"/>
            <a:r>
              <a:rPr lang="en-US" sz="1400" dirty="0">
                <a:latin typeface="Times New Roman" panose="02020603050405020304" pitchFamily="18" charset="0"/>
                <a:cs typeface="Times New Roman" panose="02020603050405020304" pitchFamily="18" charset="0"/>
              </a:rPr>
              <a:t>It is similar </a:t>
            </a:r>
            <a:r>
              <a:rPr lang="en-US" sz="1400" dirty="0" smtClean="0">
                <a:latin typeface="Times New Roman" panose="02020603050405020304" pitchFamily="18" charset="0"/>
                <a:cs typeface="Times New Roman" panose="02020603050405020304" pitchFamily="18" charset="0"/>
              </a:rPr>
              <a:t>to JavaScript but </a:t>
            </a:r>
            <a:r>
              <a:rPr lang="en-US" sz="1400" dirty="0">
                <a:latin typeface="Times New Roman" panose="02020603050405020304" pitchFamily="18" charset="0"/>
                <a:cs typeface="Times New Roman" panose="02020603050405020304" pitchFamily="18" charset="0"/>
              </a:rPr>
              <a:t>adds a lot of missing features that JavaScript doesn’t have </a:t>
            </a:r>
          </a:p>
          <a:p>
            <a:pPr lvl="0"/>
            <a:r>
              <a:rPr lang="en-US" sz="1400" dirty="0">
                <a:latin typeface="Times New Roman" panose="02020603050405020304" pitchFamily="18" charset="0"/>
                <a:cs typeface="Times New Roman" panose="02020603050405020304" pitchFamily="18" charset="0"/>
              </a:rPr>
              <a:t>Makes the language more static and like established backend languages such as java or C++ (Object-oriented design)</a:t>
            </a:r>
          </a:p>
          <a:p>
            <a:pPr lvl="0"/>
            <a:r>
              <a:rPr lang="en-US" sz="1400" dirty="0">
                <a:latin typeface="Times New Roman" panose="02020603050405020304" pitchFamily="18" charset="0"/>
                <a:cs typeface="Times New Roman" panose="02020603050405020304" pitchFamily="18" charset="0"/>
              </a:rPr>
              <a:t>Supports annotations, decorators, classes, allow encapsulation, and type checking</a:t>
            </a:r>
          </a:p>
          <a:p>
            <a:pPr lvl="0"/>
            <a:r>
              <a:rPr lang="en-US" sz="1400" dirty="0">
                <a:latin typeface="Times New Roman" panose="02020603050405020304" pitchFamily="18" charset="0"/>
                <a:cs typeface="Times New Roman" panose="02020603050405020304" pitchFamily="18" charset="0"/>
              </a:rPr>
              <a:t>Angular is written in </a:t>
            </a:r>
            <a:r>
              <a:rPr lang="en-US" sz="1400" dirty="0" smtClean="0">
                <a:latin typeface="Times New Roman" panose="02020603050405020304" pitchFamily="18" charset="0"/>
                <a:cs typeface="Times New Roman" panose="02020603050405020304" pitchFamily="18" charset="0"/>
              </a:rPr>
              <a:t>Typescript</a:t>
            </a:r>
          </a:p>
          <a:p>
            <a:pPr marL="0" lvl="0" indent="0">
              <a:buNone/>
            </a:pPr>
            <a:endParaRPr lang="en-US" sz="1600" dirty="0" smtClean="0">
              <a:latin typeface="Times New Roman" panose="02020603050405020304" pitchFamily="18" charset="0"/>
              <a:cs typeface="Times New Roman" panose="02020603050405020304" pitchFamily="18" charset="0"/>
            </a:endParaRPr>
          </a:p>
          <a:p>
            <a:pPr marL="0" lvl="0" indent="0">
              <a:buNone/>
            </a:pPr>
            <a:endParaRPr lang="en-US" sz="1600" dirty="0" smtClean="0">
              <a:latin typeface="Times New Roman" panose="02020603050405020304" pitchFamily="18" charset="0"/>
              <a:cs typeface="Times New Roman" panose="02020603050405020304" pitchFamily="18" charset="0"/>
            </a:endParaRPr>
          </a:p>
          <a:p>
            <a:pPr lvl="0"/>
            <a:endParaRPr lang="en-US" sz="1600"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4513812" y="3840481"/>
            <a:ext cx="4189614" cy="2769326"/>
          </a:xfrm>
          <a:prstGeom prst="rect">
            <a:avLst/>
          </a:prstGeom>
        </p:spPr>
      </p:pic>
    </p:spTree>
    <p:extLst>
      <p:ext uri="{BB962C8B-B14F-4D97-AF65-F5344CB8AC3E}">
        <p14:creationId xmlns:p14="http://schemas.microsoft.com/office/powerpoint/2010/main" val="6006126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Installing Typescript Compiler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install typescript in your command line use </a:t>
            </a:r>
            <a:r>
              <a:rPr lang="en-US" b="1" dirty="0" err="1">
                <a:latin typeface="Times New Roman" panose="02020603050405020304" pitchFamily="18" charset="0"/>
                <a:cs typeface="Times New Roman" panose="02020603050405020304" pitchFamily="18" charset="0"/>
              </a:rPr>
              <a:t>npm</a:t>
            </a:r>
            <a:r>
              <a:rPr lang="en-US" b="1" dirty="0">
                <a:latin typeface="Times New Roman" panose="02020603050405020304" pitchFamily="18" charset="0"/>
                <a:cs typeface="Times New Roman" panose="02020603050405020304" pitchFamily="18" charset="0"/>
              </a:rPr>
              <a:t> install </a:t>
            </a:r>
            <a:r>
              <a:rPr lang="en-US" dirty="0">
                <a:latin typeface="Times New Roman" panose="02020603050405020304" pitchFamily="18" charset="0"/>
                <a:cs typeface="Times New Roman" panose="02020603050405020304" pitchFamily="18" charset="0"/>
              </a:rPr>
              <a:t>command.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Also </a:t>
            </a:r>
            <a:r>
              <a:rPr lang="en-US" dirty="0">
                <a:latin typeface="Times New Roman" panose="02020603050405020304" pitchFamily="18" charset="0"/>
                <a:cs typeface="Times New Roman" panose="02020603050405020304" pitchFamily="18" charset="0"/>
              </a:rPr>
              <a:t>you need to add the </a:t>
            </a:r>
            <a:r>
              <a:rPr lang="en-US" b="1" dirty="0">
                <a:latin typeface="Times New Roman" panose="02020603050405020304" pitchFamily="18" charset="0"/>
                <a:cs typeface="Times New Roman" panose="02020603050405020304" pitchFamily="18" charset="0"/>
              </a:rPr>
              <a:t>–g </a:t>
            </a:r>
            <a:r>
              <a:rPr lang="en-US" dirty="0">
                <a:latin typeface="Times New Roman" panose="02020603050405020304" pitchFamily="18" charset="0"/>
                <a:cs typeface="Times New Roman" panose="02020603050405020304" pitchFamily="18" charset="0"/>
              </a:rPr>
              <a:t>flag to the command to install the package globally in your machine</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sz="1600" dirty="0" smtClean="0">
              <a:latin typeface="Times New Roman" panose="02020603050405020304" pitchFamily="18" charset="0"/>
              <a:cs typeface="Times New Roman" panose="02020603050405020304" pitchFamily="18" charset="0"/>
            </a:endParaRPr>
          </a:p>
          <a:p>
            <a:pPr lvl="0"/>
            <a:endParaRPr lang="en-US" sz="1600"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76162" y="3486029"/>
            <a:ext cx="9230744" cy="1526546"/>
          </a:xfrm>
          <a:prstGeom prst="rect">
            <a:avLst/>
          </a:prstGeom>
        </p:spPr>
      </p:pic>
    </p:spTree>
    <p:extLst>
      <p:ext uri="{BB962C8B-B14F-4D97-AF65-F5344CB8AC3E}">
        <p14:creationId xmlns:p14="http://schemas.microsoft.com/office/powerpoint/2010/main" val="37417571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TypeScript</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HelloWorld Example</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marL="457200" lvl="0" indent="-457200">
              <a:buFont typeface="+mj-lt"/>
              <a:buAutoNum type="arabicPeriod"/>
            </a:pPr>
            <a:r>
              <a:rPr lang="en-US" sz="1800" dirty="0" smtClean="0">
                <a:latin typeface="Times New Roman" panose="02020603050405020304" pitchFamily="18" charset="0"/>
                <a:cs typeface="Times New Roman" panose="02020603050405020304" pitchFamily="18" charset="0"/>
              </a:rPr>
              <a:t>Create </a:t>
            </a:r>
            <a:r>
              <a:rPr lang="en-US" sz="1800" dirty="0">
                <a:latin typeface="Times New Roman" panose="02020603050405020304" pitchFamily="18" charset="0"/>
                <a:cs typeface="Times New Roman" panose="02020603050405020304" pitchFamily="18" charset="0"/>
              </a:rPr>
              <a:t>a new file and name it </a:t>
            </a:r>
            <a:r>
              <a:rPr lang="en-US" sz="1800" b="1" dirty="0">
                <a:latin typeface="Times New Roman" panose="02020603050405020304" pitchFamily="18" charset="0"/>
                <a:cs typeface="Times New Roman" panose="02020603050405020304" pitchFamily="18" charset="0"/>
              </a:rPr>
              <a:t>script1.ts</a:t>
            </a:r>
            <a:r>
              <a:rPr lang="en-US" sz="1800" dirty="0">
                <a:latin typeface="Times New Roman" panose="02020603050405020304" pitchFamily="18" charset="0"/>
                <a:cs typeface="Times New Roman" panose="02020603050405020304" pitchFamily="18" charset="0"/>
              </a:rPr>
              <a:t> inside that file now we can write TS code. </a:t>
            </a:r>
          </a:p>
          <a:p>
            <a:pPr marL="457200" lvl="0" indent="-4572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run this code we need to compile </a:t>
            </a:r>
            <a:r>
              <a:rPr lang="en-US" sz="1800" b="1" dirty="0">
                <a:latin typeface="Times New Roman" panose="02020603050405020304" pitchFamily="18" charset="0"/>
                <a:cs typeface="Times New Roman" panose="02020603050405020304" pitchFamily="18" charset="0"/>
              </a:rPr>
              <a:t>script1.ts </a:t>
            </a:r>
            <a:r>
              <a:rPr lang="en-US" sz="1800" dirty="0">
                <a:latin typeface="Times New Roman" panose="02020603050405020304" pitchFamily="18" charset="0"/>
                <a:cs typeface="Times New Roman" panose="02020603050405020304" pitchFamily="18" charset="0"/>
              </a:rPr>
              <a:t>file to </a:t>
            </a:r>
            <a:r>
              <a:rPr lang="en-US" sz="1800" dirty="0" err="1">
                <a:latin typeface="Times New Roman" panose="02020603050405020304" pitchFamily="18" charset="0"/>
                <a:cs typeface="Times New Roman" panose="02020603050405020304" pitchFamily="18" charset="0"/>
              </a:rPr>
              <a:t>javaScript</a:t>
            </a:r>
            <a:r>
              <a:rPr lang="en-US" sz="1800" dirty="0">
                <a:latin typeface="Times New Roman" panose="02020603050405020304" pitchFamily="18" charset="0"/>
                <a:cs typeface="Times New Roman" panose="02020603050405020304" pitchFamily="18" charset="0"/>
              </a:rPr>
              <a:t> file using </a:t>
            </a:r>
            <a:r>
              <a:rPr lang="en-US" sz="1800" b="1" dirty="0" err="1">
                <a:latin typeface="Times New Roman" panose="02020603050405020304" pitchFamily="18" charset="0"/>
                <a:cs typeface="Times New Roman" panose="02020603050405020304" pitchFamily="18" charset="0"/>
              </a:rPr>
              <a:t>tsc</a:t>
            </a:r>
            <a:r>
              <a:rPr lang="en-US" sz="1800" dirty="0">
                <a:latin typeface="Times New Roman" panose="02020603050405020304" pitchFamily="18" charset="0"/>
                <a:cs typeface="Times New Roman" panose="02020603050405020304" pitchFamily="18" charset="0"/>
              </a:rPr>
              <a:t> command. Open you terminal and type the following </a:t>
            </a:r>
            <a:r>
              <a:rPr lang="en-US" sz="1800" dirty="0" smtClean="0">
                <a:latin typeface="Times New Roman" panose="02020603050405020304" pitchFamily="18" charset="0"/>
                <a:cs typeface="Times New Roman" panose="02020603050405020304" pitchFamily="18" charset="0"/>
              </a:rPr>
              <a:t>command:</a:t>
            </a:r>
          </a:p>
          <a:p>
            <a:pPr marL="457200" indent="-457200">
              <a:buFont typeface="+mj-lt"/>
              <a:buAutoNum type="arabicPeriod"/>
            </a:pPr>
            <a:endParaRPr lang="en-US" sz="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command will compile your </a:t>
            </a:r>
            <a:r>
              <a:rPr lang="en-US" sz="1800" dirty="0" err="1">
                <a:latin typeface="Times New Roman" panose="02020603050405020304" pitchFamily="18" charset="0"/>
                <a:cs typeface="Times New Roman" panose="02020603050405020304" pitchFamily="18" charset="0"/>
              </a:rPr>
              <a:t>ts</a:t>
            </a:r>
            <a:r>
              <a:rPr lang="en-US" sz="1800" dirty="0">
                <a:latin typeface="Times New Roman" panose="02020603050405020304" pitchFamily="18" charset="0"/>
                <a:cs typeface="Times New Roman" panose="02020603050405020304" pitchFamily="18" charset="0"/>
              </a:rPr>
              <a:t> file and generate </a:t>
            </a:r>
            <a:r>
              <a:rPr lang="en-US" sz="1800" b="1" dirty="0">
                <a:latin typeface="Times New Roman" panose="02020603050405020304" pitchFamily="18" charset="0"/>
                <a:cs typeface="Times New Roman" panose="02020603050405020304" pitchFamily="18" charset="0"/>
              </a:rPr>
              <a:t>script1.js</a:t>
            </a:r>
            <a:r>
              <a:rPr lang="en-US" sz="1800" b="1"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file which is a JavaScript version of your </a:t>
            </a:r>
            <a:r>
              <a:rPr lang="en-US" sz="1800" dirty="0" smtClean="0">
                <a:latin typeface="Times New Roman" panose="02020603050405020304" pitchFamily="18" charset="0"/>
                <a:cs typeface="Times New Roman" panose="02020603050405020304" pitchFamily="18" charset="0"/>
              </a:rPr>
              <a:t>code. </a:t>
            </a:r>
          </a:p>
          <a:p>
            <a:pPr marL="457200" indent="-457200">
              <a:buFont typeface="+mj-lt"/>
              <a:buAutoNum type="arabicPeriod"/>
            </a:pPr>
            <a:r>
              <a:rPr lang="en-US" sz="1800" dirty="0" smtClean="0">
                <a:latin typeface="Times New Roman" panose="02020603050405020304" pitchFamily="18" charset="0"/>
                <a:cs typeface="Times New Roman" panose="02020603050405020304" pitchFamily="18" charset="0"/>
              </a:rPr>
              <a:t>Open the </a:t>
            </a:r>
            <a:r>
              <a:rPr lang="en-US" sz="1800" b="1" dirty="0" smtClean="0">
                <a:latin typeface="Times New Roman" panose="02020603050405020304" pitchFamily="18" charset="0"/>
                <a:cs typeface="Times New Roman" panose="02020603050405020304" pitchFamily="18" charset="0"/>
              </a:rPr>
              <a:t>script1.js</a:t>
            </a:r>
            <a:r>
              <a:rPr lang="en-US" sz="1800" b="1" i="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file and check its content, should be as the following: </a:t>
            </a: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smtClean="0">
                <a:latin typeface="Times New Roman" panose="02020603050405020304" pitchFamily="18" charset="0"/>
                <a:cs typeface="Times New Roman" panose="02020603050405020304" pitchFamily="18" charset="0"/>
              </a:rPr>
              <a:t>As </a:t>
            </a:r>
            <a:r>
              <a:rPr lang="en-US" sz="1800" dirty="0">
                <a:latin typeface="Times New Roman" panose="02020603050405020304" pitchFamily="18" charset="0"/>
                <a:cs typeface="Times New Roman" panose="02020603050405020304" pitchFamily="18" charset="0"/>
              </a:rPr>
              <a:t>you see there no difference between the two files since console.log is a JavaScript code. </a:t>
            </a:r>
            <a:endParaRPr lang="en-US" sz="1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To run the JavaScript file, we will use the node command as following: </a:t>
            </a:r>
          </a:p>
          <a:p>
            <a:pPr marL="0" indent="0">
              <a:buNone/>
            </a:pPr>
            <a:endParaRPr lang="en-US"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07296" y="1745638"/>
            <a:ext cx="7245856" cy="458200"/>
          </a:xfrm>
          <a:prstGeom prst="rect">
            <a:avLst/>
          </a:prstGeom>
        </p:spPr>
      </p:pic>
      <p:pic>
        <p:nvPicPr>
          <p:cNvPr id="7" name="Picture 6"/>
          <p:cNvPicPr>
            <a:picLocks noChangeAspect="1"/>
          </p:cNvPicPr>
          <p:nvPr/>
        </p:nvPicPr>
        <p:blipFill>
          <a:blip r:embed="rId3"/>
          <a:stretch>
            <a:fillRect/>
          </a:stretch>
        </p:blipFill>
        <p:spPr>
          <a:xfrm>
            <a:off x="2207296" y="4211669"/>
            <a:ext cx="7245856" cy="596359"/>
          </a:xfrm>
          <a:prstGeom prst="rect">
            <a:avLst/>
          </a:prstGeom>
        </p:spPr>
      </p:pic>
      <p:pic>
        <p:nvPicPr>
          <p:cNvPr id="8" name="Picture 7"/>
          <p:cNvPicPr>
            <a:picLocks noChangeAspect="1"/>
          </p:cNvPicPr>
          <p:nvPr/>
        </p:nvPicPr>
        <p:blipFill>
          <a:blip r:embed="rId4"/>
          <a:stretch>
            <a:fillRect/>
          </a:stretch>
        </p:blipFill>
        <p:spPr>
          <a:xfrm>
            <a:off x="2207296" y="2932287"/>
            <a:ext cx="7245856" cy="400444"/>
          </a:xfrm>
          <a:prstGeom prst="rect">
            <a:avLst/>
          </a:prstGeom>
        </p:spPr>
      </p:pic>
      <p:pic>
        <p:nvPicPr>
          <p:cNvPr id="9" name="Picture 8"/>
          <p:cNvPicPr>
            <a:picLocks noChangeAspect="1"/>
          </p:cNvPicPr>
          <p:nvPr/>
        </p:nvPicPr>
        <p:blipFill>
          <a:blip r:embed="rId5"/>
          <a:stretch>
            <a:fillRect/>
          </a:stretch>
        </p:blipFill>
        <p:spPr>
          <a:xfrm>
            <a:off x="2209097" y="5546344"/>
            <a:ext cx="7244055" cy="585067"/>
          </a:xfrm>
          <a:prstGeom prst="rect">
            <a:avLst/>
          </a:prstGeom>
        </p:spPr>
      </p:pic>
    </p:spTree>
    <p:extLst>
      <p:ext uri="{BB962C8B-B14F-4D97-AF65-F5344CB8AC3E}">
        <p14:creationId xmlns:p14="http://schemas.microsoft.com/office/powerpoint/2010/main" val="15775083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a:t>
            </a:r>
            <a:r>
              <a:rPr lang="en-US" sz="3200" b="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TypeScript</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ECMAScript5 Example</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Create a file and name it </a:t>
            </a:r>
            <a:r>
              <a:rPr lang="en-US" sz="1800" b="1" dirty="0">
                <a:latin typeface="Times New Roman" panose="02020603050405020304" pitchFamily="18" charset="0"/>
                <a:cs typeface="Times New Roman" panose="02020603050405020304" pitchFamily="18" charset="0"/>
              </a:rPr>
              <a:t>Script2.ts </a:t>
            </a:r>
            <a:r>
              <a:rPr lang="en-US" sz="1800" dirty="0">
                <a:latin typeface="Times New Roman" panose="02020603050405020304" pitchFamily="18" charset="0"/>
                <a:cs typeface="Times New Roman" panose="02020603050405020304" pitchFamily="18" charset="0"/>
              </a:rPr>
              <a:t>with an arrow function that return a name string “</a:t>
            </a:r>
            <a:r>
              <a:rPr lang="en-US" sz="1800" b="1" dirty="0">
                <a:latin typeface="Times New Roman" panose="02020603050405020304" pitchFamily="18" charset="0"/>
                <a:cs typeface="Times New Roman" panose="02020603050405020304" pitchFamily="18" charset="0"/>
              </a:rPr>
              <a:t>Alfred</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1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1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compile this file simply enter the following command </a:t>
            </a:r>
            <a:endParaRPr lang="en-US" sz="1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This will compile </a:t>
            </a:r>
            <a:r>
              <a:rPr lang="en-US" sz="1800" b="1" dirty="0" smtClean="0">
                <a:latin typeface="Times New Roman" panose="02020603050405020304" pitchFamily="18" charset="0"/>
                <a:cs typeface="Times New Roman" panose="02020603050405020304" pitchFamily="18" charset="0"/>
              </a:rPr>
              <a:t>script2.ts</a:t>
            </a:r>
            <a:r>
              <a:rPr lang="en-US" sz="1800" dirty="0" smtClean="0">
                <a:latin typeface="Times New Roman" panose="02020603050405020304" pitchFamily="18" charset="0"/>
                <a:cs typeface="Times New Roman" panose="02020603050405020304" pitchFamily="18" charset="0"/>
              </a:rPr>
              <a:t> to </a:t>
            </a:r>
            <a:r>
              <a:rPr lang="en-US" sz="1800" b="1" dirty="0" smtClean="0">
                <a:latin typeface="Times New Roman" panose="02020603050405020304" pitchFamily="18" charset="0"/>
                <a:cs typeface="Times New Roman" panose="02020603050405020304" pitchFamily="18" charset="0"/>
              </a:rPr>
              <a:t>script2.js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file. Now </a:t>
            </a:r>
            <a:r>
              <a:rPr lang="en-US" sz="1800" b="1" dirty="0">
                <a:latin typeface="Times New Roman" panose="02020603050405020304" pitchFamily="18" charset="0"/>
                <a:cs typeface="Times New Roman" panose="02020603050405020304" pitchFamily="18" charset="0"/>
              </a:rPr>
              <a:t>script2.ts.js</a:t>
            </a:r>
            <a:r>
              <a:rPr lang="en-US" sz="1800" dirty="0">
                <a:latin typeface="Times New Roman" panose="02020603050405020304" pitchFamily="18" charset="0"/>
                <a:cs typeface="Times New Roman" panose="02020603050405020304" pitchFamily="18" charset="0"/>
              </a:rPr>
              <a:t> should looks like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260431" y="1796900"/>
            <a:ext cx="7285697" cy="1331907"/>
          </a:xfrm>
          <a:prstGeom prst="rect">
            <a:avLst/>
          </a:prstGeom>
        </p:spPr>
      </p:pic>
      <p:pic>
        <p:nvPicPr>
          <p:cNvPr id="6" name="Picture 5"/>
          <p:cNvPicPr>
            <a:picLocks noChangeAspect="1"/>
          </p:cNvPicPr>
          <p:nvPr/>
        </p:nvPicPr>
        <p:blipFill>
          <a:blip r:embed="rId3"/>
          <a:stretch>
            <a:fillRect/>
          </a:stretch>
        </p:blipFill>
        <p:spPr>
          <a:xfrm>
            <a:off x="2260431" y="3842617"/>
            <a:ext cx="7322303" cy="397198"/>
          </a:xfrm>
          <a:prstGeom prst="rect">
            <a:avLst/>
          </a:prstGeom>
        </p:spPr>
      </p:pic>
      <p:pic>
        <p:nvPicPr>
          <p:cNvPr id="10" name="Picture 9"/>
          <p:cNvPicPr>
            <a:picLocks noChangeAspect="1"/>
          </p:cNvPicPr>
          <p:nvPr/>
        </p:nvPicPr>
        <p:blipFill>
          <a:blip r:embed="rId4"/>
          <a:stretch>
            <a:fillRect/>
          </a:stretch>
        </p:blipFill>
        <p:spPr>
          <a:xfrm>
            <a:off x="2260431" y="4784890"/>
            <a:ext cx="7417645" cy="1131609"/>
          </a:xfrm>
          <a:prstGeom prst="rect">
            <a:avLst/>
          </a:prstGeom>
        </p:spPr>
      </p:pic>
    </p:spTree>
    <p:extLst>
      <p:ext uri="{BB962C8B-B14F-4D97-AF65-F5344CB8AC3E}">
        <p14:creationId xmlns:p14="http://schemas.microsoft.com/office/powerpoint/2010/main" val="1766018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Difference between let, </a:t>
            </a:r>
            <a:r>
              <a:rPr lang="en-US" sz="32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32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const</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lvl="0">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var</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informs that variable is scoped in whole document      </a:t>
            </a:r>
          </a:p>
          <a:p>
            <a:pPr lvl="0">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 let</a:t>
            </a:r>
            <a:r>
              <a:rPr lang="en-US" sz="2000" dirty="0">
                <a:latin typeface="Times New Roman" panose="02020603050405020304" pitchFamily="18" charset="0"/>
                <a:cs typeface="Times New Roman" panose="02020603050405020304" pitchFamily="18" charset="0"/>
              </a:rPr>
              <a:t>: informs that variable is scoped to nearest enclosing block </a:t>
            </a:r>
          </a:p>
          <a:p>
            <a:pPr lvl="0">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const</a:t>
            </a:r>
            <a:r>
              <a:rPr lang="en-US" sz="2000" dirty="0">
                <a:latin typeface="Times New Roman" panose="02020603050405020304" pitchFamily="18" charset="0"/>
                <a:cs typeface="Times New Roman" panose="02020603050405020304" pitchFamily="18" charset="0"/>
              </a:rPr>
              <a:t>: indicates that values are meant to always feature same type </a:t>
            </a:r>
            <a:endParaRPr lang="en-US" sz="2000" dirty="0" smtClean="0">
              <a:latin typeface="Times New Roman" panose="02020603050405020304" pitchFamily="18" charset="0"/>
              <a:cs typeface="Times New Roman" panose="02020603050405020304" pitchFamily="18" charset="0"/>
            </a:endParaRPr>
          </a:p>
          <a:p>
            <a:pPr marL="0" lvl="0" indent="0">
              <a:buNone/>
            </a:pPr>
            <a:endParaRPr lang="en-US" sz="5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For example if we define variable </a:t>
            </a:r>
            <a:r>
              <a:rPr lang="en-US" sz="2000" b="1"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using </a:t>
            </a:r>
            <a:r>
              <a:rPr lang="en-US" sz="2000" b="1"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 and assign it to </a:t>
            </a:r>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Then we create a </a:t>
            </a:r>
            <a:r>
              <a:rPr lang="en-US" sz="2000" b="1" dirty="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loop block that define </a:t>
            </a:r>
            <a:r>
              <a:rPr lang="en-US" sz="2000" b="1" dirty="0" err="1">
                <a:latin typeface="Times New Roman" panose="02020603050405020304" pitchFamily="18" charset="0"/>
                <a:cs typeface="Times New Roman" panose="02020603050405020304" pitchFamily="18" charset="0"/>
              </a:rPr>
              <a:t>var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initially as </a:t>
            </a:r>
            <a:r>
              <a:rPr lang="en-US" sz="2000" b="1" dirty="0" smtClean="0">
                <a:latin typeface="Times New Roman" panose="02020603050405020304" pitchFamily="18" charset="0"/>
                <a:cs typeface="Times New Roman" panose="02020603050405020304" pitchFamily="18" charset="0"/>
              </a:rPr>
              <a:t>0</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Here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will be treated as one variable and its value will be changed to </a:t>
            </a:r>
            <a:r>
              <a:rPr lang="en-US" sz="2000" b="1" dirty="0">
                <a:latin typeface="Times New Roman" panose="02020603050405020304" pitchFamily="18" charset="0"/>
                <a:cs typeface="Times New Roman" panose="02020603050405020304" pitchFamily="18" charset="0"/>
              </a:rPr>
              <a:t>0 </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33814" y="4348600"/>
            <a:ext cx="8815793" cy="1611626"/>
          </a:xfrm>
          <a:prstGeom prst="rect">
            <a:avLst/>
          </a:prstGeom>
        </p:spPr>
      </p:pic>
    </p:spTree>
    <p:extLst>
      <p:ext uri="{BB962C8B-B14F-4D97-AF65-F5344CB8AC3E}">
        <p14:creationId xmlns:p14="http://schemas.microsoft.com/office/powerpoint/2010/main" val="39293213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Difference between let, </a:t>
            </a:r>
            <a:r>
              <a:rPr lang="en-US" sz="32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32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const</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If we change the </a:t>
            </a:r>
            <a:r>
              <a:rPr lang="en-US" sz="2000" b="1"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 keyword to </a:t>
            </a:r>
            <a:r>
              <a:rPr lang="en-US" sz="2000" b="1" dirty="0">
                <a:latin typeface="Times New Roman" panose="02020603050405020304" pitchFamily="18" charset="0"/>
                <a:cs typeface="Times New Roman" panose="02020603050405020304" pitchFamily="18" charset="0"/>
              </a:rPr>
              <a:t>let</a:t>
            </a:r>
            <a:r>
              <a:rPr lang="en-US" sz="2000" dirty="0">
                <a:latin typeface="Times New Roman" panose="02020603050405020304" pitchFamily="18" charset="0"/>
                <a:cs typeface="Times New Roman" panose="02020603050405020304" pitchFamily="18" charset="0"/>
              </a:rPr>
              <a:t> we will create two different variables with different scopes the variable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will start with 0 till 9 in the for loop context. However variable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will be 3 outside the for loop context</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If we define a variable with </a:t>
            </a:r>
            <a:r>
              <a:rPr lang="en-US" sz="2000" b="1" dirty="0" err="1">
                <a:latin typeface="Times New Roman" panose="02020603050405020304" pitchFamily="18" charset="0"/>
                <a:cs typeface="Times New Roman" panose="02020603050405020304" pitchFamily="18" charset="0"/>
              </a:rPr>
              <a:t>const</a:t>
            </a:r>
            <a:r>
              <a:rPr lang="en-US" sz="2000" dirty="0">
                <a:latin typeface="Times New Roman" panose="02020603050405020304" pitchFamily="18" charset="0"/>
                <a:cs typeface="Times New Roman" panose="02020603050405020304" pitchFamily="18" charset="0"/>
              </a:rPr>
              <a:t> we will not be able to change it later in our code. For example </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219498" y="2434162"/>
            <a:ext cx="7419899" cy="1356441"/>
          </a:xfrm>
          <a:prstGeom prst="rect">
            <a:avLst/>
          </a:prstGeom>
        </p:spPr>
      </p:pic>
      <p:pic>
        <p:nvPicPr>
          <p:cNvPr id="7" name="Picture 6"/>
          <p:cNvPicPr>
            <a:picLocks noChangeAspect="1"/>
          </p:cNvPicPr>
          <p:nvPr/>
        </p:nvPicPr>
        <p:blipFill>
          <a:blip r:embed="rId3"/>
          <a:stretch>
            <a:fillRect/>
          </a:stretch>
        </p:blipFill>
        <p:spPr>
          <a:xfrm>
            <a:off x="2233591" y="4717078"/>
            <a:ext cx="7405806" cy="677882"/>
          </a:xfrm>
          <a:prstGeom prst="rect">
            <a:avLst/>
          </a:prstGeom>
        </p:spPr>
      </p:pic>
    </p:spTree>
    <p:extLst>
      <p:ext uri="{BB962C8B-B14F-4D97-AF65-F5344CB8AC3E}">
        <p14:creationId xmlns:p14="http://schemas.microsoft.com/office/powerpoint/2010/main" val="10510068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 Identifiers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Identifiers are names that given to classes, variables, functions, etc</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Identifiers </a:t>
            </a:r>
            <a:r>
              <a:rPr lang="en-US" sz="2000" dirty="0">
                <a:latin typeface="Times New Roman" panose="02020603050405020304" pitchFamily="18" charset="0"/>
                <a:cs typeface="Times New Roman" panose="02020603050405020304" pitchFamily="18" charset="0"/>
              </a:rPr>
              <a:t>hold a reference to our data stored in memory.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Identifiers </a:t>
            </a:r>
            <a:r>
              <a:rPr lang="en-US" sz="2000" dirty="0">
                <a:latin typeface="Times New Roman" panose="02020603050405020304" pitchFamily="18" charset="0"/>
                <a:cs typeface="Times New Roman" panose="02020603050405020304" pitchFamily="18" charset="0"/>
              </a:rPr>
              <a:t>can include letters, and numbers, However they must start with a letter.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can’t include special characters with the exception of ‘$’ and ‘_’.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Also </a:t>
            </a:r>
            <a:r>
              <a:rPr lang="en-US" sz="2000" dirty="0">
                <a:latin typeface="Times New Roman" panose="02020603050405020304" pitchFamily="18" charset="0"/>
                <a:cs typeface="Times New Roman" panose="02020603050405020304" pitchFamily="18" charset="0"/>
              </a:rPr>
              <a:t>they cannot be a reserved name, or have a space.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following example will illustrate valid and invalid identifiers names.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031878" y="4013286"/>
            <a:ext cx="6669659" cy="2438578"/>
          </a:xfrm>
          <a:prstGeom prst="rect">
            <a:avLst/>
          </a:prstGeom>
        </p:spPr>
      </p:pic>
    </p:spTree>
    <p:extLst>
      <p:ext uri="{BB962C8B-B14F-4D97-AF65-F5344CB8AC3E}">
        <p14:creationId xmlns:p14="http://schemas.microsoft.com/office/powerpoint/2010/main" val="25138151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Variables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You can create a variable in typescript similarly to creating a variable in </a:t>
            </a:r>
            <a:r>
              <a:rPr lang="en-US" sz="2000" dirty="0" err="1">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For example: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7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However </a:t>
            </a:r>
            <a:r>
              <a:rPr lang="en-US" sz="2000" dirty="0">
                <a:latin typeface="Times New Roman" panose="02020603050405020304" pitchFamily="18" charset="0"/>
                <a:cs typeface="Times New Roman" panose="02020603050405020304" pitchFamily="18" charset="0"/>
              </a:rPr>
              <a:t>what makes typescript different from JavaScript, is that we can assign variable to type to variables.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84228" y="2519462"/>
            <a:ext cx="8511335" cy="261874"/>
          </a:xfrm>
          <a:prstGeom prst="rect">
            <a:avLst/>
          </a:prstGeom>
        </p:spPr>
      </p:pic>
      <p:pic>
        <p:nvPicPr>
          <p:cNvPr id="6" name="Picture 5"/>
          <p:cNvPicPr/>
          <p:nvPr/>
        </p:nvPicPr>
        <p:blipFill>
          <a:blip r:embed="rId3"/>
          <a:stretch>
            <a:fillRect/>
          </a:stretch>
        </p:blipFill>
        <p:spPr>
          <a:xfrm>
            <a:off x="3927591" y="3915368"/>
            <a:ext cx="4552950" cy="1752600"/>
          </a:xfrm>
          <a:prstGeom prst="rect">
            <a:avLst/>
          </a:prstGeom>
        </p:spPr>
      </p:pic>
    </p:spTree>
    <p:extLst>
      <p:ext uri="{BB962C8B-B14F-4D97-AF65-F5344CB8AC3E}">
        <p14:creationId xmlns:p14="http://schemas.microsoft.com/office/powerpoint/2010/main" val="24669065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Variables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For example, if we want to assign the </a:t>
            </a:r>
            <a:r>
              <a:rPr lang="en-US" sz="2000" b="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variable to be type </a:t>
            </a:r>
            <a:r>
              <a:rPr lang="en-US" sz="2000" b="1" dirty="0">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as in the following example we will get error because we assign 1 to a string variable.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fix that we can now assign a string to the </a:t>
            </a:r>
            <a:r>
              <a:rPr lang="en-US" sz="2000" b="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variable as the following: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854099" y="2893003"/>
            <a:ext cx="8511368" cy="261875"/>
          </a:xfrm>
          <a:prstGeom prst="rect">
            <a:avLst/>
          </a:prstGeom>
        </p:spPr>
      </p:pic>
      <p:pic>
        <p:nvPicPr>
          <p:cNvPr id="7" name="Picture 6"/>
          <p:cNvPicPr>
            <a:picLocks noChangeAspect="1"/>
          </p:cNvPicPr>
          <p:nvPr/>
        </p:nvPicPr>
        <p:blipFill>
          <a:blip r:embed="rId3"/>
          <a:stretch>
            <a:fillRect/>
          </a:stretch>
        </p:blipFill>
        <p:spPr>
          <a:xfrm>
            <a:off x="1854099" y="4325671"/>
            <a:ext cx="8804521" cy="537274"/>
          </a:xfrm>
          <a:prstGeom prst="rect">
            <a:avLst/>
          </a:prstGeom>
        </p:spPr>
      </p:pic>
    </p:spTree>
    <p:extLst>
      <p:ext uri="{BB962C8B-B14F-4D97-AF65-F5344CB8AC3E}">
        <p14:creationId xmlns:p14="http://schemas.microsoft.com/office/powerpoint/2010/main" val="23593611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 Basic Types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Here is a list of basic type script types</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following example will illustrate the use of these types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2934393" y="1844833"/>
            <a:ext cx="6808124" cy="2169101"/>
          </a:xfrm>
          <a:prstGeom prst="rect">
            <a:avLst/>
          </a:prstGeom>
        </p:spPr>
      </p:pic>
      <p:pic>
        <p:nvPicPr>
          <p:cNvPr id="11" name="Picture 10"/>
          <p:cNvPicPr>
            <a:picLocks noChangeAspect="1"/>
          </p:cNvPicPr>
          <p:nvPr/>
        </p:nvPicPr>
        <p:blipFill>
          <a:blip r:embed="rId3"/>
          <a:stretch>
            <a:fillRect/>
          </a:stretch>
        </p:blipFill>
        <p:spPr>
          <a:xfrm>
            <a:off x="2555870" y="4145192"/>
            <a:ext cx="8171682" cy="1992533"/>
          </a:xfrm>
          <a:prstGeom prst="rect">
            <a:avLst/>
          </a:prstGeom>
        </p:spPr>
      </p:pic>
    </p:spTree>
    <p:extLst>
      <p:ext uri="{BB962C8B-B14F-4D97-AF65-F5344CB8AC3E}">
        <p14:creationId xmlns:p14="http://schemas.microsoft.com/office/powerpoint/2010/main" val="15410800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Understanding </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Basic Web Development Framework</a:t>
            </a: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lvl="1"/>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components of any given web framework are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User</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Browser</a:t>
            </a:r>
          </a:p>
          <a:p>
            <a:pPr lvl="2">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Webserver</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Backend </a:t>
            </a:r>
            <a:r>
              <a:rPr lang="en-US" dirty="0">
                <a:latin typeface="Times New Roman" panose="02020603050405020304" pitchFamily="18" charset="0"/>
                <a:cs typeface="Times New Roman" panose="02020603050405020304" pitchFamily="18" charset="0"/>
              </a:rPr>
              <a:t>services (Data-Base). </a:t>
            </a:r>
          </a:p>
          <a:p>
            <a:pPr lvl="1"/>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following image provides a basic diagram to make it easier to visualize the components in a website/web application</a:t>
            </a:r>
            <a:r>
              <a:rPr lang="en-US" dirty="0" smtClean="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100251" y="3997234"/>
            <a:ext cx="6844938" cy="2481943"/>
          </a:xfrm>
          <a:prstGeom prst="rect">
            <a:avLst/>
          </a:prstGeom>
        </p:spPr>
      </p:pic>
    </p:spTree>
    <p:extLst>
      <p:ext uri="{BB962C8B-B14F-4D97-AF65-F5344CB8AC3E}">
        <p14:creationId xmlns:p14="http://schemas.microsoft.com/office/powerpoint/2010/main" val="19128732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 Basic Types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lgn="ctr">
              <a:buNone/>
            </a:pPr>
            <a:r>
              <a:rPr lang="en-US" sz="1800" b="1" u="sng" dirty="0" smtClean="0">
                <a:latin typeface="Times New Roman" panose="02020603050405020304" pitchFamily="18" charset="0"/>
                <a:cs typeface="Times New Roman" panose="02020603050405020304" pitchFamily="18" charset="0"/>
              </a:rPr>
              <a:t>8.1   </a:t>
            </a:r>
            <a:r>
              <a:rPr lang="en-US" sz="1800" b="1" u="sng" dirty="0">
                <a:latin typeface="Times New Roman" panose="02020603050405020304" pitchFamily="18" charset="0"/>
                <a:cs typeface="Times New Roman" panose="02020603050405020304" pitchFamily="18" charset="0"/>
              </a:rPr>
              <a:t>Strings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With ECMAScript 6 we can create string variables using back ticks key which is support multi-line string assignment.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Here </a:t>
            </a:r>
            <a:r>
              <a:rPr lang="en-US" sz="1800" dirty="0">
                <a:latin typeface="Times New Roman" panose="02020603050405020304" pitchFamily="18" charset="0"/>
                <a:cs typeface="Times New Roman" panose="02020603050405020304" pitchFamily="18" charset="0"/>
              </a:rPr>
              <a:t>is an example which will user the color property variable in the </a:t>
            </a:r>
            <a:r>
              <a:rPr lang="en-US" sz="1800" b="1" dirty="0" err="1">
                <a:latin typeface="Times New Roman" panose="02020603050405020304" pitchFamily="18" charset="0"/>
                <a:cs typeface="Times New Roman" panose="02020603050405020304" pitchFamily="18" charset="0"/>
              </a:rPr>
              <a:t>msg</a:t>
            </a:r>
            <a:r>
              <a:rPr lang="en-US" sz="1800" dirty="0">
                <a:latin typeface="Times New Roman" panose="02020603050405020304" pitchFamily="18" charset="0"/>
                <a:cs typeface="Times New Roman" panose="02020603050405020304" pitchFamily="18" charset="0"/>
              </a:rPr>
              <a:t> property using ${ } dollar-sign and curly parentheses to wrap the variable property</a:t>
            </a:r>
            <a:r>
              <a:rPr lang="en-US" sz="1800" dirty="0" smtClean="0">
                <a:latin typeface="Times New Roman" panose="02020603050405020304" pitchFamily="18" charset="0"/>
                <a:cs typeface="Times New Roman" panose="02020603050405020304" pitchFamily="18" charset="0"/>
              </a:rPr>
              <a:t>.</a:t>
            </a: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b="1" u="sng" dirty="0" smtClean="0">
                <a:latin typeface="Times New Roman" panose="02020603050405020304" pitchFamily="18" charset="0"/>
                <a:cs typeface="Times New Roman" panose="02020603050405020304" pitchFamily="18" charset="0"/>
              </a:rPr>
              <a:t>8.2  </a:t>
            </a:r>
            <a:r>
              <a:rPr lang="en-US" sz="1800" b="1" u="sng" dirty="0">
                <a:latin typeface="Times New Roman" panose="02020603050405020304" pitchFamily="18" charset="0"/>
                <a:cs typeface="Times New Roman" panose="02020603050405020304" pitchFamily="18" charset="0"/>
              </a:rPr>
              <a:t>Any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any type can accept any value and properties can be edited later with any type of </a:t>
            </a:r>
            <a:r>
              <a:rPr lang="en-US" sz="1800" dirty="0" smtClean="0">
                <a:latin typeface="Times New Roman" panose="02020603050405020304" pitchFamily="18" charset="0"/>
                <a:cs typeface="Times New Roman" panose="02020603050405020304" pitchFamily="18" charset="0"/>
              </a:rPr>
              <a:t>values</a:t>
            </a:r>
          </a:p>
          <a:p>
            <a:pPr marL="0" indent="0">
              <a:buNone/>
            </a:pP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89085" y="3353498"/>
            <a:ext cx="7523019" cy="1147685"/>
          </a:xfrm>
          <a:prstGeom prst="rect">
            <a:avLst/>
          </a:prstGeom>
        </p:spPr>
      </p:pic>
      <p:pic>
        <p:nvPicPr>
          <p:cNvPr id="5" name="Picture 4"/>
          <p:cNvPicPr>
            <a:picLocks noChangeAspect="1"/>
          </p:cNvPicPr>
          <p:nvPr/>
        </p:nvPicPr>
        <p:blipFill>
          <a:blip r:embed="rId3"/>
          <a:stretch>
            <a:fillRect/>
          </a:stretch>
        </p:blipFill>
        <p:spPr>
          <a:xfrm>
            <a:off x="2989085" y="5452568"/>
            <a:ext cx="7847437" cy="957742"/>
          </a:xfrm>
          <a:prstGeom prst="rect">
            <a:avLst/>
          </a:prstGeom>
        </p:spPr>
      </p:pic>
    </p:spTree>
    <p:extLst>
      <p:ext uri="{BB962C8B-B14F-4D97-AF65-F5344CB8AC3E}">
        <p14:creationId xmlns:p14="http://schemas.microsoft.com/office/powerpoint/2010/main" val="22738846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 Basic Types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lgn="ctr">
              <a:buNone/>
            </a:pPr>
            <a:r>
              <a:rPr lang="en-US" sz="1800" b="1" u="sng" dirty="0" smtClean="0">
                <a:latin typeface="Times New Roman" panose="02020603050405020304" pitchFamily="18" charset="0"/>
                <a:cs typeface="Times New Roman" panose="02020603050405020304" pitchFamily="18" charset="0"/>
              </a:rPr>
              <a:t>8.3 Custom type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We can </a:t>
            </a:r>
            <a:r>
              <a:rPr lang="en-US" sz="1800" dirty="0" smtClean="0">
                <a:latin typeface="Times New Roman" panose="02020603050405020304" pitchFamily="18" charset="0"/>
                <a:cs typeface="Times New Roman" panose="02020603050405020304" pitchFamily="18" charset="0"/>
              </a:rPr>
              <a:t>define </a:t>
            </a:r>
            <a:r>
              <a:rPr lang="en-US" sz="1800" dirty="0">
                <a:latin typeface="Times New Roman" panose="02020603050405020304" pitchFamily="18" charset="0"/>
                <a:cs typeface="Times New Roman" panose="02020603050405020304" pitchFamily="18" charset="0"/>
              </a:rPr>
              <a:t>a new types using </a:t>
            </a:r>
            <a:r>
              <a:rPr lang="en-US" sz="1800" b="1" dirty="0">
                <a:latin typeface="Times New Roman" panose="02020603050405020304" pitchFamily="18" charset="0"/>
                <a:cs typeface="Times New Roman" panose="02020603050405020304" pitchFamily="18" charset="0"/>
              </a:rPr>
              <a:t>type</a:t>
            </a:r>
            <a:r>
              <a:rPr lang="en-US" sz="1800" dirty="0">
                <a:latin typeface="Times New Roman" panose="02020603050405020304" pitchFamily="18" charset="0"/>
                <a:cs typeface="Times New Roman" panose="02020603050405020304" pitchFamily="18" charset="0"/>
              </a:rPr>
              <a:t> keyword and choose what values it can take.</a:t>
            </a:r>
          </a:p>
          <a:p>
            <a:pPr marL="0" indent="0">
              <a:buNone/>
            </a:pP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b="1" u="sng" dirty="0" smtClean="0">
                <a:latin typeface="Times New Roman" panose="02020603050405020304" pitchFamily="18" charset="0"/>
                <a:cs typeface="Times New Roman" panose="02020603050405020304" pitchFamily="18" charset="0"/>
              </a:rPr>
              <a:t>8.4 Types Notes</a:t>
            </a:r>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Typing is optional </a:t>
            </a:r>
          </a:p>
          <a:p>
            <a:pPr lvl="0"/>
            <a:r>
              <a:rPr lang="en-US" sz="1800" dirty="0" smtClean="0">
                <a:latin typeface="Times New Roman" panose="02020603050405020304" pitchFamily="18" charset="0"/>
                <a:cs typeface="Times New Roman" panose="02020603050405020304" pitchFamily="18" charset="0"/>
              </a:rPr>
              <a:t>When </a:t>
            </a:r>
            <a:r>
              <a:rPr lang="en-US" sz="1800" dirty="0">
                <a:latin typeface="Times New Roman" panose="02020603050405020304" pitchFamily="18" charset="0"/>
                <a:cs typeface="Times New Roman" panose="02020603050405020304" pitchFamily="18" charset="0"/>
              </a:rPr>
              <a:t>no type inference is possible, typescript assign any type to loosely typed data</a:t>
            </a: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009412" y="2517558"/>
            <a:ext cx="8115125" cy="990412"/>
          </a:xfrm>
          <a:prstGeom prst="rect">
            <a:avLst/>
          </a:prstGeom>
        </p:spPr>
      </p:pic>
    </p:spTree>
    <p:extLst>
      <p:ext uri="{BB962C8B-B14F-4D97-AF65-F5344CB8AC3E}">
        <p14:creationId xmlns:p14="http://schemas.microsoft.com/office/powerpoint/2010/main" val="8188201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Complex Types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Autofit/>
          </a:bodyPr>
          <a:lstStyle/>
          <a:p>
            <a:pPr marL="0" indent="0" algn="ctr">
              <a:buNone/>
            </a:pPr>
            <a:endParaRPr lang="en-US" sz="1800" b="1" u="sng" dirty="0" smtClean="0">
              <a:latin typeface="Times New Roman" panose="02020603050405020304" pitchFamily="18" charset="0"/>
              <a:cs typeface="Times New Roman" panose="02020603050405020304" pitchFamily="18" charset="0"/>
            </a:endParaRPr>
          </a:p>
          <a:p>
            <a:pPr marL="0" indent="0" algn="ctr">
              <a:buNone/>
            </a:pPr>
            <a:r>
              <a:rPr lang="en-US" sz="1800" b="1" u="sng" dirty="0" smtClean="0">
                <a:latin typeface="Times New Roman" panose="02020603050405020304" pitchFamily="18" charset="0"/>
                <a:cs typeface="Times New Roman" panose="02020603050405020304" pitchFamily="18" charset="0"/>
              </a:rPr>
              <a:t>9.1 Arrays</a:t>
            </a:r>
          </a:p>
          <a:p>
            <a:endParaRPr lang="en-US" sz="1800" b="1" u="sng" dirty="0" smtClean="0">
              <a:latin typeface="Times New Roman" panose="02020603050405020304" pitchFamily="18" charset="0"/>
              <a:cs typeface="Times New Roman" panose="02020603050405020304" pitchFamily="18" charset="0"/>
            </a:endParaRPr>
          </a:p>
          <a:p>
            <a:pPr marL="0" indent="0">
              <a:buNone/>
            </a:pPr>
            <a:endParaRPr lang="en-US" sz="1800" b="1" u="sng" dirty="0" smtClean="0">
              <a:latin typeface="Times New Roman" panose="02020603050405020304" pitchFamily="18" charset="0"/>
              <a:cs typeface="Times New Roman" panose="02020603050405020304" pitchFamily="18" charset="0"/>
            </a:endParaRPr>
          </a:p>
          <a:p>
            <a:pPr marL="0" indent="0">
              <a:buNone/>
            </a:pPr>
            <a:endParaRPr lang="en-US" sz="1800" b="1" u="sng" dirty="0">
              <a:latin typeface="Times New Roman" panose="02020603050405020304" pitchFamily="18" charset="0"/>
              <a:cs typeface="Times New Roman" panose="02020603050405020304" pitchFamily="18" charset="0"/>
            </a:endParaRPr>
          </a:p>
          <a:p>
            <a:pPr marL="0" indent="0">
              <a:buNone/>
            </a:pPr>
            <a:endParaRPr lang="en-US" sz="1600" b="1" u="sng"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Arrays </a:t>
            </a:r>
            <a:r>
              <a:rPr lang="en-US" sz="1800" dirty="0">
                <a:latin typeface="Times New Roman" panose="02020603050405020304" pitchFamily="18" charset="0"/>
                <a:cs typeface="Times New Roman" panose="02020603050405020304" pitchFamily="18" charset="0"/>
              </a:rPr>
              <a:t>is one of the complex types, you can create an array by two different methods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Both </a:t>
            </a:r>
            <a:r>
              <a:rPr lang="en-US" sz="1800" dirty="0">
                <a:latin typeface="Times New Roman" panose="02020603050405020304" pitchFamily="18" charset="0"/>
                <a:cs typeface="Times New Roman" panose="02020603050405020304" pitchFamily="18" charset="0"/>
              </a:rPr>
              <a:t>methods are identical they will be compiled to </a:t>
            </a:r>
            <a:r>
              <a:rPr lang="en-US" sz="1800" dirty="0" smtClean="0">
                <a:latin typeface="Times New Roman" panose="02020603050405020304" pitchFamily="18" charset="0"/>
                <a:cs typeface="Times New Roman" panose="02020603050405020304" pitchFamily="18" charset="0"/>
              </a:rPr>
              <a:t>JavaScript </a:t>
            </a:r>
            <a:r>
              <a:rPr lang="en-US" sz="1800" dirty="0">
                <a:latin typeface="Times New Roman" panose="02020603050405020304" pitchFamily="18" charset="0"/>
                <a:cs typeface="Times New Roman" panose="02020603050405020304" pitchFamily="18" charset="0"/>
              </a:rPr>
              <a:t>the same way.  </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12" name="Picture 11"/>
          <p:cNvPicPr/>
          <p:nvPr/>
        </p:nvPicPr>
        <p:blipFill>
          <a:blip r:embed="rId2"/>
          <a:stretch>
            <a:fillRect/>
          </a:stretch>
        </p:blipFill>
        <p:spPr>
          <a:xfrm>
            <a:off x="4891190" y="1519083"/>
            <a:ext cx="3501041" cy="1496843"/>
          </a:xfrm>
          <a:prstGeom prst="rect">
            <a:avLst/>
          </a:prstGeom>
        </p:spPr>
      </p:pic>
      <p:pic>
        <p:nvPicPr>
          <p:cNvPr id="11" name="Picture 10"/>
          <p:cNvPicPr>
            <a:picLocks noChangeAspect="1"/>
          </p:cNvPicPr>
          <p:nvPr/>
        </p:nvPicPr>
        <p:blipFill>
          <a:blip r:embed="rId3"/>
          <a:stretch>
            <a:fillRect/>
          </a:stretch>
        </p:blipFill>
        <p:spPr>
          <a:xfrm>
            <a:off x="4148051" y="3372018"/>
            <a:ext cx="5561214" cy="2371239"/>
          </a:xfrm>
          <a:prstGeom prst="rect">
            <a:avLst/>
          </a:prstGeom>
        </p:spPr>
      </p:pic>
    </p:spTree>
    <p:extLst>
      <p:ext uri="{BB962C8B-B14F-4D97-AF65-F5344CB8AC3E}">
        <p14:creationId xmlns:p14="http://schemas.microsoft.com/office/powerpoint/2010/main" val="37155880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Complex Types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lgn="ctr">
              <a:buNone/>
            </a:pPr>
            <a:endParaRPr lang="en-US" sz="1800" b="1" u="sng"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endParaRPr lang="en-US" sz="1800" b="1" u="sng"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r>
              <a:rPr lang="en-US" sz="1800" b="1" u="sng" dirty="0" smtClean="0">
                <a:latin typeface="Times New Roman" panose="02020603050405020304" pitchFamily="18" charset="0"/>
                <a:ea typeface="Tahoma" panose="020B0604030504040204" pitchFamily="34" charset="0"/>
                <a:cs typeface="Times New Roman" panose="02020603050405020304" pitchFamily="18" charset="0"/>
              </a:rPr>
              <a:t>9.2 Tuples</a:t>
            </a:r>
          </a:p>
          <a:p>
            <a:r>
              <a:rPr lang="en-US" sz="1800" dirty="0">
                <a:latin typeface="Times New Roman" panose="02020603050405020304" pitchFamily="18" charset="0"/>
                <a:ea typeface="Tahoma" panose="020B0604030504040204" pitchFamily="34" charset="0"/>
                <a:cs typeface="Times New Roman" panose="02020603050405020304" pitchFamily="18" charset="0"/>
              </a:rPr>
              <a:t>Tuples is multiple types array with known length for example</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100" dirty="0">
                <a:latin typeface="Times New Roman" panose="02020603050405020304" pitchFamily="18" charset="0"/>
                <a:ea typeface="Tahoma" panose="020B0604030504040204" pitchFamily="34" charset="0"/>
                <a:cs typeface="Times New Roman" panose="02020603050405020304" pitchFamily="18" charset="0"/>
              </a:rPr>
              <a:t> </a:t>
            </a:r>
          </a:p>
          <a:p>
            <a:pPr marL="0" indent="0" algn="ctr">
              <a:buNone/>
            </a:pPr>
            <a:r>
              <a:rPr lang="en-US" sz="1800" b="1" u="sng" dirty="0" smtClean="0">
                <a:latin typeface="Times New Roman" panose="02020603050405020304" pitchFamily="18" charset="0"/>
                <a:ea typeface="Tahoma" panose="020B0604030504040204" pitchFamily="34" charset="0"/>
                <a:cs typeface="Times New Roman" panose="02020603050405020304" pitchFamily="18" charset="0"/>
              </a:rPr>
              <a:t>9.3  </a:t>
            </a:r>
            <a:r>
              <a:rPr lang="en-US" sz="1800" b="1" u="sng" dirty="0" err="1" smtClean="0">
                <a:latin typeface="Times New Roman" panose="02020603050405020304" pitchFamily="18" charset="0"/>
                <a:ea typeface="Tahoma" panose="020B0604030504040204" pitchFamily="34" charset="0"/>
                <a:cs typeface="Times New Roman" panose="02020603050405020304" pitchFamily="18" charset="0"/>
              </a:rPr>
              <a:t>Enum</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p>
          <a:p>
            <a:r>
              <a:rPr lang="en-US" sz="1800" b="1" dirty="0" err="1">
                <a:latin typeface="Times New Roman" panose="02020603050405020304" pitchFamily="18" charset="0"/>
                <a:ea typeface="Tahoma" panose="020B0604030504040204" pitchFamily="34" charset="0"/>
                <a:cs typeface="Times New Roman" panose="02020603050405020304" pitchFamily="18" charset="0"/>
              </a:rPr>
              <a:t>Enum</a:t>
            </a:r>
            <a:r>
              <a:rPr lang="en-US" sz="1800" dirty="0">
                <a:latin typeface="Times New Roman" panose="02020603050405020304" pitchFamily="18" charset="0"/>
                <a:ea typeface="Tahoma" panose="020B0604030504040204" pitchFamily="34" charset="0"/>
                <a:cs typeface="Times New Roman" panose="02020603050405020304" pitchFamily="18" charset="0"/>
              </a:rPr>
              <a:t> is a set of unique numeric values. Represented by assigning friendly names. </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Used </a:t>
            </a:r>
            <a:r>
              <a:rPr lang="en-US" sz="1800" dirty="0">
                <a:latin typeface="Times New Roman" panose="02020603050405020304" pitchFamily="18" charset="0"/>
                <a:ea typeface="Tahoma" panose="020B0604030504040204" pitchFamily="34" charset="0"/>
                <a:cs typeface="Times New Roman" panose="02020603050405020304" pitchFamily="18" charset="0"/>
              </a:rPr>
              <a:t>as a way to list, in convenient and recognizable way.</a:t>
            </a:r>
          </a:p>
          <a:p>
            <a:endParaRPr lang="en-US" sz="2800"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28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213966" y="2377316"/>
            <a:ext cx="7036216" cy="644052"/>
          </a:xfrm>
          <a:prstGeom prst="rect">
            <a:avLst/>
          </a:prstGeom>
        </p:spPr>
      </p:pic>
      <p:pic>
        <p:nvPicPr>
          <p:cNvPr id="8" name="Picture 7"/>
          <p:cNvPicPr>
            <a:picLocks noChangeAspect="1"/>
          </p:cNvPicPr>
          <p:nvPr/>
        </p:nvPicPr>
        <p:blipFill>
          <a:blip r:embed="rId3"/>
          <a:stretch>
            <a:fillRect/>
          </a:stretch>
        </p:blipFill>
        <p:spPr>
          <a:xfrm>
            <a:off x="3306198" y="4210754"/>
            <a:ext cx="6943984" cy="1059349"/>
          </a:xfrm>
          <a:prstGeom prst="rect">
            <a:avLst/>
          </a:prstGeom>
        </p:spPr>
      </p:pic>
    </p:spTree>
    <p:extLst>
      <p:ext uri="{BB962C8B-B14F-4D97-AF65-F5344CB8AC3E}">
        <p14:creationId xmlns:p14="http://schemas.microsoft.com/office/powerpoint/2010/main" val="21724697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Complex Types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the following example , </a:t>
            </a:r>
            <a:r>
              <a:rPr lang="en-US" sz="2000" dirty="0" err="1">
                <a:latin typeface="Times New Roman" panose="02020603050405020304" pitchFamily="18" charset="0"/>
                <a:cs typeface="Times New Roman" panose="02020603050405020304" pitchFamily="18" charset="0"/>
              </a:rPr>
              <a:t>WeekDay</a:t>
            </a:r>
            <a:r>
              <a:rPr lang="en-US" sz="2000" dirty="0">
                <a:latin typeface="Times New Roman" panose="02020603050405020304" pitchFamily="18" charset="0"/>
                <a:cs typeface="Times New Roman" panose="02020603050405020304" pitchFamily="18" charset="0"/>
              </a:rPr>
              <a:t> is an </a:t>
            </a:r>
            <a:r>
              <a:rPr lang="en-US" sz="2000" b="1" dirty="0" err="1">
                <a:latin typeface="Times New Roman" panose="02020603050405020304" pitchFamily="18" charset="0"/>
                <a:cs typeface="Times New Roman" panose="02020603050405020304" pitchFamily="18" charset="0"/>
              </a:rPr>
              <a:t>enum</a:t>
            </a:r>
            <a:r>
              <a:rPr lang="en-US" sz="2000" dirty="0">
                <a:latin typeface="Times New Roman" panose="02020603050405020304" pitchFamily="18" charset="0"/>
                <a:cs typeface="Times New Roman" panose="02020603050405020304" pitchFamily="18" charset="0"/>
              </a:rPr>
              <a:t> and MONDAY , TUESDAY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are the constants in the set, also called the enumerators.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can make the </a:t>
            </a:r>
            <a:r>
              <a:rPr lang="en-US" sz="2000" b="1" dirty="0" err="1">
                <a:latin typeface="Times New Roman" panose="02020603050405020304" pitchFamily="18" charset="0"/>
                <a:cs typeface="Times New Roman" panose="02020603050405020304" pitchFamily="18" charset="0"/>
              </a:rPr>
              <a:t>enum</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list start with a specific counting number instead of </a:t>
            </a:r>
            <a:r>
              <a:rPr lang="en-US" sz="2000" b="1"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137497" y="3212738"/>
            <a:ext cx="8659294" cy="2373415"/>
          </a:xfrm>
          <a:prstGeom prst="rect">
            <a:avLst/>
          </a:prstGeom>
        </p:spPr>
      </p:pic>
    </p:spTree>
    <p:extLst>
      <p:ext uri="{BB962C8B-B14F-4D97-AF65-F5344CB8AC3E}">
        <p14:creationId xmlns:p14="http://schemas.microsoft.com/office/powerpoint/2010/main" val="19874781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 Type Assertions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r>
              <a:rPr lang="en-US" sz="2000" dirty="0"/>
              <a:t>Type assertion is a way to guide the compiler to know the type of the compiler</a:t>
            </a:r>
            <a:r>
              <a:rPr lang="en-US" sz="2000" dirty="0" smtClean="0"/>
              <a:t>.</a:t>
            </a:r>
          </a:p>
          <a:p>
            <a:r>
              <a:rPr lang="en-US" sz="2000" dirty="0" smtClean="0"/>
              <a:t> </a:t>
            </a:r>
            <a:r>
              <a:rPr lang="en-US" sz="2000" dirty="0"/>
              <a:t>For example if we define a </a:t>
            </a:r>
            <a:r>
              <a:rPr lang="en-US" sz="2000" b="1" dirty="0"/>
              <a:t>message </a:t>
            </a:r>
            <a:r>
              <a:rPr lang="en-US" sz="2000" dirty="0"/>
              <a:t>variable then we assign it with string in different line the compiler will think about the message variable as </a:t>
            </a:r>
            <a:r>
              <a:rPr lang="en-US" sz="2000" b="1" dirty="0"/>
              <a:t>any</a:t>
            </a:r>
            <a:r>
              <a:rPr lang="en-US" sz="2000" dirty="0"/>
              <a:t> type variable. </a:t>
            </a:r>
            <a:endParaRPr lang="en-US" sz="2000" dirty="0" smtClean="0"/>
          </a:p>
          <a:p>
            <a:r>
              <a:rPr lang="en-US" sz="2000" dirty="0" smtClean="0"/>
              <a:t>We </a:t>
            </a:r>
            <a:r>
              <a:rPr lang="en-US" sz="2000" dirty="0"/>
              <a:t>can explicitly assign the type using parentheses and either arrow type </a:t>
            </a:r>
            <a:r>
              <a:rPr lang="en-US" sz="2000" b="1" dirty="0"/>
              <a:t>&lt;type&gt;</a:t>
            </a:r>
            <a:r>
              <a:rPr lang="en-US" sz="2000" dirty="0"/>
              <a:t> before the variable name or the keyword </a:t>
            </a:r>
            <a:r>
              <a:rPr lang="en-US" sz="2000" b="1" dirty="0"/>
              <a:t>as</a:t>
            </a:r>
            <a:r>
              <a:rPr lang="en-US" sz="2000" dirty="0"/>
              <a:t>. </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62005" y="3819896"/>
            <a:ext cx="8759411" cy="1868580"/>
          </a:xfrm>
          <a:prstGeom prst="rect">
            <a:avLst/>
          </a:prstGeom>
        </p:spPr>
      </p:pic>
    </p:spTree>
    <p:extLst>
      <p:ext uri="{BB962C8B-B14F-4D97-AF65-F5344CB8AC3E}">
        <p14:creationId xmlns:p14="http://schemas.microsoft.com/office/powerpoint/2010/main" val="30649119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Functions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lgn="ctr">
              <a:buNone/>
            </a:pPr>
            <a:r>
              <a:rPr lang="en-US" sz="2000" b="1" u="sng" dirty="0" smtClean="0">
                <a:latin typeface="Times New Roman" panose="02020603050405020304" pitchFamily="18" charset="0"/>
                <a:cs typeface="Times New Roman" panose="02020603050405020304" pitchFamily="18" charset="0"/>
              </a:rPr>
              <a:t>11.1 Annotate </a:t>
            </a:r>
            <a:r>
              <a:rPr lang="en-US" sz="2000" b="1" u="sng" dirty="0">
                <a:latin typeface="Times New Roman" panose="02020603050405020304" pitchFamily="18" charset="0"/>
                <a:cs typeface="Times New Roman" panose="02020603050405020304" pitchFamily="18" charset="0"/>
              </a:rPr>
              <a:t>types in </a:t>
            </a:r>
            <a:r>
              <a:rPr lang="en-US" sz="2000" b="1" u="sng" dirty="0" smtClean="0">
                <a:latin typeface="Times New Roman" panose="02020603050405020304" pitchFamily="18" charset="0"/>
                <a:cs typeface="Times New Roman" panose="02020603050405020304" pitchFamily="18" charset="0"/>
              </a:rPr>
              <a:t>functions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Here is an example of using types for a function arguments and return value.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4427704" y="1054925"/>
            <a:ext cx="4428014" cy="1827760"/>
          </a:xfrm>
          <a:prstGeom prst="rect">
            <a:avLst/>
          </a:prstGeom>
        </p:spPr>
      </p:pic>
      <p:pic>
        <p:nvPicPr>
          <p:cNvPr id="4" name="Picture 3"/>
          <p:cNvPicPr>
            <a:picLocks noChangeAspect="1"/>
          </p:cNvPicPr>
          <p:nvPr/>
        </p:nvPicPr>
        <p:blipFill>
          <a:blip r:embed="rId3"/>
          <a:stretch>
            <a:fillRect/>
          </a:stretch>
        </p:blipFill>
        <p:spPr>
          <a:xfrm>
            <a:off x="2641180" y="4017570"/>
            <a:ext cx="8205771" cy="2000845"/>
          </a:xfrm>
          <a:prstGeom prst="rect">
            <a:avLst/>
          </a:prstGeom>
        </p:spPr>
      </p:pic>
    </p:spTree>
    <p:extLst>
      <p:ext uri="{BB962C8B-B14F-4D97-AF65-F5344CB8AC3E}">
        <p14:creationId xmlns:p14="http://schemas.microsoft.com/office/powerpoint/2010/main" val="24019521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Functions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r>
              <a:rPr lang="en-US" sz="2000" dirty="0" smtClean="0">
                <a:latin typeface="Times New Roman" panose="02020603050405020304" pitchFamily="18" charset="0"/>
                <a:cs typeface="Times New Roman" panose="02020603050405020304" pitchFamily="18" charset="0"/>
              </a:rPr>
              <a:t>Functions </a:t>
            </a:r>
            <a:r>
              <a:rPr lang="en-US" sz="2000" dirty="0">
                <a:latin typeface="Times New Roman" panose="02020603050405020304" pitchFamily="18" charset="0"/>
                <a:cs typeface="Times New Roman" panose="02020603050405020304" pitchFamily="18" charset="0"/>
              </a:rPr>
              <a:t>in typescript can be anonymous when we assign the function to a </a:t>
            </a:r>
            <a:r>
              <a:rPr lang="en-US" sz="2000" dirty="0" smtClean="0">
                <a:latin typeface="Times New Roman" panose="02020603050405020304" pitchFamily="18" charset="0"/>
                <a:cs typeface="Times New Roman" panose="02020603050405020304" pitchFamily="18" charset="0"/>
              </a:rPr>
              <a:t>variable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lgn="ctr">
              <a:buNone/>
            </a:pPr>
            <a:r>
              <a:rPr lang="en-US" sz="2000" b="1" u="sng" dirty="0" smtClean="0">
                <a:latin typeface="Times New Roman" panose="02020603050405020304" pitchFamily="18" charset="0"/>
                <a:cs typeface="Times New Roman" panose="02020603050405020304" pitchFamily="18" charset="0"/>
              </a:rPr>
              <a:t>11.2  </a:t>
            </a:r>
            <a:r>
              <a:rPr lang="en-US" sz="2000" b="1" u="sng" dirty="0">
                <a:latin typeface="Times New Roman" panose="02020603050405020304" pitchFamily="18" charset="0"/>
                <a:cs typeface="Times New Roman" panose="02020603050405020304" pitchFamily="18" charset="0"/>
              </a:rPr>
              <a:t>Functions optional arguments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Typescript offers optional functionality by adding “?” to parameter name make it optional. </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662014" y="1655278"/>
            <a:ext cx="7269751" cy="1328992"/>
          </a:xfrm>
          <a:prstGeom prst="rect">
            <a:avLst/>
          </a:prstGeom>
        </p:spPr>
      </p:pic>
      <p:pic>
        <p:nvPicPr>
          <p:cNvPr id="9" name="Picture 8"/>
          <p:cNvPicPr>
            <a:picLocks noChangeAspect="1"/>
          </p:cNvPicPr>
          <p:nvPr/>
        </p:nvPicPr>
        <p:blipFill>
          <a:blip r:embed="rId3"/>
          <a:stretch>
            <a:fillRect/>
          </a:stretch>
        </p:blipFill>
        <p:spPr>
          <a:xfrm>
            <a:off x="2662014" y="4012926"/>
            <a:ext cx="7959393" cy="1697918"/>
          </a:xfrm>
          <a:prstGeom prst="rect">
            <a:avLst/>
          </a:prstGeom>
        </p:spPr>
      </p:pic>
    </p:spTree>
    <p:extLst>
      <p:ext uri="{BB962C8B-B14F-4D97-AF65-F5344CB8AC3E}">
        <p14:creationId xmlns:p14="http://schemas.microsoft.com/office/powerpoint/2010/main" val="10187189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Functions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lgn="ctr">
              <a:buNone/>
            </a:pPr>
            <a:r>
              <a:rPr lang="en-US" sz="2000" b="1" u="sng" dirty="0" smtClean="0">
                <a:latin typeface="Times New Roman" panose="02020603050405020304" pitchFamily="18" charset="0"/>
                <a:cs typeface="Times New Roman" panose="02020603050405020304" pitchFamily="18" charset="0"/>
              </a:rPr>
              <a:t>11.3 </a:t>
            </a:r>
            <a:r>
              <a:rPr lang="en-US" sz="2000" b="1" u="sng" dirty="0">
                <a:latin typeface="Times New Roman" panose="02020603050405020304" pitchFamily="18" charset="0"/>
                <a:cs typeface="Times New Roman" panose="02020603050405020304" pitchFamily="18" charset="0"/>
              </a:rPr>
              <a:t>Functions unlimited number of </a:t>
            </a:r>
            <a:r>
              <a:rPr lang="en-US" sz="2000" b="1" u="sng" dirty="0" smtClean="0">
                <a:latin typeface="Times New Roman" panose="02020603050405020304" pitchFamily="18" charset="0"/>
                <a:cs typeface="Times New Roman" panose="02020603050405020304" pitchFamily="18" charset="0"/>
              </a:rPr>
              <a:t>arguments</a:t>
            </a:r>
            <a:endParaRPr lang="en-US" sz="2000" b="1" dirty="0">
              <a:latin typeface="Times New Roman" panose="02020603050405020304" pitchFamily="18" charset="0"/>
              <a:cs typeface="Times New Roman" panose="02020603050405020304" pitchFamily="18" charset="0"/>
            </a:endParaRPr>
          </a:p>
          <a:p>
            <a:pPr marL="0" indent="0" algn="ctr">
              <a:buNone/>
            </a:pPr>
            <a:endParaRPr lang="en-US" sz="2000" dirty="0" smtClean="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4000" dirty="0" smtClean="0">
              <a:latin typeface="Times New Roman" panose="02020603050405020304" pitchFamily="18" charset="0"/>
              <a:cs typeface="Times New Roman" panose="02020603050405020304" pitchFamily="18" charset="0"/>
            </a:endParaRPr>
          </a:p>
          <a:p>
            <a:pPr marL="0" indent="0" algn="ctr">
              <a:buNone/>
            </a:pPr>
            <a:r>
              <a:rPr lang="en-US" sz="2000" b="1" u="sng" dirty="0" smtClean="0">
                <a:latin typeface="Times New Roman" panose="02020603050405020304" pitchFamily="18" charset="0"/>
                <a:cs typeface="Times New Roman" panose="02020603050405020304" pitchFamily="18" charset="0"/>
              </a:rPr>
              <a:t>11.4 Arrow </a:t>
            </a:r>
            <a:r>
              <a:rPr lang="en-US" sz="2000" b="1" u="sng" dirty="0">
                <a:latin typeface="Times New Roman" panose="02020603050405020304" pitchFamily="18" charset="0"/>
                <a:cs typeface="Times New Roman" panose="02020603050405020304" pitchFamily="18" charset="0"/>
              </a:rPr>
              <a:t>Functions </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Arrow Functions offers better function syntax and scope handing </a:t>
            </a:r>
          </a:p>
          <a:p>
            <a:pPr lvl="0"/>
            <a:r>
              <a:rPr lang="en-US" sz="2000" dirty="0">
                <a:latin typeface="Times New Roman" panose="02020603050405020304" pitchFamily="18" charset="0"/>
                <a:cs typeface="Times New Roman" panose="02020603050405020304" pitchFamily="18" charset="0"/>
              </a:rPr>
              <a:t>ES6 introduced fat arrow function (lambda function)</a:t>
            </a:r>
          </a:p>
          <a:p>
            <a:pPr lvl="0"/>
            <a:r>
              <a:rPr lang="en-US" sz="2000" dirty="0">
                <a:latin typeface="Times New Roman" panose="02020603050405020304" pitchFamily="18" charset="0"/>
                <a:cs typeface="Times New Roman" panose="02020603050405020304" pitchFamily="18" charset="0"/>
              </a:rPr>
              <a:t>Simplifies general function syntax</a:t>
            </a:r>
          </a:p>
          <a:p>
            <a:pPr lvl="0"/>
            <a:r>
              <a:rPr lang="en-US" sz="2000" dirty="0">
                <a:latin typeface="Times New Roman" panose="02020603050405020304" pitchFamily="18" charset="0"/>
                <a:cs typeface="Times New Roman" panose="02020603050405020304" pitchFamily="18" charset="0"/>
              </a:rPr>
              <a:t>Provides a bulletproof way to handle scope of functions  </a:t>
            </a:r>
          </a:p>
          <a:p>
            <a:pPr lvl="0"/>
            <a:r>
              <a:rPr lang="en-US" sz="2000" dirty="0">
                <a:latin typeface="Times New Roman" panose="02020603050405020304" pitchFamily="18" charset="0"/>
                <a:cs typeface="Times New Roman" panose="02020603050405020304" pitchFamily="18" charset="0"/>
              </a:rPr>
              <a:t>Value of this can point to a different context </a:t>
            </a:r>
          </a:p>
          <a:p>
            <a:r>
              <a:rPr lang="en-US" sz="2000" dirty="0">
                <a:latin typeface="Times New Roman" panose="02020603050405020304" pitchFamily="18" charset="0"/>
                <a:cs typeface="Times New Roman" panose="02020603050405020304" pitchFamily="18" charset="0"/>
              </a:rPr>
              <a:t>Referring to this inside a callback loses track of the upper context, an forces </a:t>
            </a:r>
          </a:p>
        </p:txBody>
      </p:sp>
      <p:pic>
        <p:nvPicPr>
          <p:cNvPr id="4" name="Picture 3"/>
          <p:cNvPicPr>
            <a:picLocks noChangeAspect="1"/>
          </p:cNvPicPr>
          <p:nvPr/>
        </p:nvPicPr>
        <p:blipFill>
          <a:blip r:embed="rId2"/>
          <a:stretch>
            <a:fillRect/>
          </a:stretch>
        </p:blipFill>
        <p:spPr>
          <a:xfrm>
            <a:off x="2648796" y="1742759"/>
            <a:ext cx="7406171" cy="1353931"/>
          </a:xfrm>
          <a:prstGeom prst="rect">
            <a:avLst/>
          </a:prstGeom>
        </p:spPr>
      </p:pic>
    </p:spTree>
    <p:extLst>
      <p:ext uri="{BB962C8B-B14F-4D97-AF65-F5344CB8AC3E}">
        <p14:creationId xmlns:p14="http://schemas.microsoft.com/office/powerpoint/2010/main" val="25934299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Functions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Here is an examples of Arrow Functions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059288" y="2590699"/>
            <a:ext cx="8807451" cy="2147555"/>
          </a:xfrm>
          <a:prstGeom prst="rect">
            <a:avLst/>
          </a:prstGeom>
        </p:spPr>
      </p:pic>
    </p:spTree>
    <p:extLst>
      <p:ext uri="{BB962C8B-B14F-4D97-AF65-F5344CB8AC3E}">
        <p14:creationId xmlns:p14="http://schemas.microsoft.com/office/powerpoint/2010/main" val="3111363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Understanding the Basic Web Development Framework</a:t>
            </a:r>
          </a:p>
        </p:txBody>
      </p:sp>
      <p:sp>
        <p:nvSpPr>
          <p:cNvPr id="3" name="Content Placeholder 2"/>
          <p:cNvSpPr>
            <a:spLocks noGrp="1"/>
          </p:cNvSpPr>
          <p:nvPr>
            <p:ph idx="1"/>
          </p:nvPr>
        </p:nvSpPr>
        <p:spPr>
          <a:xfrm>
            <a:off x="1632355" y="1079863"/>
            <a:ext cx="10018713" cy="5529943"/>
          </a:xfrm>
          <a:solidFill>
            <a:schemeClr val="bg1"/>
          </a:solidFill>
        </p:spPr>
        <p:txBody>
          <a:bodyPr>
            <a:normAutofit fontScale="92500" lnSpcReduction="10000"/>
          </a:bodyPr>
          <a:lstStyle/>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500" b="1" u="sng" dirty="0" smtClean="0">
              <a:latin typeface="Times New Roman" panose="02020603050405020304" pitchFamily="18" charset="0"/>
              <a:cs typeface="Times New Roman" panose="02020603050405020304" pitchFamily="18" charset="0"/>
            </a:endParaRPr>
          </a:p>
          <a:p>
            <a:pPr marL="0" indent="0" algn="ctr">
              <a:buNone/>
            </a:pPr>
            <a:r>
              <a:rPr lang="en-US" sz="2000" b="1" u="sng" dirty="0" smtClean="0">
                <a:latin typeface="Times New Roman" panose="02020603050405020304" pitchFamily="18" charset="0"/>
                <a:cs typeface="Times New Roman" panose="02020603050405020304" pitchFamily="18" charset="0"/>
              </a:rPr>
              <a:t>1.1 User</a:t>
            </a:r>
            <a:endParaRPr lang="en-US" sz="2000" dirty="0">
              <a:latin typeface="Times New Roman" panose="02020603050405020304" pitchFamily="18" charset="0"/>
              <a:cs typeface="Times New Roman" panose="02020603050405020304" pitchFamily="18" charset="0"/>
            </a:endParaRPr>
          </a:p>
          <a:p>
            <a:pPr lvl="0"/>
            <a:endParaRPr lang="en-US" sz="5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User </a:t>
            </a:r>
            <a:r>
              <a:rPr lang="en-US" sz="2000" dirty="0">
                <a:latin typeface="Times New Roman" panose="02020603050405020304" pitchFamily="18" charset="0"/>
                <a:cs typeface="Times New Roman" panose="02020603050405020304" pitchFamily="18" charset="0"/>
              </a:rPr>
              <a:t>expectations define the requirements for developing a good website.</a:t>
            </a:r>
          </a:p>
          <a:p>
            <a:pPr lvl="0"/>
            <a:r>
              <a:rPr lang="en-US" sz="2000" dirty="0">
                <a:latin typeface="Times New Roman" panose="02020603050405020304" pitchFamily="18" charset="0"/>
                <a:cs typeface="Times New Roman" panose="02020603050405020304" pitchFamily="18" charset="0"/>
              </a:rPr>
              <a:t>These expectations have changed a lot over the years. Users used to accept the </a:t>
            </a:r>
            <a:r>
              <a:rPr lang="en-US" sz="2000" dirty="0" smtClean="0">
                <a:latin typeface="Times New Roman" panose="02020603050405020304" pitchFamily="18" charset="0"/>
                <a:cs typeface="Times New Roman" panose="02020603050405020304" pitchFamily="18" charset="0"/>
              </a:rPr>
              <a:t>slow </a:t>
            </a:r>
            <a:r>
              <a:rPr lang="en-US" sz="2000" dirty="0">
                <a:latin typeface="Times New Roman" panose="02020603050405020304" pitchFamily="18" charset="0"/>
                <a:cs typeface="Times New Roman" panose="02020603050405020304" pitchFamily="18" charset="0"/>
              </a:rPr>
              <a:t>experience of the </a:t>
            </a:r>
            <a:r>
              <a:rPr lang="en-US" sz="2000" dirty="0" smtClean="0">
                <a:latin typeface="Times New Roman" panose="02020603050405020304" pitchFamily="18" charset="0"/>
                <a:cs typeface="Times New Roman" panose="02020603050405020304" pitchFamily="18" charset="0"/>
              </a:rPr>
              <a:t>web, but </a:t>
            </a:r>
            <a:r>
              <a:rPr lang="en-US" sz="2000" dirty="0">
                <a:latin typeface="Times New Roman" panose="02020603050405020304" pitchFamily="18" charset="0"/>
                <a:cs typeface="Times New Roman" panose="02020603050405020304" pitchFamily="18" charset="0"/>
              </a:rPr>
              <a:t>no longer. </a:t>
            </a:r>
          </a:p>
          <a:p>
            <a:pPr lvl="0"/>
            <a:r>
              <a:rPr lang="en-US" sz="2000" dirty="0">
                <a:latin typeface="Times New Roman" panose="02020603050405020304" pitchFamily="18" charset="0"/>
                <a:cs typeface="Times New Roman" panose="02020603050405020304" pitchFamily="18" charset="0"/>
              </a:rPr>
              <a:t>They expect websites to behave closer to applications installed on their computers and mobile devices</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lvl="0" indent="0">
              <a:buNone/>
            </a:pPr>
            <a:endParaRPr lang="en-US" sz="500" dirty="0">
              <a:latin typeface="Times New Roman" panose="02020603050405020304" pitchFamily="18" charset="0"/>
              <a:cs typeface="Times New Roman" panose="02020603050405020304" pitchFamily="18" charset="0"/>
            </a:endParaRPr>
          </a:p>
          <a:p>
            <a:pPr marL="0" indent="0" algn="ctr">
              <a:buNone/>
            </a:pPr>
            <a:r>
              <a:rPr lang="en-US" sz="2000" b="1" u="sng" dirty="0" smtClean="0">
                <a:latin typeface="Times New Roman" panose="02020603050405020304" pitchFamily="18" charset="0"/>
                <a:cs typeface="Times New Roman" panose="02020603050405020304" pitchFamily="18" charset="0"/>
              </a:rPr>
              <a:t>1.2 Browser</a:t>
            </a:r>
            <a:endParaRPr lang="en-US" sz="2000" dirty="0">
              <a:latin typeface="Times New Roman" panose="02020603050405020304" pitchFamily="18" charset="0"/>
              <a:cs typeface="Times New Roman" panose="02020603050405020304" pitchFamily="18" charset="0"/>
            </a:endParaRPr>
          </a:p>
          <a:p>
            <a:pPr marL="0" indent="0">
              <a:buNone/>
            </a:pPr>
            <a:endParaRPr lang="en-US" sz="5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browser plays three roles in the web framework</a:t>
            </a:r>
            <a:r>
              <a:rPr lang="en-US" sz="2000" dirty="0" smtClean="0">
                <a:latin typeface="Times New Roman" panose="02020603050405020304" pitchFamily="18" charset="0"/>
                <a:cs typeface="Times New Roman" panose="02020603050405020304" pitchFamily="18" charset="0"/>
              </a:rPr>
              <a:t>. </a:t>
            </a:r>
            <a:endParaRPr lang="en-US" sz="9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000" dirty="0">
                <a:latin typeface="Times New Roman" panose="02020603050405020304" pitchFamily="18" charset="0"/>
                <a:cs typeface="Times New Roman" panose="02020603050405020304" pitchFamily="18" charset="0"/>
              </a:rPr>
              <a:t>Provides communication to and from the webserver. </a:t>
            </a:r>
          </a:p>
          <a:p>
            <a:pPr marL="457200" lvl="0" indent="-457200">
              <a:buFont typeface="+mj-lt"/>
              <a:buAutoNum type="arabicPeriod"/>
            </a:pPr>
            <a:r>
              <a:rPr lang="en-US" sz="2000" dirty="0">
                <a:latin typeface="Times New Roman" panose="02020603050405020304" pitchFamily="18" charset="0"/>
                <a:cs typeface="Times New Roman" panose="02020603050405020304" pitchFamily="18" charset="0"/>
              </a:rPr>
              <a:t>Interprets the data from the server and renders it into the view that the user sees. </a:t>
            </a:r>
          </a:p>
          <a:p>
            <a:pPr marL="457200" lvl="0" indent="-457200">
              <a:buFont typeface="+mj-lt"/>
              <a:buAutoNum type="arabicPeriod"/>
            </a:pPr>
            <a:r>
              <a:rPr lang="en-US" sz="2000" dirty="0">
                <a:latin typeface="Times New Roman" panose="02020603050405020304" pitchFamily="18" charset="0"/>
                <a:cs typeface="Times New Roman" panose="02020603050405020304" pitchFamily="18" charset="0"/>
              </a:rPr>
              <a:t>Handles user interaction through the keyboard, mouse, touchscreen, or other input device and takes the appropriate action</a:t>
            </a:r>
            <a:r>
              <a:rPr lang="en-US" sz="20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1971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Classes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Classes are building blocks of typescript and angular applications </a:t>
            </a:r>
          </a:p>
          <a:p>
            <a:pPr lvl="0"/>
            <a:r>
              <a:rPr lang="en-US" sz="2000" dirty="0">
                <a:latin typeface="Times New Roman" panose="02020603050405020304" pitchFamily="18" charset="0"/>
                <a:cs typeface="Times New Roman" panose="02020603050405020304" pitchFamily="18" charset="0"/>
              </a:rPr>
              <a:t>Private keyword makes properties accessible only from the class </a:t>
            </a:r>
            <a:r>
              <a:rPr lang="en-US" sz="2000" dirty="0" err="1">
                <a:latin typeface="Times New Roman" panose="02020603050405020304" pitchFamily="18" charset="0"/>
                <a:cs typeface="Times New Roman" panose="02020603050405020304" pitchFamily="18" charset="0"/>
              </a:rPr>
              <a:t>api</a:t>
            </a:r>
            <a:r>
              <a:rPr lang="en-US" sz="2000" dirty="0">
                <a:latin typeface="Times New Roman" panose="02020603050405020304" pitchFamily="18" charset="0"/>
                <a:cs typeface="Times New Roman" panose="02020603050405020304" pitchFamily="18" charset="0"/>
              </a:rPr>
              <a:t> and not from outside the class.</a:t>
            </a:r>
          </a:p>
          <a:p>
            <a:pPr lvl="0"/>
            <a:r>
              <a:rPr lang="en-US" sz="2000" dirty="0">
                <a:latin typeface="Times New Roman" panose="02020603050405020304" pitchFamily="18" charset="0"/>
                <a:cs typeface="Times New Roman" panose="02020603050405020304" pitchFamily="18" charset="0"/>
              </a:rPr>
              <a:t>Constructor function is used when the instant of the class is created and can be used to initiate properties </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893041" y="3449090"/>
            <a:ext cx="4638675" cy="1905000"/>
          </a:xfrm>
          <a:prstGeom prst="rect">
            <a:avLst/>
          </a:prstGeom>
        </p:spPr>
      </p:pic>
    </p:spTree>
    <p:extLst>
      <p:ext uri="{BB962C8B-B14F-4D97-AF65-F5344CB8AC3E}">
        <p14:creationId xmlns:p14="http://schemas.microsoft.com/office/powerpoint/2010/main" val="38784206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Classes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lgn="ctr">
              <a:buNone/>
            </a:pPr>
            <a:r>
              <a:rPr lang="en-US" sz="2000" b="1" u="sng" dirty="0" smtClean="0">
                <a:latin typeface="Times New Roman" panose="02020603050405020304" pitchFamily="18" charset="0"/>
                <a:cs typeface="Times New Roman" panose="02020603050405020304" pitchFamily="18" charset="0"/>
              </a:rPr>
              <a:t>12.2  </a:t>
            </a:r>
            <a:r>
              <a:rPr lang="en-US" sz="2000" b="1" u="sng" dirty="0">
                <a:latin typeface="Times New Roman" panose="02020603050405020304" pitchFamily="18" charset="0"/>
                <a:cs typeface="Times New Roman" panose="02020603050405020304" pitchFamily="18" charset="0"/>
              </a:rPr>
              <a:t>Constructor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can instantiate properties in classes using the constructor function, to set the property’s value when we create a class.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constructor will be called when we instantiate the class.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can use constructor to create the properties for us using accessors in the </a:t>
            </a:r>
            <a:r>
              <a:rPr lang="en-US" sz="2000" dirty="0" smtClean="0">
                <a:latin typeface="Times New Roman" panose="02020603050405020304" pitchFamily="18" charset="0"/>
                <a:cs typeface="Times New Roman" panose="02020603050405020304" pitchFamily="18" charset="0"/>
              </a:rPr>
              <a:t>constructor</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36580" y="3180543"/>
            <a:ext cx="6210261" cy="3404325"/>
          </a:xfrm>
          <a:prstGeom prst="rect">
            <a:avLst/>
          </a:prstGeom>
        </p:spPr>
      </p:pic>
    </p:spTree>
    <p:extLst>
      <p:ext uri="{BB962C8B-B14F-4D97-AF65-F5344CB8AC3E}">
        <p14:creationId xmlns:p14="http://schemas.microsoft.com/office/powerpoint/2010/main" val="31192816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Classes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lnSpcReduction="10000"/>
          </a:bodyPr>
          <a:lstStyle/>
          <a:p>
            <a:pPr marL="0" indent="0" algn="ctr">
              <a:buNone/>
            </a:pPr>
            <a:r>
              <a:rPr lang="en-US" sz="2000" b="1" u="sng" dirty="0" smtClean="0">
                <a:latin typeface="Times New Roman" panose="02020603050405020304" pitchFamily="18" charset="0"/>
                <a:cs typeface="Times New Roman" panose="02020603050405020304" pitchFamily="18" charset="0"/>
              </a:rPr>
              <a:t>12.3  </a:t>
            </a:r>
            <a:r>
              <a:rPr lang="en-US" sz="2000" b="1" u="sng" dirty="0">
                <a:latin typeface="Times New Roman" panose="02020603050405020304" pitchFamily="18" charset="0"/>
                <a:cs typeface="Times New Roman" panose="02020603050405020304" pitchFamily="18" charset="0"/>
              </a:rPr>
              <a:t>Methods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Methods are functions inside a class, without using the function keyword. Here is an example</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56611" y="1992111"/>
            <a:ext cx="5146750" cy="4519674"/>
          </a:xfrm>
          <a:prstGeom prst="rect">
            <a:avLst/>
          </a:prstGeom>
        </p:spPr>
      </p:pic>
    </p:spTree>
    <p:extLst>
      <p:ext uri="{BB962C8B-B14F-4D97-AF65-F5344CB8AC3E}">
        <p14:creationId xmlns:p14="http://schemas.microsoft.com/office/powerpoint/2010/main" val="33676272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Classes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marL="0" indent="0" algn="ctr">
              <a:buNone/>
            </a:pPr>
            <a:r>
              <a:rPr lang="en-US" sz="2000" b="1" u="sng" dirty="0" smtClean="0">
                <a:latin typeface="Times New Roman" panose="02020603050405020304" pitchFamily="18" charset="0"/>
                <a:cs typeface="Times New Roman" panose="02020603050405020304" pitchFamily="18" charset="0"/>
              </a:rPr>
              <a:t>11.4 Access Modifiers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Allow us to change the level of access to any element within a class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default modifier is </a:t>
            </a:r>
            <a:r>
              <a:rPr lang="en-US" sz="2000" b="1" dirty="0">
                <a:latin typeface="Times New Roman" panose="02020603050405020304" pitchFamily="18" charset="0"/>
                <a:cs typeface="Times New Roman" panose="02020603050405020304" pitchFamily="18" charset="0"/>
              </a:rPr>
              <a:t>public</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private </a:t>
            </a:r>
            <a:r>
              <a:rPr lang="en-US" sz="2000" dirty="0">
                <a:latin typeface="Times New Roman" panose="02020603050405020304" pitchFamily="18" charset="0"/>
                <a:cs typeface="Times New Roman" panose="02020603050405020304" pitchFamily="18" charset="0"/>
              </a:rPr>
              <a:t>access modifier will make the element not accessible outside the class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97143" y="3234563"/>
            <a:ext cx="6766081" cy="3091422"/>
          </a:xfrm>
          <a:prstGeom prst="rect">
            <a:avLst/>
          </a:prstGeom>
        </p:spPr>
      </p:pic>
    </p:spTree>
    <p:extLst>
      <p:ext uri="{BB962C8B-B14F-4D97-AF65-F5344CB8AC3E}">
        <p14:creationId xmlns:p14="http://schemas.microsoft.com/office/powerpoint/2010/main" val="26347685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Classes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marL="0" indent="0" algn="ctr">
              <a:buNone/>
            </a:pPr>
            <a:r>
              <a:rPr lang="en-US" sz="2000" b="1" u="sng" dirty="0" smtClean="0">
                <a:latin typeface="Times New Roman" panose="02020603050405020304" pitchFamily="18" charset="0"/>
                <a:cs typeface="Times New Roman" panose="02020603050405020304" pitchFamily="18" charset="0"/>
              </a:rPr>
              <a:t>11.5 Inheritance</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can create a class that extends and inherit another class properties and methods.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372700" y="2242259"/>
            <a:ext cx="6918456" cy="4212950"/>
          </a:xfrm>
          <a:prstGeom prst="rect">
            <a:avLst/>
          </a:prstGeom>
        </p:spPr>
      </p:pic>
    </p:spTree>
    <p:extLst>
      <p:ext uri="{BB962C8B-B14F-4D97-AF65-F5344CB8AC3E}">
        <p14:creationId xmlns:p14="http://schemas.microsoft.com/office/powerpoint/2010/main" val="19302026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Interfaces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marL="0" indent="0" algn="ctr">
              <a:buNone/>
            </a:pPr>
            <a:r>
              <a:rPr lang="en-US" sz="2000" b="1" u="sng" dirty="0" smtClean="0">
                <a:latin typeface="Times New Roman" panose="02020603050405020304" pitchFamily="18" charset="0"/>
                <a:cs typeface="Times New Roman" panose="02020603050405020304" pitchFamily="18" charset="0"/>
              </a:rPr>
              <a:t>13.1  Interfaces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Essential to ensure consistency and rules compliance </a:t>
            </a:r>
          </a:p>
          <a:p>
            <a:pPr lvl="0"/>
            <a:r>
              <a:rPr lang="en-US" sz="2000" dirty="0">
                <a:latin typeface="Times New Roman" panose="02020603050405020304" pitchFamily="18" charset="0"/>
                <a:cs typeface="Times New Roman" panose="02020603050405020304" pitchFamily="18" charset="0"/>
              </a:rPr>
              <a:t>It is code blueprint </a:t>
            </a:r>
          </a:p>
          <a:p>
            <a:pPr lvl="0"/>
            <a:r>
              <a:rPr lang="en-US" sz="2000" dirty="0">
                <a:latin typeface="Times New Roman" panose="02020603050405020304" pitchFamily="18" charset="0"/>
                <a:cs typeface="Times New Roman" panose="02020603050405020304" pitchFamily="18" charset="0"/>
              </a:rPr>
              <a:t>Define certain field’s schema and types</a:t>
            </a:r>
          </a:p>
          <a:p>
            <a:pPr lvl="0"/>
            <a:r>
              <a:rPr lang="en-US" sz="2000" dirty="0" smtClean="0">
                <a:latin typeface="Times New Roman" panose="02020603050405020304" pitchFamily="18" charset="0"/>
                <a:cs typeface="Times New Roman" panose="02020603050405020304" pitchFamily="18" charset="0"/>
              </a:rPr>
              <a:t>Used </a:t>
            </a:r>
            <a:r>
              <a:rPr lang="en-US" sz="2000" dirty="0">
                <a:latin typeface="Times New Roman" panose="02020603050405020304" pitchFamily="18" charset="0"/>
                <a:cs typeface="Times New Roman" panose="02020603050405020304" pitchFamily="18" charset="0"/>
              </a:rPr>
              <a:t>for enforcing the existence of certain fields and methods </a:t>
            </a:r>
            <a:endParaRPr lang="en-US" sz="2000" dirty="0" smtClean="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endParaRPr lang="en-US" sz="2000" dirty="0" smtClean="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endParaRPr lang="en-US" sz="2000" dirty="0" smtClean="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340331" y="3525694"/>
            <a:ext cx="5943600" cy="2416810"/>
          </a:xfrm>
          <a:prstGeom prst="rect">
            <a:avLst/>
          </a:prstGeom>
        </p:spPr>
      </p:pic>
    </p:spTree>
    <p:extLst>
      <p:ext uri="{BB962C8B-B14F-4D97-AF65-F5344CB8AC3E}">
        <p14:creationId xmlns:p14="http://schemas.microsoft.com/office/powerpoint/2010/main" val="18714680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Interfaces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marL="0" indent="0">
              <a:buNone/>
            </a:pPr>
            <a:r>
              <a:rPr lang="en-US" sz="1800" b="1" i="1" dirty="0"/>
              <a:t>Interfaces can define optional </a:t>
            </a:r>
            <a:endParaRPr lang="en-US" sz="1800" b="1" i="1" dirty="0" smtClean="0"/>
          </a:p>
          <a:p>
            <a:pPr marL="0" indent="0">
              <a:buNone/>
            </a:pPr>
            <a:r>
              <a:rPr lang="en-US" sz="1800" b="1" i="1" dirty="0" smtClean="0"/>
              <a:t>members </a:t>
            </a:r>
            <a:r>
              <a:rPr lang="en-US" sz="1800" b="1" i="1" dirty="0"/>
              <a:t>using ? symbol next to </a:t>
            </a:r>
            <a:endParaRPr lang="en-US" sz="1800" b="1" i="1" dirty="0" smtClean="0"/>
          </a:p>
          <a:p>
            <a:pPr marL="0" indent="0">
              <a:buNone/>
            </a:pPr>
            <a:r>
              <a:rPr lang="en-US" sz="1800" b="1" i="1" dirty="0" smtClean="0"/>
              <a:t>the </a:t>
            </a:r>
            <a:r>
              <a:rPr lang="en-US" sz="1800" b="1" i="1" dirty="0"/>
              <a:t>field name. </a:t>
            </a:r>
          </a:p>
        </p:txBody>
      </p:sp>
      <p:pic>
        <p:nvPicPr>
          <p:cNvPr id="7" name="Picture 6"/>
          <p:cNvPicPr>
            <a:picLocks noChangeAspect="1"/>
          </p:cNvPicPr>
          <p:nvPr/>
        </p:nvPicPr>
        <p:blipFill>
          <a:blip r:embed="rId2"/>
          <a:stretch>
            <a:fillRect/>
          </a:stretch>
        </p:blipFill>
        <p:spPr>
          <a:xfrm>
            <a:off x="4954386" y="1138481"/>
            <a:ext cx="6405738" cy="5362829"/>
          </a:xfrm>
          <a:prstGeom prst="rect">
            <a:avLst/>
          </a:prstGeom>
        </p:spPr>
      </p:pic>
      <p:pic>
        <p:nvPicPr>
          <p:cNvPr id="9" name="Picture 8"/>
          <p:cNvPicPr>
            <a:picLocks noChangeAspect="1"/>
          </p:cNvPicPr>
          <p:nvPr/>
        </p:nvPicPr>
        <p:blipFill>
          <a:blip r:embed="rId3"/>
          <a:stretch>
            <a:fillRect/>
          </a:stretch>
        </p:blipFill>
        <p:spPr>
          <a:xfrm>
            <a:off x="8692602" y="2686420"/>
            <a:ext cx="2238375" cy="1133475"/>
          </a:xfrm>
          <a:prstGeom prst="rect">
            <a:avLst/>
          </a:prstGeom>
        </p:spPr>
      </p:pic>
      <p:pic>
        <p:nvPicPr>
          <p:cNvPr id="10" name="Picture 9"/>
          <p:cNvPicPr>
            <a:picLocks noChangeAspect="1"/>
          </p:cNvPicPr>
          <p:nvPr/>
        </p:nvPicPr>
        <p:blipFill>
          <a:blip r:embed="rId4"/>
          <a:stretch>
            <a:fillRect/>
          </a:stretch>
        </p:blipFill>
        <p:spPr>
          <a:xfrm>
            <a:off x="1710691" y="1824535"/>
            <a:ext cx="2952750" cy="962025"/>
          </a:xfrm>
          <a:prstGeom prst="rect">
            <a:avLst/>
          </a:prstGeom>
        </p:spPr>
      </p:pic>
    </p:spTree>
    <p:extLst>
      <p:ext uri="{BB962C8B-B14F-4D97-AF65-F5344CB8AC3E}">
        <p14:creationId xmlns:p14="http://schemas.microsoft.com/office/powerpoint/2010/main" val="37822899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 Modules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r>
              <a:rPr lang="en-US" sz="1800" dirty="0">
                <a:latin typeface="Times New Roman" panose="02020603050405020304" pitchFamily="18" charset="0"/>
                <a:cs typeface="Times New Roman" panose="02020603050405020304" pitchFamily="18" charset="0"/>
              </a:rPr>
              <a:t>Modules makes your application sustainable and more reusable. Modules can be either internal or external. </a:t>
            </a:r>
          </a:p>
          <a:p>
            <a:pPr marL="0" indent="0" algn="ctr">
              <a:buNone/>
            </a:pPr>
            <a:r>
              <a:rPr lang="en-US" sz="1800" b="1" u="sng" dirty="0" smtClean="0">
                <a:latin typeface="Times New Roman" panose="02020603050405020304" pitchFamily="18" charset="0"/>
                <a:cs typeface="Times New Roman" panose="02020603050405020304" pitchFamily="18" charset="0"/>
              </a:rPr>
              <a:t>14.1 Internal </a:t>
            </a:r>
            <a:r>
              <a:rPr lang="en-US" sz="1800" b="1" u="sng" dirty="0">
                <a:latin typeface="Times New Roman" panose="02020603050405020304" pitchFamily="18" charset="0"/>
                <a:cs typeface="Times New Roman" panose="02020603050405020304" pitchFamily="18" charset="0"/>
              </a:rPr>
              <a:t>Modules </a:t>
            </a:r>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Singleton wrappers containing a range of classes, functions, objects, or variables </a:t>
            </a:r>
          </a:p>
          <a:p>
            <a:pPr lvl="0"/>
            <a:r>
              <a:rPr lang="en-US" sz="1800" dirty="0">
                <a:latin typeface="Times New Roman" panose="02020603050405020304" pitchFamily="18" charset="0"/>
                <a:cs typeface="Times New Roman" panose="02020603050405020304" pitchFamily="18" charset="0"/>
              </a:rPr>
              <a:t>One can publicly expose to contents of a module by prefixing the keyword </a:t>
            </a:r>
            <a:r>
              <a:rPr lang="en-US" sz="1800" b="1" dirty="0">
                <a:latin typeface="Times New Roman" panose="02020603050405020304" pitchFamily="18" charset="0"/>
                <a:cs typeface="Times New Roman" panose="02020603050405020304" pitchFamily="18" charset="0"/>
              </a:rPr>
              <a:t>export</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46772" y="3062237"/>
            <a:ext cx="6609840" cy="3421690"/>
          </a:xfrm>
          <a:prstGeom prst="rect">
            <a:avLst/>
          </a:prstGeom>
        </p:spPr>
      </p:pic>
    </p:spTree>
    <p:extLst>
      <p:ext uri="{BB962C8B-B14F-4D97-AF65-F5344CB8AC3E}">
        <p14:creationId xmlns:p14="http://schemas.microsoft.com/office/powerpoint/2010/main" val="34973682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 Modules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marL="0" indent="0" algn="ctr">
              <a:buNone/>
            </a:pPr>
            <a:r>
              <a:rPr lang="en-US" sz="1800" b="1" u="sng" dirty="0" smtClean="0">
                <a:latin typeface="Times New Roman" panose="02020603050405020304" pitchFamily="18" charset="0"/>
                <a:cs typeface="Times New Roman" panose="02020603050405020304" pitchFamily="18" charset="0"/>
              </a:rPr>
              <a:t>14.2  </a:t>
            </a:r>
            <a:r>
              <a:rPr lang="en-US" sz="1800" b="1" u="sng" dirty="0">
                <a:latin typeface="Times New Roman" panose="02020603050405020304" pitchFamily="18" charset="0"/>
                <a:cs typeface="Times New Roman" panose="02020603050405020304" pitchFamily="18" charset="0"/>
              </a:rPr>
              <a:t>External module </a:t>
            </a:r>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Solution to building applications designed to grow </a:t>
            </a:r>
          </a:p>
          <a:p>
            <a:pPr lvl="0"/>
            <a:r>
              <a:rPr lang="en-US" sz="1800" dirty="0">
                <a:latin typeface="Times New Roman" panose="02020603050405020304" pitchFamily="18" charset="0"/>
                <a:cs typeface="Times New Roman" panose="02020603050405020304" pitchFamily="18" charset="0"/>
              </a:rPr>
              <a:t>Each external module works at file level </a:t>
            </a:r>
          </a:p>
          <a:p>
            <a:pPr lvl="0"/>
            <a:r>
              <a:rPr lang="en-US" sz="1800" dirty="0">
                <a:latin typeface="Times New Roman" panose="02020603050405020304" pitchFamily="18" charset="0"/>
                <a:cs typeface="Times New Roman" panose="02020603050405020304" pitchFamily="18" charset="0"/>
              </a:rPr>
              <a:t>Module name matched filename without .</a:t>
            </a:r>
            <a:r>
              <a:rPr lang="en-US" sz="1800" dirty="0" err="1">
                <a:latin typeface="Times New Roman" panose="02020603050405020304" pitchFamily="18" charset="0"/>
                <a:cs typeface="Times New Roman" panose="02020603050405020304" pitchFamily="18" charset="0"/>
              </a:rPr>
              <a:t>ts</a:t>
            </a:r>
            <a:r>
              <a:rPr lang="en-US" sz="1800" dirty="0">
                <a:latin typeface="Times New Roman" panose="02020603050405020304" pitchFamily="18" charset="0"/>
                <a:cs typeface="Times New Roman" panose="02020603050405020304" pitchFamily="18" charset="0"/>
              </a:rPr>
              <a:t> extension </a:t>
            </a:r>
          </a:p>
          <a:p>
            <a:pPr lvl="0"/>
            <a:r>
              <a:rPr lang="en-US" sz="1800" dirty="0">
                <a:latin typeface="Times New Roman" panose="02020603050405020304" pitchFamily="18" charset="0"/>
                <a:cs typeface="Times New Roman" panose="02020603050405020304" pitchFamily="18" charset="0"/>
              </a:rPr>
              <a:t>Module keyword not used anymore </a:t>
            </a:r>
          </a:p>
          <a:p>
            <a:pPr lvl="0"/>
            <a:r>
              <a:rPr lang="en-US" sz="1800" dirty="0">
                <a:latin typeface="Times New Roman" panose="02020603050405020304" pitchFamily="18" charset="0"/>
                <a:cs typeface="Times New Roman" panose="02020603050405020304" pitchFamily="18" charset="0"/>
              </a:rPr>
              <a:t>Each member marked with export prefix to become part of external module API </a:t>
            </a:r>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259419" y="3425016"/>
            <a:ext cx="7239556" cy="3086865"/>
          </a:xfrm>
          <a:prstGeom prst="rect">
            <a:avLst/>
          </a:prstGeom>
        </p:spPr>
      </p:pic>
    </p:spTree>
    <p:extLst>
      <p:ext uri="{BB962C8B-B14F-4D97-AF65-F5344CB8AC3E}">
        <p14:creationId xmlns:p14="http://schemas.microsoft.com/office/powerpoint/2010/main" val="30198385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 Modules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283733" y="2072391"/>
            <a:ext cx="8546691" cy="2083973"/>
          </a:xfrm>
          <a:prstGeom prst="rect">
            <a:avLst/>
          </a:prstGeom>
        </p:spPr>
      </p:pic>
    </p:spTree>
    <p:extLst>
      <p:ext uri="{BB962C8B-B14F-4D97-AF65-F5344CB8AC3E}">
        <p14:creationId xmlns:p14="http://schemas.microsoft.com/office/powerpoint/2010/main" val="33617878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Understanding the Basic Web Development Framework</a:t>
            </a:r>
          </a:p>
        </p:txBody>
      </p:sp>
      <p:sp>
        <p:nvSpPr>
          <p:cNvPr id="3" name="Content Placeholder 2"/>
          <p:cNvSpPr>
            <a:spLocks noGrp="1"/>
          </p:cNvSpPr>
          <p:nvPr>
            <p:ph idx="1"/>
          </p:nvPr>
        </p:nvSpPr>
        <p:spPr>
          <a:xfrm>
            <a:off x="1632355" y="1079863"/>
            <a:ext cx="10018713" cy="5529943"/>
          </a:xfrm>
          <a:solidFill>
            <a:schemeClr val="bg1"/>
          </a:solidFill>
        </p:spPr>
        <p:txBody>
          <a:bodyPr>
            <a:normAutofit fontScale="92500" lnSpcReduction="10000"/>
          </a:bodyPr>
          <a:lstStyle/>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500" b="1" u="sng" dirty="0" smtClean="0">
              <a:latin typeface="Times New Roman" panose="02020603050405020304" pitchFamily="18" charset="0"/>
              <a:cs typeface="Times New Roman" panose="02020603050405020304" pitchFamily="18" charset="0"/>
            </a:endParaRPr>
          </a:p>
          <a:p>
            <a:pPr marL="0" indent="0" algn="ctr">
              <a:buNone/>
            </a:pPr>
            <a:r>
              <a:rPr lang="en-US" sz="2000" b="1" u="sng" dirty="0" smtClean="0">
                <a:latin typeface="Times New Roman" panose="02020603050405020304" pitchFamily="18" charset="0"/>
                <a:cs typeface="Times New Roman" panose="02020603050405020304" pitchFamily="18" charset="0"/>
              </a:rPr>
              <a:t>1.3 </a:t>
            </a:r>
            <a:r>
              <a:rPr lang="en-US" sz="2000" b="1" u="sng" dirty="0">
                <a:latin typeface="Times New Roman" panose="02020603050405020304" pitchFamily="18" charset="0"/>
                <a:cs typeface="Times New Roman" panose="02020603050405020304" pitchFamily="18" charset="0"/>
              </a:rPr>
              <a:t>Browser to Webserver Communication</a:t>
            </a:r>
            <a:endParaRPr lang="en-US" sz="2000" b="1" dirty="0">
              <a:latin typeface="Times New Roman" panose="02020603050405020304" pitchFamily="18" charset="0"/>
              <a:cs typeface="Times New Roman" panose="02020603050405020304" pitchFamily="18" charset="0"/>
            </a:endParaRPr>
          </a:p>
          <a:p>
            <a:endParaRPr lang="en-US" sz="5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Browser-to-webserver </a:t>
            </a:r>
            <a:r>
              <a:rPr lang="en-US" sz="2000" dirty="0">
                <a:latin typeface="Times New Roman" panose="02020603050405020304" pitchFamily="18" charset="0"/>
                <a:cs typeface="Times New Roman" panose="02020603050405020304" pitchFamily="18" charset="0"/>
              </a:rPr>
              <a:t>communication consists of a series of requests using the HTTP protocol. </a:t>
            </a:r>
          </a:p>
          <a:p>
            <a:pPr lvl="0"/>
            <a:r>
              <a:rPr lang="en-US" sz="2000" dirty="0">
                <a:latin typeface="Times New Roman" panose="02020603050405020304" pitchFamily="18" charset="0"/>
                <a:cs typeface="Times New Roman" panose="02020603050405020304" pitchFamily="18" charset="0"/>
              </a:rPr>
              <a:t>Hypertext Transfer Protocol (HTTP) defines communication between the browser and the webserver. </a:t>
            </a:r>
          </a:p>
          <a:p>
            <a:pPr lvl="0"/>
            <a:r>
              <a:rPr lang="en-US" sz="2000" dirty="0">
                <a:latin typeface="Times New Roman" panose="02020603050405020304" pitchFamily="18" charset="0"/>
                <a:cs typeface="Times New Roman" panose="02020603050405020304" pitchFamily="18" charset="0"/>
              </a:rPr>
              <a:t>HTTP defines what types of requests can be made as well as the format of those requests and the HTTP response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endParaRPr lang="en-US" sz="5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browser makes three main types of requests to the server:</a:t>
            </a:r>
          </a:p>
          <a:p>
            <a:pPr marL="0" indent="0">
              <a:buNone/>
            </a:pPr>
            <a:endParaRPr lang="en-US" sz="5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GET</a:t>
            </a:r>
            <a:r>
              <a:rPr lang="en-US" sz="2000" dirty="0">
                <a:latin typeface="Times New Roman" panose="02020603050405020304" pitchFamily="18" charset="0"/>
                <a:cs typeface="Times New Roman" panose="02020603050405020304" pitchFamily="18" charset="0"/>
              </a:rPr>
              <a:t>: U</a:t>
            </a:r>
            <a:r>
              <a:rPr lang="en-US" sz="2000" dirty="0" smtClean="0">
                <a:latin typeface="Times New Roman" panose="02020603050405020304" pitchFamily="18" charset="0"/>
                <a:cs typeface="Times New Roman" panose="02020603050405020304" pitchFamily="18" charset="0"/>
              </a:rPr>
              <a:t>sed </a:t>
            </a:r>
            <a:r>
              <a:rPr lang="en-US" sz="2000" dirty="0">
                <a:latin typeface="Times New Roman" panose="02020603050405020304" pitchFamily="18" charset="0"/>
                <a:cs typeface="Times New Roman" panose="02020603050405020304" pitchFamily="18" charset="0"/>
              </a:rPr>
              <a:t>to retrieve data from the server, such as .html files, images, or JSON data. </a:t>
            </a:r>
          </a:p>
          <a:p>
            <a:pPr lvl="0"/>
            <a:r>
              <a:rPr lang="en-US" sz="2000" b="1" dirty="0">
                <a:latin typeface="Times New Roman" panose="02020603050405020304" pitchFamily="18" charset="0"/>
                <a:cs typeface="Times New Roman" panose="02020603050405020304" pitchFamily="18" charset="0"/>
              </a:rPr>
              <a:t>POST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Used when </a:t>
            </a:r>
            <a:r>
              <a:rPr lang="en-US" sz="2000" dirty="0">
                <a:latin typeface="Times New Roman" panose="02020603050405020304" pitchFamily="18" charset="0"/>
                <a:cs typeface="Times New Roman" panose="02020603050405020304" pitchFamily="18" charset="0"/>
              </a:rPr>
              <a:t>sending data to the server, such as adding an item to a shopping cart or submitting a web form.</a:t>
            </a:r>
          </a:p>
          <a:p>
            <a:pPr lvl="0"/>
            <a:r>
              <a:rPr lang="en-US" sz="2000" b="1" dirty="0">
                <a:latin typeface="Times New Roman" panose="02020603050405020304" pitchFamily="18" charset="0"/>
                <a:cs typeface="Times New Roman" panose="02020603050405020304" pitchFamily="18" charset="0"/>
              </a:rPr>
              <a:t>AJAX</a:t>
            </a:r>
            <a:r>
              <a:rPr lang="en-US" sz="2000" dirty="0">
                <a:latin typeface="Times New Roman" panose="02020603050405020304" pitchFamily="18" charset="0"/>
                <a:cs typeface="Times New Roman" panose="02020603050405020304" pitchFamily="18" charset="0"/>
              </a:rPr>
              <a:t>: Asynchronous JavaScript and XML (AJAX) is actually just a GET or POST request done directly by JavaScript running in the browser. </a:t>
            </a: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AJAX request can receive XML, JSON, or raw data in the response</a:t>
            </a:r>
            <a:r>
              <a:rPr lang="en-US" sz="20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4182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 Spread Parameter</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075915" y="1332799"/>
            <a:ext cx="8172469" cy="2698874"/>
          </a:xfrm>
          <a:prstGeom prst="rect">
            <a:avLst/>
          </a:prstGeom>
        </p:spPr>
      </p:pic>
      <p:pic>
        <p:nvPicPr>
          <p:cNvPr id="6" name="Picture 5"/>
          <p:cNvPicPr>
            <a:picLocks noChangeAspect="1"/>
          </p:cNvPicPr>
          <p:nvPr/>
        </p:nvPicPr>
        <p:blipFill>
          <a:blip r:embed="rId3"/>
          <a:stretch>
            <a:fillRect/>
          </a:stretch>
        </p:blipFill>
        <p:spPr>
          <a:xfrm>
            <a:off x="3688339" y="4423237"/>
            <a:ext cx="4829863" cy="1079788"/>
          </a:xfrm>
          <a:prstGeom prst="rect">
            <a:avLst/>
          </a:prstGeom>
        </p:spPr>
      </p:pic>
    </p:spTree>
    <p:extLst>
      <p:ext uri="{BB962C8B-B14F-4D97-AF65-F5344CB8AC3E}">
        <p14:creationId xmlns:p14="http://schemas.microsoft.com/office/powerpoint/2010/main" val="23518729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487" y="1247064"/>
            <a:ext cx="10291157" cy="2616199"/>
          </a:xfrm>
        </p:spPr>
        <p:txBody>
          <a:bodyPr>
            <a:normAutofit/>
          </a:bodyPr>
          <a:lstStyle/>
          <a:p>
            <a:r>
              <a:rPr lang="en-US" sz="4400" b="1" dirty="0">
                <a:latin typeface="Times New Roman" panose="02020603050405020304" pitchFamily="18" charset="0"/>
                <a:cs typeface="Times New Roman" panose="02020603050405020304" pitchFamily="18" charset="0"/>
              </a:rPr>
              <a:t>3</a:t>
            </a:r>
            <a:r>
              <a:rPr lang="en-US" sz="4400" b="1" dirty="0" smtClean="0">
                <a:latin typeface="Times New Roman" panose="02020603050405020304" pitchFamily="18" charset="0"/>
                <a:cs typeface="Times New Roman" panose="02020603050405020304" pitchFamily="18" charset="0"/>
              </a:rPr>
              <a:t>. Introduction To Angular Framework </a:t>
            </a:r>
            <a:br>
              <a:rPr lang="en-US" sz="4400" b="1" dirty="0" smtClean="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83579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What is Angular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lvl="0"/>
            <a:r>
              <a:rPr lang="en-US" dirty="0">
                <a:latin typeface="Times New Roman" panose="02020603050405020304" pitchFamily="18" charset="0"/>
                <a:cs typeface="Times New Roman" panose="02020603050405020304" pitchFamily="18" charset="0"/>
              </a:rPr>
              <a:t>Angular is a Frontend framework for building user interface for web applications - Created and maintained by Google</a:t>
            </a:r>
          </a:p>
          <a:p>
            <a:pPr lvl="0"/>
            <a:r>
              <a:rPr lang="en-US" dirty="0">
                <a:latin typeface="Times New Roman" panose="02020603050405020304" pitchFamily="18" charset="0"/>
                <a:cs typeface="Times New Roman" panose="02020603050405020304" pitchFamily="18" charset="0"/>
              </a:rPr>
              <a:t>Using HTML, CSS, and Typescript</a:t>
            </a:r>
          </a:p>
          <a:p>
            <a:pPr lvl="0"/>
            <a:r>
              <a:rPr lang="en-US" dirty="0">
                <a:latin typeface="Times New Roman" panose="02020603050405020304" pitchFamily="18" charset="0"/>
                <a:cs typeface="Times New Roman" panose="02020603050405020304" pitchFamily="18" charset="0"/>
              </a:rPr>
              <a:t>Gives our application a clean structure</a:t>
            </a:r>
          </a:p>
          <a:p>
            <a:pPr lvl="0"/>
            <a:r>
              <a:rPr lang="en-US" dirty="0">
                <a:latin typeface="Times New Roman" panose="02020603050405020304" pitchFamily="18" charset="0"/>
                <a:cs typeface="Times New Roman" panose="02020603050405020304" pitchFamily="18" charset="0"/>
              </a:rPr>
              <a:t>Includes a lot of re-usable code </a:t>
            </a:r>
          </a:p>
          <a:p>
            <a:pPr lvl="0"/>
            <a:r>
              <a:rPr lang="en-US" dirty="0">
                <a:latin typeface="Times New Roman" panose="02020603050405020304" pitchFamily="18" charset="0"/>
                <a:cs typeface="Times New Roman" panose="02020603050405020304" pitchFamily="18" charset="0"/>
              </a:rPr>
              <a:t>Makes Our applications more testable </a:t>
            </a:r>
          </a:p>
          <a:p>
            <a:pPr lvl="0"/>
            <a:r>
              <a:rPr lang="en-US" dirty="0">
                <a:latin typeface="Times New Roman" panose="02020603050405020304" pitchFamily="18" charset="0"/>
                <a:cs typeface="Times New Roman" panose="02020603050405020304" pitchFamily="18" charset="0"/>
              </a:rPr>
              <a:t>Separate DOM manipulation from application logic </a:t>
            </a:r>
          </a:p>
          <a:p>
            <a:pPr lvl="0"/>
            <a:r>
              <a:rPr lang="en-US" dirty="0">
                <a:latin typeface="Times New Roman" panose="02020603050405020304" pitchFamily="18" charset="0"/>
                <a:cs typeface="Times New Roman" panose="02020603050405020304" pitchFamily="18" charset="0"/>
              </a:rPr>
              <a:t>Angular is used to build a powerful Frontend Application (SPA)</a:t>
            </a:r>
          </a:p>
          <a:p>
            <a:pPr lvl="0"/>
            <a:r>
              <a:rPr lang="en-US" dirty="0">
                <a:latin typeface="Times New Roman" panose="02020603050405020304" pitchFamily="18" charset="0"/>
                <a:cs typeface="Times New Roman" panose="02020603050405020304" pitchFamily="18" charset="0"/>
              </a:rPr>
              <a:t>Rapid development and code generation</a:t>
            </a:r>
          </a:p>
          <a:p>
            <a:pPr lvl="0"/>
            <a:r>
              <a:rPr lang="en-US" dirty="0">
                <a:latin typeface="Times New Roman" panose="02020603050405020304" pitchFamily="18" charset="0"/>
                <a:cs typeface="Times New Roman" panose="02020603050405020304" pitchFamily="18" charset="0"/>
              </a:rPr>
              <a:t>In short, Angular makes our life easier.</a:t>
            </a:r>
          </a:p>
        </p:txBody>
      </p:sp>
    </p:spTree>
    <p:extLst>
      <p:ext uri="{BB962C8B-B14F-4D97-AF65-F5344CB8AC3E}">
        <p14:creationId xmlns:p14="http://schemas.microsoft.com/office/powerpoint/2010/main" val="21073907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Why is Angular a revolution </a:t>
            </a: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lvl="0"/>
            <a:r>
              <a:rPr lang="en-US" sz="3200" dirty="0" smtClean="0">
                <a:latin typeface="Times New Roman" panose="02020603050405020304" pitchFamily="18" charset="0"/>
                <a:cs typeface="Times New Roman" panose="02020603050405020304" pitchFamily="18" charset="0"/>
              </a:rPr>
              <a:t>New </a:t>
            </a:r>
            <a:r>
              <a:rPr lang="en-US" sz="3200" dirty="0">
                <a:latin typeface="Times New Roman" panose="02020603050405020304" pitchFamily="18" charset="0"/>
                <a:cs typeface="Times New Roman" panose="02020603050405020304" pitchFamily="18" charset="0"/>
              </a:rPr>
              <a:t>languages: </a:t>
            </a:r>
            <a:r>
              <a:rPr lang="en-US" sz="3200" dirty="0" err="1">
                <a:latin typeface="Times New Roman" panose="02020603050405020304" pitchFamily="18" charset="0"/>
                <a:cs typeface="Times New Roman" panose="02020603050405020304" pitchFamily="18" charset="0"/>
              </a:rPr>
              <a:t>TypeScript</a:t>
            </a:r>
            <a:r>
              <a:rPr lang="en-US" sz="3200" dirty="0">
                <a:latin typeface="Times New Roman" panose="02020603050405020304" pitchFamily="18" charset="0"/>
                <a:cs typeface="Times New Roman" panose="02020603050405020304" pitchFamily="18" charset="0"/>
              </a:rPr>
              <a:t>, ES6 and Dart</a:t>
            </a:r>
          </a:p>
          <a:p>
            <a:pPr lvl="0"/>
            <a:r>
              <a:rPr lang="en-US" sz="3200" dirty="0">
                <a:latin typeface="Times New Roman" panose="02020603050405020304" pitchFamily="18" charset="0"/>
                <a:cs typeface="Times New Roman" panose="02020603050405020304" pitchFamily="18" charset="0"/>
              </a:rPr>
              <a:t>New tools: module managers, </a:t>
            </a:r>
            <a:r>
              <a:rPr lang="en-US" sz="3200" dirty="0" err="1">
                <a:latin typeface="Times New Roman" panose="02020603050405020304" pitchFamily="18" charset="0"/>
                <a:cs typeface="Times New Roman" panose="02020603050405020304" pitchFamily="18" charset="0"/>
              </a:rPr>
              <a:t>RxJS</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transpiler</a:t>
            </a:r>
            <a:r>
              <a:rPr lang="en-US" sz="3200" dirty="0">
                <a:latin typeface="Times New Roman" panose="02020603050405020304" pitchFamily="18" charset="0"/>
                <a:cs typeface="Times New Roman" panose="02020603050405020304" pitchFamily="18" charset="0"/>
              </a:rPr>
              <a:t> </a:t>
            </a:r>
          </a:p>
          <a:p>
            <a:pPr lvl="0"/>
            <a:r>
              <a:rPr lang="en-US" sz="3200" dirty="0" smtClean="0">
                <a:latin typeface="Times New Roman" panose="02020603050405020304" pitchFamily="18" charset="0"/>
                <a:cs typeface="Times New Roman" panose="02020603050405020304" pitchFamily="18" charset="0"/>
              </a:rPr>
              <a:t>New Template syntax </a:t>
            </a:r>
          </a:p>
          <a:p>
            <a:pPr lvl="0"/>
            <a:r>
              <a:rPr lang="en-US" sz="3200" dirty="0" smtClean="0">
                <a:latin typeface="Times New Roman" panose="02020603050405020304" pitchFamily="18" charset="0"/>
                <a:cs typeface="Times New Roman" panose="02020603050405020304" pitchFamily="18" charset="0"/>
              </a:rPr>
              <a:t>New </a:t>
            </a:r>
            <a:r>
              <a:rPr lang="en-US" sz="3200" dirty="0">
                <a:latin typeface="Times New Roman" panose="02020603050405020304" pitchFamily="18" charset="0"/>
                <a:cs typeface="Times New Roman" panose="02020603050405020304" pitchFamily="18" charset="0"/>
              </a:rPr>
              <a:t>concepts: component, pipes, and so on </a:t>
            </a:r>
          </a:p>
          <a:p>
            <a:pPr lvl="0"/>
            <a:r>
              <a:rPr lang="en-US" sz="3200" dirty="0">
                <a:latin typeface="Times New Roman" panose="02020603050405020304" pitchFamily="18" charset="0"/>
                <a:cs typeface="Times New Roman" panose="02020603050405020304" pitchFamily="18" charset="0"/>
              </a:rPr>
              <a:t>New tooling: Angular CLI – command line interface</a:t>
            </a:r>
          </a:p>
        </p:txBody>
      </p:sp>
    </p:spTree>
    <p:extLst>
      <p:ext uri="{BB962C8B-B14F-4D97-AF65-F5344CB8AC3E}">
        <p14:creationId xmlns:p14="http://schemas.microsoft.com/office/powerpoint/2010/main" val="3993273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What about AngularJS or 1.x</a:t>
            </a: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lvl="0"/>
            <a:r>
              <a:rPr lang="en-US" dirty="0" smtClean="0">
                <a:latin typeface="Times New Roman" panose="02020603050405020304" pitchFamily="18" charset="0"/>
                <a:cs typeface="Times New Roman" panose="02020603050405020304" pitchFamily="18" charset="0"/>
              </a:rPr>
              <a:t>Angular 2 is not AngularJS they are completely different</a:t>
            </a:r>
          </a:p>
          <a:p>
            <a:pPr lvl="0"/>
            <a:r>
              <a:rPr lang="en-US" dirty="0" smtClean="0">
                <a:latin typeface="Times New Roman" panose="02020603050405020304" pitchFamily="18" charset="0"/>
                <a:cs typeface="Times New Roman" panose="02020603050405020304" pitchFamily="18" charset="0"/>
              </a:rPr>
              <a:t>AngularJS </a:t>
            </a:r>
            <a:r>
              <a:rPr lang="en-US" dirty="0">
                <a:latin typeface="Times New Roman" panose="02020603050405020304" pitchFamily="18" charset="0"/>
                <a:cs typeface="Times New Roman" panose="02020603050405020304" pitchFamily="18" charset="0"/>
              </a:rPr>
              <a:t>or 1.x is still maintained.</a:t>
            </a:r>
          </a:p>
          <a:p>
            <a:pPr lvl="0"/>
            <a:r>
              <a:rPr lang="en-US" dirty="0" err="1">
                <a:latin typeface="Times New Roman" panose="02020603050405020304" pitchFamily="18" charset="0"/>
                <a:cs typeface="Times New Roman" panose="02020603050405020304" pitchFamily="18" charset="0"/>
              </a:rPr>
              <a:t>AngulaeJS</a:t>
            </a:r>
            <a:r>
              <a:rPr lang="en-US" dirty="0">
                <a:latin typeface="Times New Roman" panose="02020603050405020304" pitchFamily="18" charset="0"/>
                <a:cs typeface="Times New Roman" panose="02020603050405020304" pitchFamily="18" charset="0"/>
              </a:rPr>
              <a:t> is now 6 years old, which is very old in today’s web dev world</a:t>
            </a:r>
            <a:r>
              <a:rPr lang="en-US" dirty="0" smtClean="0">
                <a:latin typeface="Times New Roman" panose="02020603050405020304" pitchFamily="18" charset="0"/>
                <a:cs typeface="Times New Roman" panose="02020603050405020304" pitchFamily="18" charset="0"/>
              </a:rPr>
              <a:t>.</a:t>
            </a:r>
          </a:p>
          <a:p>
            <a:pPr lvl="0"/>
            <a:endParaRPr lang="en-US" dirty="0">
              <a:latin typeface="Times New Roman" panose="02020603050405020304" pitchFamily="18" charset="0"/>
              <a:cs typeface="Times New Roman" panose="02020603050405020304" pitchFamily="18" charset="0"/>
            </a:endParaRPr>
          </a:p>
          <a:p>
            <a:pPr marL="0" indent="0">
              <a:buNone/>
            </a:pPr>
            <a:r>
              <a:rPr lang="en-US" b="1" u="sng" dirty="0" smtClean="0">
                <a:latin typeface="Times New Roman" panose="02020603050405020304" pitchFamily="18" charset="0"/>
                <a:cs typeface="Times New Roman" panose="02020603050405020304" pitchFamily="18" charset="0"/>
              </a:rPr>
              <a:t>Angular  Features</a:t>
            </a:r>
            <a:endParaRPr lang="en-US" b="1" dirty="0" smtClean="0">
              <a:latin typeface="Times New Roman" panose="02020603050405020304" pitchFamily="18" charset="0"/>
              <a:cs typeface="Times New Roman" panose="02020603050405020304" pitchFamily="18" charset="0"/>
            </a:endParaRPr>
          </a:p>
          <a:p>
            <a:pPr marL="0" lvl="0" indent="0">
              <a:buNone/>
            </a:pPr>
            <a:r>
              <a:rPr lang="en-US" sz="2300" dirty="0" smtClean="0">
                <a:latin typeface="Times New Roman" panose="02020603050405020304" pitchFamily="18" charset="0"/>
                <a:cs typeface="Times New Roman" panose="02020603050405020304" pitchFamily="18" charset="0"/>
              </a:rPr>
              <a:t>Component				Services 				Routing </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Lazy </a:t>
            </a:r>
            <a:r>
              <a:rPr lang="en-US" sz="2300" dirty="0">
                <a:latin typeface="Times New Roman" panose="02020603050405020304" pitchFamily="18" charset="0"/>
                <a:cs typeface="Times New Roman" panose="02020603050405020304" pitchFamily="18" charset="0"/>
              </a:rPr>
              <a:t>Loading </a:t>
            </a:r>
            <a:endParaRPr lang="en-US" sz="2300" dirty="0" smtClean="0">
              <a:latin typeface="Times New Roman" panose="02020603050405020304" pitchFamily="18" charset="0"/>
              <a:cs typeface="Times New Roman" panose="02020603050405020304" pitchFamily="18" charset="0"/>
            </a:endParaRPr>
          </a:p>
          <a:p>
            <a:pPr marL="0" lvl="0" indent="0">
              <a:buNone/>
            </a:pPr>
            <a:r>
              <a:rPr lang="en-US" sz="2300" dirty="0" smtClean="0">
                <a:latin typeface="Times New Roman" panose="02020603050405020304" pitchFamily="18" charset="0"/>
                <a:cs typeface="Times New Roman" panose="02020603050405020304" pitchFamily="18" charset="0"/>
              </a:rPr>
              <a:t>Testing </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Data binding</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HTTP module		Forms </a:t>
            </a:r>
            <a:r>
              <a:rPr lang="en-US" sz="2300" dirty="0">
                <a:latin typeface="Times New Roman" panose="02020603050405020304" pitchFamily="18" charset="0"/>
                <a:cs typeface="Times New Roman" panose="02020603050405020304" pitchFamily="18" charset="0"/>
              </a:rPr>
              <a:t>module</a:t>
            </a:r>
          </a:p>
          <a:p>
            <a:pPr marL="0" lvl="0" indent="0">
              <a:buNone/>
            </a:pPr>
            <a:r>
              <a:rPr lang="en-US" sz="2300" dirty="0" smtClean="0">
                <a:latin typeface="Times New Roman" panose="02020603050405020304" pitchFamily="18" charset="0"/>
                <a:cs typeface="Times New Roman" panose="02020603050405020304" pitchFamily="18" charset="0"/>
              </a:rPr>
              <a:t>Pipes					Directives</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Observables</a:t>
            </a:r>
            <a:endParaRPr lang="en-US" sz="2300"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8445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Angular Versions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Angular is owned by Google below is the list of Angular versions released so far</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release dates for the next two major upcoming versions of Angular are given below</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Google plans to release the major Angular version every 6 months.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version released so far are backward compatible and can be updated to the newer one very easily</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lvl="0"/>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98263" y="1456147"/>
            <a:ext cx="5944115" cy="1889924"/>
          </a:xfrm>
          <a:prstGeom prst="rect">
            <a:avLst/>
          </a:prstGeom>
        </p:spPr>
      </p:pic>
      <p:pic>
        <p:nvPicPr>
          <p:cNvPr id="5" name="Picture 4"/>
          <p:cNvPicPr/>
          <p:nvPr/>
        </p:nvPicPr>
        <p:blipFill>
          <a:blip r:embed="rId3"/>
          <a:stretch>
            <a:fillRect/>
          </a:stretch>
        </p:blipFill>
        <p:spPr>
          <a:xfrm>
            <a:off x="3683259" y="3888653"/>
            <a:ext cx="5723255" cy="975995"/>
          </a:xfrm>
          <a:prstGeom prst="rect">
            <a:avLst/>
          </a:prstGeom>
        </p:spPr>
      </p:pic>
    </p:spTree>
    <p:extLst>
      <p:ext uri="{BB962C8B-B14F-4D97-AF65-F5344CB8AC3E}">
        <p14:creationId xmlns:p14="http://schemas.microsoft.com/office/powerpoint/2010/main" val="13502407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How its different from other Frameworks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lvl="0"/>
            <a:r>
              <a:rPr lang="en-US" dirty="0">
                <a:latin typeface="Times New Roman" panose="02020603050405020304" pitchFamily="18" charset="0"/>
                <a:cs typeface="Times New Roman" panose="02020603050405020304" pitchFamily="18" charset="0"/>
              </a:rPr>
              <a:t>React : JavaScript library to build web components ~ 130KB</a:t>
            </a:r>
          </a:p>
          <a:p>
            <a:pPr lvl="0"/>
            <a:r>
              <a:rPr lang="en-US" dirty="0">
                <a:latin typeface="Times New Roman" panose="02020603050405020304" pitchFamily="18" charset="0"/>
                <a:cs typeface="Times New Roman" panose="02020603050405020304" pitchFamily="18" charset="0"/>
              </a:rPr>
              <a:t>AngularJS: Web development framework JavaScript only ~ 150KB</a:t>
            </a:r>
          </a:p>
          <a:p>
            <a:pPr lvl="0"/>
            <a:r>
              <a:rPr lang="en-US" dirty="0">
                <a:latin typeface="Times New Roman" panose="02020603050405020304" pitchFamily="18" charset="0"/>
                <a:cs typeface="Times New Roman" panose="02020603050405020304" pitchFamily="18" charset="0"/>
              </a:rPr>
              <a:t>Angular: Web development framework JavaScript, Typescript, or Dart Many more APIs and Patterns ~</a:t>
            </a:r>
            <a:r>
              <a:rPr lang="en-US" dirty="0" smtClean="0">
                <a:latin typeface="Times New Roman" panose="02020603050405020304" pitchFamily="18" charset="0"/>
                <a:cs typeface="Times New Roman" panose="02020603050405020304" pitchFamily="18" charset="0"/>
              </a:rPr>
              <a:t>500KB</a:t>
            </a:r>
          </a:p>
          <a:p>
            <a:pPr lvl="0"/>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69654" y="3064886"/>
            <a:ext cx="5944115" cy="3377477"/>
          </a:xfrm>
          <a:prstGeom prst="rect">
            <a:avLst/>
          </a:prstGeom>
        </p:spPr>
      </p:pic>
    </p:spTree>
    <p:extLst>
      <p:ext uri="{BB962C8B-B14F-4D97-AF65-F5344CB8AC3E}">
        <p14:creationId xmlns:p14="http://schemas.microsoft.com/office/powerpoint/2010/main" val="4512229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487" y="1247064"/>
            <a:ext cx="10291157" cy="2616199"/>
          </a:xfrm>
        </p:spPr>
        <p:txBody>
          <a:bodyPr>
            <a:normAutofit/>
          </a:bodyPr>
          <a:lstStyle/>
          <a:p>
            <a:r>
              <a:rPr lang="en-US" sz="4400" b="1" dirty="0">
                <a:latin typeface="Times New Roman" panose="02020603050405020304" pitchFamily="18" charset="0"/>
                <a:cs typeface="Times New Roman" panose="02020603050405020304" pitchFamily="18" charset="0"/>
              </a:rPr>
              <a:t>4</a:t>
            </a:r>
            <a:r>
              <a:rPr lang="en-US" sz="4400" b="1" dirty="0" smtClean="0">
                <a:latin typeface="Times New Roman" panose="02020603050405020304" pitchFamily="18" charset="0"/>
                <a:cs typeface="Times New Roman" panose="02020603050405020304" pitchFamily="18" charset="0"/>
              </a:rPr>
              <a:t>. Environment Setup and </a:t>
            </a:r>
            <a:br>
              <a:rPr lang="en-US" sz="44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Your First Angular Application </a:t>
            </a:r>
            <a:br>
              <a:rPr lang="en-US" sz="4400" b="1" dirty="0" smtClean="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pic>
        <p:nvPicPr>
          <p:cNvPr id="20484" name="Picture 4" descr="Image result for 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982" y="3670069"/>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9021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Angular CLI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lvl="0"/>
            <a:r>
              <a:rPr lang="en-US" dirty="0">
                <a:latin typeface="Tahoma" panose="020B0604030504040204" pitchFamily="34" charset="0"/>
                <a:ea typeface="Tahoma" panose="020B0604030504040204" pitchFamily="34" charset="0"/>
                <a:cs typeface="Tahoma" panose="020B0604030504040204" pitchFamily="34" charset="0"/>
              </a:rPr>
              <a:t>Allows to scaffold an application </a:t>
            </a:r>
          </a:p>
          <a:p>
            <a:pPr lvl="0"/>
            <a:r>
              <a:rPr lang="en-US" dirty="0">
                <a:latin typeface="Tahoma" panose="020B0604030504040204" pitchFamily="34" charset="0"/>
                <a:ea typeface="Tahoma" panose="020B0604030504040204" pitchFamily="34" charset="0"/>
                <a:cs typeface="Tahoma" panose="020B0604030504040204" pitchFamily="34" charset="0"/>
              </a:rPr>
              <a:t>Add new construct can be added, Angular applications, Components, Modules, etc...</a:t>
            </a:r>
          </a:p>
          <a:p>
            <a:pPr lvl="0"/>
            <a:r>
              <a:rPr lang="en-US" dirty="0">
                <a:latin typeface="Tahoma" panose="020B0604030504040204" pitchFamily="34" charset="0"/>
                <a:ea typeface="Tahoma" panose="020B0604030504040204" pitchFamily="34" charset="0"/>
                <a:cs typeface="Tahoma" panose="020B0604030504040204" pitchFamily="34" charset="0"/>
              </a:rPr>
              <a:t>Enables running tests </a:t>
            </a:r>
          </a:p>
          <a:p>
            <a:pPr lvl="0"/>
            <a:r>
              <a:rPr lang="en-US" dirty="0" smtClean="0">
                <a:latin typeface="Tahoma" panose="020B0604030504040204" pitchFamily="34" charset="0"/>
                <a:ea typeface="Tahoma" panose="020B0604030504040204" pitchFamily="34" charset="0"/>
                <a:cs typeface="Tahoma" panose="020B0604030504040204" pitchFamily="34" charset="0"/>
              </a:rPr>
              <a:t>Create a Production </a:t>
            </a:r>
            <a:r>
              <a:rPr lang="en-US" dirty="0">
                <a:latin typeface="Tahoma" panose="020B0604030504040204" pitchFamily="34" charset="0"/>
                <a:ea typeface="Tahoma" panose="020B0604030504040204" pitchFamily="34" charset="0"/>
                <a:cs typeface="Tahoma" panose="020B0604030504040204" pitchFamily="34" charset="0"/>
              </a:rPr>
              <a:t>grade bundle </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0"/>
            <a:r>
              <a:rPr lang="en-US" dirty="0" smtClean="0">
                <a:latin typeface="Tahoma" panose="020B0604030504040204" pitchFamily="34" charset="0"/>
                <a:ea typeface="Tahoma" panose="020B0604030504040204" pitchFamily="34" charset="0"/>
                <a:cs typeface="Tahoma" panose="020B0604030504040204" pitchFamily="34" charset="0"/>
              </a:rPr>
              <a:t>Configuring </a:t>
            </a:r>
            <a:r>
              <a:rPr lang="en-US" dirty="0">
                <a:latin typeface="Tahoma" panose="020B0604030504040204" pitchFamily="34" charset="0"/>
                <a:ea typeface="Tahoma" panose="020B0604030504040204" pitchFamily="34" charset="0"/>
                <a:cs typeface="Tahoma" panose="020B0604030504040204" pitchFamily="34" charset="0"/>
              </a:rPr>
              <a:t>typescript</a:t>
            </a:r>
          </a:p>
          <a:p>
            <a:pPr lvl="0"/>
            <a:r>
              <a:rPr lang="en-US" dirty="0">
                <a:latin typeface="Tahoma" panose="020B0604030504040204" pitchFamily="34" charset="0"/>
                <a:ea typeface="Tahoma" panose="020B0604030504040204" pitchFamily="34" charset="0"/>
                <a:cs typeface="Tahoma" panose="020B0604030504040204" pitchFamily="34" charset="0"/>
              </a:rPr>
              <a:t>I</a:t>
            </a:r>
            <a:r>
              <a:rPr lang="en-US" dirty="0" smtClean="0">
                <a:latin typeface="Tahoma" panose="020B0604030504040204" pitchFamily="34" charset="0"/>
                <a:ea typeface="Tahoma" panose="020B0604030504040204" pitchFamily="34" charset="0"/>
                <a:cs typeface="Tahoma" panose="020B0604030504040204" pitchFamily="34" charset="0"/>
              </a:rPr>
              <a:t>nstalling </a:t>
            </a:r>
            <a:r>
              <a:rPr lang="en-US" dirty="0">
                <a:latin typeface="Tahoma" panose="020B0604030504040204" pitchFamily="34" charset="0"/>
                <a:ea typeface="Tahoma" panose="020B0604030504040204" pitchFamily="34" charset="0"/>
                <a:cs typeface="Tahoma" panose="020B0604030504040204" pitchFamily="34" charset="0"/>
              </a:rPr>
              <a:t>all </a:t>
            </a:r>
            <a:r>
              <a:rPr lang="en-US" dirty="0" smtClean="0">
                <a:latin typeface="Tahoma" panose="020B0604030504040204" pitchFamily="34" charset="0"/>
                <a:ea typeface="Tahoma" panose="020B0604030504040204" pitchFamily="34" charset="0"/>
                <a:cs typeface="Tahoma" panose="020B0604030504040204" pitchFamily="34" charset="0"/>
              </a:rPr>
              <a:t>dependencies</a:t>
            </a:r>
          </a:p>
          <a:p>
            <a:pPr lvl="0"/>
            <a:r>
              <a:rPr lang="en-US" dirty="0" smtClean="0">
                <a:latin typeface="Tahoma" panose="020B0604030504040204" pitchFamily="34" charset="0"/>
                <a:ea typeface="Tahoma" panose="020B0604030504040204" pitchFamily="34" charset="0"/>
                <a:cs typeface="Tahoma" panose="020B0604030504040204" pitchFamily="34" charset="0"/>
              </a:rPr>
              <a:t>To install Angular CLI you need Node.js and NPM to be installed on your machine</a:t>
            </a:r>
          </a:p>
          <a:p>
            <a:pPr lvl="0"/>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649682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Installing Node.js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lvl="0"/>
            <a:r>
              <a:rPr lang="en-US" sz="1800" dirty="0">
                <a:latin typeface="Times New Roman" panose="02020603050405020304" pitchFamily="18" charset="0"/>
                <a:ea typeface="Tahoma" panose="020B0604030504040204" pitchFamily="34" charset="0"/>
                <a:cs typeface="Times New Roman" panose="02020603050405020304" pitchFamily="18" charset="0"/>
              </a:rPr>
              <a:t>Node.js is a JavaScript runtime which allow us to run JavaScript application on desktop instead of just on the browser. </a:t>
            </a:r>
          </a:p>
          <a:p>
            <a:pPr lvl="0"/>
            <a:r>
              <a:rPr lang="en-US" sz="1800" dirty="0" smtClean="0">
                <a:latin typeface="Times New Roman" panose="02020603050405020304" pitchFamily="18" charset="0"/>
                <a:ea typeface="Tahoma" panose="020B0604030504040204" pitchFamily="34" charset="0"/>
                <a:cs typeface="Times New Roman" panose="02020603050405020304" pitchFamily="18" charset="0"/>
              </a:rPr>
              <a:t>Installation </a:t>
            </a:r>
            <a:r>
              <a:rPr lang="en-US" sz="1800" dirty="0">
                <a:latin typeface="Times New Roman" panose="02020603050405020304" pitchFamily="18" charset="0"/>
                <a:ea typeface="Tahoma" panose="020B0604030504040204" pitchFamily="34" charset="0"/>
                <a:cs typeface="Times New Roman" panose="02020603050405020304" pitchFamily="18" charset="0"/>
              </a:rPr>
              <a:t>of Node.js will include Node Packet Manger NPM, which is a tool that allow us to install dependencies. </a:t>
            </a:r>
          </a:p>
          <a:p>
            <a:pPr lvl="0"/>
            <a:r>
              <a:rPr lang="en-US" sz="1800" dirty="0">
                <a:latin typeface="Times New Roman" panose="02020603050405020304" pitchFamily="18" charset="0"/>
                <a:ea typeface="Tahoma" panose="020B0604030504040204" pitchFamily="34" charset="0"/>
                <a:cs typeface="Times New Roman" panose="02020603050405020304" pitchFamily="18" charset="0"/>
              </a:rPr>
              <a:t>Also Angular will utilize Node.js to run its developer server which access our Angular files. To install Node.js go to : </a:t>
            </a:r>
            <a:r>
              <a:rPr lang="en-US" sz="1800" u="sng" dirty="0">
                <a:latin typeface="Times New Roman" panose="02020603050405020304" pitchFamily="18" charset="0"/>
                <a:ea typeface="Tahoma" panose="020B0604030504040204" pitchFamily="34" charset="0"/>
                <a:cs typeface="Times New Roman" panose="02020603050405020304" pitchFamily="18" charset="0"/>
                <a:hlinkClick r:id="rId2"/>
              </a:rPr>
              <a:t>https://nodejs.org/en/</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lvl="0"/>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lvl="0"/>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a:p>
            <a:pPr lvl="0"/>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lvl="0"/>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a:p>
            <a:pPr lvl="0"/>
            <a:r>
              <a:rPr lang="en-US" dirty="0" smtClean="0">
                <a:latin typeface="Times New Roman" panose="02020603050405020304" pitchFamily="18" charset="0"/>
                <a:ea typeface="Tahoma" panose="020B0604030504040204" pitchFamily="34" charset="0"/>
                <a:cs typeface="Times New Roman" panose="02020603050405020304" pitchFamily="18" charset="0"/>
              </a:rPr>
              <a:t> </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lvl="0"/>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a:p>
            <a:pPr lvl="0"/>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p:cNvPicPr/>
          <p:nvPr/>
        </p:nvPicPr>
        <p:blipFill>
          <a:blip r:embed="rId3"/>
          <a:stretch>
            <a:fillRect/>
          </a:stretch>
        </p:blipFill>
        <p:spPr>
          <a:xfrm>
            <a:off x="3880480" y="3070236"/>
            <a:ext cx="5522463" cy="3514632"/>
          </a:xfrm>
          <a:prstGeom prst="rect">
            <a:avLst/>
          </a:prstGeom>
        </p:spPr>
      </p:pic>
    </p:spTree>
    <p:extLst>
      <p:ext uri="{BB962C8B-B14F-4D97-AF65-F5344CB8AC3E}">
        <p14:creationId xmlns:p14="http://schemas.microsoft.com/office/powerpoint/2010/main" val="18426522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Understanding the Basic Web Development Framework</a:t>
            </a: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marL="0" indent="0" algn="ctr">
              <a:buNone/>
            </a:pPr>
            <a:r>
              <a:rPr lang="en-US" sz="2000" b="1" u="sng" dirty="0" smtClean="0">
                <a:latin typeface="Times New Roman" panose="02020603050405020304" pitchFamily="18" charset="0"/>
                <a:cs typeface="Times New Roman" panose="02020603050405020304" pitchFamily="18" charset="0"/>
              </a:rPr>
              <a:t>1.4 </a:t>
            </a:r>
            <a:r>
              <a:rPr lang="en-US" sz="2000" b="1" u="sng" dirty="0">
                <a:latin typeface="Times New Roman" panose="02020603050405020304" pitchFamily="18" charset="0"/>
                <a:cs typeface="Times New Roman" panose="02020603050405020304" pitchFamily="18" charset="0"/>
              </a:rPr>
              <a:t>Rendering the Browser </a:t>
            </a:r>
            <a:r>
              <a:rPr lang="en-US" sz="2000" b="1" u="sng" dirty="0" smtClean="0">
                <a:latin typeface="Times New Roman" panose="02020603050405020304" pitchFamily="18" charset="0"/>
                <a:cs typeface="Times New Roman" panose="02020603050405020304" pitchFamily="18" charset="0"/>
              </a:rPr>
              <a:t>View</a:t>
            </a:r>
            <a:endParaRPr lang="en-US" sz="2000" b="1" dirty="0">
              <a:latin typeface="Times New Roman" panose="02020603050405020304" pitchFamily="18" charset="0"/>
              <a:cs typeface="Times New Roman" panose="02020603050405020304" pitchFamily="18" charset="0"/>
            </a:endParaRPr>
          </a:p>
          <a:p>
            <a:pPr marL="0" indent="0" algn="ctr">
              <a:buNone/>
            </a:pPr>
            <a:endParaRPr lang="en-US" sz="5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screen that the user actually views and interacts with is often made up of several different pieces of data retrieved from the webserver. </a:t>
            </a:r>
          </a:p>
          <a:p>
            <a:pPr lvl="0"/>
            <a:r>
              <a:rPr lang="en-US" sz="2000" dirty="0">
                <a:latin typeface="Times New Roman" panose="02020603050405020304" pitchFamily="18" charset="0"/>
                <a:cs typeface="Times New Roman" panose="02020603050405020304" pitchFamily="18" charset="0"/>
              </a:rPr>
              <a:t>The browser reads data from the initial URL and then renders the HTML document to build a Document Object Model (DOM). </a:t>
            </a:r>
          </a:p>
          <a:p>
            <a:pPr lvl="0"/>
            <a:r>
              <a:rPr lang="en-US" sz="2000" dirty="0">
                <a:latin typeface="Times New Roman" panose="02020603050405020304" pitchFamily="18" charset="0"/>
                <a:cs typeface="Times New Roman" panose="02020603050405020304" pitchFamily="18" charset="0"/>
              </a:rPr>
              <a:t>The DOM is a tree structure object with the HTML document as the root. The structure of the tree basically matches the structure of the HTML document. </a:t>
            </a:r>
          </a:p>
          <a:p>
            <a:pPr lvl="0"/>
            <a:r>
              <a:rPr lang="en-US" sz="2000" dirty="0">
                <a:latin typeface="Times New Roman" panose="02020603050405020304" pitchFamily="18" charset="0"/>
                <a:cs typeface="Times New Roman" panose="02020603050405020304" pitchFamily="18" charset="0"/>
              </a:rPr>
              <a:t>The browser interprets each DOM element and renders it to the user’s screen to build the webpage view.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browser often ends up getting various types of data from multiple webserver requests to build the webpage.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4111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Installing Node.js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196241"/>
            <a:ext cx="10018713" cy="5529943"/>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To check if </a:t>
            </a:r>
            <a:r>
              <a:rPr lang="en-US" dirty="0" err="1">
                <a:latin typeface="Times New Roman" panose="02020603050405020304" pitchFamily="18" charset="0"/>
                <a:cs typeface="Times New Roman" panose="02020603050405020304" pitchFamily="18" charset="0"/>
              </a:rPr>
              <a:t>nodejs</a:t>
            </a:r>
            <a:r>
              <a:rPr lang="en-US" dirty="0">
                <a:latin typeface="Times New Roman" panose="02020603050405020304" pitchFamily="18" charset="0"/>
                <a:cs typeface="Times New Roman" panose="02020603050405020304" pitchFamily="18" charset="0"/>
              </a:rPr>
              <a:t> is installed on your system, type </a:t>
            </a:r>
            <a:r>
              <a:rPr lang="en-US" b="1" dirty="0">
                <a:latin typeface="Times New Roman" panose="02020603050405020304" pitchFamily="18" charset="0"/>
                <a:cs typeface="Times New Roman" panose="02020603050405020304" pitchFamily="18" charset="0"/>
              </a:rPr>
              <a:t>node -v </a:t>
            </a:r>
            <a:r>
              <a:rPr lang="en-US" dirty="0">
                <a:latin typeface="Times New Roman" panose="02020603050405020304" pitchFamily="18" charset="0"/>
                <a:cs typeface="Times New Roman" panose="02020603050405020304" pitchFamily="18" charset="0"/>
              </a:rPr>
              <a:t>in the terminal</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first command will check node.js installed version, and the second command will check the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installed version.</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167353" y="3169404"/>
            <a:ext cx="8797424" cy="1186464"/>
          </a:xfrm>
          <a:prstGeom prst="rect">
            <a:avLst/>
          </a:prstGeom>
        </p:spPr>
      </p:pic>
    </p:spTree>
    <p:extLst>
      <p:ext uri="{BB962C8B-B14F-4D97-AF65-F5344CB8AC3E}">
        <p14:creationId xmlns:p14="http://schemas.microsoft.com/office/powerpoint/2010/main" val="42666138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Installing Angular CLI</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179616"/>
            <a:ext cx="10018713" cy="5529943"/>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Angular 7 installations are very simple with the help of angular CLI.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Visit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homepage </a:t>
            </a:r>
            <a:r>
              <a:rPr lang="en-US" b="1" u="sng" dirty="0" smtClean="0">
                <a:latin typeface="Times New Roman" panose="02020603050405020304" pitchFamily="18" charset="0"/>
                <a:cs typeface="Times New Roman" panose="02020603050405020304" pitchFamily="18" charset="0"/>
              </a:rPr>
              <a:t>https</a:t>
            </a:r>
            <a:r>
              <a:rPr lang="en-US" b="1" u="sng" dirty="0">
                <a:latin typeface="Times New Roman" panose="02020603050405020304" pitchFamily="18" charset="0"/>
                <a:cs typeface="Times New Roman" panose="02020603050405020304" pitchFamily="18" charset="0"/>
              </a:rPr>
              <a:t>://cli.angular.io/</a:t>
            </a:r>
            <a:r>
              <a:rPr lang="en-US" dirty="0">
                <a:latin typeface="Times New Roman" panose="02020603050405020304" pitchFamily="18" charset="0"/>
                <a:cs typeface="Times New Roman" panose="02020603050405020304" pitchFamily="18" charset="0"/>
              </a:rPr>
              <a:t> of angular to get the reference of the command. </a:t>
            </a:r>
          </a:p>
          <a:p>
            <a:r>
              <a:rPr lang="en-US" dirty="0">
                <a:latin typeface="Times New Roman" panose="02020603050405020304" pitchFamily="18" charset="0"/>
                <a:cs typeface="Times New Roman" panose="02020603050405020304" pitchFamily="18" charset="0"/>
              </a:rPr>
              <a:t>To install Angular CLI we will use the following command</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install command will install angular cli, and the -g flag will install it globally which will make it accessible from any directory at your local machine. </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425049" y="3863576"/>
            <a:ext cx="8208856" cy="475669"/>
          </a:xfrm>
          <a:prstGeom prst="rect">
            <a:avLst/>
          </a:prstGeom>
        </p:spPr>
      </p:pic>
    </p:spTree>
    <p:extLst>
      <p:ext uri="{BB962C8B-B14F-4D97-AF65-F5344CB8AC3E}">
        <p14:creationId xmlns:p14="http://schemas.microsoft.com/office/powerpoint/2010/main" val="40203440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Installing Angular CLI</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219991"/>
            <a:ext cx="10018713" cy="5529943"/>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To verify the installation, enter the </a:t>
            </a:r>
            <a:r>
              <a:rPr lang="en-US" dirty="0" smtClean="0">
                <a:latin typeface="Times New Roman" panose="02020603050405020304" pitchFamily="18" charset="0"/>
                <a:cs typeface="Times New Roman" panose="02020603050405020304" pitchFamily="18" charset="0"/>
              </a:rPr>
              <a:t>following command: </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command will give you a full version breakdown of all angular dependencies packages like Typescript, </a:t>
            </a: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etc.. </a:t>
            </a:r>
          </a:p>
        </p:txBody>
      </p:sp>
      <p:pic>
        <p:nvPicPr>
          <p:cNvPr id="4" name="Picture 3"/>
          <p:cNvPicPr>
            <a:picLocks noChangeAspect="1"/>
          </p:cNvPicPr>
          <p:nvPr/>
        </p:nvPicPr>
        <p:blipFill>
          <a:blip r:embed="rId2"/>
          <a:stretch>
            <a:fillRect/>
          </a:stretch>
        </p:blipFill>
        <p:spPr>
          <a:xfrm>
            <a:off x="3272947" y="2040128"/>
            <a:ext cx="6596140" cy="3321581"/>
          </a:xfrm>
          <a:prstGeom prst="rect">
            <a:avLst/>
          </a:prstGeom>
        </p:spPr>
      </p:pic>
    </p:spTree>
    <p:extLst>
      <p:ext uri="{BB962C8B-B14F-4D97-AF65-F5344CB8AC3E}">
        <p14:creationId xmlns:p14="http://schemas.microsoft.com/office/powerpoint/2010/main" val="27209813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Visual Studio Code IDE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46365"/>
            <a:ext cx="10018713" cy="5529943"/>
          </a:xfrm>
          <a:solidFill>
            <a:schemeClr val="bg1"/>
          </a:solidFill>
        </p:spPr>
        <p:txBody>
          <a:bodyPr>
            <a:normAutofit/>
          </a:bodyPr>
          <a:lstStyle/>
          <a:p>
            <a:r>
              <a:rPr lang="en-US" dirty="0" smtClean="0">
                <a:latin typeface="Times New Roman" panose="02020603050405020304" pitchFamily="18" charset="0"/>
                <a:cs typeface="Times New Roman" panose="02020603050405020304" pitchFamily="18" charset="0"/>
              </a:rPr>
              <a:t>I will use Visual Studio Code IDE throughout  this course, Feel free to use any text editor or IDE</a:t>
            </a:r>
          </a:p>
          <a:p>
            <a:r>
              <a:rPr lang="en-US" dirty="0" smtClean="0">
                <a:latin typeface="Times New Roman" panose="02020603050405020304" pitchFamily="18" charset="0"/>
                <a:cs typeface="Times New Roman" panose="02020603050405020304" pitchFamily="18" charset="0"/>
              </a:rPr>
              <a:t>I will also use the following extensions </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455827" y="2827225"/>
            <a:ext cx="5945363" cy="3963375"/>
          </a:xfrm>
          <a:prstGeom prst="rect">
            <a:avLst/>
          </a:prstGeom>
        </p:spPr>
      </p:pic>
    </p:spTree>
    <p:extLst>
      <p:ext uri="{BB962C8B-B14F-4D97-AF65-F5344CB8AC3E}">
        <p14:creationId xmlns:p14="http://schemas.microsoft.com/office/powerpoint/2010/main" val="24762836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Generating Angular Application</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171303"/>
            <a:ext cx="10018713" cy="5529943"/>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Open a new </a:t>
            </a:r>
            <a:r>
              <a:rPr lang="en-US" dirty="0" smtClean="0">
                <a:latin typeface="Times New Roman" panose="02020603050405020304" pitchFamily="18" charset="0"/>
                <a:cs typeface="Times New Roman" panose="02020603050405020304" pitchFamily="18" charset="0"/>
              </a:rPr>
              <a:t>terminal</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create an </a:t>
            </a:r>
            <a:r>
              <a:rPr lang="en-US" dirty="0" smtClean="0">
                <a:latin typeface="Times New Roman" panose="02020603050405020304" pitchFamily="18" charset="0"/>
                <a:cs typeface="Times New Roman" panose="02020603050405020304" pitchFamily="18" charset="0"/>
              </a:rPr>
              <a:t>new angular </a:t>
            </a:r>
            <a:r>
              <a:rPr lang="en-US" dirty="0">
                <a:latin typeface="Times New Roman" panose="02020603050405020304" pitchFamily="18" charset="0"/>
                <a:cs typeface="Times New Roman" panose="02020603050405020304" pitchFamily="18" charset="0"/>
              </a:rPr>
              <a:t>app use “ </a:t>
            </a:r>
            <a:r>
              <a:rPr lang="en-US" b="1" dirty="0">
                <a:latin typeface="Times New Roman" panose="02020603050405020304" pitchFamily="18" charset="0"/>
                <a:cs typeface="Times New Roman" panose="02020603050405020304" pitchFamily="18" charset="0"/>
              </a:rPr>
              <a:t>ng new </a:t>
            </a:r>
            <a:r>
              <a:rPr lang="en-US" dirty="0">
                <a:latin typeface="Times New Roman" panose="02020603050405020304" pitchFamily="18" charset="0"/>
                <a:cs typeface="Times New Roman" panose="02020603050405020304" pitchFamily="18" charset="0"/>
              </a:rPr>
              <a:t>”command.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Our </a:t>
            </a:r>
            <a:r>
              <a:rPr lang="en-US" dirty="0">
                <a:latin typeface="Times New Roman" panose="02020603050405020304" pitchFamily="18" charset="0"/>
                <a:cs typeface="Times New Roman" panose="02020603050405020304" pitchFamily="18" charset="0"/>
              </a:rPr>
              <a:t>first application will be called “</a:t>
            </a:r>
            <a:r>
              <a:rPr lang="en-US" b="1" dirty="0">
                <a:latin typeface="Times New Roman" panose="02020603050405020304" pitchFamily="18" charset="0"/>
                <a:cs typeface="Times New Roman" panose="02020603050405020304" pitchFamily="18" charset="0"/>
              </a:rPr>
              <a:t>HelloWorld</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create that application using the Angular CLI, enter the following command: </a:t>
            </a:r>
          </a:p>
          <a:p>
            <a:pPr marL="0" indent="0">
              <a:buNone/>
            </a:pP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Angular will create the directory </a:t>
            </a:r>
            <a:r>
              <a:rPr lang="en-US" b="1" dirty="0">
                <a:latin typeface="Times New Roman" panose="02020603050405020304" pitchFamily="18" charset="0"/>
                <a:cs typeface="Times New Roman" panose="02020603050405020304" pitchFamily="18" charset="0"/>
              </a:rPr>
              <a:t>HelloWorld</a:t>
            </a:r>
            <a:r>
              <a:rPr lang="en-US" dirty="0">
                <a:latin typeface="Times New Roman" panose="02020603050405020304" pitchFamily="18" charset="0"/>
                <a:cs typeface="Times New Roman" panose="02020603050405020304" pitchFamily="18" charset="0"/>
              </a:rPr>
              <a:t>, so we need to change directory to our project and the last command will open it in Visual Studio Code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we use “</a:t>
            </a:r>
            <a:r>
              <a:rPr lang="en-US" b="1" dirty="0">
                <a:latin typeface="Times New Roman" panose="02020603050405020304" pitchFamily="18" charset="0"/>
                <a:cs typeface="Times New Roman" panose="02020603050405020304" pitchFamily="18" charset="0"/>
              </a:rPr>
              <a:t>ng new”</a:t>
            </a:r>
            <a:r>
              <a:rPr lang="en-US" dirty="0">
                <a:latin typeface="Times New Roman" panose="02020603050405020304" pitchFamily="18" charset="0"/>
                <a:cs typeface="Times New Roman" panose="02020603050405020304" pitchFamily="18" charset="0"/>
              </a:rPr>
              <a:t> command to generate an Angular App it will generate a default start up that we can run it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483235" y="3936274"/>
            <a:ext cx="7957121" cy="736506"/>
          </a:xfrm>
          <a:prstGeom prst="rect">
            <a:avLst/>
          </a:prstGeom>
        </p:spPr>
      </p:pic>
    </p:spTree>
    <p:extLst>
      <p:ext uri="{BB962C8B-B14F-4D97-AF65-F5344CB8AC3E}">
        <p14:creationId xmlns:p14="http://schemas.microsoft.com/office/powerpoint/2010/main" val="37058308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Generating Angular Application</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4" y="1196241"/>
            <a:ext cx="10018713" cy="5529943"/>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when we generated our application, we can specify optional flags that shown in the table </a:t>
            </a:r>
            <a:r>
              <a:rPr lang="en-US" dirty="0" smtClean="0">
                <a:latin typeface="Times New Roman" panose="02020603050405020304" pitchFamily="18" charset="0"/>
                <a:cs typeface="Times New Roman" panose="02020603050405020304" pitchFamily="18" charset="0"/>
              </a:rPr>
              <a:t>below:</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86629" y="3313373"/>
            <a:ext cx="9910165" cy="2962735"/>
          </a:xfrm>
          <a:prstGeom prst="rect">
            <a:avLst/>
          </a:prstGeom>
        </p:spPr>
      </p:pic>
    </p:spTree>
    <p:extLst>
      <p:ext uri="{BB962C8B-B14F-4D97-AF65-F5344CB8AC3E}">
        <p14:creationId xmlns:p14="http://schemas.microsoft.com/office/powerpoint/2010/main" val="36755835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Serve the application</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221179"/>
            <a:ext cx="10018713" cy="5529943"/>
          </a:xfrm>
          <a:solidFill>
            <a:schemeClr val="bg1"/>
          </a:solidFill>
        </p:spPr>
        <p:txBody>
          <a:bodyPr>
            <a:normAutofit/>
          </a:bodyPr>
          <a:lstStyle/>
          <a:p>
            <a:r>
              <a:rPr lang="en-US" sz="2800" dirty="0">
                <a:latin typeface="Times New Roman" panose="02020603050405020304" pitchFamily="18" charset="0"/>
                <a:cs typeface="Times New Roman" panose="02020603050405020304" pitchFamily="18" charset="0"/>
              </a:rPr>
              <a:t>When we use “</a:t>
            </a:r>
            <a:r>
              <a:rPr lang="en-US" sz="2800" b="1" dirty="0">
                <a:latin typeface="Times New Roman" panose="02020603050405020304" pitchFamily="18" charset="0"/>
                <a:cs typeface="Times New Roman" panose="02020603050405020304" pitchFamily="18" charset="0"/>
              </a:rPr>
              <a:t>ng new”</a:t>
            </a:r>
            <a:r>
              <a:rPr lang="en-US" sz="2800" dirty="0">
                <a:latin typeface="Times New Roman" panose="02020603050405020304" pitchFamily="18" charset="0"/>
                <a:cs typeface="Times New Roman" panose="02020603050405020304" pitchFamily="18" charset="0"/>
              </a:rPr>
              <a:t> command to generate an Angular App it will generate a default start up that we can run it.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run our app we will use the command</a:t>
            </a:r>
            <a:r>
              <a:rPr lang="en-US" sz="2800" b="1" dirty="0">
                <a:latin typeface="Times New Roman" panose="02020603050405020304" pitchFamily="18" charset="0"/>
                <a:cs typeface="Times New Roman" panose="02020603050405020304" pitchFamily="18" charset="0"/>
              </a:rPr>
              <a:t> “ng serve -o” </a:t>
            </a:r>
            <a:r>
              <a:rPr lang="en-US" sz="2800" dirty="0">
                <a:latin typeface="Times New Roman" panose="02020603050405020304" pitchFamily="18" charset="0"/>
                <a:cs typeface="Times New Roman" panose="02020603050405020304" pitchFamily="18" charset="0"/>
              </a:rPr>
              <a:t>which will built , run and serve our application in the development </a:t>
            </a:r>
            <a:r>
              <a:rPr lang="en-US" sz="2800" dirty="0" smtClean="0">
                <a:latin typeface="Times New Roman" panose="02020603050405020304" pitchFamily="18" charset="0"/>
                <a:cs typeface="Times New Roman" panose="02020603050405020304" pitchFamily="18" charset="0"/>
              </a:rPr>
              <a:t>server</a:t>
            </a:r>
          </a:p>
          <a:p>
            <a:r>
              <a:rPr lang="en-US" sz="2800" dirty="0" smtClean="0">
                <a:latin typeface="Times New Roman" panose="02020603050405020304" pitchFamily="18" charset="0"/>
                <a:cs typeface="Times New Roman" panose="02020603050405020304" pitchFamily="18" charset="0"/>
              </a:rPr>
              <a:t>The “-o” flag open </a:t>
            </a:r>
            <a:r>
              <a:rPr lang="en-US" sz="2800" dirty="0">
                <a:latin typeface="Times New Roman" panose="02020603050405020304" pitchFamily="18" charset="0"/>
                <a:cs typeface="Times New Roman" panose="02020603050405020304" pitchFamily="18" charset="0"/>
              </a:rPr>
              <a:t>it automatically in your default browser</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web server starts on port 4200. Type the </a:t>
            </a:r>
            <a:r>
              <a:rPr lang="en-US" sz="2800" dirty="0" err="1">
                <a:latin typeface="Times New Roman" panose="02020603050405020304" pitchFamily="18" charset="0"/>
                <a:cs typeface="Times New Roman" panose="02020603050405020304" pitchFamily="18" charset="0"/>
              </a:rPr>
              <a:t>url</a:t>
            </a:r>
            <a:r>
              <a:rPr lang="en-US" sz="2800" dirty="0">
                <a:latin typeface="Times New Roman" panose="02020603050405020304" pitchFamily="18" charset="0"/>
                <a:cs typeface="Times New Roman" panose="02020603050405020304" pitchFamily="18" charset="0"/>
              </a:rPr>
              <a:t>, http://localhost:4200/ in the browser and see the output. </a:t>
            </a:r>
            <a:endParaRPr lang="en-US" sz="1900" dirty="0">
              <a:latin typeface="Times New Roman" panose="02020603050405020304" pitchFamily="18" charset="0"/>
              <a:cs typeface="Times New Roman" panose="02020603050405020304" pitchFamily="18" charset="0"/>
            </a:endParaRPr>
          </a:p>
          <a:p>
            <a:endParaRPr lang="en-US" sz="1900" dirty="0" smtClean="0">
              <a:latin typeface="Times New Roman" panose="02020603050405020304" pitchFamily="18" charset="0"/>
              <a:cs typeface="Times New Roman" panose="02020603050405020304" pitchFamily="18" charset="0"/>
            </a:endParaRPr>
          </a:p>
          <a:p>
            <a:pPr marL="0" indent="0">
              <a:buNone/>
            </a:pPr>
            <a:endParaRPr lang="en-US" sz="1900" dirty="0" smtClean="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3387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Serve the application</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204554"/>
            <a:ext cx="10018713" cy="5529943"/>
          </a:xfrm>
          <a:solidFill>
            <a:schemeClr val="bg1"/>
          </a:solidFill>
        </p:spPr>
        <p:txBody>
          <a:bodyPr>
            <a:normAutofit lnSpcReduction="10000"/>
          </a:bodyPr>
          <a:lstStyle/>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You </a:t>
            </a:r>
            <a:r>
              <a:rPr lang="en-US" sz="2000" dirty="0">
                <a:latin typeface="Times New Roman" panose="02020603050405020304" pitchFamily="18" charset="0"/>
                <a:cs typeface="Times New Roman" panose="02020603050405020304" pitchFamily="18" charset="0"/>
              </a:rPr>
              <a:t>can change the port if you wish using the following command </a:t>
            </a:r>
          </a:p>
          <a:p>
            <a:pPr marL="0" indent="0" algn="ctr">
              <a:buNone/>
            </a:pPr>
            <a:r>
              <a:rPr lang="en-US" sz="2000" b="1" dirty="0" smtClean="0">
                <a:latin typeface="Times New Roman" panose="02020603050405020304" pitchFamily="18" charset="0"/>
                <a:cs typeface="Times New Roman" panose="02020603050405020304" pitchFamily="18" charset="0"/>
              </a:rPr>
              <a:t>ng </a:t>
            </a:r>
            <a:r>
              <a:rPr lang="en-US" sz="2000" b="1" dirty="0">
                <a:latin typeface="Times New Roman" panose="02020603050405020304" pitchFamily="18" charset="0"/>
                <a:cs typeface="Times New Roman" panose="02020603050405020304" pitchFamily="18" charset="0"/>
              </a:rPr>
              <a:t>serve --host 0.0.0.0 –port 4205</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310937" y="1636816"/>
            <a:ext cx="7169927" cy="4067151"/>
          </a:xfrm>
          <a:prstGeom prst="rect">
            <a:avLst/>
          </a:prstGeom>
        </p:spPr>
      </p:pic>
    </p:spTree>
    <p:extLst>
      <p:ext uri="{BB962C8B-B14F-4D97-AF65-F5344CB8AC3E}">
        <p14:creationId xmlns:p14="http://schemas.microsoft.com/office/powerpoint/2010/main" val="37782881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 HelloWorld Template</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212867"/>
            <a:ext cx="10018713" cy="5529943"/>
          </a:xfrm>
          <a:solidFill>
            <a:schemeClr val="bg1"/>
          </a:solidFill>
        </p:spPr>
        <p:txBody>
          <a:bodyPr>
            <a:normAutofit/>
          </a:bodyPr>
          <a:lstStyle/>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Now to edit this application to display the message “</a:t>
            </a:r>
            <a:r>
              <a:rPr lang="en-US" sz="2000" b="1" dirty="0">
                <a:latin typeface="Times New Roman" panose="02020603050405020304" pitchFamily="18" charset="0"/>
                <a:cs typeface="Times New Roman" panose="02020603050405020304" pitchFamily="18" charset="0"/>
              </a:rPr>
              <a:t>Hello World</a:t>
            </a:r>
            <a:r>
              <a:rPr lang="en-US" sz="2000" dirty="0">
                <a:latin typeface="Times New Roman" panose="02020603050405020304" pitchFamily="18" charset="0"/>
                <a:cs typeface="Times New Roman" panose="02020603050405020304" pitchFamily="18" charset="0"/>
              </a:rPr>
              <a:t>” we need to edit </a:t>
            </a:r>
            <a:r>
              <a:rPr lang="en-US" sz="2000" b="1" dirty="0" err="1">
                <a:latin typeface="Times New Roman" panose="02020603050405020304" pitchFamily="18" charset="0"/>
                <a:cs typeface="Times New Roman" panose="02020603050405020304" pitchFamily="18" charset="0"/>
              </a:rPr>
              <a:t>src</a:t>
            </a:r>
            <a:r>
              <a:rPr lang="en-US" sz="2000" b="1" dirty="0">
                <a:latin typeface="Times New Roman" panose="02020603050405020304" pitchFamily="18" charset="0"/>
                <a:cs typeface="Times New Roman" panose="02020603050405020304" pitchFamily="18" charset="0"/>
              </a:rPr>
              <a:t>/app/app.component.html</a:t>
            </a:r>
            <a:r>
              <a:rPr lang="en-US" sz="2000" dirty="0">
                <a:latin typeface="Times New Roman" panose="02020603050405020304" pitchFamily="18" charset="0"/>
                <a:cs typeface="Times New Roman" panose="02020603050405020304" pitchFamily="18" charset="0"/>
              </a:rPr>
              <a:t> file HTML content.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Will </a:t>
            </a:r>
            <a:r>
              <a:rPr lang="en-US" sz="2000" dirty="0">
                <a:latin typeface="Times New Roman" panose="02020603050405020304" pitchFamily="18" charset="0"/>
                <a:cs typeface="Times New Roman" panose="02020603050405020304" pitchFamily="18" charset="0"/>
              </a:rPr>
              <a:t>create an h1 tag with Hello world text</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endParaRPr lang="en-US" sz="4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Notice that the development server is still running once I save the changes it will be reflected in the browser. </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33055" y="2923403"/>
            <a:ext cx="8217311" cy="501441"/>
          </a:xfrm>
          <a:prstGeom prst="rect">
            <a:avLst/>
          </a:prstGeom>
        </p:spPr>
      </p:pic>
      <p:pic>
        <p:nvPicPr>
          <p:cNvPr id="5" name="Picture 4"/>
          <p:cNvPicPr>
            <a:picLocks noChangeAspect="1"/>
          </p:cNvPicPr>
          <p:nvPr/>
        </p:nvPicPr>
        <p:blipFill>
          <a:blip r:embed="rId3"/>
          <a:stretch>
            <a:fillRect/>
          </a:stretch>
        </p:blipFill>
        <p:spPr>
          <a:xfrm>
            <a:off x="3975279" y="4407341"/>
            <a:ext cx="4669957" cy="2141473"/>
          </a:xfrm>
          <a:prstGeom prst="rect">
            <a:avLst/>
          </a:prstGeom>
        </p:spPr>
      </p:pic>
    </p:spTree>
    <p:extLst>
      <p:ext uri="{BB962C8B-B14F-4D97-AF65-F5344CB8AC3E}">
        <p14:creationId xmlns:p14="http://schemas.microsoft.com/office/powerpoint/2010/main" val="16365819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487" y="1247064"/>
            <a:ext cx="10291157" cy="2616199"/>
          </a:xfrm>
        </p:spPr>
        <p:txBody>
          <a:bodyPr>
            <a:normAutofit fontScale="90000"/>
          </a:bodyPr>
          <a:lstStyle/>
          <a:p>
            <a:r>
              <a:rPr lang="en-US" sz="4400" b="1" dirty="0">
                <a:latin typeface="Times New Roman" panose="02020603050405020304" pitchFamily="18" charset="0"/>
                <a:cs typeface="Times New Roman" panose="02020603050405020304" pitchFamily="18" charset="0"/>
              </a:rPr>
              <a:t>5</a:t>
            </a:r>
            <a:r>
              <a:rPr lang="en-US" sz="4400" b="1" dirty="0" smtClean="0">
                <a:latin typeface="Times New Roman" panose="02020603050405020304" pitchFamily="18" charset="0"/>
                <a:cs typeface="Times New Roman" panose="02020603050405020304" pitchFamily="18" charset="0"/>
              </a:rPr>
              <a:t>. Angular Project Structure &amp; </a:t>
            </a:r>
            <a:br>
              <a:rPr lang="en-US" sz="44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How Angular  Application Loads</a:t>
            </a:r>
            <a:br>
              <a:rPr lang="en-US" sz="4400" b="1" dirty="0" smtClean="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
            </a:r>
            <a:br>
              <a:rPr lang="en-US" sz="4400" b="1" dirty="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pic>
        <p:nvPicPr>
          <p:cNvPr id="21506" name="Picture 2" descr="Image result for 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8470" y="3794760"/>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0866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Understanding the Basic Web Development Framework</a:t>
            </a:r>
          </a:p>
        </p:txBody>
      </p:sp>
      <p:sp>
        <p:nvSpPr>
          <p:cNvPr id="3" name="Content Placeholder 2"/>
          <p:cNvSpPr>
            <a:spLocks noGrp="1"/>
          </p:cNvSpPr>
          <p:nvPr>
            <p:ph idx="1"/>
          </p:nvPr>
        </p:nvSpPr>
        <p:spPr>
          <a:xfrm>
            <a:off x="1632355" y="1079863"/>
            <a:ext cx="10018713" cy="5529943"/>
          </a:xfrm>
          <a:solidFill>
            <a:schemeClr val="bg1"/>
          </a:solidFill>
        </p:spPr>
        <p:txBody>
          <a:bodyPr>
            <a:normAutofit fontScale="92500" lnSpcReduction="10000"/>
          </a:bodyPr>
          <a:lstStyle/>
          <a:p>
            <a:pPr marL="0" indent="0">
              <a:buNone/>
            </a:pPr>
            <a:endParaRPr lang="en-US" sz="5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following are the most common types of data the browser uses to render the final user view as well as define the webpage behavior</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5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HTML files:</a:t>
            </a:r>
            <a:r>
              <a:rPr lang="en-US" sz="2000" dirty="0">
                <a:latin typeface="Times New Roman" panose="02020603050405020304" pitchFamily="18" charset="0"/>
                <a:cs typeface="Times New Roman" panose="02020603050405020304" pitchFamily="18" charset="0"/>
              </a:rPr>
              <a:t> P</a:t>
            </a:r>
            <a:r>
              <a:rPr lang="en-US" sz="2000" dirty="0" smtClean="0">
                <a:latin typeface="Times New Roman" panose="02020603050405020304" pitchFamily="18" charset="0"/>
                <a:cs typeface="Times New Roman" panose="02020603050405020304" pitchFamily="18" charset="0"/>
              </a:rPr>
              <a:t>rovide </a:t>
            </a:r>
            <a:r>
              <a:rPr lang="en-US" sz="2000" dirty="0">
                <a:latin typeface="Times New Roman" panose="02020603050405020304" pitchFamily="18" charset="0"/>
                <a:cs typeface="Times New Roman" panose="02020603050405020304" pitchFamily="18" charset="0"/>
              </a:rPr>
              <a:t>the fundamental structure of the DOM.</a:t>
            </a:r>
          </a:p>
          <a:p>
            <a:pPr lvl="0"/>
            <a:r>
              <a:rPr lang="en-US" sz="2000" b="1" dirty="0">
                <a:latin typeface="Times New Roman" panose="02020603050405020304" pitchFamily="18" charset="0"/>
                <a:cs typeface="Times New Roman" panose="02020603050405020304" pitchFamily="18" charset="0"/>
              </a:rPr>
              <a:t>CSS files:</a:t>
            </a:r>
            <a:r>
              <a:rPr lang="en-US" sz="2000" dirty="0">
                <a:latin typeface="Times New Roman" panose="02020603050405020304" pitchFamily="18" charset="0"/>
                <a:cs typeface="Times New Roman" panose="02020603050405020304" pitchFamily="18" charset="0"/>
              </a:rPr>
              <a:t> D</a:t>
            </a:r>
            <a:r>
              <a:rPr lang="en-US" sz="2000" dirty="0" smtClean="0">
                <a:latin typeface="Times New Roman" panose="02020603050405020304" pitchFamily="18" charset="0"/>
                <a:cs typeface="Times New Roman" panose="02020603050405020304" pitchFamily="18" charset="0"/>
              </a:rPr>
              <a:t>efine </a:t>
            </a:r>
            <a:r>
              <a:rPr lang="en-US" sz="2000" dirty="0">
                <a:latin typeface="Times New Roman" panose="02020603050405020304" pitchFamily="18" charset="0"/>
                <a:cs typeface="Times New Roman" panose="02020603050405020304" pitchFamily="18" charset="0"/>
              </a:rPr>
              <a:t>how each of the elements on the page is to be styled; for example, font, color, borders, and spacing.</a:t>
            </a:r>
          </a:p>
          <a:p>
            <a:pPr lvl="0"/>
            <a:r>
              <a:rPr lang="en-US" sz="2000" b="1" dirty="0">
                <a:latin typeface="Times New Roman" panose="02020603050405020304" pitchFamily="18" charset="0"/>
                <a:cs typeface="Times New Roman" panose="02020603050405020304" pitchFamily="18" charset="0"/>
              </a:rPr>
              <a:t>Client-side scripts: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JavaScript files, that provide </a:t>
            </a:r>
            <a:r>
              <a:rPr lang="en-US" sz="2000" dirty="0">
                <a:latin typeface="Times New Roman" panose="02020603050405020304" pitchFamily="18" charset="0"/>
                <a:cs typeface="Times New Roman" panose="02020603050405020304" pitchFamily="18" charset="0"/>
              </a:rPr>
              <a:t>added functionality to the webpage, manipulate the DOM to change the look of the webpage, and provide any necessary logic required to display the page and provide functionality.</a:t>
            </a:r>
          </a:p>
          <a:p>
            <a:pPr lvl="0"/>
            <a:r>
              <a:rPr lang="en-US" sz="2000" b="1" dirty="0">
                <a:latin typeface="Times New Roman" panose="02020603050405020304" pitchFamily="18" charset="0"/>
                <a:cs typeface="Times New Roman" panose="02020603050405020304" pitchFamily="18" charset="0"/>
              </a:rPr>
              <a:t>Media files:</a:t>
            </a:r>
            <a:r>
              <a:rPr lang="en-US" sz="2000" dirty="0">
                <a:latin typeface="Times New Roman" panose="02020603050405020304" pitchFamily="18" charset="0"/>
                <a:cs typeface="Times New Roman" panose="02020603050405020304" pitchFamily="18" charset="0"/>
              </a:rPr>
              <a:t> Image, video, and sound files are rendered as part of the webpage.</a:t>
            </a:r>
          </a:p>
          <a:p>
            <a:pPr lvl="0"/>
            <a:r>
              <a:rPr lang="en-US" sz="2000" b="1" dirty="0">
                <a:latin typeface="Times New Roman" panose="02020603050405020304" pitchFamily="18" charset="0"/>
                <a:cs typeface="Times New Roman" panose="02020603050405020304" pitchFamily="18" charset="0"/>
              </a:rPr>
              <a:t>Data:</a:t>
            </a:r>
            <a:r>
              <a:rPr lang="en-US" sz="2000" dirty="0">
                <a:latin typeface="Times New Roman" panose="02020603050405020304" pitchFamily="18" charset="0"/>
                <a:cs typeface="Times New Roman" panose="02020603050405020304" pitchFamily="18" charset="0"/>
              </a:rPr>
              <a:t> Any data, such as XML, JSON, or raw text, can be provided by the webserver as a response to an AJAX request. Rather than sending a request back to the server to rebuild the webpage, new data can be retrieved via AJAX and inserted into the webpage via JavaScript.</a:t>
            </a:r>
          </a:p>
          <a:p>
            <a:pPr lvl="0"/>
            <a:r>
              <a:rPr lang="en-US" sz="2000" b="1" dirty="0">
                <a:latin typeface="Times New Roman" panose="02020603050405020304" pitchFamily="18" charset="0"/>
                <a:cs typeface="Times New Roman" panose="02020603050405020304" pitchFamily="18" charset="0"/>
              </a:rPr>
              <a:t>HTTP headers:</a:t>
            </a:r>
            <a:r>
              <a:rPr lang="en-US" sz="2000" dirty="0">
                <a:latin typeface="Times New Roman" panose="02020603050405020304" pitchFamily="18" charset="0"/>
                <a:cs typeface="Times New Roman" panose="02020603050405020304" pitchFamily="18" charset="0"/>
              </a:rPr>
              <a:t> The HTTP protocol defines a set of headers that can be used by the browser and client-side scripts to define the behavior of the webpage. For example, cookies are contained in the HTTP headers. The HTTP headers also define the type of data in the request as well as the type of data expected to be returned to the browser.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6073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Angular File Structure</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180012"/>
            <a:ext cx="10018713" cy="5529943"/>
          </a:xfrm>
          <a:solidFill>
            <a:schemeClr val="bg1"/>
          </a:solidFill>
        </p:spPr>
        <p:txBody>
          <a:bodyPr>
            <a:normAutofit/>
          </a:bodyPr>
          <a:lstStyle/>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940075" y="399187"/>
            <a:ext cx="6550587" cy="6310768"/>
          </a:xfrm>
          <a:prstGeom prst="rect">
            <a:avLst/>
          </a:prstGeom>
        </p:spPr>
      </p:pic>
      <p:pic>
        <p:nvPicPr>
          <p:cNvPr id="11" name="Picture 10"/>
          <p:cNvPicPr>
            <a:picLocks noChangeAspect="1"/>
          </p:cNvPicPr>
          <p:nvPr/>
        </p:nvPicPr>
        <p:blipFill>
          <a:blip r:embed="rId3"/>
          <a:stretch>
            <a:fillRect/>
          </a:stretch>
        </p:blipFill>
        <p:spPr>
          <a:xfrm>
            <a:off x="3374967" y="1292762"/>
            <a:ext cx="2028306" cy="5304442"/>
          </a:xfrm>
          <a:prstGeom prst="rect">
            <a:avLst/>
          </a:prstGeom>
        </p:spPr>
      </p:pic>
    </p:spTree>
    <p:extLst>
      <p:ext uri="{BB962C8B-B14F-4D97-AF65-F5344CB8AC3E}">
        <p14:creationId xmlns:p14="http://schemas.microsoft.com/office/powerpoint/2010/main" val="34030519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main.ts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487186"/>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In this file we imported the </a:t>
            </a:r>
            <a:r>
              <a:rPr lang="en-US" sz="2000" b="1" dirty="0" err="1">
                <a:latin typeface="Times New Roman" panose="02020603050405020304" pitchFamily="18" charset="0"/>
                <a:cs typeface="Times New Roman" panose="02020603050405020304" pitchFamily="18" charset="0"/>
              </a:rPr>
              <a:t>AppModule</a:t>
            </a:r>
            <a:r>
              <a:rPr lang="en-US" sz="2000" dirty="0">
                <a:latin typeface="Times New Roman" panose="02020603050405020304" pitchFamily="18" charset="0"/>
                <a:cs typeface="Times New Roman" panose="02020603050405020304" pitchFamily="18" charset="0"/>
              </a:rPr>
              <a:t> from “</a:t>
            </a:r>
            <a:r>
              <a:rPr lang="en-US" sz="2000" b="1" dirty="0" err="1">
                <a:latin typeface="Times New Roman" panose="02020603050405020304" pitchFamily="18" charset="0"/>
                <a:cs typeface="Times New Roman" panose="02020603050405020304" pitchFamily="18" charset="0"/>
              </a:rPr>
              <a:t>app.module.ts</a:t>
            </a:r>
            <a:r>
              <a:rPr lang="en-US" sz="2000" dirty="0">
                <a:latin typeface="Times New Roman" panose="02020603050405020304" pitchFamily="18" charset="0"/>
                <a:cs typeface="Times New Roman" panose="02020603050405020304" pitchFamily="18" charset="0"/>
              </a:rPr>
              <a:t>” file and we bootstrap it as the main or the first module our application loads in our project.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main.ts</a:t>
            </a:r>
            <a:r>
              <a:rPr lang="en-US" sz="2000" dirty="0">
                <a:latin typeface="Times New Roman" panose="02020603050405020304" pitchFamily="18" charset="0"/>
                <a:cs typeface="Times New Roman" panose="02020603050405020304" pitchFamily="18" charset="0"/>
              </a:rPr>
              <a:t>” file is the entry point of our application, let’s take a look at it :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300357" y="3091768"/>
            <a:ext cx="8547714" cy="3383847"/>
          </a:xfrm>
          <a:prstGeom prst="rect">
            <a:avLst/>
          </a:prstGeom>
        </p:spPr>
      </p:pic>
    </p:spTree>
    <p:extLst>
      <p:ext uri="{BB962C8B-B14F-4D97-AF65-F5344CB8AC3E}">
        <p14:creationId xmlns:p14="http://schemas.microsoft.com/office/powerpoint/2010/main" val="33987538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app.module.ts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487186"/>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In the first four lines </a:t>
            </a:r>
            <a:r>
              <a:rPr lang="en-US" sz="2000" b="1" dirty="0" err="1">
                <a:latin typeface="Times New Roman" panose="02020603050405020304" pitchFamily="18" charset="0"/>
                <a:cs typeface="Times New Roman" panose="02020603050405020304" pitchFamily="18" charset="0"/>
              </a:rPr>
              <a:t>NgModule</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BrowserModul</a:t>
            </a:r>
            <a:r>
              <a:rPr lang="en-US" sz="2000" dirty="0" err="1">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AppRoutingModule</a:t>
            </a:r>
            <a:r>
              <a:rPr lang="en-US" sz="2000" dirty="0">
                <a:latin typeface="Times New Roman" panose="02020603050405020304" pitchFamily="18" charset="0"/>
                <a:cs typeface="Times New Roman" panose="02020603050405020304" pitchFamily="18" charset="0"/>
              </a:rPr>
              <a:t> and </a:t>
            </a:r>
            <a:r>
              <a:rPr lang="en-US" sz="2000" b="1" dirty="0" err="1">
                <a:latin typeface="Times New Roman" panose="02020603050405020304" pitchFamily="18" charset="0"/>
                <a:cs typeface="Times New Roman" panose="02020603050405020304" pitchFamily="18" charset="0"/>
              </a:rPr>
              <a:t>AppComponent</a:t>
            </a:r>
            <a:r>
              <a:rPr lang="en-US" sz="2000" dirty="0">
                <a:latin typeface="Times New Roman" panose="02020603050405020304" pitchFamily="18" charset="0"/>
                <a:cs typeface="Times New Roman" panose="02020603050405020304" pitchFamily="18" charset="0"/>
              </a:rPr>
              <a:t> are imported to the “</a:t>
            </a:r>
            <a:r>
              <a:rPr lang="en-US" sz="2000" b="1" dirty="0" err="1">
                <a:latin typeface="Times New Roman" panose="02020603050405020304" pitchFamily="18" charset="0"/>
                <a:cs typeface="Times New Roman" panose="02020603050405020304" pitchFamily="18" charset="0"/>
              </a:rPr>
              <a:t>app.module.ts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we have the </a:t>
            </a:r>
            <a:r>
              <a:rPr lang="en-US" sz="2000" b="1" dirty="0" err="1">
                <a:latin typeface="Times New Roman" panose="02020603050405020304" pitchFamily="18" charset="0"/>
                <a:cs typeface="Times New Roman" panose="02020603050405020304" pitchFamily="18" charset="0"/>
              </a:rPr>
              <a:t>NgModule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decorator which is used to define a module</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834871" y="2926081"/>
            <a:ext cx="6952545" cy="4023360"/>
          </a:xfrm>
          <a:prstGeom prst="rect">
            <a:avLst/>
          </a:prstGeom>
        </p:spPr>
      </p:pic>
    </p:spTree>
    <p:extLst>
      <p:ext uri="{BB962C8B-B14F-4D97-AF65-F5344CB8AC3E}">
        <p14:creationId xmlns:p14="http://schemas.microsoft.com/office/powerpoint/2010/main" val="36976625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app.module.ts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223158"/>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NgModule</a:t>
            </a:r>
            <a:r>
              <a:rPr lang="en-US" sz="2000" dirty="0">
                <a:latin typeface="Times New Roman" panose="02020603050405020304" pitchFamily="18" charset="0"/>
                <a:cs typeface="Times New Roman" panose="02020603050405020304" pitchFamily="18" charset="0"/>
              </a:rPr>
              <a:t> decorator include the following </a:t>
            </a:r>
            <a:r>
              <a:rPr lang="en-US" sz="2000" dirty="0" smtClean="0">
                <a:latin typeface="Times New Roman" panose="02020603050405020304" pitchFamily="18" charset="0"/>
                <a:cs typeface="Times New Roman" panose="02020603050405020304" pitchFamily="18" charset="0"/>
              </a:rPr>
              <a:t>properties</a:t>
            </a: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151029" y="2689364"/>
            <a:ext cx="8748609" cy="2597532"/>
          </a:xfrm>
          <a:prstGeom prst="rect">
            <a:avLst/>
          </a:prstGeom>
        </p:spPr>
      </p:pic>
    </p:spTree>
    <p:extLst>
      <p:ext uri="{BB962C8B-B14F-4D97-AF65-F5344CB8AC3E}">
        <p14:creationId xmlns:p14="http://schemas.microsoft.com/office/powerpoint/2010/main" val="13981507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app.component.ts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221179"/>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AppComponent</a:t>
            </a:r>
            <a:r>
              <a:rPr lang="en-US" sz="2000" dirty="0">
                <a:latin typeface="Times New Roman" panose="02020603050405020304" pitchFamily="18" charset="0"/>
                <a:cs typeface="Times New Roman" panose="02020603050405020304" pitchFamily="18" charset="0"/>
              </a:rPr>
              <a:t> is the root component of our </a:t>
            </a:r>
            <a:r>
              <a:rPr lang="en-US" sz="2000" dirty="0" smtClean="0">
                <a:latin typeface="Times New Roman" panose="02020603050405020304" pitchFamily="18" charset="0"/>
                <a:cs typeface="Times New Roman" panose="02020603050405020304" pitchFamily="18" charset="0"/>
              </a:rPr>
              <a:t>application.</a:t>
            </a:r>
          </a:p>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t </a:t>
            </a:r>
            <a:r>
              <a:rPr lang="en-US" sz="2000" dirty="0">
                <a:latin typeface="Times New Roman" panose="02020603050405020304" pitchFamily="18" charset="0"/>
                <a:cs typeface="Times New Roman" panose="02020603050405020304" pitchFamily="18" charset="0"/>
              </a:rPr>
              <a:t>will be the first component loads in the project.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Here </a:t>
            </a:r>
            <a:r>
              <a:rPr lang="en-US" sz="2000" dirty="0">
                <a:latin typeface="Times New Roman" panose="02020603050405020304" pitchFamily="18" charset="0"/>
                <a:cs typeface="Times New Roman" panose="02020603050405020304" pitchFamily="18" charset="0"/>
              </a:rPr>
              <a:t>is </a:t>
            </a:r>
            <a:r>
              <a:rPr lang="en-US" sz="2000" dirty="0" err="1">
                <a:latin typeface="Times New Roman" panose="02020603050405020304" pitchFamily="18" charset="0"/>
                <a:cs typeface="Times New Roman" panose="02020603050405020304" pitchFamily="18" charset="0"/>
              </a:rPr>
              <a:t>TypeScript</a:t>
            </a:r>
            <a:r>
              <a:rPr lang="en-US" sz="2000" dirty="0">
                <a:latin typeface="Times New Roman" panose="02020603050405020304" pitchFamily="18" charset="0"/>
                <a:cs typeface="Times New Roman" panose="02020603050405020304" pitchFamily="18" charset="0"/>
              </a:rPr>
              <a:t> (logic) file of </a:t>
            </a:r>
            <a:r>
              <a:rPr lang="en-US" sz="2000" b="1" dirty="0" err="1">
                <a:latin typeface="Times New Roman" panose="02020603050405020304" pitchFamily="18" charset="0"/>
                <a:cs typeface="Times New Roman" panose="02020603050405020304" pitchFamily="18" charset="0"/>
              </a:rPr>
              <a:t>AppComponent</a:t>
            </a:r>
            <a:r>
              <a:rPr lang="en-US" sz="2000" dirty="0">
                <a:latin typeface="Times New Roman" panose="02020603050405020304" pitchFamily="18" charset="0"/>
                <a:cs typeface="Times New Roman" panose="02020603050405020304" pitchFamily="18" charset="0"/>
              </a:rPr>
              <a:t> looks like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the first line, the Component library is imported </a:t>
            </a:r>
            <a:r>
              <a:rPr lang="en-US" sz="2000" dirty="0" smtClean="0">
                <a:latin typeface="Times New Roman" panose="02020603050405020304" pitchFamily="18" charset="0"/>
                <a:cs typeface="Times New Roman" panose="02020603050405020304" pitchFamily="18" charset="0"/>
              </a:rPr>
              <a:t>we use it using @Component decorator</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028487" y="2975958"/>
            <a:ext cx="8806087" cy="2951019"/>
          </a:xfrm>
          <a:prstGeom prst="rect">
            <a:avLst/>
          </a:prstGeom>
        </p:spPr>
      </p:pic>
    </p:spTree>
    <p:extLst>
      <p:ext uri="{BB962C8B-B14F-4D97-AF65-F5344CB8AC3E}">
        <p14:creationId xmlns:p14="http://schemas.microsoft.com/office/powerpoint/2010/main" val="32483678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app.component.ts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170115"/>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The @Component decorator can include the following properties: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component is simply a class were we can have properties and methods within it.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the default generated </a:t>
            </a:r>
            <a:r>
              <a:rPr lang="en-US" sz="2000" b="1" dirty="0" err="1">
                <a:latin typeface="Times New Roman" panose="02020603050405020304" pitchFamily="18" charset="0"/>
                <a:cs typeface="Times New Roman" panose="02020603050405020304" pitchFamily="18" charset="0"/>
              </a:rPr>
              <a:t>app.component.ts</a:t>
            </a:r>
            <a:r>
              <a:rPr lang="en-US" sz="2000" dirty="0">
                <a:latin typeface="Times New Roman" panose="02020603050405020304" pitchFamily="18" charset="0"/>
                <a:cs typeface="Times New Roman" panose="02020603050405020304" pitchFamily="18" charset="0"/>
              </a:rPr>
              <a:t> file we have only one property in the </a:t>
            </a:r>
            <a:r>
              <a:rPr lang="en-US" sz="2000" b="1" dirty="0" err="1">
                <a:latin typeface="Times New Roman" panose="02020603050405020304" pitchFamily="18" charset="0"/>
                <a:cs typeface="Times New Roman" panose="02020603050405020304" pitchFamily="18" charset="0"/>
              </a:rPr>
              <a:t>AppComponent</a:t>
            </a:r>
            <a:r>
              <a:rPr lang="en-US" sz="2000" dirty="0">
                <a:latin typeface="Times New Roman" panose="02020603050405020304" pitchFamily="18" charset="0"/>
                <a:cs typeface="Times New Roman" panose="02020603050405020304" pitchFamily="18" charset="0"/>
              </a:rPr>
              <a:t> class which is </a:t>
            </a:r>
            <a:r>
              <a:rPr lang="en-US" sz="2000" b="1" i="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and its assigned to be </a:t>
            </a:r>
            <a:r>
              <a:rPr lang="en-US" sz="2000"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HelloWorld</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our project name. </a:t>
            </a:r>
          </a:p>
          <a:p>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533115" y="1972287"/>
            <a:ext cx="7913636" cy="2749342"/>
          </a:xfrm>
          <a:prstGeom prst="rect">
            <a:avLst/>
          </a:prstGeom>
        </p:spPr>
      </p:pic>
    </p:spTree>
    <p:extLst>
      <p:ext uri="{BB962C8B-B14F-4D97-AF65-F5344CB8AC3E}">
        <p14:creationId xmlns:p14="http://schemas.microsoft.com/office/powerpoint/2010/main" val="12696745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index.html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487186"/>
            <a:ext cx="10018713" cy="5529943"/>
          </a:xfrm>
          <a:solidFill>
            <a:schemeClr val="bg1"/>
          </a:solidFill>
        </p:spPr>
        <p:txBody>
          <a:bodyPr>
            <a:normAutofit/>
          </a:bodyPr>
          <a:lstStyle/>
          <a:p>
            <a:r>
              <a:rPr lang="en-US" sz="2000" dirty="0"/>
              <a:t>This file contain only the basic html skeleton of our </a:t>
            </a:r>
            <a:r>
              <a:rPr lang="en-US" sz="2000" dirty="0" smtClean="0"/>
              <a:t>application</a:t>
            </a:r>
          </a:p>
          <a:p>
            <a:r>
              <a:rPr lang="en-US" sz="2000" dirty="0"/>
              <a:t>I</a:t>
            </a:r>
            <a:r>
              <a:rPr lang="en-US" sz="2000" dirty="0" smtClean="0"/>
              <a:t>t </a:t>
            </a:r>
            <a:r>
              <a:rPr lang="en-US" sz="2000" dirty="0"/>
              <a:t>will load the root component (the only component we have now) </a:t>
            </a:r>
            <a:r>
              <a:rPr lang="en-US" sz="2000" b="1" dirty="0" err="1"/>
              <a:t>AppComponent</a:t>
            </a:r>
            <a:r>
              <a:rPr lang="en-US" sz="2000" b="1" dirty="0"/>
              <a:t> </a:t>
            </a:r>
            <a:r>
              <a:rPr lang="en-US" sz="2000" dirty="0"/>
              <a:t>using the selector </a:t>
            </a:r>
            <a:r>
              <a:rPr lang="en-US" sz="2000" b="1" dirty="0"/>
              <a:t>app-root. </a:t>
            </a:r>
            <a:endParaRPr lang="en-US" sz="2000" dirty="0"/>
          </a:p>
          <a:p>
            <a:r>
              <a:rPr lang="en-US" sz="2000" dirty="0"/>
              <a:t>The </a:t>
            </a:r>
            <a:r>
              <a:rPr lang="en-US" sz="2000" b="1" dirty="0"/>
              <a:t>app-root </a:t>
            </a:r>
            <a:r>
              <a:rPr lang="en-US" sz="2000" dirty="0"/>
              <a:t>html tag will be replaced by the component template </a:t>
            </a:r>
            <a:r>
              <a:rPr lang="en-US" sz="2000" dirty="0" smtClean="0"/>
              <a:t>file (</a:t>
            </a:r>
            <a:r>
              <a:rPr lang="en-US" sz="2000" b="1" dirty="0" smtClean="0"/>
              <a:t>app.component.html). </a:t>
            </a:r>
            <a:endParaRPr lang="en-US" sz="2000" dirty="0"/>
          </a:p>
          <a:p>
            <a:endParaRPr lang="en-US" sz="2000" dirty="0" smtClean="0"/>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56569" y="3434068"/>
            <a:ext cx="7493831" cy="3423931"/>
          </a:xfrm>
          <a:prstGeom prst="rect">
            <a:avLst/>
          </a:prstGeom>
        </p:spPr>
      </p:pic>
    </p:spTree>
    <p:extLst>
      <p:ext uri="{BB962C8B-B14F-4D97-AF65-F5344CB8AC3E}">
        <p14:creationId xmlns:p14="http://schemas.microsoft.com/office/powerpoint/2010/main" val="30700247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app.component.html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487186"/>
            <a:ext cx="10018713" cy="5529943"/>
          </a:xfrm>
          <a:solidFill>
            <a:schemeClr val="bg1"/>
          </a:solidFill>
        </p:spPr>
        <p:txBody>
          <a:bodyPr>
            <a:normAutofit/>
          </a:bodyPr>
          <a:lstStyle/>
          <a:p>
            <a:r>
              <a:rPr lang="en-US" sz="2000" dirty="0"/>
              <a:t>Now let’s take a look at what will be actually shown in our browser when the application run. </a:t>
            </a:r>
            <a:endParaRPr lang="en-US" sz="2000" dirty="0" smtClean="0"/>
          </a:p>
          <a:p>
            <a:r>
              <a:rPr lang="en-US" sz="2000" dirty="0" smtClean="0"/>
              <a:t>Since </a:t>
            </a:r>
            <a:r>
              <a:rPr lang="en-US" sz="2000" dirty="0"/>
              <a:t>we have only one component the component template </a:t>
            </a:r>
            <a:r>
              <a:rPr lang="en-US" sz="2000" b="1" dirty="0"/>
              <a:t>app.component.html</a:t>
            </a:r>
            <a:r>
              <a:rPr lang="en-US" sz="2000" dirty="0"/>
              <a:t> will be render when the application is loaded: </a:t>
            </a:r>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pic>
        <p:nvPicPr>
          <p:cNvPr id="6" name="Picture 5"/>
          <p:cNvPicPr>
            <a:picLocks noChangeAspect="1"/>
          </p:cNvPicPr>
          <p:nvPr/>
        </p:nvPicPr>
        <p:blipFill>
          <a:blip r:embed="rId2"/>
          <a:stretch>
            <a:fillRect/>
          </a:stretch>
        </p:blipFill>
        <p:spPr>
          <a:xfrm>
            <a:off x="2391798" y="3750716"/>
            <a:ext cx="8217311" cy="501441"/>
          </a:xfrm>
          <a:prstGeom prst="rect">
            <a:avLst/>
          </a:prstGeom>
        </p:spPr>
      </p:pic>
    </p:spTree>
    <p:extLst>
      <p:ext uri="{BB962C8B-B14F-4D97-AF65-F5344CB8AC3E}">
        <p14:creationId xmlns:p14="http://schemas.microsoft.com/office/powerpoint/2010/main" val="6634906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487" y="1247064"/>
            <a:ext cx="10291157" cy="2616199"/>
          </a:xfrm>
        </p:spPr>
        <p:txBody>
          <a:bodyPr>
            <a:normAutofit/>
          </a:bodyPr>
          <a:lstStyle/>
          <a:p>
            <a:r>
              <a:rPr lang="en-US" sz="4400" b="1" dirty="0">
                <a:latin typeface="Times New Roman" panose="02020603050405020304" pitchFamily="18" charset="0"/>
                <a:cs typeface="Times New Roman" panose="02020603050405020304" pitchFamily="18" charset="0"/>
              </a:rPr>
              <a:t>6</a:t>
            </a:r>
            <a:r>
              <a:rPr lang="en-US" sz="4400" b="1" dirty="0" smtClean="0">
                <a:latin typeface="Times New Roman" panose="02020603050405020304" pitchFamily="18" charset="0"/>
                <a:cs typeface="Times New Roman" panose="02020603050405020304" pitchFamily="18" charset="0"/>
              </a:rPr>
              <a:t>. Angular Components</a:t>
            </a:r>
            <a:br>
              <a:rPr lang="en-US" sz="4400" b="1" dirty="0" smtClean="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
            </a:r>
            <a:br>
              <a:rPr lang="en-US" sz="4400" b="1" dirty="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7215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Angular Components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62989"/>
            <a:ext cx="10018713" cy="5529943"/>
          </a:xfrm>
          <a:solidFill>
            <a:schemeClr val="bg1"/>
          </a:solidFill>
        </p:spPr>
        <p:txBody>
          <a:bodyPr>
            <a:normAutofit/>
          </a:bodyPr>
          <a:lstStyle/>
          <a:p>
            <a:pPr lvl="0"/>
            <a:r>
              <a:rPr lang="en-US" sz="2000" dirty="0">
                <a:latin typeface="Times New Roman" panose="02020603050405020304" pitchFamily="18" charset="0"/>
                <a:cs typeface="Times New Roman" panose="02020603050405020304" pitchFamily="18" charset="0"/>
              </a:rPr>
              <a:t>Components are the basic bricks in Angular Application</a:t>
            </a:r>
          </a:p>
          <a:p>
            <a:pPr lvl="0"/>
            <a:r>
              <a:rPr lang="en-US" sz="2000" dirty="0">
                <a:latin typeface="Times New Roman" panose="02020603050405020304" pitchFamily="18" charset="0"/>
                <a:cs typeface="Times New Roman" panose="02020603050405020304" pitchFamily="18" charset="0"/>
              </a:rPr>
              <a:t>Component is just a class with component decorator </a:t>
            </a:r>
          </a:p>
          <a:p>
            <a:pPr lvl="0"/>
            <a:r>
              <a:rPr lang="en-US" sz="2000" dirty="0" smtClean="0">
                <a:latin typeface="Times New Roman" panose="02020603050405020304" pitchFamily="18" charset="0"/>
                <a:cs typeface="Times New Roman" panose="02020603050405020304" pitchFamily="18" charset="0"/>
              </a:rPr>
              <a:t>Each </a:t>
            </a:r>
            <a:r>
              <a:rPr lang="en-US" sz="2000" dirty="0">
                <a:latin typeface="Times New Roman" panose="02020603050405020304" pitchFamily="18" charset="0"/>
                <a:cs typeface="Times New Roman" panose="02020603050405020304" pitchFamily="18" charset="0"/>
              </a:rPr>
              <a:t>Component consist consists of </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Template </a:t>
            </a:r>
            <a:r>
              <a:rPr lang="en-US" dirty="0">
                <a:latin typeface="Times New Roman" panose="02020603050405020304" pitchFamily="18" charset="0"/>
                <a:cs typeface="Times New Roman" panose="02020603050405020304" pitchFamily="18" charset="0"/>
              </a:rPr>
              <a:t>(HTML)</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Style sheet (CSS)</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Logic code (Typescript Class</a:t>
            </a:r>
            <a:r>
              <a:rPr lang="en-US" dirty="0" smtClean="0">
                <a:latin typeface="Times New Roman" panose="02020603050405020304" pitchFamily="18"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Web component Standard: </a:t>
            </a:r>
          </a:p>
          <a:p>
            <a:pPr lvl="1"/>
            <a:r>
              <a:rPr lang="en-US" dirty="0">
                <a:latin typeface="Times New Roman" panose="02020603050405020304" pitchFamily="18" charset="0"/>
                <a:cs typeface="Times New Roman" panose="02020603050405020304" pitchFamily="18" charset="0"/>
              </a:rPr>
              <a:t>Isolated components </a:t>
            </a:r>
          </a:p>
          <a:p>
            <a:pPr lvl="1"/>
            <a:r>
              <a:rPr lang="en-US" dirty="0">
                <a:latin typeface="Times New Roman" panose="02020603050405020304" pitchFamily="18" charset="0"/>
                <a:cs typeface="Times New Roman" panose="02020603050405020304" pitchFamily="18" charset="0"/>
              </a:rPr>
              <a:t>Reusable in different </a:t>
            </a:r>
            <a:r>
              <a:rPr lang="en-US" dirty="0" smtClean="0">
                <a:latin typeface="Times New Roman" panose="02020603050405020304" pitchFamily="18" charset="0"/>
                <a:cs typeface="Times New Roman" panose="02020603050405020304" pitchFamily="18" charset="0"/>
              </a:rPr>
              <a:t>apps</a:t>
            </a:r>
            <a:endParaRPr lang="en-US"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7802333" y="1162989"/>
            <a:ext cx="3848735" cy="2593340"/>
          </a:xfrm>
          <a:prstGeom prst="rect">
            <a:avLst/>
          </a:prstGeom>
        </p:spPr>
      </p:pic>
      <p:pic>
        <p:nvPicPr>
          <p:cNvPr id="7" name="Picture 6"/>
          <p:cNvPicPr/>
          <p:nvPr/>
        </p:nvPicPr>
        <p:blipFill>
          <a:blip r:embed="rId3"/>
          <a:stretch>
            <a:fillRect/>
          </a:stretch>
        </p:blipFill>
        <p:spPr>
          <a:xfrm>
            <a:off x="5536275" y="4405746"/>
            <a:ext cx="6114793" cy="2011680"/>
          </a:xfrm>
          <a:prstGeom prst="rect">
            <a:avLst/>
          </a:prstGeom>
        </p:spPr>
      </p:pic>
    </p:spTree>
    <p:extLst>
      <p:ext uri="{BB962C8B-B14F-4D97-AF65-F5344CB8AC3E}">
        <p14:creationId xmlns:p14="http://schemas.microsoft.com/office/powerpoint/2010/main" val="17721998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Understanding the Basic Web Development Framework</a:t>
            </a:r>
          </a:p>
        </p:txBody>
      </p:sp>
      <p:sp>
        <p:nvSpPr>
          <p:cNvPr id="3" name="Content Placeholder 2"/>
          <p:cNvSpPr>
            <a:spLocks noGrp="1"/>
          </p:cNvSpPr>
          <p:nvPr>
            <p:ph idx="1"/>
          </p:nvPr>
        </p:nvSpPr>
        <p:spPr>
          <a:xfrm>
            <a:off x="1632355" y="1079863"/>
            <a:ext cx="10018713" cy="5529943"/>
          </a:xfrm>
          <a:solidFill>
            <a:schemeClr val="bg1"/>
          </a:solidFill>
        </p:spPr>
        <p:txBody>
          <a:bodyPr>
            <a:normAutofit fontScale="92500" lnSpcReduction="10000"/>
          </a:bodyPr>
          <a:lstStyle/>
          <a:p>
            <a:pPr marL="0" indent="0">
              <a:buNone/>
            </a:pPr>
            <a:endParaRPr lang="en-US" sz="500" dirty="0" smtClean="0">
              <a:latin typeface="Times New Roman" panose="02020603050405020304" pitchFamily="18" charset="0"/>
              <a:cs typeface="Times New Roman" panose="02020603050405020304" pitchFamily="18" charset="0"/>
            </a:endParaRPr>
          </a:p>
          <a:p>
            <a:pPr marL="0" indent="0" algn="ctr">
              <a:buNone/>
            </a:pPr>
            <a:endParaRPr lang="en-US" sz="700" b="1" u="sng" dirty="0" smtClean="0">
              <a:latin typeface="Times New Roman" panose="02020603050405020304" pitchFamily="18" charset="0"/>
              <a:cs typeface="Times New Roman" panose="02020603050405020304" pitchFamily="18" charset="0"/>
            </a:endParaRPr>
          </a:p>
          <a:p>
            <a:pPr marL="0" indent="0" algn="ctr">
              <a:buNone/>
            </a:pPr>
            <a:r>
              <a:rPr lang="en-US" sz="2000" b="1" u="sng" dirty="0" smtClean="0">
                <a:latin typeface="Times New Roman" panose="02020603050405020304" pitchFamily="18" charset="0"/>
                <a:cs typeface="Times New Roman" panose="02020603050405020304" pitchFamily="18" charset="0"/>
              </a:rPr>
              <a:t>1.5 </a:t>
            </a:r>
            <a:r>
              <a:rPr lang="en-US" sz="2000" b="1" u="sng" dirty="0">
                <a:latin typeface="Times New Roman" panose="02020603050405020304" pitchFamily="18" charset="0"/>
                <a:cs typeface="Times New Roman" panose="02020603050405020304" pitchFamily="18" charset="0"/>
              </a:rPr>
              <a:t>Webserver</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sz="6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webserver’s main focus is handling requests from browsers.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browser may request a document, post data, or perform an AJAX request to get a data. </a:t>
            </a:r>
          </a:p>
          <a:p>
            <a:pPr lvl="0"/>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webserver uses the HTTP headers as well as the URL to determine what action to take.</a:t>
            </a:r>
          </a:p>
          <a:p>
            <a:pPr lvl="0"/>
            <a:r>
              <a:rPr lang="en-US" sz="2000" dirty="0">
                <a:latin typeface="Times New Roman" panose="02020603050405020304" pitchFamily="18" charset="0"/>
                <a:cs typeface="Times New Roman" panose="02020603050405020304" pitchFamily="18" charset="0"/>
              </a:rPr>
              <a:t> This is where things get different depending on the webserver, configuration, and technologies used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Most out-of-the-box webservers, such as Apache and IIS, are made to serve static files such as .html, .</a:t>
            </a:r>
            <a:r>
              <a:rPr lang="en-US" sz="2000" dirty="0" err="1">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and media files.</a:t>
            </a:r>
          </a:p>
          <a:p>
            <a:pPr lvl="0"/>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handle POST requests that modify server data and AJAX requests to interact with backend services, webservers need to be extended with server-side scripts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A server-side program is really anything that can be executed by the webserver to perform the task the browser is requesting. </a:t>
            </a:r>
          </a:p>
          <a:p>
            <a:pPr lvl="0"/>
            <a:r>
              <a:rPr lang="en-US" sz="2000" dirty="0">
                <a:latin typeface="Times New Roman" panose="02020603050405020304" pitchFamily="18" charset="0"/>
                <a:cs typeface="Times New Roman" panose="02020603050405020304" pitchFamily="18" charset="0"/>
              </a:rPr>
              <a:t>These can be written in PHP, Python, C, C++, C#, Java, ….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0931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Angular Components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221179"/>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Components are </a:t>
            </a:r>
            <a:r>
              <a:rPr lang="en-US" sz="2000" dirty="0" smtClean="0">
                <a:latin typeface="Times New Roman" panose="02020603050405020304" pitchFamily="18" charset="0"/>
                <a:cs typeface="Times New Roman" panose="02020603050405020304" pitchFamily="18" charset="0"/>
              </a:rPr>
              <a:t>Hierarchical</a:t>
            </a:r>
          </a:p>
          <a:p>
            <a:r>
              <a:rPr lang="en-US" sz="2000" dirty="0">
                <a:latin typeface="Times New Roman" panose="02020603050405020304" pitchFamily="18" charset="0"/>
                <a:cs typeface="Times New Roman" panose="02020603050405020304" pitchFamily="18" charset="0"/>
              </a:rPr>
              <a:t>The advantage you will have small and easily to maintain building blocks for your UI.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also can be even reuse because some components appear more than once in a page</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1690545" y="3107773"/>
            <a:ext cx="4851571" cy="3434344"/>
          </a:xfrm>
          <a:prstGeom prst="rect">
            <a:avLst/>
          </a:prstGeom>
        </p:spPr>
      </p:pic>
      <p:pic>
        <p:nvPicPr>
          <p:cNvPr id="8" name="Picture 7"/>
          <p:cNvPicPr/>
          <p:nvPr/>
        </p:nvPicPr>
        <p:blipFill>
          <a:blip r:embed="rId3"/>
          <a:stretch>
            <a:fillRect/>
          </a:stretch>
        </p:blipFill>
        <p:spPr>
          <a:xfrm>
            <a:off x="6201295" y="3084023"/>
            <a:ext cx="5449774" cy="3458094"/>
          </a:xfrm>
          <a:prstGeom prst="rect">
            <a:avLst/>
          </a:prstGeom>
        </p:spPr>
      </p:pic>
    </p:spTree>
    <p:extLst>
      <p:ext uri="{BB962C8B-B14F-4D97-AF65-F5344CB8AC3E}">
        <p14:creationId xmlns:p14="http://schemas.microsoft.com/office/powerpoint/2010/main" val="29536527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Generating a component</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226777"/>
            <a:ext cx="10018713" cy="5529943"/>
          </a:xfrm>
          <a:solidFill>
            <a:schemeClr val="bg1"/>
          </a:solidFill>
        </p:spPr>
        <p:txBody>
          <a:bodyPr>
            <a:normAutofit lnSpcReduction="10000"/>
          </a:bodyPr>
          <a:lstStyle/>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can use Angular CLI command to generate angular component.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Type </a:t>
            </a:r>
            <a:r>
              <a:rPr lang="en-US" sz="2000" b="1" dirty="0">
                <a:latin typeface="Times New Roman" panose="02020603050405020304" pitchFamily="18" charset="0"/>
                <a:cs typeface="Times New Roman" panose="02020603050405020304" pitchFamily="18" charset="0"/>
              </a:rPr>
              <a:t>ng generate component</a:t>
            </a:r>
            <a:r>
              <a:rPr lang="en-US" sz="2000" dirty="0">
                <a:latin typeface="Times New Roman" panose="02020603050405020304" pitchFamily="18" charset="0"/>
                <a:cs typeface="Times New Roman" panose="02020603050405020304" pitchFamily="18" charset="0"/>
              </a:rPr>
              <a:t> command or </a:t>
            </a:r>
            <a:r>
              <a:rPr lang="en-US" sz="2000" b="1" dirty="0">
                <a:latin typeface="Times New Roman" panose="02020603050405020304" pitchFamily="18" charset="0"/>
                <a:cs typeface="Times New Roman" panose="02020603050405020304" pitchFamily="18" charset="0"/>
              </a:rPr>
              <a:t>ng g c</a:t>
            </a:r>
            <a:r>
              <a:rPr lang="en-US" sz="2000" dirty="0">
                <a:latin typeface="Times New Roman" panose="02020603050405020304" pitchFamily="18" charset="0"/>
                <a:cs typeface="Times New Roman" panose="02020603050405020304" pitchFamily="18" charset="0"/>
              </a:rPr>
              <a:t> for shorthand, followed by the component name.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 </a:t>
            </a:r>
            <a:r>
              <a:rPr lang="en-US" sz="2000" dirty="0">
                <a:latin typeface="Times New Roman" panose="02020603050405020304" pitchFamily="18" charset="0"/>
                <a:cs typeface="Times New Roman" panose="02020603050405020304" pitchFamily="18" charset="0"/>
              </a:rPr>
              <a:t>will name the component hello-world. </a:t>
            </a:r>
          </a:p>
          <a:p>
            <a:pPr marL="0" indent="0">
              <a:buNone/>
            </a:pP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Angular CLI created a directory with the component name for us inside the app </a:t>
            </a:r>
            <a:r>
              <a:rPr lang="en-US" sz="2000" dirty="0" smtClean="0">
                <a:latin typeface="Times New Roman" panose="02020603050405020304" pitchFamily="18" charset="0"/>
                <a:cs typeface="Times New Roman" panose="02020603050405020304" pitchFamily="18" charset="0"/>
              </a:rPr>
              <a:t>directory.</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component directory contain four files.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files are component template, component testing file, component logic file and component styling file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Angular CLI also updated the app module file to register the new generated component to the model. </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308671" y="3037427"/>
            <a:ext cx="8394221" cy="1293505"/>
          </a:xfrm>
          <a:prstGeom prst="rect">
            <a:avLst/>
          </a:prstGeom>
        </p:spPr>
      </p:pic>
    </p:spTree>
    <p:extLst>
      <p:ext uri="{BB962C8B-B14F-4D97-AF65-F5344CB8AC3E}">
        <p14:creationId xmlns:p14="http://schemas.microsoft.com/office/powerpoint/2010/main" val="42856174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 class and decorator</a:t>
            </a:r>
          </a:p>
        </p:txBody>
      </p:sp>
      <p:sp>
        <p:nvSpPr>
          <p:cNvPr id="3" name="Content Placeholder 2"/>
          <p:cNvSpPr>
            <a:spLocks noGrp="1"/>
          </p:cNvSpPr>
          <p:nvPr>
            <p:ph idx="1"/>
          </p:nvPr>
        </p:nvSpPr>
        <p:spPr>
          <a:xfrm>
            <a:off x="1632355" y="1179615"/>
            <a:ext cx="10018713" cy="5529943"/>
          </a:xfrm>
          <a:solidFill>
            <a:schemeClr val="bg1"/>
          </a:solidFill>
        </p:spPr>
        <p:txBody>
          <a:bodyPr>
            <a:normAutofit/>
          </a:bodyPr>
          <a:lstStyle/>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@Component</a:t>
            </a:r>
            <a:r>
              <a:rPr lang="en-US" sz="1800" dirty="0">
                <a:latin typeface="Times New Roman" panose="02020603050405020304" pitchFamily="18" charset="0"/>
                <a:cs typeface="Times New Roman" panose="02020603050405020304" pitchFamily="18" charset="0"/>
              </a:rPr>
              <a:t> decorator function which imported from </a:t>
            </a:r>
            <a:r>
              <a:rPr lang="en-US" sz="1800" b="1" dirty="0">
                <a:latin typeface="Times New Roman" panose="02020603050405020304" pitchFamily="18" charset="0"/>
                <a:cs typeface="Times New Roman" panose="02020603050405020304" pitchFamily="18" charset="0"/>
              </a:rPr>
              <a:t>@angular/core, </a:t>
            </a:r>
            <a:r>
              <a:rPr lang="en-US" sz="1800" dirty="0">
                <a:latin typeface="Times New Roman" panose="02020603050405020304" pitchFamily="18" charset="0"/>
                <a:cs typeface="Times New Roman" panose="02020603050405020304" pitchFamily="18" charset="0"/>
              </a:rPr>
              <a:t>takes an argument of JavaScript object that contain meta-data about the component.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Angular </a:t>
            </a:r>
            <a:r>
              <a:rPr lang="en-US" sz="1800" dirty="0">
                <a:latin typeface="Times New Roman" panose="02020603050405020304" pitchFamily="18" charset="0"/>
                <a:cs typeface="Times New Roman" panose="02020603050405020304" pitchFamily="18" charset="0"/>
              </a:rPr>
              <a:t>component is just a typescript class and </a:t>
            </a:r>
            <a:r>
              <a:rPr lang="en-US" sz="1800" b="1" dirty="0">
                <a:latin typeface="Times New Roman" panose="02020603050405020304" pitchFamily="18" charset="0"/>
                <a:cs typeface="Times New Roman" panose="02020603050405020304" pitchFamily="18" charset="0"/>
              </a:rPr>
              <a:t>@Component</a:t>
            </a:r>
            <a:r>
              <a:rPr lang="en-US" sz="1800" dirty="0">
                <a:latin typeface="Times New Roman" panose="02020603050405020304" pitchFamily="18" charset="0"/>
                <a:cs typeface="Times New Roman" panose="02020603050405020304" pitchFamily="18" charset="0"/>
              </a:rPr>
              <a:t> allow angular to identify it as component</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selector</a:t>
            </a:r>
            <a:r>
              <a:rPr lang="en-US" sz="1800" dirty="0">
                <a:latin typeface="Times New Roman" panose="02020603050405020304" pitchFamily="18" charset="0"/>
                <a:cs typeface="Times New Roman" panose="02020603050405020304" pitchFamily="18" charset="0"/>
              </a:rPr>
              <a:t> property will define how we will reference our component in other HTML page</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will reference our component as HTML element for example </a:t>
            </a:r>
            <a:r>
              <a:rPr lang="en-US" sz="1800" b="1" dirty="0">
                <a:latin typeface="Times New Roman" panose="02020603050405020304" pitchFamily="18" charset="0"/>
                <a:cs typeface="Times New Roman" panose="02020603050405020304" pitchFamily="18" charset="0"/>
              </a:rPr>
              <a:t>&lt;app-hello-world</a:t>
            </a:r>
            <a:r>
              <a:rPr lang="en-US" sz="1800" b="1" dirty="0" smtClean="0">
                <a:latin typeface="Times New Roman" panose="02020603050405020304" pitchFamily="18" charset="0"/>
                <a:cs typeface="Times New Roman" panose="02020603050405020304" pitchFamily="18" charset="0"/>
              </a:rPr>
              <a:t>&gt;.</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Selector </a:t>
            </a:r>
            <a:r>
              <a:rPr lang="en-US" sz="1800" dirty="0">
                <a:latin typeface="Times New Roman" panose="02020603050405020304" pitchFamily="18" charset="0"/>
                <a:cs typeface="Times New Roman" panose="02020603050405020304" pitchFamily="18" charset="0"/>
              </a:rPr>
              <a:t>is a CSS selector which means we can select the component as a class by adding dot in front of the value “</a:t>
            </a:r>
            <a:r>
              <a:rPr lang="en-US" sz="1800" b="1" dirty="0">
                <a:latin typeface="Times New Roman" panose="02020603050405020304" pitchFamily="18" charset="0"/>
                <a:cs typeface="Times New Roman" panose="02020603050405020304" pitchFamily="18" charset="0"/>
              </a:rPr>
              <a:t>.app-hello-world</a:t>
            </a:r>
            <a:r>
              <a:rPr lang="en-US" sz="1800" dirty="0">
                <a:latin typeface="Times New Roman" panose="02020603050405020304" pitchFamily="18" charset="0"/>
                <a:cs typeface="Times New Roman" panose="02020603050405020304" pitchFamily="18" charset="0"/>
              </a:rPr>
              <a:t>” and our component will be referenced as a class of an element for example </a:t>
            </a:r>
            <a:r>
              <a:rPr lang="en-US" sz="1800" b="1" dirty="0">
                <a:latin typeface="Times New Roman" panose="02020603050405020304" pitchFamily="18" charset="0"/>
                <a:cs typeface="Times New Roman" panose="02020603050405020304" pitchFamily="18" charset="0"/>
              </a:rPr>
              <a:t>&lt;div class=”app-hello-world</a:t>
            </a:r>
            <a:r>
              <a:rPr lang="en-US" sz="1800" b="1" dirty="0" smtClean="0">
                <a:latin typeface="Times New Roman" panose="02020603050405020304" pitchFamily="18" charset="0"/>
                <a:cs typeface="Times New Roman" panose="02020603050405020304" pitchFamily="18" charset="0"/>
              </a:rPr>
              <a:t>”&gt;</a:t>
            </a:r>
          </a:p>
          <a:p>
            <a:endParaRPr lang="en-US" sz="1600" b="1" dirty="0" smtClean="0">
              <a:latin typeface="Times New Roman" panose="02020603050405020304" pitchFamily="18" charset="0"/>
              <a:cs typeface="Times New Roman" panose="02020603050405020304" pitchFamily="18" charset="0"/>
            </a:endParaRPr>
          </a:p>
          <a:p>
            <a:pPr marL="0" indent="0">
              <a:buNone/>
            </a:pPr>
            <a:endParaRPr lang="en-US" sz="3200" b="1" dirty="0" smtClean="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990110" y="4251181"/>
            <a:ext cx="4892820" cy="2383561"/>
          </a:xfrm>
          <a:prstGeom prst="rect">
            <a:avLst/>
          </a:prstGeom>
        </p:spPr>
      </p:pic>
    </p:spTree>
    <p:extLst>
      <p:ext uri="{BB962C8B-B14F-4D97-AF65-F5344CB8AC3E}">
        <p14:creationId xmlns:p14="http://schemas.microsoft.com/office/powerpoint/2010/main" val="2631597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 class and decorator</a:t>
            </a:r>
          </a:p>
        </p:txBody>
      </p:sp>
      <p:sp>
        <p:nvSpPr>
          <p:cNvPr id="3" name="Content Placeholder 2"/>
          <p:cNvSpPr>
            <a:spLocks noGrp="1"/>
          </p:cNvSpPr>
          <p:nvPr>
            <p:ph idx="1"/>
          </p:nvPr>
        </p:nvSpPr>
        <p:spPr>
          <a:xfrm>
            <a:off x="1632355" y="1179615"/>
            <a:ext cx="10018713" cy="5529943"/>
          </a:xfrm>
          <a:solidFill>
            <a:schemeClr val="bg1"/>
          </a:solidFill>
        </p:spPr>
        <p:txBody>
          <a:bodyPr>
            <a:normAutofit/>
          </a:bodyPr>
          <a:lstStyle/>
          <a:p>
            <a:r>
              <a:rPr lang="en-US" sz="1800" b="1" dirty="0" err="1">
                <a:latin typeface="Times New Roman" panose="02020603050405020304" pitchFamily="18" charset="0"/>
                <a:cs typeface="Times New Roman" panose="02020603050405020304" pitchFamily="18" charset="0"/>
              </a:rPr>
              <a:t>templateUrl</a:t>
            </a:r>
            <a:r>
              <a:rPr lang="en-US" sz="1800" dirty="0">
                <a:latin typeface="Times New Roman" panose="02020603050405020304" pitchFamily="18" charset="0"/>
                <a:cs typeface="Times New Roman" panose="02020603050405020304" pitchFamily="18" charset="0"/>
              </a:rPr>
              <a:t> property define a relative path to our template file</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our component template is small we can use </a:t>
            </a:r>
            <a:r>
              <a:rPr lang="en-US" sz="1800" b="1" dirty="0">
                <a:latin typeface="Times New Roman" panose="02020603050405020304" pitchFamily="18" charset="0"/>
                <a:cs typeface="Times New Roman" panose="02020603050405020304" pitchFamily="18" charset="0"/>
              </a:rPr>
              <a:t>template</a:t>
            </a:r>
            <a:r>
              <a:rPr lang="en-US" sz="1800" dirty="0">
                <a:latin typeface="Times New Roman" panose="02020603050405020304" pitchFamily="18" charset="0"/>
                <a:cs typeface="Times New Roman" panose="02020603050405020304" pitchFamily="18" charset="0"/>
              </a:rPr>
              <a:t> property instead of </a:t>
            </a:r>
            <a:r>
              <a:rPr lang="en-US" sz="1800" b="1" dirty="0" err="1">
                <a:latin typeface="Times New Roman" panose="02020603050405020304" pitchFamily="18" charset="0"/>
                <a:cs typeface="Times New Roman" panose="02020603050405020304" pitchFamily="18" charset="0"/>
              </a:rPr>
              <a:t>templateUrl</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template</a:t>
            </a:r>
            <a:r>
              <a:rPr lang="en-US" sz="1800" dirty="0">
                <a:latin typeface="Times New Roman" panose="02020603050405020304" pitchFamily="18" charset="0"/>
                <a:cs typeface="Times New Roman" panose="02020603050405020304" pitchFamily="18" charset="0"/>
              </a:rPr>
              <a:t> property allow us to define inline HTML markups inside the logic file as in the following example </a:t>
            </a: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800" b="1" dirty="0" smtClean="0">
              <a:latin typeface="Times New Roman" panose="02020603050405020304" pitchFamily="18" charset="0"/>
              <a:cs typeface="Times New Roman" panose="02020603050405020304" pitchFamily="18" charset="0"/>
            </a:endParaRPr>
          </a:p>
          <a:p>
            <a:pPr marL="0" indent="0">
              <a:buNone/>
            </a:pPr>
            <a:endParaRPr lang="en-US" sz="1800" b="1" dirty="0" smtClean="0">
              <a:latin typeface="Times New Roman" panose="02020603050405020304" pitchFamily="18" charset="0"/>
              <a:cs typeface="Times New Roman" panose="02020603050405020304" pitchFamily="18" charset="0"/>
            </a:endParaRPr>
          </a:p>
          <a:p>
            <a:r>
              <a:rPr lang="en-US" sz="1800" b="1" dirty="0" err="1">
                <a:latin typeface="Times New Roman" panose="02020603050405020304" pitchFamily="18" charset="0"/>
                <a:cs typeface="Times New Roman" panose="02020603050405020304" pitchFamily="18" charset="0"/>
              </a:rPr>
              <a:t>styleUrls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property define the relative path to component styling sheets.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Notice </a:t>
            </a:r>
            <a:r>
              <a:rPr lang="en-US" sz="1800" dirty="0">
                <a:latin typeface="Times New Roman" panose="02020603050405020304" pitchFamily="18" charset="0"/>
                <a:cs typeface="Times New Roman" panose="02020603050405020304" pitchFamily="18" charset="0"/>
              </a:rPr>
              <a:t>it’s a plural and it’s an array since our component might have more than one styling sheet.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We </a:t>
            </a:r>
            <a:r>
              <a:rPr lang="en-US" sz="1800" dirty="0">
                <a:latin typeface="Times New Roman" panose="02020603050405020304" pitchFamily="18" charset="0"/>
                <a:cs typeface="Times New Roman" panose="02020603050405020304" pitchFamily="18" charset="0"/>
              </a:rPr>
              <a:t>can use </a:t>
            </a:r>
            <a:r>
              <a:rPr lang="en-US" sz="1800" b="1" dirty="0">
                <a:latin typeface="Times New Roman" panose="02020603050405020304" pitchFamily="18" charset="0"/>
                <a:cs typeface="Times New Roman" panose="02020603050405020304" pitchFamily="18" charset="0"/>
              </a:rPr>
              <a:t>styles </a:t>
            </a:r>
            <a:r>
              <a:rPr lang="en-US" sz="1800" dirty="0">
                <a:latin typeface="Times New Roman" panose="02020603050405020304" pitchFamily="18" charset="0"/>
                <a:cs typeface="Times New Roman" panose="02020603050405020304" pitchFamily="18" charset="0"/>
              </a:rPr>
              <a:t>instead of </a:t>
            </a:r>
            <a:r>
              <a:rPr lang="en-US" sz="1800" b="1" dirty="0" err="1">
                <a:latin typeface="Times New Roman" panose="02020603050405020304" pitchFamily="18" charset="0"/>
                <a:cs typeface="Times New Roman" panose="02020603050405020304" pitchFamily="18" charset="0"/>
              </a:rPr>
              <a:t>styleUrls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add the component styling inline inside the component class as in the following example </a:t>
            </a: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832167" y="2695957"/>
            <a:ext cx="6845181" cy="1044276"/>
          </a:xfrm>
          <a:prstGeom prst="rect">
            <a:avLst/>
          </a:prstGeom>
        </p:spPr>
      </p:pic>
      <p:pic>
        <p:nvPicPr>
          <p:cNvPr id="6" name="Picture 5"/>
          <p:cNvPicPr>
            <a:picLocks noChangeAspect="1"/>
          </p:cNvPicPr>
          <p:nvPr/>
        </p:nvPicPr>
        <p:blipFill>
          <a:blip r:embed="rId3"/>
          <a:stretch>
            <a:fillRect/>
          </a:stretch>
        </p:blipFill>
        <p:spPr>
          <a:xfrm>
            <a:off x="3832167" y="5409659"/>
            <a:ext cx="6680057" cy="1019085"/>
          </a:xfrm>
          <a:prstGeom prst="rect">
            <a:avLst/>
          </a:prstGeom>
        </p:spPr>
      </p:pic>
    </p:spTree>
    <p:extLst>
      <p:ext uri="{BB962C8B-B14F-4D97-AF65-F5344CB8AC3E}">
        <p14:creationId xmlns:p14="http://schemas.microsoft.com/office/powerpoint/2010/main" val="20851234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 class and decorator</a:t>
            </a:r>
          </a:p>
        </p:txBody>
      </p:sp>
      <p:sp>
        <p:nvSpPr>
          <p:cNvPr id="3" name="Content Placeholder 2"/>
          <p:cNvSpPr>
            <a:spLocks noGrp="1"/>
          </p:cNvSpPr>
          <p:nvPr>
            <p:ph idx="1"/>
          </p:nvPr>
        </p:nvSpPr>
        <p:spPr>
          <a:xfrm>
            <a:off x="1632355" y="1179615"/>
            <a:ext cx="10018713" cy="5529943"/>
          </a:xfrm>
          <a:solidFill>
            <a:schemeClr val="bg1"/>
          </a:solidFill>
        </p:spPr>
        <p:txBody>
          <a:bodyPr>
            <a:normAutofit/>
          </a:bodyPr>
          <a:lstStyle/>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52706" y="2113006"/>
            <a:ext cx="9715987" cy="3024259"/>
          </a:xfrm>
          <a:prstGeom prst="rect">
            <a:avLst/>
          </a:prstGeom>
        </p:spPr>
      </p:pic>
    </p:spTree>
    <p:extLst>
      <p:ext uri="{BB962C8B-B14F-4D97-AF65-F5344CB8AC3E}">
        <p14:creationId xmlns:p14="http://schemas.microsoft.com/office/powerpoint/2010/main" val="38436934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Component </a:t>
            </a:r>
            <a:r>
              <a:rPr lang="en-US" sz="2800" b="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Registeration</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 App Module</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4" cy="5678385"/>
          </a:xfrm>
          <a:solidFill>
            <a:schemeClr val="bg1"/>
          </a:solidFill>
        </p:spPr>
        <p:txBody>
          <a:bodyPr>
            <a:normAutofit/>
          </a:bodyPr>
          <a:lstStyle/>
          <a:p>
            <a:r>
              <a:rPr lang="en-US" sz="1400" dirty="0">
                <a:latin typeface="Times New Roman" panose="02020603050405020304" pitchFamily="18" charset="0"/>
                <a:cs typeface="Times New Roman" panose="02020603050405020304" pitchFamily="18" charset="0"/>
              </a:rPr>
              <a:t>In order to use a component you need to register it in a module. By now we have only one module app module </a:t>
            </a:r>
            <a:r>
              <a:rPr lang="en-US" sz="1400" b="1" dirty="0" err="1">
                <a:latin typeface="Times New Roman" panose="02020603050405020304" pitchFamily="18" charset="0"/>
                <a:cs typeface="Times New Roman" panose="02020603050405020304" pitchFamily="18" charset="0"/>
              </a:rPr>
              <a:t>app.module.ts</a:t>
            </a:r>
            <a:r>
              <a:rPr lang="en-US" sz="1400" dirty="0">
                <a:latin typeface="Times New Roman" panose="02020603050405020304" pitchFamily="18" charset="0"/>
                <a:cs typeface="Times New Roman" panose="02020603050405020304" pitchFamily="18" charset="0"/>
              </a:rPr>
              <a:t>.  </a:t>
            </a:r>
            <a:endParaRPr lang="en-US" sz="1400" dirty="0" smtClean="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app module is also a typical typescript class and what define it as a module is </a:t>
            </a:r>
            <a:r>
              <a:rPr lang="en-US" sz="1400" b="1" dirty="0">
                <a:latin typeface="Times New Roman" panose="02020603050405020304" pitchFamily="18" charset="0"/>
                <a:cs typeface="Times New Roman" panose="02020603050405020304" pitchFamily="18" charset="0"/>
              </a:rPr>
              <a:t>@</a:t>
            </a:r>
            <a:r>
              <a:rPr lang="en-US" sz="1400" b="1" dirty="0" err="1">
                <a:latin typeface="Times New Roman" panose="02020603050405020304" pitchFamily="18" charset="0"/>
                <a:cs typeface="Times New Roman" panose="02020603050405020304" pitchFamily="18" charset="0"/>
              </a:rPr>
              <a:t>NgModule</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decorator function that takes an object as an argument.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a:t>
            </a:r>
            <a:r>
              <a:rPr lang="en-US" sz="1400" b="1" dirty="0" err="1">
                <a:latin typeface="Times New Roman" panose="02020603050405020304" pitchFamily="18" charset="0"/>
                <a:cs typeface="Times New Roman" panose="02020603050405020304" pitchFamily="18" charset="0"/>
              </a:rPr>
              <a:t>NgModule</a:t>
            </a:r>
            <a:r>
              <a:rPr lang="en-US" sz="1400" dirty="0">
                <a:latin typeface="Times New Roman" panose="02020603050405020304" pitchFamily="18" charset="0"/>
                <a:cs typeface="Times New Roman" panose="02020603050405020304" pitchFamily="18" charset="0"/>
              </a:rPr>
              <a:t> decorator was imported from @angular/core library</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Notice </a:t>
            </a:r>
            <a:r>
              <a:rPr lang="en-US" sz="1400" dirty="0">
                <a:latin typeface="Times New Roman" panose="02020603050405020304" pitchFamily="18" charset="0"/>
                <a:cs typeface="Times New Roman" panose="02020603050405020304" pitchFamily="18" charset="0"/>
              </a:rPr>
              <a:t>that our component class </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HelloWorldComponent</a:t>
            </a:r>
            <a:r>
              <a:rPr lang="en-US" sz="1400" dirty="0">
                <a:latin typeface="Times New Roman" panose="02020603050405020304" pitchFamily="18" charset="0"/>
                <a:cs typeface="Times New Roman" panose="02020603050405020304" pitchFamily="18" charset="0"/>
              </a:rPr>
              <a:t> is imported to the app module.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This </a:t>
            </a:r>
            <a:r>
              <a:rPr lang="en-US" sz="1400" dirty="0">
                <a:latin typeface="Times New Roman" panose="02020603050405020304" pitchFamily="18" charset="0"/>
                <a:cs typeface="Times New Roman" panose="02020603050405020304" pitchFamily="18" charset="0"/>
              </a:rPr>
              <a:t>is done automatically when we </a:t>
            </a:r>
            <a:r>
              <a:rPr lang="en-US" sz="1400" dirty="0" smtClean="0">
                <a:latin typeface="Times New Roman" panose="02020603050405020304" pitchFamily="18" charset="0"/>
                <a:cs typeface="Times New Roman" panose="02020603050405020304" pitchFamily="18" charset="0"/>
              </a:rPr>
              <a:t>used </a:t>
            </a:r>
            <a:r>
              <a:rPr lang="en-US" sz="1400" dirty="0">
                <a:latin typeface="Times New Roman" panose="02020603050405020304" pitchFamily="18" charset="0"/>
                <a:cs typeface="Times New Roman" panose="02020603050405020304" pitchFamily="18" charset="0"/>
              </a:rPr>
              <a:t>angular cli to generate the component. </a:t>
            </a:r>
          </a:p>
          <a:p>
            <a:r>
              <a:rPr lang="en-US" sz="1400" dirty="0" smtClean="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declaration </a:t>
            </a:r>
            <a:r>
              <a:rPr lang="en-US" sz="1400" dirty="0">
                <a:latin typeface="Times New Roman" panose="02020603050405020304" pitchFamily="18" charset="0"/>
                <a:cs typeface="Times New Roman" panose="02020603050405020304" pitchFamily="18" charset="0"/>
              </a:rPr>
              <a:t>property takes an array </a:t>
            </a:r>
            <a:r>
              <a:rPr lang="en-US" sz="1400" dirty="0" smtClean="0">
                <a:latin typeface="Times New Roman" panose="02020603050405020304" pitchFamily="18" charset="0"/>
                <a:cs typeface="Times New Roman" panose="02020603050405020304" pitchFamily="18" charset="0"/>
              </a:rPr>
              <a:t>of </a:t>
            </a:r>
            <a:r>
              <a:rPr lang="en-US" sz="1400" dirty="0">
                <a:latin typeface="Times New Roman" panose="02020603050405020304" pitchFamily="18" charset="0"/>
                <a:cs typeface="Times New Roman" panose="02020603050405020304" pitchFamily="18" charset="0"/>
              </a:rPr>
              <a:t>all component classes used by the module</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Right now there is two component registered in the </a:t>
            </a:r>
            <a:r>
              <a:rPr lang="en-US" sz="1400" b="1" dirty="0">
                <a:latin typeface="Times New Roman" panose="02020603050405020304" pitchFamily="18" charset="0"/>
                <a:cs typeface="Times New Roman" panose="02020603050405020304" pitchFamily="18" charset="0"/>
              </a:rPr>
              <a:t>declaration</a:t>
            </a:r>
            <a:r>
              <a:rPr lang="en-US" sz="1400" dirty="0">
                <a:latin typeface="Times New Roman" panose="02020603050405020304" pitchFamily="18" charset="0"/>
                <a:cs typeface="Times New Roman" panose="02020603050405020304" pitchFamily="18" charset="0"/>
              </a:rPr>
              <a:t> array Hello-world component and app component. </a:t>
            </a:r>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89861" y="3732415"/>
            <a:ext cx="5187731" cy="3002081"/>
          </a:xfrm>
          <a:prstGeom prst="rect">
            <a:avLst/>
          </a:prstGeom>
        </p:spPr>
      </p:pic>
    </p:spTree>
    <p:extLst>
      <p:ext uri="{BB962C8B-B14F-4D97-AF65-F5344CB8AC3E}">
        <p14:creationId xmlns:p14="http://schemas.microsoft.com/office/powerpoint/2010/main" val="35501751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Component Template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6"/>
            <a:ext cx="10018713" cy="5487192"/>
          </a:xfrm>
          <a:solidFill>
            <a:schemeClr val="bg1"/>
          </a:solidFill>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Now we can edit the default template angular generated for our hello-world component as the following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order to render hello-world template we need to use its selector &lt;app-hello-world&gt; inside the app component template ad the following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Now if your run the application you should get the following results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24060" y="2142006"/>
            <a:ext cx="7626988" cy="465418"/>
          </a:xfrm>
          <a:prstGeom prst="rect">
            <a:avLst/>
          </a:prstGeom>
        </p:spPr>
      </p:pic>
      <p:pic>
        <p:nvPicPr>
          <p:cNvPr id="6" name="Picture 5"/>
          <p:cNvPicPr>
            <a:picLocks noChangeAspect="1"/>
          </p:cNvPicPr>
          <p:nvPr/>
        </p:nvPicPr>
        <p:blipFill>
          <a:blip r:embed="rId3"/>
          <a:stretch>
            <a:fillRect/>
          </a:stretch>
        </p:blipFill>
        <p:spPr>
          <a:xfrm>
            <a:off x="2691056" y="3569815"/>
            <a:ext cx="8035673" cy="490357"/>
          </a:xfrm>
          <a:prstGeom prst="rect">
            <a:avLst/>
          </a:prstGeom>
        </p:spPr>
      </p:pic>
      <p:pic>
        <p:nvPicPr>
          <p:cNvPr id="7" name="Picture 6"/>
          <p:cNvPicPr/>
          <p:nvPr/>
        </p:nvPicPr>
        <p:blipFill>
          <a:blip r:embed="rId4"/>
          <a:stretch>
            <a:fillRect/>
          </a:stretch>
        </p:blipFill>
        <p:spPr>
          <a:xfrm>
            <a:off x="4505295" y="4924368"/>
            <a:ext cx="3691054" cy="1135610"/>
          </a:xfrm>
          <a:prstGeom prst="rect">
            <a:avLst/>
          </a:prstGeom>
        </p:spPr>
      </p:pic>
    </p:spTree>
    <p:extLst>
      <p:ext uri="{BB962C8B-B14F-4D97-AF65-F5344CB8AC3E}">
        <p14:creationId xmlns:p14="http://schemas.microsoft.com/office/powerpoint/2010/main" val="34328855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String Interpolation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In hello-world </a:t>
            </a:r>
            <a:r>
              <a:rPr lang="en-US" dirty="0" smtClean="0">
                <a:latin typeface="Times New Roman" panose="02020603050405020304" pitchFamily="18" charset="0"/>
                <a:cs typeface="Times New Roman" panose="02020603050405020304" pitchFamily="18" charset="0"/>
              </a:rPr>
              <a:t>component we </a:t>
            </a:r>
            <a:r>
              <a:rPr lang="en-US" dirty="0">
                <a:latin typeface="Times New Roman" panose="02020603050405020304" pitchFamily="18" charset="0"/>
                <a:cs typeface="Times New Roman" panose="02020603050405020304" pitchFamily="18" charset="0"/>
              </a:rPr>
              <a:t>can define a field in its class as the </a:t>
            </a:r>
            <a:r>
              <a:rPr lang="en-US" dirty="0" smtClean="0">
                <a:latin typeface="Times New Roman" panose="02020603050405020304" pitchFamily="18" charset="0"/>
                <a:cs typeface="Times New Roman" panose="02020603050405020304" pitchFamily="18" charset="0"/>
              </a:rPr>
              <a:t>following</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use the </a:t>
            </a:r>
            <a:r>
              <a:rPr lang="en-US" b="1" dirty="0" err="1">
                <a:latin typeface="Times New Roman" panose="02020603050405020304" pitchFamily="18" charset="0"/>
                <a:cs typeface="Times New Roman" panose="02020603050405020304" pitchFamily="18" charset="0"/>
              </a:rPr>
              <a:t>msg</a:t>
            </a:r>
            <a:r>
              <a:rPr lang="en-US" dirty="0">
                <a:latin typeface="Times New Roman" panose="02020603050405020304" pitchFamily="18" charset="0"/>
                <a:cs typeface="Times New Roman" panose="02020603050405020304" pitchFamily="18" charset="0"/>
              </a:rPr>
              <a:t> property inside our template using string interpolation by placing the property name inside a double curly brackets in the template as the following </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574678" y="5708906"/>
            <a:ext cx="8376223" cy="766708"/>
          </a:xfrm>
          <a:prstGeom prst="rect">
            <a:avLst/>
          </a:prstGeom>
        </p:spPr>
      </p:pic>
      <p:pic>
        <p:nvPicPr>
          <p:cNvPr id="10" name="Picture 9"/>
          <p:cNvPicPr>
            <a:picLocks noChangeAspect="1"/>
          </p:cNvPicPr>
          <p:nvPr/>
        </p:nvPicPr>
        <p:blipFill>
          <a:blip r:embed="rId3"/>
          <a:stretch>
            <a:fillRect/>
          </a:stretch>
        </p:blipFill>
        <p:spPr>
          <a:xfrm>
            <a:off x="2923813" y="1726977"/>
            <a:ext cx="7212913" cy="2637204"/>
          </a:xfrm>
          <a:prstGeom prst="rect">
            <a:avLst/>
          </a:prstGeom>
        </p:spPr>
      </p:pic>
    </p:spTree>
    <p:extLst>
      <p:ext uri="{BB962C8B-B14F-4D97-AF65-F5344CB8AC3E}">
        <p14:creationId xmlns:p14="http://schemas.microsoft.com/office/powerpoint/2010/main" val="21362472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487" y="1247064"/>
            <a:ext cx="10291157" cy="2616199"/>
          </a:xfrm>
        </p:spPr>
        <p:txBody>
          <a:bodyPr>
            <a:normAutofit/>
          </a:bodyPr>
          <a:lstStyle/>
          <a:p>
            <a:r>
              <a:rPr lang="en-US" sz="4400" b="1" dirty="0">
                <a:latin typeface="Times New Roman" panose="02020603050405020304" pitchFamily="18" charset="0"/>
                <a:cs typeface="Times New Roman" panose="02020603050405020304" pitchFamily="18" charset="0"/>
              </a:rPr>
              <a:t>6</a:t>
            </a:r>
            <a:r>
              <a:rPr lang="en-US" sz="4400" b="1" dirty="0" smtClean="0">
                <a:latin typeface="Times New Roman" panose="02020603050405020304" pitchFamily="18" charset="0"/>
                <a:cs typeface="Times New Roman" panose="02020603050405020304" pitchFamily="18" charset="0"/>
              </a:rPr>
              <a:t>. Angular Modules</a:t>
            </a:r>
            <a:br>
              <a:rPr lang="en-US" sz="4400" b="1" dirty="0" smtClean="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
            </a:r>
            <a:br>
              <a:rPr lang="en-US" sz="4400" b="1" dirty="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5574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1.Module Introductions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Module in Angular refers to a place where you can group the components, directives, </a:t>
            </a:r>
            <a:r>
              <a:rPr lang="en-US" dirty="0" smtClean="0">
                <a:latin typeface="Times New Roman" panose="02020603050405020304" pitchFamily="18" charset="0"/>
                <a:cs typeface="Times New Roman" panose="02020603050405020304" pitchFamily="18" charset="0"/>
              </a:rPr>
              <a:t>pipes and </a:t>
            </a:r>
            <a:r>
              <a:rPr lang="en-US" dirty="0">
                <a:latin typeface="Times New Roman" panose="02020603050405020304" pitchFamily="18" charset="0"/>
                <a:cs typeface="Times New Roman" panose="02020603050405020304" pitchFamily="18" charset="0"/>
              </a:rPr>
              <a:t>services, which are related to the application. </a:t>
            </a:r>
            <a:endParaRPr lang="en-US" dirty="0" smtClean="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Every Angular Application has at least one module </a:t>
            </a:r>
          </a:p>
          <a:p>
            <a:pPr lvl="0"/>
            <a:r>
              <a:rPr lang="en-US" dirty="0">
                <a:latin typeface="Times New Roman" panose="02020603050405020304" pitchFamily="18" charset="0"/>
                <a:cs typeface="Times New Roman" panose="02020603050405020304" pitchFamily="18" charset="0"/>
              </a:rPr>
              <a:t>The main module describes the structure of the application </a:t>
            </a:r>
          </a:p>
          <a:p>
            <a:pPr lvl="0"/>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can define modules for specific features that can be shared between different applications </a:t>
            </a:r>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990109" y="3915295"/>
            <a:ext cx="5644341" cy="2626821"/>
          </a:xfrm>
          <a:prstGeom prst="rect">
            <a:avLst/>
          </a:prstGeom>
        </p:spPr>
      </p:pic>
    </p:spTree>
    <p:extLst>
      <p:ext uri="{BB962C8B-B14F-4D97-AF65-F5344CB8AC3E}">
        <p14:creationId xmlns:p14="http://schemas.microsoft.com/office/powerpoint/2010/main" val="29062881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Understanding the Basic Web Development Framework</a:t>
            </a: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marL="0" indent="0">
              <a:buNone/>
            </a:pPr>
            <a:endParaRPr lang="en-US" sz="500" dirty="0" smtClean="0">
              <a:latin typeface="Times New Roman" panose="02020603050405020304" pitchFamily="18" charset="0"/>
              <a:cs typeface="Times New Roman" panose="02020603050405020304" pitchFamily="18" charset="0"/>
            </a:endParaRPr>
          </a:p>
          <a:p>
            <a:pPr marL="0" indent="0" algn="ctr">
              <a:buNone/>
            </a:pPr>
            <a:endParaRPr lang="en-US" sz="700" b="1" u="sng" dirty="0" smtClean="0">
              <a:latin typeface="Times New Roman" panose="02020603050405020304" pitchFamily="18" charset="0"/>
              <a:cs typeface="Times New Roman" panose="02020603050405020304" pitchFamily="18" charset="0"/>
            </a:endParaRPr>
          </a:p>
          <a:p>
            <a:pPr marL="0" indent="0" algn="ctr">
              <a:buNone/>
            </a:pPr>
            <a:r>
              <a:rPr lang="en-US" sz="2000" b="1" u="sng" dirty="0" smtClean="0">
                <a:latin typeface="Times New Roman" panose="02020603050405020304" pitchFamily="18" charset="0"/>
                <a:cs typeface="Times New Roman" panose="02020603050405020304" pitchFamily="18" charset="0"/>
              </a:rPr>
              <a:t>1.6 </a:t>
            </a:r>
            <a:r>
              <a:rPr lang="en-US" sz="2000" b="1" u="sng" dirty="0">
                <a:latin typeface="Times New Roman" panose="02020603050405020304" pitchFamily="18" charset="0"/>
                <a:cs typeface="Times New Roman" panose="02020603050405020304" pitchFamily="18" charset="0"/>
              </a:rPr>
              <a:t>Database</a:t>
            </a:r>
            <a:endParaRPr lang="en-US" sz="2000" b="1" dirty="0">
              <a:latin typeface="Times New Roman" panose="02020603050405020304" pitchFamily="18" charset="0"/>
              <a:cs typeface="Times New Roman" panose="02020603050405020304" pitchFamily="18" charset="0"/>
            </a:endParaRPr>
          </a:p>
          <a:p>
            <a:pPr marL="0" indent="0">
              <a:buNone/>
            </a:pPr>
            <a:endParaRPr lang="en-US" sz="5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When a request comes in from the browser that requires information from the database or other backend service, the server-side script connects to the database, retrieves the information, formats it, and then sends it back to the browser. </a:t>
            </a:r>
          </a:p>
          <a:p>
            <a:pPr lvl="0"/>
            <a:r>
              <a:rPr lang="en-US" sz="2000" dirty="0">
                <a:latin typeface="Times New Roman" panose="02020603050405020304" pitchFamily="18" charset="0"/>
                <a:cs typeface="Times New Roman" panose="02020603050405020304" pitchFamily="18" charset="0"/>
              </a:rPr>
              <a:t>Conversely, when data comes in from a web request that needs to be stored in the database, the server-side script connects to the database and updates the data</a:t>
            </a:r>
            <a:r>
              <a:rPr lang="en-US" sz="2000" dirty="0" smtClean="0">
                <a:latin typeface="Times New Roman" panose="02020603050405020304" pitchFamily="18" charset="0"/>
                <a:cs typeface="Times New Roman" panose="02020603050405020304" pitchFamily="18" charset="0"/>
              </a:rPr>
              <a:t>.</a:t>
            </a:r>
          </a:p>
          <a:p>
            <a:pPr lvl="0"/>
            <a:endParaRPr lang="en-US" sz="2000" dirty="0">
              <a:latin typeface="Times New Roman" panose="02020603050405020304" pitchFamily="18" charset="0"/>
              <a:cs typeface="Times New Roman" panose="02020603050405020304" pitchFamily="18" charset="0"/>
            </a:endParaRPr>
          </a:p>
          <a:p>
            <a:pPr lvl="0"/>
            <a:endParaRPr lang="en-US" sz="2000" dirty="0" smtClean="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4937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1.Module Introductions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To define module, we can use the</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NgModule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you create a new project using the Angular –cli command, the </a:t>
            </a:r>
            <a:r>
              <a:rPr lang="en-US" sz="2000" b="1" dirty="0" err="1">
                <a:latin typeface="Times New Roman" panose="02020603050405020304" pitchFamily="18" charset="0"/>
                <a:cs typeface="Times New Roman" panose="02020603050405020304" pitchFamily="18" charset="0"/>
              </a:rPr>
              <a:t>ngmodule</a:t>
            </a:r>
            <a:r>
              <a:rPr lang="en-US" sz="2000" dirty="0">
                <a:latin typeface="Times New Roman" panose="02020603050405020304" pitchFamily="18" charset="0"/>
                <a:cs typeface="Times New Roman" panose="02020603050405020304" pitchFamily="18" charset="0"/>
              </a:rPr>
              <a:t> is created in the </a:t>
            </a:r>
            <a:r>
              <a:rPr lang="en-US" sz="2000" b="1" dirty="0" err="1">
                <a:latin typeface="Times New Roman" panose="02020603050405020304" pitchFamily="18" charset="0"/>
                <a:cs typeface="Times New Roman" panose="02020603050405020304" pitchFamily="18" charset="0"/>
              </a:rPr>
              <a:t>app.module.ts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file by default and it looks as follows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pic>
        <p:nvPicPr>
          <p:cNvPr id="7" name="Picture 6"/>
          <p:cNvPicPr>
            <a:picLocks noChangeAspect="1"/>
          </p:cNvPicPr>
          <p:nvPr/>
        </p:nvPicPr>
        <p:blipFill>
          <a:blip r:embed="rId2"/>
          <a:stretch>
            <a:fillRect/>
          </a:stretch>
        </p:blipFill>
        <p:spPr>
          <a:xfrm>
            <a:off x="3824294" y="2671693"/>
            <a:ext cx="5372077" cy="2617034"/>
          </a:xfrm>
          <a:prstGeom prst="rect">
            <a:avLst/>
          </a:prstGeom>
        </p:spPr>
      </p:pic>
      <p:pic>
        <p:nvPicPr>
          <p:cNvPr id="8" name="Picture 7"/>
          <p:cNvPicPr>
            <a:picLocks noChangeAspect="1"/>
          </p:cNvPicPr>
          <p:nvPr/>
        </p:nvPicPr>
        <p:blipFill>
          <a:blip r:embed="rId3"/>
          <a:stretch>
            <a:fillRect/>
          </a:stretch>
        </p:blipFill>
        <p:spPr>
          <a:xfrm>
            <a:off x="3583228" y="5288727"/>
            <a:ext cx="6116965" cy="1253389"/>
          </a:xfrm>
          <a:prstGeom prst="rect">
            <a:avLst/>
          </a:prstGeom>
        </p:spPr>
      </p:pic>
    </p:spTree>
    <p:extLst>
      <p:ext uri="{BB962C8B-B14F-4D97-AF65-F5344CB8AC3E}">
        <p14:creationId xmlns:p14="http://schemas.microsoft.com/office/powerpoint/2010/main" val="7467080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Generating Modules using Angular CLI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To create your module, open the terminal and use the </a:t>
            </a:r>
            <a:r>
              <a:rPr lang="en-US" b="1" dirty="0">
                <a:latin typeface="Times New Roman" panose="02020603050405020304" pitchFamily="18" charset="0"/>
                <a:cs typeface="Times New Roman" panose="02020603050405020304" pitchFamily="18" charset="0"/>
              </a:rPr>
              <a:t>ng generate module</a:t>
            </a:r>
            <a:r>
              <a:rPr lang="en-US" dirty="0">
                <a:latin typeface="Times New Roman" panose="02020603050405020304" pitchFamily="18" charset="0"/>
                <a:cs typeface="Times New Roman" panose="02020603050405020304" pitchFamily="18" charset="0"/>
              </a:rPr>
              <a:t> command or for short </a:t>
            </a:r>
            <a:r>
              <a:rPr lang="en-US" b="1" dirty="0">
                <a:latin typeface="Times New Roman" panose="02020603050405020304" pitchFamily="18" charset="0"/>
                <a:cs typeface="Times New Roman" panose="02020603050405020304" pitchFamily="18" charset="0"/>
              </a:rPr>
              <a:t>ng g m </a:t>
            </a:r>
            <a:r>
              <a:rPr lang="en-US" dirty="0">
                <a:latin typeface="Times New Roman" panose="02020603050405020304" pitchFamily="18" charset="0"/>
                <a:cs typeface="Times New Roman" panose="02020603050405020304" pitchFamily="18" charset="0"/>
              </a:rPr>
              <a:t>as the following command that will generate a module called </a:t>
            </a:r>
            <a:r>
              <a:rPr lang="en-US" b="1" dirty="0" smtClean="0">
                <a:latin typeface="Times New Roman" panose="02020603050405020304" pitchFamily="18" charset="0"/>
                <a:cs typeface="Times New Roman" panose="02020603050405020304" pitchFamily="18" charset="0"/>
              </a:rPr>
              <a:t>reset</a:t>
            </a:r>
          </a:p>
          <a:p>
            <a:pPr marL="0" indent="0">
              <a:buNone/>
            </a:pP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command will create a folder inside your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directory with a name similar to the module name.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Inside </a:t>
            </a:r>
            <a:r>
              <a:rPr lang="en-US" dirty="0">
                <a:latin typeface="Times New Roman" panose="02020603050405020304" pitchFamily="18" charset="0"/>
                <a:cs typeface="Times New Roman" panose="02020603050405020304" pitchFamily="18" charset="0"/>
              </a:rPr>
              <a:t>the reset folder we will have our generated module </a:t>
            </a:r>
            <a:r>
              <a:rPr lang="en-US" b="1" dirty="0" err="1">
                <a:latin typeface="Times New Roman" panose="02020603050405020304" pitchFamily="18" charset="0"/>
                <a:cs typeface="Times New Roman" panose="02020603050405020304" pitchFamily="18" charset="0"/>
              </a:rPr>
              <a:t>reset.module.ts</a:t>
            </a:r>
            <a:r>
              <a:rPr lang="en-US" dirty="0">
                <a:latin typeface="Times New Roman" panose="02020603050405020304" pitchFamily="18" charset="0"/>
                <a:cs typeface="Times New Roman" panose="02020603050405020304" pitchFamily="18" charset="0"/>
              </a:rPr>
              <a:t> and here how it looks like: </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37931" y="2323149"/>
            <a:ext cx="9207559" cy="644496"/>
          </a:xfrm>
          <a:prstGeom prst="rect">
            <a:avLst/>
          </a:prstGeom>
        </p:spPr>
      </p:pic>
      <p:pic>
        <p:nvPicPr>
          <p:cNvPr id="5" name="Picture 4"/>
          <p:cNvPicPr>
            <a:picLocks noChangeAspect="1"/>
          </p:cNvPicPr>
          <p:nvPr/>
        </p:nvPicPr>
        <p:blipFill>
          <a:blip r:embed="rId3"/>
          <a:stretch>
            <a:fillRect/>
          </a:stretch>
        </p:blipFill>
        <p:spPr>
          <a:xfrm>
            <a:off x="5438080" y="4286714"/>
            <a:ext cx="5875542" cy="2114086"/>
          </a:xfrm>
          <a:prstGeom prst="rect">
            <a:avLst/>
          </a:prstGeom>
        </p:spPr>
      </p:pic>
    </p:spTree>
    <p:extLst>
      <p:ext uri="{BB962C8B-B14F-4D97-AF65-F5344CB8AC3E}">
        <p14:creationId xmlns:p14="http://schemas.microsoft.com/office/powerpoint/2010/main" val="29169326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487" y="1247064"/>
            <a:ext cx="10291157" cy="2616199"/>
          </a:xfrm>
        </p:spPr>
        <p:txBody>
          <a:bodyPr>
            <a:normAutofit/>
          </a:bodyPr>
          <a:lstStyle/>
          <a:p>
            <a:r>
              <a:rPr lang="en-US" sz="4400" b="1" dirty="0">
                <a:latin typeface="Times New Roman" panose="02020603050405020304" pitchFamily="18" charset="0"/>
                <a:cs typeface="Times New Roman" panose="02020603050405020304" pitchFamily="18" charset="0"/>
              </a:rPr>
              <a:t>7</a:t>
            </a:r>
            <a:r>
              <a:rPr lang="en-US" sz="4400" b="1" dirty="0" smtClean="0">
                <a:latin typeface="Times New Roman" panose="02020603050405020304" pitchFamily="18" charset="0"/>
                <a:cs typeface="Times New Roman" panose="02020603050405020304" pitchFamily="18" charset="0"/>
              </a:rPr>
              <a:t>. Adding </a:t>
            </a:r>
            <a:r>
              <a:rPr lang="en-US" sz="4400" b="1" dirty="0" err="1" smtClean="0">
                <a:latin typeface="Times New Roman" panose="02020603050405020304" pitchFamily="18" charset="0"/>
                <a:cs typeface="Times New Roman" panose="02020603050405020304" pitchFamily="18" charset="0"/>
              </a:rPr>
              <a:t>Bootstap</a:t>
            </a:r>
            <a:r>
              <a:rPr lang="en-US" sz="4400" b="1" dirty="0" smtClean="0">
                <a:latin typeface="Times New Roman" panose="02020603050405020304" pitchFamily="18" charset="0"/>
                <a:cs typeface="Times New Roman" panose="02020603050405020304" pitchFamily="18" charset="0"/>
              </a:rPr>
              <a:t> and </a:t>
            </a:r>
            <a:br>
              <a:rPr lang="en-US" sz="44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Angular Material to your Projects </a:t>
            </a:r>
            <a:r>
              <a:rPr lang="en-US" sz="4400" b="1" dirty="0">
                <a:latin typeface="Times New Roman" panose="02020603050405020304" pitchFamily="18" charset="0"/>
                <a:cs typeface="Times New Roman" panose="02020603050405020304" pitchFamily="18" charset="0"/>
              </a:rPr>
              <a:t/>
            </a:r>
            <a:br>
              <a:rPr lang="en-US" sz="4400" b="1" dirty="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pic>
        <p:nvPicPr>
          <p:cNvPr id="15372" name="Picture 12" descr="Image result for bootstrap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866" y="3792961"/>
            <a:ext cx="238125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5374" name="Picture 14" descr="Materia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8506" y="3583411"/>
            <a:ext cx="17716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4723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What is Angular Material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Angular Material is the official UI design framework for angular in which we can create user interfaces that follow Material design guidelines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Go to </a:t>
            </a:r>
            <a:r>
              <a:rPr lang="en-US" u="sng" dirty="0">
                <a:latin typeface="Times New Roman" panose="02020603050405020304" pitchFamily="18" charset="0"/>
                <a:cs typeface="Times New Roman" panose="02020603050405020304" pitchFamily="18" charset="0"/>
                <a:hlinkClick r:id="rId2"/>
              </a:rPr>
              <a:t>https://material.angular.io/</a:t>
            </a:r>
            <a:r>
              <a:rPr lang="en-US" dirty="0">
                <a:latin typeface="Times New Roman" panose="02020603050405020304" pitchFamily="18" charset="0"/>
                <a:cs typeface="Times New Roman" panose="02020603050405020304" pitchFamily="18" charset="0"/>
              </a:rPr>
              <a:t> and click on </a:t>
            </a:r>
            <a:r>
              <a:rPr lang="en-US" b="1" dirty="0">
                <a:latin typeface="Times New Roman" panose="02020603050405020304" pitchFamily="18" charset="0"/>
                <a:cs typeface="Times New Roman" panose="02020603050405020304" pitchFamily="18" charset="0"/>
              </a:rPr>
              <a:t>Get started</a:t>
            </a:r>
            <a:r>
              <a:rPr lang="en-US" dirty="0">
                <a:latin typeface="Times New Roman" panose="02020603050405020304" pitchFamily="18" charset="0"/>
                <a:cs typeface="Times New Roman" panose="02020603050405020304" pitchFamily="18" charset="0"/>
              </a:rPr>
              <a:t> button that will take you to installation page which include the steps you need to follow to install angular material.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However </a:t>
            </a:r>
            <a:r>
              <a:rPr lang="en-US" dirty="0">
                <a:latin typeface="Times New Roman" panose="02020603050405020304" pitchFamily="18" charset="0"/>
                <a:cs typeface="Times New Roman" panose="02020603050405020304" pitchFamily="18" charset="0"/>
              </a:rPr>
              <a:t>I will make a use of angular schematic that will automate this process. </a:t>
            </a:r>
          </a:p>
        </p:txBody>
      </p:sp>
    </p:spTree>
    <p:extLst>
      <p:ext uri="{BB962C8B-B14F-4D97-AF65-F5344CB8AC3E}">
        <p14:creationId xmlns:p14="http://schemas.microsoft.com/office/powerpoint/2010/main" val="30860011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Install Angular material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1900" dirty="0">
                <a:latin typeface="Times New Roman" panose="02020603050405020304" pitchFamily="18" charset="0"/>
                <a:cs typeface="Times New Roman" panose="02020603050405020304" pitchFamily="18" charset="0"/>
              </a:rPr>
              <a:t>To install angular material using angular schematics open your terminal and type the following command: </a:t>
            </a:r>
            <a:endParaRPr lang="en-US" sz="1900" dirty="0" smtClean="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smtClean="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smtClean="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smtClean="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smtClean="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63162" y="1748288"/>
            <a:ext cx="7005983" cy="4677754"/>
          </a:xfrm>
          <a:prstGeom prst="rect">
            <a:avLst/>
          </a:prstGeom>
        </p:spPr>
      </p:pic>
    </p:spTree>
    <p:extLst>
      <p:ext uri="{BB962C8B-B14F-4D97-AF65-F5344CB8AC3E}">
        <p14:creationId xmlns:p14="http://schemas.microsoft.com/office/powerpoint/2010/main" val="40305768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Install Angular material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While the installation process it will ask you to choose your angular material theme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example I selected “Indigo/Pink” Theme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Also you will be asked if you want to install </a:t>
            </a:r>
            <a:r>
              <a:rPr lang="en-US" sz="2000" dirty="0" err="1">
                <a:latin typeface="Times New Roman" panose="02020603050405020304" pitchFamily="18" charset="0"/>
                <a:cs typeface="Times New Roman" panose="02020603050405020304" pitchFamily="18" charset="0"/>
              </a:rPr>
              <a:t>HammerJs</a:t>
            </a:r>
            <a:r>
              <a:rPr lang="en-US" sz="2000" dirty="0">
                <a:latin typeface="Times New Roman" panose="02020603050405020304" pitchFamily="18" charset="0"/>
                <a:cs typeface="Times New Roman" panose="02020603050405020304" pitchFamily="18" charset="0"/>
              </a:rPr>
              <a:t> and animations libraries for angular material.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Notice </a:t>
            </a:r>
            <a:r>
              <a:rPr lang="en-US" sz="2000" dirty="0">
                <a:latin typeface="Times New Roman" panose="02020603050405020304" pitchFamily="18" charset="0"/>
                <a:cs typeface="Times New Roman" panose="02020603050405020304" pitchFamily="18" charset="0"/>
              </a:rPr>
              <a:t>at the end of the installation process it will list all the files that get affected by the installation.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example </a:t>
            </a:r>
            <a:r>
              <a:rPr lang="en-US" sz="2000" b="1" dirty="0" err="1">
                <a:latin typeface="Times New Roman" panose="02020603050405020304" pitchFamily="18" charset="0"/>
                <a:cs typeface="Times New Roman" panose="02020603050405020304" pitchFamily="18" charset="0"/>
              </a:rPr>
              <a:t>angular.json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file will have the theme </a:t>
            </a:r>
            <a:r>
              <a:rPr lang="en-US" sz="2000" dirty="0" err="1">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file added to the styles array as the following: </a:t>
            </a:r>
            <a:endParaRPr lang="en-US" sz="1900" dirty="0">
              <a:latin typeface="Times New Roman" panose="02020603050405020304" pitchFamily="18" charset="0"/>
              <a:cs typeface="Times New Roman" panose="02020603050405020304" pitchFamily="18" charset="0"/>
            </a:endParaRPr>
          </a:p>
          <a:p>
            <a:endParaRPr lang="en-US" sz="1900" dirty="0" smtClean="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973689" y="4629731"/>
            <a:ext cx="7522564" cy="1147615"/>
          </a:xfrm>
          <a:prstGeom prst="rect">
            <a:avLst/>
          </a:prstGeom>
        </p:spPr>
      </p:pic>
    </p:spTree>
    <p:extLst>
      <p:ext uri="{BB962C8B-B14F-4D97-AF65-F5344CB8AC3E}">
        <p14:creationId xmlns:p14="http://schemas.microsoft.com/office/powerpoint/2010/main" val="30123912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Install Angular material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Also in the </a:t>
            </a:r>
            <a:r>
              <a:rPr lang="en-US" sz="2000" b="1" dirty="0">
                <a:latin typeface="Times New Roman" panose="02020603050405020304" pitchFamily="18" charset="0"/>
                <a:cs typeface="Times New Roman" panose="02020603050405020304" pitchFamily="18" charset="0"/>
              </a:rPr>
              <a:t>index.html </a:t>
            </a:r>
            <a:r>
              <a:rPr lang="en-US" sz="2000" dirty="0">
                <a:latin typeface="Times New Roman" panose="02020603050405020304" pitchFamily="18" charset="0"/>
                <a:cs typeface="Times New Roman" panose="02020603050405020304" pitchFamily="18" charset="0"/>
              </a:rPr>
              <a:t>it added material fonts and material </a:t>
            </a:r>
            <a:r>
              <a:rPr lang="en-US" sz="2000" dirty="0" smtClean="0">
                <a:latin typeface="Times New Roman" panose="02020603050405020304" pitchFamily="18" charset="0"/>
                <a:cs typeface="Times New Roman" panose="02020603050405020304" pitchFamily="18" charset="0"/>
              </a:rPr>
              <a:t>icons</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72205" y="2159871"/>
            <a:ext cx="5945363" cy="3801792"/>
          </a:xfrm>
          <a:prstGeom prst="rect">
            <a:avLst/>
          </a:prstGeom>
        </p:spPr>
      </p:pic>
    </p:spTree>
    <p:extLst>
      <p:ext uri="{BB962C8B-B14F-4D97-AF65-F5344CB8AC3E}">
        <p14:creationId xmlns:p14="http://schemas.microsoft.com/office/powerpoint/2010/main" val="3361956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Install Angular material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In the </a:t>
            </a:r>
            <a:r>
              <a:rPr lang="en-US" sz="2000" b="1" dirty="0" err="1">
                <a:latin typeface="Times New Roman" panose="02020603050405020304" pitchFamily="18" charset="0"/>
                <a:cs typeface="Times New Roman" panose="02020603050405020304" pitchFamily="18" charset="0"/>
              </a:rPr>
              <a:t>app.module.ts</a:t>
            </a:r>
            <a:r>
              <a:rPr lang="en-US" sz="2000" dirty="0">
                <a:latin typeface="Times New Roman" panose="02020603050405020304" pitchFamily="18" charset="0"/>
                <a:cs typeface="Times New Roman" panose="02020603050405020304" pitchFamily="18" charset="0"/>
              </a:rPr>
              <a:t> the </a:t>
            </a:r>
            <a:r>
              <a:rPr lang="en-US" sz="2000" b="1" dirty="0" err="1">
                <a:latin typeface="Times New Roman" panose="02020603050405020304" pitchFamily="18" charset="0"/>
                <a:cs typeface="Times New Roman" panose="02020603050405020304" pitchFamily="18" charset="0"/>
              </a:rPr>
              <a:t>BrowserAnimationModule</a:t>
            </a:r>
            <a:r>
              <a:rPr lang="en-US" sz="2000" dirty="0">
                <a:latin typeface="Times New Roman" panose="02020603050405020304" pitchFamily="18" charset="0"/>
                <a:cs typeface="Times New Roman" panose="02020603050405020304" pitchFamily="18" charset="0"/>
              </a:rPr>
              <a:t> is added to the imports array from installed animation library</a:t>
            </a: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015253" y="2552179"/>
            <a:ext cx="6608622" cy="2817842"/>
          </a:xfrm>
          <a:prstGeom prst="rect">
            <a:avLst/>
          </a:prstGeom>
        </p:spPr>
      </p:pic>
    </p:spTree>
    <p:extLst>
      <p:ext uri="{BB962C8B-B14F-4D97-AF65-F5344CB8AC3E}">
        <p14:creationId xmlns:p14="http://schemas.microsoft.com/office/powerpoint/2010/main" val="20570202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Using Angular Material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To use Angular material I will generate a Module using the </a:t>
            </a:r>
            <a:r>
              <a:rPr lang="en-US" sz="2000" b="1" dirty="0">
                <a:latin typeface="Times New Roman" panose="02020603050405020304" pitchFamily="18" charset="0"/>
                <a:cs typeface="Times New Roman" panose="02020603050405020304" pitchFamily="18" charset="0"/>
              </a:rPr>
              <a:t>ng generate</a:t>
            </a:r>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module</a:t>
            </a:r>
            <a:r>
              <a:rPr lang="en-US" sz="2000" dirty="0" smtClean="0">
                <a:latin typeface="Times New Roman" panose="02020603050405020304" pitchFamily="18" charset="0"/>
                <a:cs typeface="Times New Roman" panose="02020603050405020304" pitchFamily="18" charset="0"/>
              </a:rPr>
              <a:t> command </a:t>
            </a:r>
            <a:r>
              <a:rPr lang="en-US" sz="2000" dirty="0">
                <a:latin typeface="Times New Roman" panose="02020603050405020304" pitchFamily="18" charset="0"/>
                <a:cs typeface="Times New Roman" panose="02020603050405020304" pitchFamily="18" charset="0"/>
              </a:rPr>
              <a:t>or </a:t>
            </a:r>
            <a:r>
              <a:rPr lang="en-US" sz="2000" b="1" dirty="0">
                <a:latin typeface="Times New Roman" panose="02020603050405020304" pitchFamily="18" charset="0"/>
                <a:cs typeface="Times New Roman" panose="02020603050405020304" pitchFamily="18" charset="0"/>
              </a:rPr>
              <a:t>ng g</a:t>
            </a:r>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 for </a:t>
            </a:r>
            <a:r>
              <a:rPr lang="en-US" sz="2000" dirty="0">
                <a:latin typeface="Times New Roman" panose="02020603050405020304" pitchFamily="18" charset="0"/>
                <a:cs typeface="Times New Roman" panose="02020603050405020304" pitchFamily="18" charset="0"/>
              </a:rPr>
              <a:t>short as the following: </a:t>
            </a:r>
            <a:endParaRPr lang="en-US" sz="20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flat flag will skip generating a directory for the module and just create the file in the app folder.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new generated file </a:t>
            </a:r>
            <a:r>
              <a:rPr lang="en-US" sz="2000" b="1" dirty="0" err="1">
                <a:latin typeface="Times New Roman" panose="02020603050405020304" pitchFamily="18" charset="0"/>
                <a:cs typeface="Times New Roman" panose="02020603050405020304" pitchFamily="18" charset="0"/>
              </a:rPr>
              <a:t>material.module.ts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will look as the following: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24802" y="2113685"/>
            <a:ext cx="8559424" cy="388446"/>
          </a:xfrm>
          <a:prstGeom prst="rect">
            <a:avLst/>
          </a:prstGeom>
        </p:spPr>
      </p:pic>
      <p:pic>
        <p:nvPicPr>
          <p:cNvPr id="6" name="Picture 5"/>
          <p:cNvPicPr>
            <a:picLocks noChangeAspect="1"/>
          </p:cNvPicPr>
          <p:nvPr/>
        </p:nvPicPr>
        <p:blipFill>
          <a:blip r:embed="rId3"/>
          <a:stretch>
            <a:fillRect/>
          </a:stretch>
        </p:blipFill>
        <p:spPr>
          <a:xfrm>
            <a:off x="2765870" y="3860990"/>
            <a:ext cx="6653847" cy="2456681"/>
          </a:xfrm>
          <a:prstGeom prst="rect">
            <a:avLst/>
          </a:prstGeom>
        </p:spPr>
      </p:pic>
    </p:spTree>
    <p:extLst>
      <p:ext uri="{BB962C8B-B14F-4D97-AF65-F5344CB8AC3E}">
        <p14:creationId xmlns:p14="http://schemas.microsoft.com/office/powerpoint/2010/main" val="27823818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Using Angular Material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In the </a:t>
            </a:r>
            <a:r>
              <a:rPr lang="en-US" sz="2000" b="1" dirty="0" err="1">
                <a:latin typeface="Times New Roman" panose="02020603050405020304" pitchFamily="18" charset="0"/>
                <a:cs typeface="Times New Roman" panose="02020603050405020304" pitchFamily="18" charset="0"/>
              </a:rPr>
              <a:t>material.module.ts</a:t>
            </a:r>
            <a:r>
              <a:rPr lang="en-US" sz="2000" dirty="0">
                <a:latin typeface="Times New Roman" panose="02020603050405020304" pitchFamily="18" charset="0"/>
                <a:cs typeface="Times New Roman" panose="02020603050405020304" pitchFamily="18" charset="0"/>
              </a:rPr>
              <a:t> we will add all modules and components used in our UI </a:t>
            </a:r>
            <a:r>
              <a:rPr lang="en-US" sz="2000" dirty="0" smtClean="0">
                <a:latin typeface="Times New Roman" panose="02020603050405020304" pitchFamily="18" charset="0"/>
                <a:cs typeface="Times New Roman" panose="02020603050405020304" pitchFamily="18" charset="0"/>
              </a:rPr>
              <a:t>Design.</a:t>
            </a:r>
          </a:p>
          <a:p>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need to declare and import the </a:t>
            </a:r>
            <a:r>
              <a:rPr lang="en-US" sz="2000" b="1" dirty="0" err="1">
                <a:latin typeface="Times New Roman" panose="02020603050405020304" pitchFamily="18" charset="0"/>
                <a:cs typeface="Times New Roman" panose="02020603050405020304" pitchFamily="18" charset="0"/>
              </a:rPr>
              <a:t>material.module</a:t>
            </a:r>
            <a:r>
              <a:rPr lang="en-US" sz="2000" dirty="0">
                <a:latin typeface="Times New Roman" panose="02020603050405020304" pitchFamily="18" charset="0"/>
                <a:cs typeface="Times New Roman" panose="02020603050405020304" pitchFamily="18" charset="0"/>
              </a:rPr>
              <a:t> in the </a:t>
            </a:r>
            <a:r>
              <a:rPr lang="en-US" sz="2000" b="1" dirty="0" err="1">
                <a:latin typeface="Times New Roman" panose="02020603050405020304" pitchFamily="18" charset="0"/>
                <a:cs typeface="Times New Roman" panose="02020603050405020304" pitchFamily="18" charset="0"/>
              </a:rPr>
              <a:t>app.module.ts</a:t>
            </a:r>
            <a:r>
              <a:rPr lang="en-US" sz="2000" dirty="0">
                <a:latin typeface="Times New Roman" panose="02020603050405020304" pitchFamily="18" charset="0"/>
                <a:cs typeface="Times New Roman" panose="02020603050405020304" pitchFamily="18" charset="0"/>
              </a:rPr>
              <a:t> since it is our main module</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669029" y="2252832"/>
            <a:ext cx="5945363" cy="4164593"/>
          </a:xfrm>
          <a:prstGeom prst="rect">
            <a:avLst/>
          </a:prstGeom>
        </p:spPr>
      </p:pic>
    </p:spTree>
    <p:extLst>
      <p:ext uri="{BB962C8B-B14F-4D97-AF65-F5344CB8AC3E}">
        <p14:creationId xmlns:p14="http://schemas.microsoft.com/office/powerpoint/2010/main" val="34132928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798</TotalTime>
  <Words>5224</Words>
  <Application>Microsoft Office PowerPoint</Application>
  <PresentationFormat>Widescreen</PresentationFormat>
  <Paragraphs>921</Paragraphs>
  <Slides>106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106</vt:i4>
      </vt:variant>
    </vt:vector>
  </HeadingPairs>
  <TitlesOfParts>
    <vt:vector size="112" baseType="lpstr">
      <vt:lpstr>Arial</vt:lpstr>
      <vt:lpstr>Corbel</vt:lpstr>
      <vt:lpstr>Tahoma</vt:lpstr>
      <vt:lpstr>Times New Roman</vt:lpstr>
      <vt:lpstr>Wingdings</vt:lpstr>
      <vt:lpstr>Parallax</vt:lpstr>
      <vt:lpstr>Touro College  Fall 2019  Class: MSIN- 636  Instructor: Alfred Rezk  Thur 6:15pm- 9:15 Pm    </vt:lpstr>
      <vt:lpstr>1. Introduction To Web Development Frameworks and MEAN STACK  </vt:lpstr>
      <vt:lpstr>1. Understanding the Basic Web Development Framework</vt:lpstr>
      <vt:lpstr>1. Understanding the Basic Web Development Framework</vt:lpstr>
      <vt:lpstr>1. Understanding the Basic Web Development Framework</vt:lpstr>
      <vt:lpstr>1. Understanding the Basic Web Development Framework</vt:lpstr>
      <vt:lpstr>1. Understanding the Basic Web Development Framework</vt:lpstr>
      <vt:lpstr>1. Understanding the Basic Web Development Framework</vt:lpstr>
      <vt:lpstr>1. Understanding the Basic Web Development Framework</vt:lpstr>
      <vt:lpstr>2. What is MEAN Stack?</vt:lpstr>
      <vt:lpstr>2.1  What is Angular? </vt:lpstr>
      <vt:lpstr>2.2 What is Node? </vt:lpstr>
      <vt:lpstr>2.3 What is Express?</vt:lpstr>
      <vt:lpstr>2.4 What is MongoDB?</vt:lpstr>
      <vt:lpstr>2.5 What is a Single Page Application (SPA)? </vt:lpstr>
      <vt:lpstr>3. How Does MEAN Stack work ?</vt:lpstr>
      <vt:lpstr>3. How Does MEAN Stack work ?</vt:lpstr>
      <vt:lpstr>3. How Does MEAN Stack work ?</vt:lpstr>
      <vt:lpstr>2. Introduction To TypeScript  </vt:lpstr>
      <vt:lpstr>1. Why and What is TypeScript </vt:lpstr>
      <vt:lpstr>2. Installing Typescript Compiler  </vt:lpstr>
      <vt:lpstr>3. TypeScript HelloWorld Example</vt:lpstr>
      <vt:lpstr>4. TypeScript ECMAScript5 Example</vt:lpstr>
      <vt:lpstr>5. Difference between let, var and const </vt:lpstr>
      <vt:lpstr>5. Difference between let, var and const </vt:lpstr>
      <vt:lpstr>6. Identifiers</vt:lpstr>
      <vt:lpstr>7. Variables</vt:lpstr>
      <vt:lpstr>7. Variables</vt:lpstr>
      <vt:lpstr>8. Basic Types</vt:lpstr>
      <vt:lpstr>8. Basic Types</vt:lpstr>
      <vt:lpstr>8. Basic Types</vt:lpstr>
      <vt:lpstr>9. Complex Types</vt:lpstr>
      <vt:lpstr>9. Complex Types</vt:lpstr>
      <vt:lpstr>9. Complex Types</vt:lpstr>
      <vt:lpstr>10. Type Assertions</vt:lpstr>
      <vt:lpstr>11. Functions</vt:lpstr>
      <vt:lpstr>11. Functions</vt:lpstr>
      <vt:lpstr>11. Functions</vt:lpstr>
      <vt:lpstr>11. Functions</vt:lpstr>
      <vt:lpstr>12. Classes</vt:lpstr>
      <vt:lpstr>12. Classes</vt:lpstr>
      <vt:lpstr>12. Classes</vt:lpstr>
      <vt:lpstr>12. Classes</vt:lpstr>
      <vt:lpstr>12. Classes</vt:lpstr>
      <vt:lpstr>13. Interfaces</vt:lpstr>
      <vt:lpstr>13. Interfaces</vt:lpstr>
      <vt:lpstr>14. Modules</vt:lpstr>
      <vt:lpstr>14. Modules</vt:lpstr>
      <vt:lpstr>14. Modules</vt:lpstr>
      <vt:lpstr>14. Spread Parameter</vt:lpstr>
      <vt:lpstr>3. Introduction To Angular Framework  </vt:lpstr>
      <vt:lpstr>1. What is Angular </vt:lpstr>
      <vt:lpstr>2. Why is Angular a revolution </vt:lpstr>
      <vt:lpstr>3. What about AngularJS or 1.x</vt:lpstr>
      <vt:lpstr>4. Angular Versions</vt:lpstr>
      <vt:lpstr>5. How its different from other Frameworks</vt:lpstr>
      <vt:lpstr>4. Environment Setup and  Your First Angular Application  </vt:lpstr>
      <vt:lpstr>1. Angular CLI </vt:lpstr>
      <vt:lpstr>2. Installing Node.js</vt:lpstr>
      <vt:lpstr>2. Installing Node.js</vt:lpstr>
      <vt:lpstr>3. Installing Angular CLI</vt:lpstr>
      <vt:lpstr>3. Installing Angular CLI</vt:lpstr>
      <vt:lpstr>4. Visual Studio Code IDE </vt:lpstr>
      <vt:lpstr>5. Generating Angular Application</vt:lpstr>
      <vt:lpstr>5. Generating Angular Application</vt:lpstr>
      <vt:lpstr>6. Serve the application</vt:lpstr>
      <vt:lpstr>6. Serve the application</vt:lpstr>
      <vt:lpstr>7. HelloWorld Template</vt:lpstr>
      <vt:lpstr>5. Angular Project Structure &amp;  How Angular  Application Loads  </vt:lpstr>
      <vt:lpstr>1. Angular File Structure</vt:lpstr>
      <vt:lpstr>1. main.ts</vt:lpstr>
      <vt:lpstr>2. app.module.ts</vt:lpstr>
      <vt:lpstr>2. app.module.ts</vt:lpstr>
      <vt:lpstr>3. app.component.ts</vt:lpstr>
      <vt:lpstr>3. app.component.ts</vt:lpstr>
      <vt:lpstr>4. index.html</vt:lpstr>
      <vt:lpstr>4. app.component.html</vt:lpstr>
      <vt:lpstr>6. Angular Components  </vt:lpstr>
      <vt:lpstr>1. Introduction to Angular Components</vt:lpstr>
      <vt:lpstr>1. Introduction to Angular Components</vt:lpstr>
      <vt:lpstr>2. Generating a component</vt:lpstr>
      <vt:lpstr>3. Component class and decorator</vt:lpstr>
      <vt:lpstr>3. Component class and decorator</vt:lpstr>
      <vt:lpstr>3. Component class and decorator</vt:lpstr>
      <vt:lpstr>4. Component Registeration in App Module</vt:lpstr>
      <vt:lpstr>5. Component Template </vt:lpstr>
      <vt:lpstr>6. String Interpolation </vt:lpstr>
      <vt:lpstr>6. Angular Modules  </vt:lpstr>
      <vt:lpstr>1.Module Introductions </vt:lpstr>
      <vt:lpstr>1.Module Introductions </vt:lpstr>
      <vt:lpstr>2. Generating Modules using Angular CLI </vt:lpstr>
      <vt:lpstr>7. Adding Bootstap and  Angular Material to your Projects  </vt:lpstr>
      <vt:lpstr>1. What is Angular Material</vt:lpstr>
      <vt:lpstr>2. Install Angular material</vt:lpstr>
      <vt:lpstr>2. Install Angular material</vt:lpstr>
      <vt:lpstr>2. Install Angular material</vt:lpstr>
      <vt:lpstr>2. Install Angular material</vt:lpstr>
      <vt:lpstr>3. Using Angular Material</vt:lpstr>
      <vt:lpstr>3. Using Angular Material</vt:lpstr>
      <vt:lpstr>4. Material Button </vt:lpstr>
      <vt:lpstr>4. Material Button </vt:lpstr>
      <vt:lpstr>5. Installing Bootstrap </vt:lpstr>
      <vt:lpstr>6. Bootstrap Grid-system</vt:lpstr>
      <vt:lpstr>7. Bootstrap Utility Classes</vt:lpstr>
      <vt:lpstr>7. Bootstrap Utility Classes</vt:lpstr>
      <vt:lpstr>7. Bootstrap Buttons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Rezk, Alfred</dc:creator>
  <cp:lastModifiedBy>Rezk, Alfred</cp:lastModifiedBy>
  <cp:revision>59</cp:revision>
  <dcterms:created xsi:type="dcterms:W3CDTF">2019-09-03T13:20:35Z</dcterms:created>
  <dcterms:modified xsi:type="dcterms:W3CDTF">2019-09-04T20:06:21Z</dcterms:modified>
</cp:coreProperties>
</file>