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62" r:id="rId5"/>
    <p:sldId id="265" r:id="rId6"/>
    <p:sldId id="263" r:id="rId7"/>
    <p:sldId id="260" r:id="rId8"/>
    <p:sldId id="261"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2" d="100"/>
          <a:sy n="82" d="100"/>
        </p:scale>
        <p:origin x="720"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65B910DF-B555-4D30-B35E-2297D59E32D0}" type="datetime1">
              <a:rPr lang="en-US" smtClean="0"/>
              <a:t>11/2/2023</a:t>
            </a:fld>
            <a:endParaRPr lang="en-US" dirty="0"/>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840208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tr-TR"/>
              <a:t>Asıl başlık stilini düzenlemek için tıklayın</a:t>
            </a:r>
            <a:endParaRPr lang="en-US"/>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29D1D79F-E600-4AC1-A639-0B9FB8286C38}" type="datetime1">
              <a:rPr lang="en-US" smtClean="0"/>
              <a:t>11/2/2023</a:t>
            </a:fld>
            <a:endParaRPr lang="en-US" dirty="0"/>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64250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390F5D60-A842-4D08-9D7D-A7A57AB501A2}" type="datetime1">
              <a:rPr lang="en-US" smtClean="0"/>
              <a:t>11/2/2023</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4212544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tr-TR"/>
              <a:t>Asıl başlık stilini düzenlemek için tıklayın</a:t>
            </a:r>
            <a:endParaRPr lang="en-US"/>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2pPr marL="685800" indent="-228600">
              <a:buFont typeface="Courier New" panose="02070309020205020404" pitchFamily="49" charset="0"/>
              <a:buChar char="o"/>
              <a:defRPr/>
            </a:lvl2pPr>
            <a:lvl4pPr marL="1600200" indent="-228600">
              <a:buFont typeface="Courier New" panose="02070309020205020404" pitchFamily="49" charset="0"/>
              <a:buChar char="o"/>
              <a:defRPr/>
            </a:lvl4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0DF2F1F9-9322-493A-A9EE-BB75692CE5F5}" type="datetime1">
              <a:rPr lang="en-US" smtClean="0"/>
              <a:t>11/2/2023</a:t>
            </a:fld>
            <a:endParaRPr lang="en-US" dirty="0"/>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091261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7858DE51-4D5E-4D23-8181-86A5B05D5351}" type="datetime1">
              <a:rPr lang="en-US" smtClean="0"/>
              <a:t>11/2/2023</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23074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tr-TR"/>
              <a:t>Asıl başlık stilini düzenlemek için tıklayın</a:t>
            </a:r>
            <a:endParaRPr lang="en-US"/>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9C399FCA-87F3-427A-B1A2-15346103C68A}" type="datetime1">
              <a:rPr lang="en-US" smtClean="0"/>
              <a:t>11/2/2023</a:t>
            </a:fld>
            <a:endParaRPr lang="en-US" dirty="0"/>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54267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693DF709-7E2D-49E6-A629-D8E3363D194F}" type="datetime1">
              <a:rPr lang="en-US" smtClean="0"/>
              <a:t>11/2/2023</a:t>
            </a:fld>
            <a:endParaRPr lang="en-US" dirty="0"/>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14203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tr-TR"/>
              <a:t>Asıl başlık stilini düzenlemek için tıklayın</a:t>
            </a:r>
            <a:endParaRPr lang="en-US"/>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85D0A921-9375-4BAA-A7C2-7975528669FA}" type="datetime1">
              <a:rPr lang="en-US" smtClean="0"/>
              <a:t>11/2/2023</a:t>
            </a:fld>
            <a:endParaRPr lang="en-US" dirty="0"/>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44336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5D25425-F285-48AE-A409-A618E3EEA628}" type="datetime1">
              <a:rPr lang="en-US" smtClean="0"/>
              <a:t>11/2/2023</a:t>
            </a:fld>
            <a:endParaRPr lang="en-US" dirty="0"/>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endParaRPr lang="en-US" dirty="0"/>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17579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EB56A94D-7D6A-4378-93F6-A3A33186E34B}" type="datetime1">
              <a:rPr lang="en-US" smtClean="0"/>
              <a:t>11/2/2023</a:t>
            </a:fld>
            <a:endParaRPr lang="en-US" dirty="0"/>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94351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285FC0F9-687B-4417-9D77-CE2D7AD8C321}" type="datetime1">
              <a:rPr lang="en-US" smtClean="0"/>
              <a:t>11/2/2023</a:t>
            </a:fld>
            <a:endParaRPr lang="en-US" dirty="0"/>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706667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p:nvPr/>
        </p:nvGrpSpPr>
        <p:grpSpPr>
          <a:xfrm>
            <a:off x="175990" y="62886"/>
            <a:ext cx="11708355" cy="6301715"/>
            <a:chOff x="175990" y="62886"/>
            <a:chExt cx="11708355" cy="6301715"/>
          </a:xfrm>
        </p:grpSpPr>
        <p:sp useBgFill="1">
          <p:nvSpPr>
            <p:cNvPr id="18" name="Graphic 10">
              <a:extLst>
                <a:ext uri="{FF2B5EF4-FFF2-40B4-BE49-F238E27FC236}">
                  <a16:creationId xmlns:a16="http://schemas.microsoft.com/office/drawing/2014/main" id="{EAFF5F08-677C-4873-9274-02B6FE751044}"/>
                </a:ext>
              </a:extLst>
            </p:cNvPr>
            <p:cNvSpPr/>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9" name="Graphic 10">
              <a:extLst>
                <a:ext uri="{FF2B5EF4-FFF2-40B4-BE49-F238E27FC236}">
                  <a16:creationId xmlns:a16="http://schemas.microsoft.com/office/drawing/2014/main" id="{16514C65-F179-4953-B660-5FC657697957}"/>
                </a:ext>
              </a:extLst>
            </p:cNvPr>
            <p:cNvSpPr/>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0" name="Graphic 10">
              <a:extLst>
                <a:ext uri="{FF2B5EF4-FFF2-40B4-BE49-F238E27FC236}">
                  <a16:creationId xmlns:a16="http://schemas.microsoft.com/office/drawing/2014/main" id="{DF5DA89C-9FED-4AE0-8C36-20612E77FAC0}"/>
                </a:ext>
              </a:extLst>
            </p:cNvPr>
            <p:cNvSpPr/>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1" name="Oval 20">
              <a:extLst>
                <a:ext uri="{FF2B5EF4-FFF2-40B4-BE49-F238E27FC236}">
                  <a16:creationId xmlns:a16="http://schemas.microsoft.com/office/drawing/2014/main" id="{FB98224C-F1DB-4F10-9B7F-93B86BA13F40}"/>
                </a:ext>
              </a:extLst>
            </p:cNvPr>
            <p:cNvSpPr/>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2" name="Oval 21">
              <a:extLst>
                <a:ext uri="{FF2B5EF4-FFF2-40B4-BE49-F238E27FC236}">
                  <a16:creationId xmlns:a16="http://schemas.microsoft.com/office/drawing/2014/main" id="{9AE1FC9E-06C9-4A12-8BE7-766C3DA8B9AC}"/>
                </a:ext>
              </a:extLst>
            </p:cNvPr>
            <p:cNvSpPr/>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3" name="Oval 22">
              <a:extLst>
                <a:ext uri="{FF2B5EF4-FFF2-40B4-BE49-F238E27FC236}">
                  <a16:creationId xmlns:a16="http://schemas.microsoft.com/office/drawing/2014/main" id="{29954B75-D8C7-439C-A014-E644E3E2C0A5}"/>
                </a:ext>
              </a:extLst>
            </p:cNvPr>
            <p:cNvSpPr/>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00800"/>
            <a:ext cx="2743200" cy="365125"/>
          </a:xfrm>
          <a:prstGeom prst="rect">
            <a:avLst/>
          </a:prstGeom>
        </p:spPr>
        <p:txBody>
          <a:bodyPr vert="horz" lIns="91440" tIns="45720" rIns="91440" bIns="45720" rtlCol="0" anchor="ctr"/>
          <a:lstStyle>
            <a:lvl1pPr algn="l">
              <a:defRPr sz="900" cap="all" spc="150" baseline="0">
                <a:solidFill>
                  <a:schemeClr val="tx1">
                    <a:tint val="75000"/>
                  </a:schemeClr>
                </a:solidFill>
              </a:defRPr>
            </a:lvl1pPr>
          </a:lstStyle>
          <a:p>
            <a:fld id="{B32DFD30-2122-4F4A-97B4-D0A849E36C5F}" type="datetime1">
              <a:rPr lang="en-US" smtClean="0"/>
              <a:t>11/2/2023</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00800"/>
            <a:ext cx="4114800" cy="365125"/>
          </a:xfrm>
          <a:prstGeom prst="rect">
            <a:avLst/>
          </a:prstGeom>
        </p:spPr>
        <p:txBody>
          <a:bodyPr vert="horz" lIns="91440" tIns="45720" rIns="91440" bIns="45720" rtlCol="0" anchor="ctr"/>
          <a:lstStyle>
            <a:lvl1pPr algn="ctr">
              <a:defRPr sz="900" cap="all" spc="150" baseline="0">
                <a:solidFill>
                  <a:schemeClr val="tx1">
                    <a:tint val="75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00800"/>
            <a:ext cx="2743200" cy="365125"/>
          </a:xfrm>
          <a:prstGeom prst="rect">
            <a:avLst/>
          </a:prstGeom>
        </p:spPr>
        <p:txBody>
          <a:bodyPr vert="horz" lIns="91440" tIns="45720" rIns="91440" bIns="45720" rtlCol="0" anchor="ctr"/>
          <a:lstStyle>
            <a:lvl1pPr algn="r">
              <a:defRPr sz="900" cap="all" spc="150" baseline="0">
                <a:solidFill>
                  <a:schemeClr val="tx1">
                    <a:tint val="75000"/>
                  </a:schemeClr>
                </a:solidFill>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64018933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Segoe UI" panose="020B0502040204020203"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Segoe UI" panose="020B0502040204020203"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Segoe UI" panose="020B0502040204020203"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65ACE4-CDD8-D2A3-B600-9021A0036172}"/>
              </a:ext>
            </a:extLst>
          </p:cNvPr>
          <p:cNvSpPr>
            <a:spLocks noGrp="1"/>
          </p:cNvSpPr>
          <p:nvPr>
            <p:ph type="ctrTitle"/>
          </p:nvPr>
        </p:nvSpPr>
        <p:spPr/>
        <p:txBody>
          <a:bodyPr/>
          <a:lstStyle/>
          <a:p>
            <a:r>
              <a:rPr lang="tr-TR" dirty="0"/>
              <a:t>ANDROID’DE SERVİSLER (HİZMET)</a:t>
            </a:r>
          </a:p>
        </p:txBody>
      </p:sp>
    </p:spTree>
    <p:extLst>
      <p:ext uri="{BB962C8B-B14F-4D97-AF65-F5344CB8AC3E}">
        <p14:creationId xmlns:p14="http://schemas.microsoft.com/office/powerpoint/2010/main" val="2860424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76EC228-75AC-524C-0547-044A6833F8D2}"/>
              </a:ext>
            </a:extLst>
          </p:cNvPr>
          <p:cNvSpPr>
            <a:spLocks noGrp="1"/>
          </p:cNvSpPr>
          <p:nvPr>
            <p:ph idx="1"/>
          </p:nvPr>
        </p:nvSpPr>
        <p:spPr>
          <a:xfrm>
            <a:off x="639801" y="549305"/>
            <a:ext cx="10401563" cy="4972477"/>
          </a:xfrm>
        </p:spPr>
        <p:txBody>
          <a:bodyPr>
            <a:noAutofit/>
          </a:bodyPr>
          <a:lstStyle/>
          <a:p>
            <a:pPr>
              <a:buFont typeface="Arial" panose="020B0604020202020204" pitchFamily="34" charset="0"/>
              <a:buChar char="•"/>
            </a:pPr>
            <a:r>
              <a:rPr lang="tr-TR" sz="3700" b="0" i="0" dirty="0">
                <a:effectLst/>
                <a:latin typeface="Söhne"/>
              </a:rPr>
              <a:t>Servis, arka planda uzun süreli işlemler yapabilen bir uygulama bileşenidir. Bir kullanıcı arayüzü sağlamaz. Bir hizmet, başlatıldıktan sonra kullanıcı başka bir uygulamaya geçtikten sonra bile bir süre daha çalışmaya devam edebilir. Ek olarak, bir bileşen etkileşim kurmak ve hatta işlemler arası iletişim (IPC) gerçekleştirmek için bir hizmete bağlanabilir. Örneğin, bir hizmet arka planda ağ işlemlerini gerçekleştirebilir, müzik çalabilir, dosya G/Ç işlemi gerçekleştirebilir veya bir içerik sağlayıcıyla etkileşim kurabilir.</a:t>
            </a:r>
            <a:endParaRPr lang="tr-TR" sz="3700" dirty="0"/>
          </a:p>
        </p:txBody>
      </p:sp>
    </p:spTree>
    <p:extLst>
      <p:ext uri="{BB962C8B-B14F-4D97-AF65-F5344CB8AC3E}">
        <p14:creationId xmlns:p14="http://schemas.microsoft.com/office/powerpoint/2010/main" val="1375949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8F3C90-8AF4-91F1-3702-F6DF595605A4}"/>
              </a:ext>
            </a:extLst>
          </p:cNvPr>
          <p:cNvSpPr>
            <a:spLocks noGrp="1"/>
          </p:cNvSpPr>
          <p:nvPr>
            <p:ph type="title"/>
          </p:nvPr>
        </p:nvSpPr>
        <p:spPr>
          <a:xfrm>
            <a:off x="838200" y="346464"/>
            <a:ext cx="10515600" cy="1325563"/>
          </a:xfrm>
        </p:spPr>
        <p:txBody>
          <a:bodyPr/>
          <a:lstStyle/>
          <a:p>
            <a:r>
              <a:rPr lang="tr-TR" b="1" i="0" dirty="0">
                <a:effectLst/>
                <a:latin typeface="Söhne"/>
              </a:rPr>
              <a:t>Servis Türleri</a:t>
            </a:r>
            <a:br>
              <a:rPr lang="tr-TR" b="0" i="0" dirty="0">
                <a:effectLst/>
                <a:latin typeface="Söhne"/>
              </a:rPr>
            </a:br>
            <a:endParaRPr lang="tr-TR" dirty="0"/>
          </a:p>
        </p:txBody>
      </p:sp>
      <p:sp>
        <p:nvSpPr>
          <p:cNvPr id="3" name="İçerik Yer Tutucusu 2">
            <a:extLst>
              <a:ext uri="{FF2B5EF4-FFF2-40B4-BE49-F238E27FC236}">
                <a16:creationId xmlns:a16="http://schemas.microsoft.com/office/drawing/2014/main" id="{84793229-0D30-CDA6-6F89-847202A38D72}"/>
              </a:ext>
            </a:extLst>
          </p:cNvPr>
          <p:cNvSpPr>
            <a:spLocks noGrp="1"/>
          </p:cNvSpPr>
          <p:nvPr>
            <p:ph idx="1"/>
          </p:nvPr>
        </p:nvSpPr>
        <p:spPr/>
        <p:txBody>
          <a:bodyPr>
            <a:normAutofit/>
          </a:bodyPr>
          <a:lstStyle/>
          <a:p>
            <a:pPr algn="l">
              <a:buFont typeface="Arial" panose="020B0604020202020204" pitchFamily="34" charset="0"/>
              <a:buChar char="•"/>
            </a:pPr>
            <a:r>
              <a:rPr lang="tr-TR" sz="3600" b="0" i="0" dirty="0" err="1">
                <a:effectLst/>
                <a:latin typeface="Söhne"/>
              </a:rPr>
              <a:t>Foreground</a:t>
            </a:r>
            <a:r>
              <a:rPr lang="tr-TR" sz="3600" b="0" i="0" dirty="0">
                <a:effectLst/>
                <a:latin typeface="Söhne"/>
              </a:rPr>
              <a:t> Servisler: Kullanıcının göreceği bildirimlerle çalışan Servis türüdür. (Kullanırken kullanıcıya bildirim ile göstermek tavsiye edilir)</a:t>
            </a:r>
          </a:p>
          <a:p>
            <a:pPr algn="l">
              <a:buFont typeface="Arial" panose="020B0604020202020204" pitchFamily="34" charset="0"/>
              <a:buChar char="•"/>
            </a:pPr>
            <a:r>
              <a:rPr lang="tr-TR" sz="3600" b="0" i="0" dirty="0">
                <a:effectLst/>
                <a:latin typeface="Söhne"/>
              </a:rPr>
              <a:t>Background Servisler: Arka plan hizmeti, kullanıcının doğrudan fark etmediği bir işlem gerçekleştirir.</a:t>
            </a:r>
          </a:p>
          <a:p>
            <a:pPr algn="l">
              <a:buFont typeface="Arial" panose="020B0604020202020204" pitchFamily="34" charset="0"/>
              <a:buChar char="•"/>
            </a:pPr>
            <a:r>
              <a:rPr lang="tr-TR" sz="3600" b="0" i="0" dirty="0" err="1">
                <a:effectLst/>
                <a:latin typeface="Söhne"/>
              </a:rPr>
              <a:t>Bound</a:t>
            </a:r>
            <a:r>
              <a:rPr lang="tr-TR" sz="3600" b="0" i="0" dirty="0">
                <a:effectLst/>
                <a:latin typeface="Söhne"/>
              </a:rPr>
              <a:t> Servisler: İstemci-sunucu modeli ile çalışan Servis türüdür.</a:t>
            </a:r>
          </a:p>
          <a:p>
            <a:pPr algn="l">
              <a:buFont typeface="Arial" panose="020B0604020202020204" pitchFamily="34" charset="0"/>
              <a:buChar char="•"/>
            </a:pPr>
            <a:endParaRPr lang="tr-TR" sz="3600" b="0" i="0" dirty="0">
              <a:effectLst/>
              <a:latin typeface="Söhne"/>
            </a:endParaRPr>
          </a:p>
          <a:p>
            <a:endParaRPr lang="tr-TR" dirty="0"/>
          </a:p>
        </p:txBody>
      </p:sp>
    </p:spTree>
    <p:extLst>
      <p:ext uri="{BB962C8B-B14F-4D97-AF65-F5344CB8AC3E}">
        <p14:creationId xmlns:p14="http://schemas.microsoft.com/office/powerpoint/2010/main" val="881782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0BC995-6FD9-71AF-4F0B-7A71EC76BF24}"/>
              </a:ext>
            </a:extLst>
          </p:cNvPr>
          <p:cNvSpPr>
            <a:spLocks noGrp="1"/>
          </p:cNvSpPr>
          <p:nvPr>
            <p:ph type="title"/>
          </p:nvPr>
        </p:nvSpPr>
        <p:spPr>
          <a:xfrm>
            <a:off x="838200" y="0"/>
            <a:ext cx="10515600" cy="1325563"/>
          </a:xfrm>
        </p:spPr>
        <p:txBody>
          <a:bodyPr/>
          <a:lstStyle/>
          <a:p>
            <a:r>
              <a:rPr lang="tr-TR" dirty="0"/>
              <a:t>Örnekler</a:t>
            </a:r>
          </a:p>
        </p:txBody>
      </p:sp>
      <p:sp>
        <p:nvSpPr>
          <p:cNvPr id="3" name="İçerik Yer Tutucusu 2">
            <a:extLst>
              <a:ext uri="{FF2B5EF4-FFF2-40B4-BE49-F238E27FC236}">
                <a16:creationId xmlns:a16="http://schemas.microsoft.com/office/drawing/2014/main" id="{9E69F4C2-4A2E-7162-B888-FAEE9BC0FE6D}"/>
              </a:ext>
            </a:extLst>
          </p:cNvPr>
          <p:cNvSpPr>
            <a:spLocks noGrp="1"/>
          </p:cNvSpPr>
          <p:nvPr>
            <p:ph idx="1"/>
          </p:nvPr>
        </p:nvSpPr>
        <p:spPr>
          <a:xfrm>
            <a:off x="838200" y="936808"/>
            <a:ext cx="10515600" cy="4351338"/>
          </a:xfrm>
        </p:spPr>
        <p:txBody>
          <a:bodyPr>
            <a:noAutofit/>
          </a:bodyPr>
          <a:lstStyle/>
          <a:p>
            <a:pPr algn="l">
              <a:buFont typeface="+mj-lt"/>
              <a:buAutoNum type="arabicPeriod"/>
            </a:pPr>
            <a:r>
              <a:rPr lang="tr-TR" sz="3400" b="1" i="0" dirty="0" err="1">
                <a:effectLst/>
                <a:latin typeface="Söhne"/>
              </a:rPr>
              <a:t>Foreground</a:t>
            </a:r>
            <a:r>
              <a:rPr lang="tr-TR" sz="3400" b="1" i="0" dirty="0">
                <a:effectLst/>
                <a:latin typeface="Söhne"/>
              </a:rPr>
              <a:t> Servis : </a:t>
            </a:r>
            <a:r>
              <a:rPr lang="tr-TR" sz="3400" b="0" i="0" dirty="0">
                <a:effectLst/>
                <a:latin typeface="Söhne"/>
              </a:rPr>
              <a:t>Müzik çalma uygulaması, müziği çalmak için bir ön plan servis kullanabilir. Kullanıcı müziği dinlerken uygulama arka planda çalışır ve kullanıcıyı bilgilendirir.</a:t>
            </a:r>
          </a:p>
          <a:p>
            <a:pPr algn="l">
              <a:buFont typeface="+mj-lt"/>
              <a:buAutoNum type="arabicPeriod"/>
            </a:pPr>
            <a:r>
              <a:rPr lang="tr-TR" sz="3400" b="1" i="0" dirty="0">
                <a:effectLst/>
                <a:latin typeface="Söhne"/>
              </a:rPr>
              <a:t>Background Servis: </a:t>
            </a:r>
            <a:r>
              <a:rPr lang="tr-TR" sz="3400" b="0" i="0" dirty="0">
                <a:effectLst/>
                <a:latin typeface="Söhne"/>
              </a:rPr>
              <a:t> </a:t>
            </a:r>
            <a:r>
              <a:rPr lang="tr-TR" sz="3400" dirty="0">
                <a:latin typeface="Söhne"/>
              </a:rPr>
              <a:t>B</a:t>
            </a:r>
            <a:r>
              <a:rPr lang="tr-TR" sz="3400" b="0" i="0" dirty="0">
                <a:effectLst/>
                <a:latin typeface="Söhne"/>
              </a:rPr>
              <a:t>ir uygulama, depolama alanını küçültmek için bir hizmet kullandıysa bu hizmet genellikle bir arka plan hizmeti olur.</a:t>
            </a:r>
          </a:p>
          <a:p>
            <a:pPr algn="l">
              <a:buFont typeface="+mj-lt"/>
              <a:buAutoNum type="arabicPeriod"/>
            </a:pPr>
            <a:r>
              <a:rPr lang="tr-TR" sz="3400" b="1" i="0" dirty="0" err="1">
                <a:effectLst/>
                <a:latin typeface="Söhne"/>
              </a:rPr>
              <a:t>Bound</a:t>
            </a:r>
            <a:r>
              <a:rPr lang="tr-TR" sz="3400" b="1" i="0" dirty="0">
                <a:effectLst/>
                <a:latin typeface="Söhne"/>
              </a:rPr>
              <a:t> Servis :  </a:t>
            </a:r>
            <a:r>
              <a:rPr lang="tr-TR" sz="3400" b="0" i="0" dirty="0">
                <a:effectLst/>
                <a:latin typeface="Söhne"/>
              </a:rPr>
              <a:t>Mesajlaşma uygulaması, bağlı servisi kullanarak diğer kullanıcılarla sohbet etmek için veri alışverişi yapabilir. Kullanıcı bir sohbeti başlattığında servisle bağlanır ve mesajlar bu servis aracılığıyla iletilir.</a:t>
            </a:r>
          </a:p>
        </p:txBody>
      </p:sp>
    </p:spTree>
    <p:extLst>
      <p:ext uri="{BB962C8B-B14F-4D97-AF65-F5344CB8AC3E}">
        <p14:creationId xmlns:p14="http://schemas.microsoft.com/office/powerpoint/2010/main" val="2038313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E222C3-C25E-DE8A-3EE8-470EFED96B86}"/>
              </a:ext>
            </a:extLst>
          </p:cNvPr>
          <p:cNvSpPr>
            <a:spLocks noGrp="1"/>
          </p:cNvSpPr>
          <p:nvPr>
            <p:ph type="title"/>
          </p:nvPr>
        </p:nvSpPr>
        <p:spPr/>
        <p:txBody>
          <a:bodyPr/>
          <a:lstStyle/>
          <a:p>
            <a:r>
              <a:rPr lang="tr-TR" dirty="0" err="1"/>
              <a:t>Foreground</a:t>
            </a:r>
            <a:r>
              <a:rPr lang="tr-TR" dirty="0"/>
              <a:t> Servis Türleri</a:t>
            </a:r>
          </a:p>
        </p:txBody>
      </p:sp>
      <p:sp>
        <p:nvSpPr>
          <p:cNvPr id="3" name="İçerik Yer Tutucusu 2">
            <a:extLst>
              <a:ext uri="{FF2B5EF4-FFF2-40B4-BE49-F238E27FC236}">
                <a16:creationId xmlns:a16="http://schemas.microsoft.com/office/drawing/2014/main" id="{7F4D065D-F99F-0EE2-3A27-06D6A0819DFE}"/>
              </a:ext>
            </a:extLst>
          </p:cNvPr>
          <p:cNvSpPr>
            <a:spLocks noGrp="1"/>
          </p:cNvSpPr>
          <p:nvPr>
            <p:ph idx="1"/>
          </p:nvPr>
        </p:nvSpPr>
        <p:spPr/>
        <p:txBody>
          <a:bodyPr/>
          <a:lstStyle/>
          <a:p>
            <a:r>
              <a:rPr lang="tr-TR" dirty="0"/>
              <a:t>Kamera</a:t>
            </a:r>
          </a:p>
          <a:p>
            <a:r>
              <a:rPr lang="tr-TR" dirty="0"/>
              <a:t>Bağlı Cihaz</a:t>
            </a:r>
          </a:p>
          <a:p>
            <a:r>
              <a:rPr lang="tr-TR" dirty="0"/>
              <a:t>Veri Senkronizasyonu</a:t>
            </a:r>
          </a:p>
          <a:p>
            <a:r>
              <a:rPr lang="tr-TR" dirty="0"/>
              <a:t>Sağlık</a:t>
            </a:r>
          </a:p>
          <a:p>
            <a:r>
              <a:rPr lang="tr-TR" dirty="0"/>
              <a:t>Konum</a:t>
            </a:r>
          </a:p>
          <a:p>
            <a:r>
              <a:rPr lang="tr-TR" dirty="0"/>
              <a:t>Medya</a:t>
            </a:r>
          </a:p>
          <a:p>
            <a:r>
              <a:rPr lang="tr-TR" dirty="0"/>
              <a:t>Medya Projeksiyonu</a:t>
            </a:r>
          </a:p>
          <a:p>
            <a:r>
              <a:rPr lang="tr-TR" dirty="0"/>
              <a:t>Mikrofon</a:t>
            </a:r>
          </a:p>
          <a:p>
            <a:endParaRPr lang="tr-TR" dirty="0"/>
          </a:p>
        </p:txBody>
      </p:sp>
      <p:sp>
        <p:nvSpPr>
          <p:cNvPr id="7" name="Metin kutusu 6">
            <a:extLst>
              <a:ext uri="{FF2B5EF4-FFF2-40B4-BE49-F238E27FC236}">
                <a16:creationId xmlns:a16="http://schemas.microsoft.com/office/drawing/2014/main" id="{4A017389-14AE-54E1-BDDC-143DC6D211C1}"/>
              </a:ext>
            </a:extLst>
          </p:cNvPr>
          <p:cNvSpPr txBox="1"/>
          <p:nvPr/>
        </p:nvSpPr>
        <p:spPr>
          <a:xfrm>
            <a:off x="6096000" y="1825625"/>
            <a:ext cx="6096000" cy="2544286"/>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
                <a:srgbClr val="F900A0"/>
              </a:buClr>
              <a:buSzTx/>
              <a:buFont typeface="Segoe UI" panose="020B0502040204020203" pitchFamily="34" charset="0"/>
              <a:buChar char="+"/>
              <a:tabLst/>
              <a:defRPr/>
            </a:pPr>
            <a:r>
              <a:rPr kumimoji="0" lang="tr-TR" sz="2800" b="0" i="0" u="none" strike="noStrike" kern="1200" cap="none" spc="0" normalizeH="0" baseline="0" noProof="0" dirty="0">
                <a:ln>
                  <a:noFill/>
                </a:ln>
                <a:solidFill>
                  <a:prstClr val="black"/>
                </a:solidFill>
                <a:effectLst/>
                <a:uLnTx/>
                <a:uFillTx/>
                <a:latin typeface="Open sans"/>
                <a:ea typeface="+mn-ea"/>
                <a:cs typeface="+mn-cs"/>
              </a:rPr>
              <a:t>Sesli Arama</a:t>
            </a:r>
          </a:p>
          <a:p>
            <a:pPr marL="228600" marR="0" lvl="0" indent="-228600" algn="l" defTabSz="914400" rtl="0" eaLnBrk="1" fontAlgn="auto" latinLnBrk="0" hangingPunct="1">
              <a:lnSpc>
                <a:spcPct val="90000"/>
              </a:lnSpc>
              <a:spcBef>
                <a:spcPts val="1000"/>
              </a:spcBef>
              <a:spcAft>
                <a:spcPts val="0"/>
              </a:spcAft>
              <a:buClr>
                <a:srgbClr val="F900A0"/>
              </a:buClr>
              <a:buSzTx/>
              <a:buFont typeface="Segoe UI" panose="020B0502040204020203" pitchFamily="34" charset="0"/>
              <a:buChar char="+"/>
              <a:tabLst/>
              <a:defRPr/>
            </a:pPr>
            <a:r>
              <a:rPr lang="tr-TR" sz="2800" dirty="0">
                <a:solidFill>
                  <a:prstClr val="black"/>
                </a:solidFill>
                <a:latin typeface="Open sans"/>
              </a:rPr>
              <a:t>Uzaktan Mesajlaşma</a:t>
            </a:r>
          </a:p>
          <a:p>
            <a:pPr marL="228600" marR="0" lvl="0" indent="-228600" algn="l" defTabSz="914400" rtl="0" eaLnBrk="1" fontAlgn="auto" latinLnBrk="0" hangingPunct="1">
              <a:lnSpc>
                <a:spcPct val="90000"/>
              </a:lnSpc>
              <a:spcBef>
                <a:spcPts val="1000"/>
              </a:spcBef>
              <a:spcAft>
                <a:spcPts val="0"/>
              </a:spcAft>
              <a:buClr>
                <a:srgbClr val="F900A0"/>
              </a:buClr>
              <a:buSzTx/>
              <a:buFont typeface="Segoe UI" panose="020B0502040204020203" pitchFamily="34" charset="0"/>
              <a:buChar char="+"/>
              <a:tabLst/>
              <a:defRPr/>
            </a:pPr>
            <a:r>
              <a:rPr kumimoji="0" lang="tr-TR" sz="2800" b="0" i="0" u="none" strike="noStrike" kern="1200" cap="none" spc="0" normalizeH="0" baseline="0" noProof="0" dirty="0">
                <a:ln>
                  <a:noFill/>
                </a:ln>
                <a:solidFill>
                  <a:prstClr val="black"/>
                </a:solidFill>
                <a:effectLst/>
                <a:uLnTx/>
                <a:uFillTx/>
                <a:latin typeface="Open sans"/>
                <a:ea typeface="+mn-ea"/>
                <a:cs typeface="+mn-cs"/>
              </a:rPr>
              <a:t>Kısa Servis</a:t>
            </a:r>
          </a:p>
          <a:p>
            <a:pPr marL="228600" marR="0" lvl="0" indent="-228600" algn="l" defTabSz="914400" rtl="0" eaLnBrk="1" fontAlgn="auto" latinLnBrk="0" hangingPunct="1">
              <a:lnSpc>
                <a:spcPct val="90000"/>
              </a:lnSpc>
              <a:spcBef>
                <a:spcPts val="1000"/>
              </a:spcBef>
              <a:spcAft>
                <a:spcPts val="0"/>
              </a:spcAft>
              <a:buClr>
                <a:srgbClr val="F900A0"/>
              </a:buClr>
              <a:buSzTx/>
              <a:buFont typeface="Segoe UI" panose="020B0502040204020203" pitchFamily="34" charset="0"/>
              <a:buChar char="+"/>
              <a:tabLst/>
              <a:defRPr/>
            </a:pPr>
            <a:r>
              <a:rPr lang="tr-TR" sz="2800" dirty="0">
                <a:solidFill>
                  <a:prstClr val="black"/>
                </a:solidFill>
                <a:latin typeface="Open sans"/>
              </a:rPr>
              <a:t>Özel Kullanım</a:t>
            </a:r>
          </a:p>
          <a:p>
            <a:pPr marL="228600" marR="0" lvl="0" indent="-228600" algn="l" defTabSz="914400" rtl="0" eaLnBrk="1" fontAlgn="auto" latinLnBrk="0" hangingPunct="1">
              <a:lnSpc>
                <a:spcPct val="90000"/>
              </a:lnSpc>
              <a:spcBef>
                <a:spcPts val="1000"/>
              </a:spcBef>
              <a:spcAft>
                <a:spcPts val="0"/>
              </a:spcAft>
              <a:buClr>
                <a:srgbClr val="F900A0"/>
              </a:buClr>
              <a:buSzTx/>
              <a:buFont typeface="Segoe UI" panose="020B0502040204020203" pitchFamily="34" charset="0"/>
              <a:buChar char="+"/>
              <a:tabLst/>
              <a:defRPr/>
            </a:pPr>
            <a:r>
              <a:rPr kumimoji="0" lang="tr-TR" sz="2800" b="0" i="0" u="none" strike="noStrike" kern="1200" cap="none" spc="0" normalizeH="0" baseline="0" noProof="0" dirty="0">
                <a:ln>
                  <a:noFill/>
                </a:ln>
                <a:solidFill>
                  <a:prstClr val="black"/>
                </a:solidFill>
                <a:effectLst/>
                <a:uLnTx/>
                <a:uFillTx/>
                <a:latin typeface="Open sans"/>
                <a:ea typeface="+mn-ea"/>
                <a:cs typeface="+mn-cs"/>
              </a:rPr>
              <a:t>Sistemden Muaf</a:t>
            </a:r>
          </a:p>
        </p:txBody>
      </p:sp>
    </p:spTree>
    <p:extLst>
      <p:ext uri="{BB962C8B-B14F-4D97-AF65-F5344CB8AC3E}">
        <p14:creationId xmlns:p14="http://schemas.microsoft.com/office/powerpoint/2010/main" val="2908267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6C11C8E-D3C1-AF94-62AE-7ED65DCADAE0}"/>
              </a:ext>
            </a:extLst>
          </p:cNvPr>
          <p:cNvSpPr>
            <a:spLocks noGrp="1"/>
          </p:cNvSpPr>
          <p:nvPr>
            <p:ph idx="1"/>
          </p:nvPr>
        </p:nvSpPr>
        <p:spPr>
          <a:xfrm>
            <a:off x="838200" y="1405731"/>
            <a:ext cx="10515600" cy="4351338"/>
          </a:xfrm>
        </p:spPr>
        <p:txBody>
          <a:bodyPr>
            <a:normAutofit/>
          </a:bodyPr>
          <a:lstStyle/>
          <a:p>
            <a:pPr marL="0" indent="0">
              <a:buNone/>
            </a:pPr>
            <a:r>
              <a:rPr lang="tr-TR" sz="5400" dirty="0"/>
              <a:t>Bir Servisi kullanmadan önce gerekli izinlerini ayarlamak ve </a:t>
            </a:r>
            <a:r>
              <a:rPr lang="tr-TR" sz="5400" dirty="0" err="1"/>
              <a:t>manifest</a:t>
            </a:r>
            <a:r>
              <a:rPr lang="tr-TR" sz="5400" dirty="0"/>
              <a:t> dosyasına tanıtmak gerektiğini unutmamak gerekir</a:t>
            </a:r>
          </a:p>
        </p:txBody>
      </p:sp>
    </p:spTree>
    <p:extLst>
      <p:ext uri="{BB962C8B-B14F-4D97-AF65-F5344CB8AC3E}">
        <p14:creationId xmlns:p14="http://schemas.microsoft.com/office/powerpoint/2010/main" val="439530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A149784-2FC1-C529-1D7E-955B66818734}"/>
              </a:ext>
            </a:extLst>
          </p:cNvPr>
          <p:cNvSpPr>
            <a:spLocks noGrp="1"/>
          </p:cNvSpPr>
          <p:nvPr>
            <p:ph idx="1"/>
          </p:nvPr>
        </p:nvSpPr>
        <p:spPr>
          <a:xfrm>
            <a:off x="685800" y="692150"/>
            <a:ext cx="10515600" cy="4351338"/>
          </a:xfrm>
        </p:spPr>
        <p:txBody>
          <a:bodyPr>
            <a:noAutofit/>
          </a:bodyPr>
          <a:lstStyle/>
          <a:p>
            <a:pPr marL="0" indent="0">
              <a:buNone/>
            </a:pPr>
            <a:r>
              <a:rPr lang="tr-TR" sz="4000" dirty="0"/>
              <a:t>Servisler, diğer bileşenler gibi bir yaşam döngüsüne sahiptir: </a:t>
            </a:r>
            <a:r>
              <a:rPr lang="tr-TR" sz="4000" dirty="0" err="1"/>
              <a:t>onCreate</a:t>
            </a:r>
            <a:r>
              <a:rPr lang="tr-TR" sz="4000" dirty="0"/>
              <a:t>(), </a:t>
            </a:r>
            <a:r>
              <a:rPr lang="tr-TR" sz="4000" dirty="0" err="1"/>
              <a:t>onStartCommand</a:t>
            </a:r>
            <a:r>
              <a:rPr lang="tr-TR" sz="4000" dirty="0"/>
              <a:t>(), </a:t>
            </a:r>
            <a:r>
              <a:rPr lang="tr-TR" sz="4000" dirty="0" err="1"/>
              <a:t>onBind</a:t>
            </a:r>
            <a:r>
              <a:rPr lang="tr-TR" sz="4000" dirty="0"/>
              <a:t>(), </a:t>
            </a:r>
            <a:r>
              <a:rPr lang="tr-TR" sz="4000" dirty="0" err="1"/>
              <a:t>onDestroy</a:t>
            </a:r>
            <a:r>
              <a:rPr lang="tr-TR" sz="4000" dirty="0"/>
              <a:t>().</a:t>
            </a:r>
          </a:p>
          <a:p>
            <a:pPr marL="0" indent="0">
              <a:buNone/>
            </a:pPr>
            <a:r>
              <a:rPr lang="tr-TR" sz="4000" dirty="0" err="1"/>
              <a:t>onCreate</a:t>
            </a:r>
            <a:r>
              <a:rPr lang="tr-TR" sz="4000" dirty="0"/>
              <a:t>(): Servis oluşturulduğunda çağrılır.</a:t>
            </a:r>
          </a:p>
          <a:p>
            <a:pPr marL="0" indent="0">
              <a:buNone/>
            </a:pPr>
            <a:r>
              <a:rPr lang="tr-TR" sz="4000" dirty="0" err="1"/>
              <a:t>onStartCommand</a:t>
            </a:r>
            <a:r>
              <a:rPr lang="tr-TR" sz="4000" dirty="0"/>
              <a:t>(): Servis başlatıldığında her istemde çağrılır.</a:t>
            </a:r>
          </a:p>
          <a:p>
            <a:pPr marL="0" indent="0">
              <a:buNone/>
            </a:pPr>
            <a:r>
              <a:rPr lang="tr-TR" sz="4000" dirty="0" err="1"/>
              <a:t>onBind</a:t>
            </a:r>
            <a:r>
              <a:rPr lang="tr-TR" sz="4000" dirty="0"/>
              <a:t>(): Servis, başka bir bileşenle bağlandığında çağrılır.</a:t>
            </a:r>
          </a:p>
          <a:p>
            <a:pPr marL="0" indent="0">
              <a:buNone/>
            </a:pPr>
            <a:r>
              <a:rPr lang="tr-TR" sz="4000" dirty="0" err="1"/>
              <a:t>onDestroy</a:t>
            </a:r>
            <a:r>
              <a:rPr lang="tr-TR" sz="4000" dirty="0"/>
              <a:t>(): Servis sona erdiğinde çağrılır.</a:t>
            </a:r>
          </a:p>
        </p:txBody>
      </p:sp>
    </p:spTree>
    <p:extLst>
      <p:ext uri="{BB962C8B-B14F-4D97-AF65-F5344CB8AC3E}">
        <p14:creationId xmlns:p14="http://schemas.microsoft.com/office/powerpoint/2010/main" val="4095484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3AE3C5-5ED5-5DF4-3DE7-9EDB77153F27}"/>
              </a:ext>
            </a:extLst>
          </p:cNvPr>
          <p:cNvSpPr>
            <a:spLocks noGrp="1"/>
          </p:cNvSpPr>
          <p:nvPr>
            <p:ph type="title"/>
          </p:nvPr>
        </p:nvSpPr>
        <p:spPr/>
        <p:txBody>
          <a:bodyPr/>
          <a:lstStyle/>
          <a:p>
            <a:r>
              <a:rPr lang="tr-TR" dirty="0"/>
              <a:t>Servis Başlatma Yöntemleri</a:t>
            </a:r>
          </a:p>
        </p:txBody>
      </p:sp>
      <p:sp>
        <p:nvSpPr>
          <p:cNvPr id="3" name="İçerik Yer Tutucusu 2">
            <a:extLst>
              <a:ext uri="{FF2B5EF4-FFF2-40B4-BE49-F238E27FC236}">
                <a16:creationId xmlns:a16="http://schemas.microsoft.com/office/drawing/2014/main" id="{DB6B0003-B729-B9DE-2EFA-3004CE364BD4}"/>
              </a:ext>
            </a:extLst>
          </p:cNvPr>
          <p:cNvSpPr>
            <a:spLocks noGrp="1"/>
          </p:cNvSpPr>
          <p:nvPr>
            <p:ph idx="1"/>
          </p:nvPr>
        </p:nvSpPr>
        <p:spPr>
          <a:xfrm>
            <a:off x="369277" y="1849071"/>
            <a:ext cx="10515600" cy="4351338"/>
          </a:xfrm>
        </p:spPr>
        <p:txBody>
          <a:bodyPr>
            <a:normAutofit/>
          </a:bodyPr>
          <a:lstStyle/>
          <a:p>
            <a:pPr marL="0" indent="0">
              <a:buNone/>
            </a:pPr>
            <a:r>
              <a:rPr lang="tr-TR" sz="4000" dirty="0" err="1"/>
              <a:t>startService</a:t>
            </a:r>
            <a:r>
              <a:rPr lang="tr-TR" sz="4000" dirty="0"/>
              <a:t>(): Hizmeti başlatır. Genellikle uzun süre çalışan işlemleri başlatmak için kullanılır. (İndirme </a:t>
            </a:r>
            <a:r>
              <a:rPr lang="tr-TR" sz="4000" dirty="0" err="1"/>
              <a:t>vs</a:t>
            </a:r>
            <a:r>
              <a:rPr lang="tr-TR" sz="4000" dirty="0"/>
              <a:t>)</a:t>
            </a:r>
          </a:p>
          <a:p>
            <a:pPr marL="0" indent="0">
              <a:buNone/>
            </a:pPr>
            <a:r>
              <a:rPr lang="tr-TR" sz="4000" dirty="0" err="1"/>
              <a:t>bindService</a:t>
            </a:r>
            <a:r>
              <a:rPr lang="tr-TR" sz="4000" dirty="0"/>
              <a:t>(): Hizmetle etkileşimde bulunmak için kullanılır. Hizmete bağlı bir istemci bileşeni oluşturur. (Uygulamanın kapanması ile kapanır)</a:t>
            </a:r>
          </a:p>
        </p:txBody>
      </p:sp>
    </p:spTree>
    <p:extLst>
      <p:ext uri="{BB962C8B-B14F-4D97-AF65-F5344CB8AC3E}">
        <p14:creationId xmlns:p14="http://schemas.microsoft.com/office/powerpoint/2010/main" val="1768926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4CEA3A-34A7-014A-61C6-7EF48813F83B}"/>
              </a:ext>
            </a:extLst>
          </p:cNvPr>
          <p:cNvSpPr>
            <a:spLocks noGrp="1"/>
          </p:cNvSpPr>
          <p:nvPr>
            <p:ph type="title"/>
          </p:nvPr>
        </p:nvSpPr>
        <p:spPr>
          <a:xfrm>
            <a:off x="3475894" y="2548914"/>
            <a:ext cx="4894384" cy="1325563"/>
          </a:xfrm>
        </p:spPr>
        <p:txBody>
          <a:bodyPr>
            <a:noAutofit/>
          </a:bodyPr>
          <a:lstStyle/>
          <a:p>
            <a:r>
              <a:rPr lang="tr-TR" sz="6000" dirty="0"/>
              <a:t>Teşekkürler</a:t>
            </a:r>
          </a:p>
        </p:txBody>
      </p:sp>
      <p:sp>
        <p:nvSpPr>
          <p:cNvPr id="3" name="İçerik Yer Tutucusu 2">
            <a:extLst>
              <a:ext uri="{FF2B5EF4-FFF2-40B4-BE49-F238E27FC236}">
                <a16:creationId xmlns:a16="http://schemas.microsoft.com/office/drawing/2014/main" id="{13EE16E9-EA9B-2CD9-37D2-A426D7DBB288}"/>
              </a:ext>
            </a:extLst>
          </p:cNvPr>
          <p:cNvSpPr>
            <a:spLocks noGrp="1"/>
          </p:cNvSpPr>
          <p:nvPr>
            <p:ph idx="1"/>
          </p:nvPr>
        </p:nvSpPr>
        <p:spPr>
          <a:xfrm>
            <a:off x="8774723" y="6010763"/>
            <a:ext cx="2233246" cy="847237"/>
          </a:xfrm>
        </p:spPr>
        <p:txBody>
          <a:bodyPr>
            <a:normAutofit/>
          </a:bodyPr>
          <a:lstStyle/>
          <a:p>
            <a:pPr marL="0" indent="0">
              <a:buNone/>
            </a:pPr>
            <a:r>
              <a:rPr lang="tr-TR" sz="1400" dirty="0"/>
              <a:t>Muhammed Sina Çimen</a:t>
            </a:r>
          </a:p>
        </p:txBody>
      </p:sp>
    </p:spTree>
    <p:extLst>
      <p:ext uri="{BB962C8B-B14F-4D97-AF65-F5344CB8AC3E}">
        <p14:creationId xmlns:p14="http://schemas.microsoft.com/office/powerpoint/2010/main" val="3581733620"/>
      </p:ext>
    </p:extLst>
  </p:cSld>
  <p:clrMapOvr>
    <a:masterClrMapping/>
  </p:clrMapOvr>
</p:sld>
</file>

<file path=ppt/theme/theme1.xml><?xml version="1.0" encoding="utf-8"?>
<a:theme xmlns:a="http://schemas.openxmlformats.org/drawingml/2006/main" name="MinimalXOVTI">
  <a:themeElements>
    <a:clrScheme name="3D">
      <a:dk1>
        <a:sysClr val="windowText" lastClr="000000"/>
      </a:dk1>
      <a:lt1>
        <a:sysClr val="window" lastClr="FFFFFF"/>
      </a:lt1>
      <a:dk2>
        <a:srgbClr val="201449"/>
      </a:dk2>
      <a:lt2>
        <a:srgbClr val="F3F0E9"/>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40">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XOVTI" id="{DC540DBD-7FF5-4942-921A-CFF95ECB90AA}" vid="{E72E4198-D957-48FD-B88D-6DAFC89EAFA2}"/>
    </a:ext>
  </a:extLst>
</a:theme>
</file>

<file path=docProps/app.xml><?xml version="1.0" encoding="utf-8"?>
<Properties xmlns="http://schemas.openxmlformats.org/officeDocument/2006/extended-properties" xmlns:vt="http://schemas.openxmlformats.org/officeDocument/2006/docPropsVTypes">
  <Template>Minimal</Template>
  <TotalTime>532</TotalTime>
  <Words>349</Words>
  <Application>Microsoft Office PowerPoint</Application>
  <PresentationFormat>Geniş ekran</PresentationFormat>
  <Paragraphs>35</Paragraphs>
  <Slides>9</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9</vt:i4>
      </vt:variant>
    </vt:vector>
  </HeadingPairs>
  <TitlesOfParts>
    <vt:vector size="15" baseType="lpstr">
      <vt:lpstr>Arial</vt:lpstr>
      <vt:lpstr>Courier New</vt:lpstr>
      <vt:lpstr>Open Sans</vt:lpstr>
      <vt:lpstr>Segoe UI</vt:lpstr>
      <vt:lpstr>Söhne</vt:lpstr>
      <vt:lpstr>MinimalXOVTI</vt:lpstr>
      <vt:lpstr>ANDROID’DE SERVİSLER (HİZMET)</vt:lpstr>
      <vt:lpstr>PowerPoint Sunusu</vt:lpstr>
      <vt:lpstr>Servis Türleri </vt:lpstr>
      <vt:lpstr>Örnekler</vt:lpstr>
      <vt:lpstr>Foreground Servis Türleri</vt:lpstr>
      <vt:lpstr>PowerPoint Sunusu</vt:lpstr>
      <vt:lpstr>PowerPoint Sunusu</vt:lpstr>
      <vt:lpstr>Servis Başlatma Yöntemleri</vt:lpstr>
      <vt:lpstr>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ANDROID’DE SERVİSLER</dc:title>
  <dc:creator>Muhammed Sina Çimen</dc:creator>
  <cp:lastModifiedBy>Muhammed Sina Çimen</cp:lastModifiedBy>
  <cp:revision>8</cp:revision>
  <dcterms:created xsi:type="dcterms:W3CDTF">2023-10-31T08:27:57Z</dcterms:created>
  <dcterms:modified xsi:type="dcterms:W3CDTF">2023-11-02T21:29:12Z</dcterms:modified>
</cp:coreProperties>
</file>