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1D8-1531-4940-B020-B0840259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C132A-E686-470C-B022-32BCE0B7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CFC6-E189-4AA8-A849-8EE6521F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E190-15A7-402C-B2DD-EED2321F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2925-ED44-4C38-9A0B-5444D8D2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98B-9F01-4BBF-A45A-2FCB5918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CB10-57F0-4079-8D84-90B14F24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DB62-A68B-4AA4-85F5-421471ED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0416-12D1-410E-B493-EC95DC2E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53C6-BE0C-4F04-B943-EFF22B2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76637-49BF-4AF2-B8B2-D83197F3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CA71-D6DB-4AAA-BCC1-5DB5A99E7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73D9-5FB1-4828-BE71-CF758D56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DC5C-1D7F-4DC1-A00F-0BC08CD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EEB6-1E42-4E31-B8EA-5DA85B6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EAC-7731-40A9-BE2D-C0FD3696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876B-141E-448D-94CB-3E2BAD7F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1DA5-189A-4DA7-A708-E658DDBA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9E412-96DB-4449-AD82-4E33E339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9319-BBAF-4F07-8772-78FFEAAF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F135-F724-4F87-BDB2-399F3819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8E91-939D-4B1F-BD0D-B1FE7897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06E4A-7D4C-4854-8B3E-744F8F77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E93D-14AA-4997-ADA7-A1D885E3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1178-AE84-4071-8E94-71C3C7D7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3185-FD48-4FD6-B4FC-6EC7ED38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79DB-D9A2-4EE0-A6BF-A4D6B8E86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4F80-9346-4FDC-8489-E34518457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380E-B451-4BBA-9CC9-BC721E7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00BE-2670-4F0A-8525-41E4DD0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2C241-73CE-4457-96C6-5DF73FF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A265-ADC7-4506-BDC7-BBCA02D0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DFB6-3663-4547-9E28-89AD195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3CE57-CBE2-4C2C-9594-13AFB59A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915A6-D364-44CB-BCFB-E421EA28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5D75-A34F-47D6-B009-1E7BD4CF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69914-1655-4511-A966-52A4788A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18B3D-B8CF-41CF-8D21-091D86BB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50B47-CDE1-445B-B8D1-E69580E0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729D-0F9F-492E-9844-31AFEBF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B7324-CEF8-4B57-AFB8-D26D981B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F1A7A-D1E0-4BF9-90AE-2C15C8B2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27A7F-8314-4CCD-8B56-EF7BF3C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747FD-9F0E-4608-B49B-4C69BBC9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0343-0828-4EED-8296-EA233931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239F-F541-4387-AA7F-363FA907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48C3-8C02-43D8-A10B-E298280C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95A3-6C61-4365-86FD-291BEBF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7A66-DFEA-44D8-A041-DC45D839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F816-6A2B-41D3-B374-D3E4056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D8489-861A-48B2-AD38-76D6B92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DFBB9-249E-4623-92A6-7FC0DB72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B7FF-9E24-4F0F-9C70-E20D886D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A1124-B20F-4AD1-9308-C250C1B3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FF378-D985-4348-A4E2-7FA8E5B5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28B9-DAAC-40D7-AEB0-2938CC4B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F712-FA01-4DC4-A38F-A4D6D45A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E6D2-A404-46C7-B767-2AA0F321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FA3C5-34DE-4581-96FD-3026F462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0DED-C3A6-462D-ABBE-73C6E885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9F1-0DBB-40B0-A2D5-ECD3704CE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32E2-96CC-4ABC-BF8B-BD9B8C1259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E1B6-4E83-44CE-BC9B-41840DF20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1D3C-49D9-4579-BD51-B947471B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2461-5C1E-460C-B9F2-505A968D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C51EA8-B787-4CB9-8076-A8BB5B44879E}"/>
              </a:ext>
            </a:extLst>
          </p:cNvPr>
          <p:cNvSpPr/>
          <p:nvPr/>
        </p:nvSpPr>
        <p:spPr>
          <a:xfrm>
            <a:off x="716437" y="2479250"/>
            <a:ext cx="7032396" cy="203618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1404594" y="3036585"/>
            <a:ext cx="576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>
                <a:solidFill>
                  <a:srgbClr val="002060"/>
                </a:solidFill>
              </a:rPr>
              <a:t>Desafio</a:t>
            </a:r>
            <a:r>
              <a:rPr lang="en-US" sz="4500" dirty="0">
                <a:solidFill>
                  <a:srgbClr val="002060"/>
                </a:solidFill>
              </a:rPr>
              <a:t> Data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5715262" y="41139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</p:spTree>
    <p:extLst>
      <p:ext uri="{BB962C8B-B14F-4D97-AF65-F5344CB8AC3E}">
        <p14:creationId xmlns:p14="http://schemas.microsoft.com/office/powerpoint/2010/main" val="4430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1. Qual profissão tem mais tendência a fazer um empréstimo? De qual tipo?</a:t>
            </a:r>
          </a:p>
          <a:p>
            <a:endParaRPr lang="pt-BR" dirty="0"/>
          </a:p>
          <a:p>
            <a:r>
              <a:rPr lang="pt-BR" dirty="0"/>
              <a:t>&gt;&gt; detalhes dos gráficos: no arquivo questao1.xlsx</a:t>
            </a:r>
          </a:p>
          <a:p>
            <a:r>
              <a:rPr lang="pt-BR" dirty="0"/>
              <a:t>&gt;&gt; profissionais da área de gestão tem mais tendência a fazer empréstimos: ~25% dos resgistros que aceitaram empréstimo via campanha analisada</a:t>
            </a:r>
          </a:p>
          <a:p>
            <a:r>
              <a:rPr lang="pt-BR" dirty="0"/>
              <a:t>&gt;&gt; destes, ~33% tem financiamento habitacional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BA0AF-3438-4117-9856-52ADAF4A6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7" y="2686122"/>
            <a:ext cx="6410227" cy="36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2AA8C-4B63-4E46-BBB0-C2384406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5" y="1757121"/>
            <a:ext cx="6627744" cy="33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2. Fazendo uma relação entre número de contatos e sucesso da campanha quais são os pontos relevantes a serem observados?</a:t>
            </a:r>
          </a:p>
          <a:p>
            <a:endParaRPr lang="pt-BR" dirty="0"/>
          </a:p>
          <a:p>
            <a:r>
              <a:rPr lang="pt-BR" dirty="0"/>
              <a:t>&gt;&gt; detalhes dos gráficos: no arquivo questao2&amp;3.xlsx</a:t>
            </a:r>
          </a:p>
          <a:p>
            <a:r>
              <a:rPr lang="pt-BR" dirty="0"/>
              <a:t>&gt;&gt; a análise foi realizada com base em ranges da quantidade de chamadas, em 3 visões: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1ª considerando sucesso entre: até 10 | até 20 | até 30 | acima de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2ª considerando sucesso entre: até 10 | até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3ª considerando sucesso entre: até 2 | até 5</a:t>
            </a:r>
          </a:p>
          <a:p>
            <a:r>
              <a:rPr lang="pt-BR" dirty="0"/>
              <a:t>É possível perceber pelo gráfico que até 5 tentativas tem-se um valor considerável de sucesso: ~95%.</a:t>
            </a:r>
          </a:p>
          <a:p>
            <a:r>
              <a:rPr lang="pt-BR" dirty="0"/>
              <a:t>Indo mais a fundo é possível perceber que até 2 tentativas tem-se um valor alto de sucesso: ~75%.</a:t>
            </a:r>
          </a:p>
          <a:p>
            <a:endParaRPr lang="pt-BR" dirty="0"/>
          </a:p>
          <a:p>
            <a:r>
              <a:rPr lang="pt-BR" dirty="0"/>
              <a:t>Desta forma, podemos concluir que a quantidade de contatos realizados com o cliente não é fator determinante para o sucesso da campanha. Inclusive pelo fato que nos casos onde o cliente não aceitou o empréstimo, há cenários com mais de 30 chamadas realizadas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3. Baseando-se nos resultados de adesão desta campanha qual o número médio e o máximo de ligações que você indica para otimizar a adesão?</a:t>
            </a:r>
          </a:p>
          <a:p>
            <a:endParaRPr lang="pt-BR" dirty="0"/>
          </a:p>
          <a:p>
            <a:r>
              <a:rPr lang="pt-BR" dirty="0"/>
              <a:t>&gt;&gt; detalhes da análise no arquivo: questao2&amp;3.xlsx</a:t>
            </a:r>
          </a:p>
          <a:p>
            <a:r>
              <a:rPr lang="pt-BR" dirty="0"/>
              <a:t>&gt;&gt; número médio: 5 tentativas</a:t>
            </a:r>
          </a:p>
          <a:p>
            <a:r>
              <a:rPr lang="pt-BR" dirty="0"/>
              <a:t>&gt;&gt; número máximo: 10 tentativas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4D0D-F2ED-41A7-8C12-A8402365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761349"/>
            <a:ext cx="6715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4. O resultado da campanha anterior tem relevância na campanha atual?</a:t>
            </a:r>
          </a:p>
          <a:p>
            <a:endParaRPr lang="pt-BR" dirty="0"/>
          </a:p>
          <a:p>
            <a:r>
              <a:rPr lang="pt-BR" dirty="0"/>
              <a:t>&gt;&gt; detalhes da análise no arquivo: questao4.xlsx</a:t>
            </a:r>
          </a:p>
          <a:p>
            <a:r>
              <a:rPr lang="pt-BR" dirty="0"/>
              <a:t>&gt;&gt; não há uma relevância significativa, em vista que em torno de ~18% dos clientes que aceitaram a campanha anterior, aceitaram a campanha atual.</a:t>
            </a:r>
          </a:p>
          <a:p>
            <a:r>
              <a:rPr lang="pt-BR" dirty="0"/>
              <a:t>O que poderia alterar este cenário seria a obtenção de mais detalhes do resultado da campanha anterior categorizado como indefinido / não informado, o qual está concentrando +60% dos clientes que aceitaram a campanha atual.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36D87-D8B9-4233-9A1A-9A1A2998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80" y="3130681"/>
            <a:ext cx="6686550" cy="31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5. Qual o fator determinante para que o banco exija um seguro de crédito?</a:t>
            </a:r>
          </a:p>
          <a:p>
            <a:endParaRPr lang="pt-BR" dirty="0"/>
          </a:p>
          <a:p>
            <a:r>
              <a:rPr lang="pt-BR" dirty="0"/>
              <a:t>&gt;&gt; clientes com mais de um empréstimo e com saldo anual &lt; 0: realizando uma análise considerando mais de uma dimensão</a:t>
            </a:r>
          </a:p>
          <a:p>
            <a:r>
              <a:rPr lang="pt-BR" dirty="0"/>
              <a:t>&gt;&gt; clientes sem crédito liberado: realizando uma análise considerando apenas uma dimensão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0BC0-058E-4453-83C0-9E4AB63FAC98}"/>
              </a:ext>
            </a:extLst>
          </p:cNvPr>
          <p:cNvSpPr txBox="1"/>
          <p:nvPr/>
        </p:nvSpPr>
        <p:spPr>
          <a:xfrm>
            <a:off x="348791" y="914400"/>
            <a:ext cx="7616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6. Quais são as características mais proeminentes de um cliente que possua</a:t>
            </a:r>
          </a:p>
          <a:p>
            <a:r>
              <a:rPr lang="pt-BR" dirty="0">
                <a:solidFill>
                  <a:srgbClr val="0070C0"/>
                </a:solidFill>
              </a:rPr>
              <a:t>empréstimo imobiliário?</a:t>
            </a:r>
          </a:p>
          <a:p>
            <a:endParaRPr lang="pt-BR" dirty="0"/>
          </a:p>
          <a:p>
            <a:r>
              <a:rPr lang="pt-BR" dirty="0"/>
              <a:t>&gt;&gt; detalhes da análise: arquivo questao6.xlsx</a:t>
            </a:r>
          </a:p>
          <a:p>
            <a:r>
              <a:rPr lang="pt-BR" dirty="0"/>
              <a:t>&gt;&gt; este perfil de cliente: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idade &gt; 30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crédito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saldo negativo 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contrata mais de um empréstimo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forte candidato a aceitar a campanha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profissão predominante : "blue-collar"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pessoas casadas e formação predominante secundária - ensino médio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0005BE-E685-423D-8D35-B1C1C6C3E224}"/>
              </a:ext>
            </a:extLst>
          </p:cNvPr>
          <p:cNvSpPr/>
          <p:nvPr/>
        </p:nvSpPr>
        <p:spPr>
          <a:xfrm>
            <a:off x="160256" y="131975"/>
            <a:ext cx="7909088" cy="656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ABC84-B933-4C51-A6F6-5C73767D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6" r="25115"/>
          <a:stretch/>
        </p:blipFill>
        <p:spPr>
          <a:xfrm>
            <a:off x="8225410" y="0"/>
            <a:ext cx="3966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D06F0-B255-4361-B87D-65F04C6F3011}"/>
              </a:ext>
            </a:extLst>
          </p:cNvPr>
          <p:cNvSpPr txBox="1"/>
          <p:nvPr/>
        </p:nvSpPr>
        <p:spPr>
          <a:xfrm>
            <a:off x="247716" y="131975"/>
            <a:ext cx="512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Questões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D3E5B-46D8-4E1C-A481-3C2B43D376E7}"/>
              </a:ext>
            </a:extLst>
          </p:cNvPr>
          <p:cNvSpPr txBox="1"/>
          <p:nvPr/>
        </p:nvSpPr>
        <p:spPr>
          <a:xfrm>
            <a:off x="87460" y="6323699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Maria S. Matias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7B257-F14F-4222-9449-84ADD6B1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645615"/>
            <a:ext cx="6686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Sinesia Matias</dc:creator>
  <cp:lastModifiedBy>Maria Sinesia Matias</cp:lastModifiedBy>
  <cp:revision>12</cp:revision>
  <dcterms:created xsi:type="dcterms:W3CDTF">2019-05-14T06:26:31Z</dcterms:created>
  <dcterms:modified xsi:type="dcterms:W3CDTF">2019-05-14T06:47:26Z</dcterms:modified>
</cp:coreProperties>
</file>