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0"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96248c693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96248c69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96248c693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96248c69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96248c693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96248c693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97187ef69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97187ef6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97187ef69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97187ef6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97187ef69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97187ef69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96248c693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96248c693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900">
              <a:solidFill>
                <a:srgbClr val="585858"/>
              </a:solidFill>
              <a:highlight>
                <a:srgbClr val="E8F0FE"/>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97187ef6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97187ef6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900">
              <a:solidFill>
                <a:srgbClr val="585858"/>
              </a:solidFill>
              <a:highlight>
                <a:srgbClr val="E8F0FE"/>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96248c69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96248c69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96248c693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96248c693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96248c693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96248c69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96248c693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96248c693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96248c693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96248c693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96248c693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96248c693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96248c693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96248c69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solidFill>
                <a:srgbClr val="585858"/>
              </a:solidFill>
              <a:highlight>
                <a:srgbClr val="E8F0FE"/>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96248c693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96248c69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43800" y="1492825"/>
            <a:ext cx="8222100" cy="1153500"/>
          </a:xfrm>
          <a:prstGeom prst="rect">
            <a:avLst/>
          </a:prstGeom>
        </p:spPr>
        <p:txBody>
          <a:bodyPr spcFirstLastPara="1" wrap="square" lIns="91425" tIns="91425" rIns="91425" bIns="91425" anchor="b" anchorCtr="0">
            <a:noAutofit/>
          </a:bodyPr>
          <a:lstStyle/>
          <a:p>
            <a:pPr marL="0" lvl="0" indent="0" algn="just" rtl="0">
              <a:lnSpc>
                <a:spcPct val="200000"/>
              </a:lnSpc>
              <a:spcBef>
                <a:spcPts val="0"/>
              </a:spcBef>
              <a:spcAft>
                <a:spcPts val="0"/>
              </a:spcAft>
              <a:buNone/>
            </a:pPr>
            <a:r>
              <a:rPr lang="en" sz="3600" dirty="0">
                <a:latin typeface="Times New Roman"/>
                <a:ea typeface="Times New Roman"/>
                <a:cs typeface="Times New Roman"/>
                <a:sym typeface="Times New Roman"/>
              </a:rPr>
              <a:t>Product Sales and Customer Reporting</a:t>
            </a:r>
            <a:endParaRPr sz="3600" dirty="0"/>
          </a:p>
        </p:txBody>
      </p:sp>
      <p:sp>
        <p:nvSpPr>
          <p:cNvPr id="86" name="Google Shape;86;p13"/>
          <p:cNvSpPr txBox="1">
            <a:spLocks noGrp="1"/>
          </p:cNvSpPr>
          <p:nvPr>
            <p:ph type="subTitle" idx="1"/>
          </p:nvPr>
        </p:nvSpPr>
        <p:spPr>
          <a:xfrm>
            <a:off x="598100" y="2715939"/>
            <a:ext cx="8222100" cy="9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t>			Muralidharan Singaravel</a:t>
            </a:r>
            <a:endParaRPr sz="1800" dirty="0"/>
          </a:p>
          <a:p>
            <a:pPr marL="0" lvl="0" indent="0" algn="l" rtl="0">
              <a:spcBef>
                <a:spcPts val="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Query 2</a:t>
            </a:r>
            <a:endParaRPr sz="2400"/>
          </a:p>
        </p:txBody>
      </p:sp>
      <p:sp>
        <p:nvSpPr>
          <p:cNvPr id="141" name="Google Shape;141;p22"/>
          <p:cNvSpPr txBox="1">
            <a:spLocks noGrp="1"/>
          </p:cNvSpPr>
          <p:nvPr>
            <p:ph type="body" idx="1"/>
          </p:nvPr>
        </p:nvSpPr>
        <p:spPr>
          <a:xfrm>
            <a:off x="311700" y="926625"/>
            <a:ext cx="8520600" cy="3642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Business Use case</a:t>
            </a:r>
            <a:r>
              <a:rPr lang="en">
                <a:solidFill>
                  <a:srgbClr val="000000"/>
                </a:solidFill>
                <a:latin typeface="Times New Roman"/>
                <a:ea typeface="Times New Roman"/>
                <a:cs typeface="Times New Roman"/>
                <a:sym typeface="Times New Roman"/>
              </a:rPr>
              <a:t>: Find what plans are subscribed by most users, and see which subscriptions may need to be advertised more,</a:t>
            </a:r>
            <a:endParaRPr>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Technical Use case:</a:t>
            </a:r>
            <a:r>
              <a:rPr lang="en">
                <a:solidFill>
                  <a:srgbClr val="000000"/>
                </a:solidFill>
                <a:latin typeface="Times New Roman"/>
                <a:ea typeface="Times New Roman"/>
                <a:cs typeface="Times New Roman"/>
                <a:sym typeface="Times New Roman"/>
              </a:rPr>
              <a:t> A query that addresses one of the descriptions in project one and connecting two tables.</a:t>
            </a:r>
            <a:endParaRPr>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SELECT  p.plan AS 'PLAN_NAME', COUNT(s.plan_id) AS 'COUNT'</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FROM subscription s JOIN plan p USING (plan_id) GROUP BY plan_id;</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Clr>
                <a:srgbClr val="000000"/>
              </a:buClr>
              <a:buSzPts val="1100"/>
              <a:buFont typeface="Arial"/>
              <a:buNone/>
            </a:pPr>
            <a:endParaRPr>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1600"/>
              </a:spcAft>
              <a:buNone/>
            </a:pPr>
            <a:endParaRPr>
              <a:latin typeface="Times New Roman"/>
              <a:ea typeface="Times New Roman"/>
              <a:cs typeface="Times New Roman"/>
              <a:sym typeface="Times New Roman"/>
            </a:endParaRPr>
          </a:p>
        </p:txBody>
      </p:sp>
      <p:pic>
        <p:nvPicPr>
          <p:cNvPr id="142" name="Google Shape;142;p22"/>
          <p:cNvPicPr preferRelativeResize="0"/>
          <p:nvPr/>
        </p:nvPicPr>
        <p:blipFill>
          <a:blip r:embed="rId3">
            <a:alphaModFix/>
          </a:blip>
          <a:stretch>
            <a:fillRect/>
          </a:stretch>
        </p:blipFill>
        <p:spPr>
          <a:xfrm>
            <a:off x="503800" y="3102075"/>
            <a:ext cx="4591050" cy="146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201450"/>
            <a:ext cx="8520600" cy="48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Query 3</a:t>
            </a:r>
            <a:endParaRPr sz="2400"/>
          </a:p>
        </p:txBody>
      </p:sp>
      <p:sp>
        <p:nvSpPr>
          <p:cNvPr id="148" name="Google Shape;148;p23"/>
          <p:cNvSpPr txBox="1">
            <a:spLocks noGrp="1"/>
          </p:cNvSpPr>
          <p:nvPr>
            <p:ph type="body" idx="1"/>
          </p:nvPr>
        </p:nvSpPr>
        <p:spPr>
          <a:xfrm>
            <a:off x="311700" y="685050"/>
            <a:ext cx="8520600" cy="4216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Business Use case</a:t>
            </a:r>
            <a:r>
              <a:rPr lang="en">
                <a:solidFill>
                  <a:srgbClr val="000000"/>
                </a:solidFill>
                <a:latin typeface="Times New Roman"/>
                <a:ea typeface="Times New Roman"/>
                <a:cs typeface="Times New Roman"/>
                <a:sym typeface="Times New Roman"/>
              </a:rPr>
              <a:t>: Get the list of customers who are past their billing due date and have to be charged late penalty fees in the next billing invoice.</a:t>
            </a:r>
            <a:endParaRPr>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 b="1">
                <a:solidFill>
                  <a:srgbClr val="000000"/>
                </a:solidFill>
                <a:latin typeface="Times New Roman"/>
                <a:ea typeface="Times New Roman"/>
                <a:cs typeface="Times New Roman"/>
                <a:sym typeface="Times New Roman"/>
              </a:rPr>
              <a:t>Technical Use case:</a:t>
            </a:r>
            <a:r>
              <a:rPr lang="en">
                <a:solidFill>
                  <a:srgbClr val="000000"/>
                </a:solidFill>
                <a:latin typeface="Times New Roman"/>
                <a:ea typeface="Times New Roman"/>
                <a:cs typeface="Times New Roman"/>
                <a:sym typeface="Times New Roman"/>
              </a:rPr>
              <a:t> A query that addresses one of the descriptions in project one and connecting two tables.</a:t>
            </a:r>
            <a:endParaRPr>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 b="1">
                <a:solidFill>
                  <a:srgbClr val="000000"/>
                </a:solidFill>
                <a:latin typeface="Times New Roman"/>
                <a:ea typeface="Times New Roman"/>
                <a:cs typeface="Times New Roman"/>
                <a:sym typeface="Times New Roman"/>
              </a:rPr>
              <a:t>SELECT CONCAT(c.last_name, ', ',c.first_name) AS 'CUSTOMER NAME', c.customer_id AS 'CUSTOMER ID', b.balance_due AS 'BALANCE DUE', b.billing_date AS 'BILLING_DATE' </a:t>
            </a:r>
            <a:endParaRPr b="1">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 b="1">
                <a:solidFill>
                  <a:srgbClr val="000000"/>
                </a:solidFill>
                <a:latin typeface="Times New Roman"/>
                <a:ea typeface="Times New Roman"/>
                <a:cs typeface="Times New Roman"/>
                <a:sym typeface="Times New Roman"/>
              </a:rPr>
              <a:t>FROM customer c JOIN billing b USING (customer_id) </a:t>
            </a:r>
            <a:endParaRPr b="1">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WHERE b.balance_due &gt; 0.00 AND b.billing_date &lt; current_date() ORDER BY c.last_name;</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1600"/>
              </a:spcAft>
              <a:buNone/>
            </a:pPr>
            <a:endParaRPr>
              <a:latin typeface="Times New Roman"/>
              <a:ea typeface="Times New Roman"/>
              <a:cs typeface="Times New Roman"/>
              <a:sym typeface="Times New Roman"/>
            </a:endParaRPr>
          </a:p>
        </p:txBody>
      </p:sp>
      <p:pic>
        <p:nvPicPr>
          <p:cNvPr id="149" name="Google Shape;149;p23"/>
          <p:cNvPicPr preferRelativeResize="0"/>
          <p:nvPr/>
        </p:nvPicPr>
        <p:blipFill>
          <a:blip r:embed="rId3">
            <a:alphaModFix/>
          </a:blip>
          <a:stretch>
            <a:fillRect/>
          </a:stretch>
        </p:blipFill>
        <p:spPr>
          <a:xfrm>
            <a:off x="469875" y="3996963"/>
            <a:ext cx="4229100" cy="90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80575"/>
            <a:ext cx="85206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Query 4</a:t>
            </a:r>
            <a:endParaRPr sz="2400"/>
          </a:p>
        </p:txBody>
      </p:sp>
      <p:sp>
        <p:nvSpPr>
          <p:cNvPr id="155" name="Google Shape;155;p24"/>
          <p:cNvSpPr txBox="1">
            <a:spLocks noGrp="1"/>
          </p:cNvSpPr>
          <p:nvPr>
            <p:ph type="body" idx="1"/>
          </p:nvPr>
        </p:nvSpPr>
        <p:spPr>
          <a:xfrm>
            <a:off x="311700" y="443175"/>
            <a:ext cx="8520600" cy="4512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400" b="1">
                <a:solidFill>
                  <a:srgbClr val="000000"/>
                </a:solidFill>
                <a:latin typeface="Times New Roman"/>
                <a:ea typeface="Times New Roman"/>
                <a:cs typeface="Times New Roman"/>
                <a:sym typeface="Times New Roman"/>
              </a:rPr>
              <a:t>Business Use case: </a:t>
            </a:r>
            <a:r>
              <a:rPr lang="en" sz="1400">
                <a:solidFill>
                  <a:srgbClr val="000000"/>
                </a:solidFill>
                <a:latin typeface="Times New Roman"/>
                <a:ea typeface="Times New Roman"/>
                <a:cs typeface="Times New Roman"/>
                <a:sym typeface="Times New Roman"/>
              </a:rPr>
              <a:t>Returns list of customers, competitors and whether the promotional offer has ended or not. Helps to identify customers who are likely to change their provider, with an assumption that a customer may churn at the end of the new customer signup offer. </a:t>
            </a: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 sz="1400" b="1">
                <a:solidFill>
                  <a:srgbClr val="000000"/>
                </a:solidFill>
                <a:latin typeface="Times New Roman"/>
                <a:ea typeface="Times New Roman"/>
                <a:cs typeface="Times New Roman"/>
                <a:sym typeface="Times New Roman"/>
              </a:rPr>
              <a:t>Technical Use case:</a:t>
            </a:r>
            <a:r>
              <a:rPr lang="en" sz="1400">
                <a:solidFill>
                  <a:srgbClr val="000000"/>
                </a:solidFill>
                <a:latin typeface="Times New Roman"/>
                <a:ea typeface="Times New Roman"/>
                <a:cs typeface="Times New Roman"/>
                <a:sym typeface="Times New Roman"/>
              </a:rPr>
              <a:t> A query that contains two select statements and three tables.</a:t>
            </a:r>
            <a:endParaRPr sz="1400">
              <a:solidFill>
                <a:srgbClr val="000000"/>
              </a:solidFill>
              <a:latin typeface="Times New Roman"/>
              <a:ea typeface="Times New Roman"/>
              <a:cs typeface="Times New Roman"/>
              <a:sym typeface="Times New Roman"/>
            </a:endParaRPr>
          </a:p>
          <a:p>
            <a:pPr marL="0" lvl="0" indent="0" algn="just" rtl="0">
              <a:spcBef>
                <a:spcPts val="1000"/>
              </a:spcBef>
              <a:spcAft>
                <a:spcPts val="0"/>
              </a:spcAft>
              <a:buClr>
                <a:srgbClr val="000000"/>
              </a:buClr>
              <a:buSzPts val="1100"/>
              <a:buFont typeface="Arial"/>
              <a:buNone/>
            </a:pPr>
            <a:r>
              <a:rPr lang="en" sz="1400" b="1">
                <a:solidFill>
                  <a:srgbClr val="000000"/>
                </a:solidFill>
                <a:latin typeface="Times New Roman"/>
                <a:ea typeface="Times New Roman"/>
                <a:cs typeface="Times New Roman"/>
                <a:sym typeface="Times New Roman"/>
              </a:rPr>
              <a:t>SELECT  'YES' AS' PROMO CUSTOMER' , CASE WHEN s.offer_end_date &lt; current_date() THEN 'OFFER ENDED'  ELSE s.offer_end_date END AS'OFFER_END_DATE', CONCAT(c.last_name, ', ',c.first_name) AS 'CUSTOMER NAME', r.comp_code AS 'COMP CODE' FROM subscription s</a:t>
            </a:r>
            <a:endParaRPr sz="14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400" b="1">
                <a:solidFill>
                  <a:srgbClr val="000000"/>
                </a:solidFill>
                <a:latin typeface="Times New Roman"/>
                <a:ea typeface="Times New Roman"/>
                <a:cs typeface="Times New Roman"/>
                <a:sym typeface="Times New Roman"/>
              </a:rPr>
              <a:t>JOIN customer c USING (customer_id)</a:t>
            </a:r>
            <a:endParaRPr sz="14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400" b="1">
                <a:solidFill>
                  <a:srgbClr val="000000"/>
                </a:solidFill>
                <a:latin typeface="Times New Roman"/>
                <a:ea typeface="Times New Roman"/>
                <a:cs typeface="Times New Roman"/>
                <a:sym typeface="Times New Roman"/>
              </a:rPr>
              <a:t>JOIN region r USING (head_end) WHERE</a:t>
            </a:r>
            <a:br>
              <a:rPr lang="en" sz="1400" b="1">
                <a:solidFill>
                  <a:srgbClr val="000000"/>
                </a:solidFill>
                <a:latin typeface="Times New Roman"/>
                <a:ea typeface="Times New Roman"/>
                <a:cs typeface="Times New Roman"/>
                <a:sym typeface="Times New Roman"/>
              </a:rPr>
            </a:br>
            <a:r>
              <a:rPr lang="en" sz="1400" b="1">
                <a:solidFill>
                  <a:srgbClr val="000000"/>
                </a:solidFill>
                <a:latin typeface="Times New Roman"/>
                <a:ea typeface="Times New Roman"/>
                <a:cs typeface="Times New Roman"/>
                <a:sym typeface="Times New Roman"/>
              </a:rPr>
              <a:t>s.offer_end_date is NOT NULL</a:t>
            </a:r>
            <a:endParaRPr sz="14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400" b="1">
                <a:solidFill>
                  <a:srgbClr val="000000"/>
                </a:solidFill>
                <a:latin typeface="Times New Roman"/>
                <a:ea typeface="Times New Roman"/>
                <a:cs typeface="Times New Roman"/>
                <a:sym typeface="Times New Roman"/>
              </a:rPr>
              <a:t>UNION ALL</a:t>
            </a:r>
            <a:endParaRPr sz="1400"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400" b="1">
                <a:solidFill>
                  <a:srgbClr val="000000"/>
                </a:solidFill>
                <a:latin typeface="Times New Roman"/>
                <a:ea typeface="Times New Roman"/>
                <a:cs typeface="Times New Roman"/>
                <a:sym typeface="Times New Roman"/>
              </a:rPr>
              <a:t>SELECT  'NO' AS' PROMO CUSTOMER' , </a:t>
            </a:r>
            <a:endParaRPr sz="1400"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400" b="1">
                <a:solidFill>
                  <a:srgbClr val="000000"/>
                </a:solidFill>
                <a:latin typeface="Times New Roman"/>
                <a:ea typeface="Times New Roman"/>
                <a:cs typeface="Times New Roman"/>
                <a:sym typeface="Times New Roman"/>
              </a:rPr>
              <a:t>S.offer_end_date AS 'OFFER_END_DATE', </a:t>
            </a:r>
            <a:endParaRPr sz="14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400" b="1">
                <a:solidFill>
                  <a:srgbClr val="000000"/>
                </a:solidFill>
                <a:latin typeface="Times New Roman"/>
                <a:ea typeface="Times New Roman"/>
                <a:cs typeface="Times New Roman"/>
                <a:sym typeface="Times New Roman"/>
              </a:rPr>
              <a:t>CONCAT(c.last_name, ', ',c.first_name) AS 'CUSTOMER NAME',</a:t>
            </a:r>
            <a:br>
              <a:rPr lang="en" sz="1400" b="1">
                <a:solidFill>
                  <a:srgbClr val="000000"/>
                </a:solidFill>
                <a:latin typeface="Times New Roman"/>
                <a:ea typeface="Times New Roman"/>
                <a:cs typeface="Times New Roman"/>
                <a:sym typeface="Times New Roman"/>
              </a:rPr>
            </a:br>
            <a:r>
              <a:rPr lang="en" sz="1400" b="1">
                <a:solidFill>
                  <a:srgbClr val="000000"/>
                </a:solidFill>
                <a:latin typeface="Times New Roman"/>
                <a:ea typeface="Times New Roman"/>
                <a:cs typeface="Times New Roman"/>
                <a:sym typeface="Times New Roman"/>
              </a:rPr>
              <a:t>r.comp_code AS 'COMP CODE' FROM subscription s</a:t>
            </a:r>
            <a:endParaRPr sz="14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400" b="1">
                <a:solidFill>
                  <a:srgbClr val="000000"/>
                </a:solidFill>
                <a:latin typeface="Times New Roman"/>
                <a:ea typeface="Times New Roman"/>
                <a:cs typeface="Times New Roman"/>
                <a:sym typeface="Times New Roman"/>
              </a:rPr>
              <a:t>JOIN customer c USING (customer_id)</a:t>
            </a:r>
            <a:endParaRPr sz="14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400" b="1">
                <a:solidFill>
                  <a:srgbClr val="000000"/>
                </a:solidFill>
                <a:latin typeface="Times New Roman"/>
                <a:ea typeface="Times New Roman"/>
                <a:cs typeface="Times New Roman"/>
                <a:sym typeface="Times New Roman"/>
              </a:rPr>
              <a:t>JOIN region r USING (head_end) WHERE s.offer_end_date is NULL;</a:t>
            </a:r>
            <a:endParaRPr sz="14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1600"/>
              </a:spcAft>
              <a:buNone/>
            </a:pPr>
            <a:endParaRPr sz="1400" b="1">
              <a:solidFill>
                <a:srgbClr val="000000"/>
              </a:solidFill>
              <a:latin typeface="Times New Roman"/>
              <a:ea typeface="Times New Roman"/>
              <a:cs typeface="Times New Roman"/>
              <a:sym typeface="Times New Roman"/>
            </a:endParaRPr>
          </a:p>
        </p:txBody>
      </p:sp>
      <p:pic>
        <p:nvPicPr>
          <p:cNvPr id="156" name="Google Shape;156;p24"/>
          <p:cNvPicPr preferRelativeResize="0"/>
          <p:nvPr/>
        </p:nvPicPr>
        <p:blipFill>
          <a:blip r:embed="rId3">
            <a:alphaModFix/>
          </a:blip>
          <a:stretch>
            <a:fillRect/>
          </a:stretch>
        </p:blipFill>
        <p:spPr>
          <a:xfrm>
            <a:off x="4142275" y="2416725"/>
            <a:ext cx="4572000" cy="141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11700" y="201450"/>
            <a:ext cx="8520600" cy="37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Query 5</a:t>
            </a:r>
            <a:endParaRPr sz="2400"/>
          </a:p>
        </p:txBody>
      </p:sp>
      <p:sp>
        <p:nvSpPr>
          <p:cNvPr id="162" name="Google Shape;162;p25"/>
          <p:cNvSpPr txBox="1">
            <a:spLocks noGrp="1"/>
          </p:cNvSpPr>
          <p:nvPr>
            <p:ph type="body" idx="1"/>
          </p:nvPr>
        </p:nvSpPr>
        <p:spPr>
          <a:xfrm>
            <a:off x="311700" y="644625"/>
            <a:ext cx="8520600" cy="42036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Business Use case: </a:t>
            </a:r>
            <a:r>
              <a:rPr lang="en">
                <a:solidFill>
                  <a:srgbClr val="000000"/>
                </a:solidFill>
                <a:latin typeface="Times New Roman"/>
                <a:ea typeface="Times New Roman"/>
                <a:cs typeface="Times New Roman"/>
                <a:sym typeface="Times New Roman"/>
              </a:rPr>
              <a:t>Get the list of customers who have multiple subscriptions to see if a bundle plan can be advertised to these customers.</a:t>
            </a:r>
            <a:endParaRPr>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 b="1">
                <a:solidFill>
                  <a:srgbClr val="000000"/>
                </a:solidFill>
                <a:latin typeface="Times New Roman"/>
                <a:ea typeface="Times New Roman"/>
                <a:cs typeface="Times New Roman"/>
                <a:sym typeface="Times New Roman"/>
              </a:rPr>
              <a:t>Technical Use case:</a:t>
            </a:r>
            <a:r>
              <a:rPr lang="en">
                <a:solidFill>
                  <a:srgbClr val="000000"/>
                </a:solidFill>
                <a:latin typeface="Times New Roman"/>
                <a:ea typeface="Times New Roman"/>
                <a:cs typeface="Times New Roman"/>
                <a:sym typeface="Times New Roman"/>
              </a:rPr>
              <a:t> A query that contains two select statements and two tables.</a:t>
            </a:r>
            <a:endParaRPr>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 b="1">
                <a:solidFill>
                  <a:srgbClr val="000000"/>
                </a:solidFill>
                <a:latin typeface="Times New Roman"/>
                <a:ea typeface="Times New Roman"/>
                <a:cs typeface="Times New Roman"/>
                <a:sym typeface="Times New Roman"/>
              </a:rPr>
              <a:t>SELECT CONCAT(c.last_name, ', ',c.first_name) AS 'CUSTOMER NAME',</a:t>
            </a:r>
            <a:endParaRPr b="1">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 b="1">
                <a:solidFill>
                  <a:srgbClr val="000000"/>
                </a:solidFill>
                <a:latin typeface="Times New Roman"/>
                <a:ea typeface="Times New Roman"/>
                <a:cs typeface="Times New Roman"/>
                <a:sym typeface="Times New Roman"/>
              </a:rPr>
              <a:t>c.customer_id AS 'CUSTOMER ID'</a:t>
            </a:r>
            <a:endParaRPr b="1">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 b="1">
                <a:solidFill>
                  <a:srgbClr val="000000"/>
                </a:solidFill>
                <a:latin typeface="Times New Roman"/>
                <a:ea typeface="Times New Roman"/>
                <a:cs typeface="Times New Roman"/>
                <a:sym typeface="Times New Roman"/>
              </a:rPr>
              <a:t>FROM customer c</a:t>
            </a:r>
            <a:endParaRPr b="1">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WHERE c.customer_id  IN</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 b="1">
                <a:solidFill>
                  <a:srgbClr val="000000"/>
                </a:solidFill>
                <a:latin typeface="Times New Roman"/>
                <a:ea typeface="Times New Roman"/>
                <a:cs typeface="Times New Roman"/>
                <a:sym typeface="Times New Roman"/>
              </a:rPr>
              <a:t>(SELECT customer_id</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     FROM subscription</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     GROUP BY customer_id</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      HAVING COUNT(*) &gt; 1)</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ORDER BY c.last_name;</a:t>
            </a:r>
            <a:endParaRPr b="1">
              <a:solidFill>
                <a:srgbClr val="000000"/>
              </a:solidFill>
              <a:latin typeface="Times New Roman"/>
              <a:ea typeface="Times New Roman"/>
              <a:cs typeface="Times New Roman"/>
              <a:sym typeface="Times New Roman"/>
            </a:endParaRPr>
          </a:p>
          <a:p>
            <a:pPr marL="889000" lvl="0" indent="0" algn="l" rtl="0">
              <a:lnSpc>
                <a:spcPct val="100000"/>
              </a:lnSpc>
              <a:spcBef>
                <a:spcPts val="0"/>
              </a:spcBef>
              <a:spcAft>
                <a:spcPts val="0"/>
              </a:spcAft>
              <a:buClr>
                <a:srgbClr val="000000"/>
              </a:buClr>
              <a:buSzPts val="1100"/>
              <a:buFont typeface="Arial"/>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1600"/>
              </a:spcAft>
              <a:buNone/>
            </a:pPr>
            <a:endParaRPr sz="1400">
              <a:latin typeface="Times New Roman"/>
              <a:ea typeface="Times New Roman"/>
              <a:cs typeface="Times New Roman"/>
              <a:sym typeface="Times New Roman"/>
            </a:endParaRPr>
          </a:p>
        </p:txBody>
      </p:sp>
      <p:pic>
        <p:nvPicPr>
          <p:cNvPr id="163" name="Google Shape;163;p25"/>
          <p:cNvPicPr preferRelativeResize="0"/>
          <p:nvPr/>
        </p:nvPicPr>
        <p:blipFill>
          <a:blip r:embed="rId3">
            <a:alphaModFix/>
          </a:blip>
          <a:stretch>
            <a:fillRect/>
          </a:stretch>
        </p:blipFill>
        <p:spPr>
          <a:xfrm>
            <a:off x="3871538" y="2571750"/>
            <a:ext cx="4848225" cy="110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11700" y="174575"/>
            <a:ext cx="8520600" cy="48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Query 6</a:t>
            </a:r>
            <a:endParaRPr sz="2400"/>
          </a:p>
        </p:txBody>
      </p:sp>
      <p:sp>
        <p:nvSpPr>
          <p:cNvPr id="169" name="Google Shape;169;p26"/>
          <p:cNvSpPr txBox="1">
            <a:spLocks noGrp="1"/>
          </p:cNvSpPr>
          <p:nvPr>
            <p:ph type="body" idx="1"/>
          </p:nvPr>
        </p:nvSpPr>
        <p:spPr>
          <a:xfrm>
            <a:off x="311700" y="658175"/>
            <a:ext cx="8520600" cy="42705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Business Use case: </a:t>
            </a:r>
            <a:r>
              <a:rPr lang="en">
                <a:solidFill>
                  <a:srgbClr val="000000"/>
                </a:solidFill>
                <a:latin typeface="Times New Roman"/>
                <a:ea typeface="Times New Roman"/>
                <a:cs typeface="Times New Roman"/>
                <a:sym typeface="Times New Roman"/>
              </a:rPr>
              <a:t>Get the list of customers who are subscribed to just one product (Basic Internet Only or Basic Cable Only or Basic Phone Only) so that other products can be advertised for cross sell.</a:t>
            </a:r>
            <a:endParaRPr>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Technical Use case:</a:t>
            </a:r>
            <a:r>
              <a:rPr lang="en">
                <a:solidFill>
                  <a:srgbClr val="000000"/>
                </a:solidFill>
                <a:latin typeface="Times New Roman"/>
                <a:ea typeface="Times New Roman"/>
                <a:cs typeface="Times New Roman"/>
                <a:sym typeface="Times New Roman"/>
              </a:rPr>
              <a:t> A query connecting three tables.</a:t>
            </a:r>
            <a:endParaRPr>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 b="1">
                <a:solidFill>
                  <a:srgbClr val="000000"/>
                </a:solidFill>
                <a:latin typeface="Times New Roman"/>
                <a:ea typeface="Times New Roman"/>
                <a:cs typeface="Times New Roman"/>
                <a:sym typeface="Times New Roman"/>
              </a:rPr>
              <a:t>SELECT CONCAT(c.last_name, ', ',c.first_name) AS 'CUSTOMER NAME', c.customer_id AS 'CUSTOMER ID', p.plan AS 'PLAN' FROM customer c JOIN subscription s USING (customer_id)</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JOIN plan p using (plan_id)</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 b="1">
                <a:solidFill>
                  <a:srgbClr val="000000"/>
                </a:solidFill>
                <a:latin typeface="Times New Roman"/>
                <a:ea typeface="Times New Roman"/>
                <a:cs typeface="Times New Roman"/>
                <a:sym typeface="Times New Roman"/>
              </a:rPr>
              <a:t>WHERE s.plan_id in (501,601,701) </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ORDER BY c.last_name;</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1600"/>
              </a:spcAft>
              <a:buNone/>
            </a:pPr>
            <a:endParaRPr sz="1400">
              <a:latin typeface="Times New Roman"/>
              <a:ea typeface="Times New Roman"/>
              <a:cs typeface="Times New Roman"/>
              <a:sym typeface="Times New Roman"/>
            </a:endParaRPr>
          </a:p>
        </p:txBody>
      </p:sp>
      <p:pic>
        <p:nvPicPr>
          <p:cNvPr id="170" name="Google Shape;170;p26"/>
          <p:cNvPicPr preferRelativeResize="0"/>
          <p:nvPr/>
        </p:nvPicPr>
        <p:blipFill>
          <a:blip r:embed="rId3">
            <a:alphaModFix/>
          </a:blip>
          <a:stretch>
            <a:fillRect/>
          </a:stretch>
        </p:blipFill>
        <p:spPr>
          <a:xfrm>
            <a:off x="4174575" y="3032300"/>
            <a:ext cx="4657725" cy="152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Query 7</a:t>
            </a:r>
            <a:endParaRPr sz="2400"/>
          </a:p>
        </p:txBody>
      </p:sp>
      <p:sp>
        <p:nvSpPr>
          <p:cNvPr id="176" name="Google Shape;176;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Business Use case: </a:t>
            </a:r>
            <a:r>
              <a:rPr lang="en">
                <a:solidFill>
                  <a:srgbClr val="000000"/>
                </a:solidFill>
                <a:latin typeface="Times New Roman"/>
                <a:ea typeface="Times New Roman"/>
                <a:cs typeface="Times New Roman"/>
                <a:sym typeface="Times New Roman"/>
              </a:rPr>
              <a:t>Get the list of competitors in the customer region.</a:t>
            </a:r>
            <a:endParaRPr>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 b="1">
                <a:solidFill>
                  <a:srgbClr val="000000"/>
                </a:solidFill>
                <a:latin typeface="Times New Roman"/>
                <a:ea typeface="Times New Roman"/>
                <a:cs typeface="Times New Roman"/>
                <a:sym typeface="Times New Roman"/>
              </a:rPr>
              <a:t>Technical Use case:</a:t>
            </a:r>
            <a:r>
              <a:rPr lang="en">
                <a:solidFill>
                  <a:srgbClr val="000000"/>
                </a:solidFill>
                <a:latin typeface="Times New Roman"/>
                <a:ea typeface="Times New Roman"/>
                <a:cs typeface="Times New Roman"/>
                <a:sym typeface="Times New Roman"/>
              </a:rPr>
              <a:t> A query that contains two select statements and two tables</a:t>
            </a:r>
            <a:endParaRPr>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 b="1">
                <a:solidFill>
                  <a:srgbClr val="000000"/>
                </a:solidFill>
                <a:latin typeface="Times New Roman"/>
                <a:ea typeface="Times New Roman"/>
                <a:cs typeface="Times New Roman"/>
                <a:sym typeface="Times New Roman"/>
              </a:rPr>
              <a:t>SELECT r.comp_code, r.head_end </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 b="1">
                <a:solidFill>
                  <a:srgbClr val="000000"/>
                </a:solidFill>
                <a:latin typeface="Times New Roman"/>
                <a:ea typeface="Times New Roman"/>
                <a:cs typeface="Times New Roman"/>
                <a:sym typeface="Times New Roman"/>
              </a:rPr>
              <a:t>FROM region r</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WHERE r.head_end IN</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 b="1">
                <a:solidFill>
                  <a:srgbClr val="000000"/>
                </a:solidFill>
                <a:latin typeface="Times New Roman"/>
                <a:ea typeface="Times New Roman"/>
                <a:cs typeface="Times New Roman"/>
                <a:sym typeface="Times New Roman"/>
              </a:rPr>
              <a:t>(SELECT DISTINCT(head_end) </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 b="1">
                <a:solidFill>
                  <a:srgbClr val="000000"/>
                </a:solidFill>
                <a:latin typeface="Times New Roman"/>
                <a:ea typeface="Times New Roman"/>
                <a:cs typeface="Times New Roman"/>
                <a:sym typeface="Times New Roman"/>
              </a:rPr>
              <a:t>FROM customer);</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1600"/>
              </a:spcAft>
              <a:buNone/>
            </a:pPr>
            <a:endParaRPr sz="1400">
              <a:solidFill>
                <a:srgbClr val="000000"/>
              </a:solidFill>
              <a:latin typeface="Times New Roman"/>
              <a:ea typeface="Times New Roman"/>
              <a:cs typeface="Times New Roman"/>
              <a:sym typeface="Times New Roman"/>
            </a:endParaRPr>
          </a:p>
        </p:txBody>
      </p:sp>
      <p:pic>
        <p:nvPicPr>
          <p:cNvPr id="177" name="Google Shape;177;p27"/>
          <p:cNvPicPr preferRelativeResize="0"/>
          <p:nvPr/>
        </p:nvPicPr>
        <p:blipFill>
          <a:blip r:embed="rId3">
            <a:alphaModFix/>
          </a:blip>
          <a:stretch>
            <a:fillRect/>
          </a:stretch>
        </p:blipFill>
        <p:spPr>
          <a:xfrm>
            <a:off x="4572000" y="2100300"/>
            <a:ext cx="3763325" cy="181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Implications</a:t>
            </a:r>
            <a:endParaRPr/>
          </a:p>
        </p:txBody>
      </p:sp>
      <p:sp>
        <p:nvSpPr>
          <p:cNvPr id="183" name="Google Shape;183;p28"/>
          <p:cNvSpPr txBox="1">
            <a:spLocks noGrp="1"/>
          </p:cNvSpPr>
          <p:nvPr>
            <p:ph type="body" idx="1"/>
          </p:nvPr>
        </p:nvSpPr>
        <p:spPr>
          <a:xfrm>
            <a:off x="311700" y="940600"/>
            <a:ext cx="8618100" cy="3628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This database is targeted to improve the company’s daily operations and by studying the detailed reports, management can take action through well-calculated steps in order to improve the company’s efficiency and maximize the profits.</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The current database is very limited in design, some of its limitations are:</a:t>
            </a:r>
            <a:endParaRPr>
              <a:latin typeface="Times New Roman"/>
              <a:ea typeface="Times New Roman"/>
              <a:cs typeface="Times New Roman"/>
              <a:sym typeface="Times New Roman"/>
            </a:endParaRPr>
          </a:p>
          <a:p>
            <a:pPr marL="914400" lvl="1" indent="-342900" algn="just" rtl="0">
              <a:spcBef>
                <a:spcPts val="0"/>
              </a:spcBef>
              <a:spcAft>
                <a:spcPts val="0"/>
              </a:spcAft>
              <a:buSzPts val="1800"/>
              <a:buFont typeface="Times New Roman"/>
              <a:buChar char="○"/>
            </a:pPr>
            <a:r>
              <a:rPr lang="en" sz="1800">
                <a:latin typeface="Times New Roman"/>
                <a:ea typeface="Times New Roman"/>
                <a:cs typeface="Times New Roman"/>
                <a:sym typeface="Times New Roman"/>
              </a:rPr>
              <a:t>There can be multiple competitors in the region which is not taken into account.</a:t>
            </a:r>
            <a:endParaRPr sz="1800">
              <a:latin typeface="Times New Roman"/>
              <a:ea typeface="Times New Roman"/>
              <a:cs typeface="Times New Roman"/>
              <a:sym typeface="Times New Roman"/>
            </a:endParaRPr>
          </a:p>
          <a:p>
            <a:pPr marL="914400" lvl="1" indent="-342900" algn="just" rtl="0">
              <a:spcBef>
                <a:spcPts val="0"/>
              </a:spcBef>
              <a:spcAft>
                <a:spcPts val="0"/>
              </a:spcAft>
              <a:buSzPts val="1800"/>
              <a:buFont typeface="Times New Roman"/>
              <a:buChar char="○"/>
            </a:pPr>
            <a:r>
              <a:rPr lang="en" sz="1800">
                <a:latin typeface="Times New Roman"/>
                <a:ea typeface="Times New Roman"/>
                <a:cs typeface="Times New Roman"/>
                <a:sym typeface="Times New Roman"/>
              </a:rPr>
              <a:t>Household details like number of kids in the house, location, number of TVs  are  not captured which can provide valuable insights about the customer which influence the purchasing and viewing habits.</a:t>
            </a:r>
            <a:endParaRPr sz="1800">
              <a:latin typeface="Times New Roman"/>
              <a:ea typeface="Times New Roman"/>
              <a:cs typeface="Times New Roman"/>
              <a:sym typeface="Times New Roman"/>
            </a:endParaRPr>
          </a:p>
          <a:p>
            <a:pPr marL="914400" lvl="1" indent="-342900" algn="just" rtl="0">
              <a:spcBef>
                <a:spcPts val="0"/>
              </a:spcBef>
              <a:spcAft>
                <a:spcPts val="0"/>
              </a:spcAft>
              <a:buSzPts val="1800"/>
              <a:buFont typeface="Times New Roman"/>
              <a:buChar char="○"/>
            </a:pPr>
            <a:r>
              <a:rPr lang="en" sz="1800">
                <a:latin typeface="Times New Roman"/>
                <a:ea typeface="Times New Roman"/>
                <a:cs typeface="Times New Roman"/>
                <a:sym typeface="Times New Roman"/>
              </a:rPr>
              <a:t>Set-top box and modem details can also be captured which can provide information about the customer viewing habits and help cross sell additional cable tv subscriptions.</a:t>
            </a:r>
            <a:endParaRPr sz="1800">
              <a:latin typeface="Times New Roman"/>
              <a:ea typeface="Times New Roman"/>
              <a:cs typeface="Times New Roman"/>
              <a:sym typeface="Times New Roman"/>
            </a:endParaRPr>
          </a:p>
          <a:p>
            <a:pPr marL="457200" lvl="0" indent="0" algn="just" rtl="0">
              <a:spcBef>
                <a:spcPts val="1600"/>
              </a:spcBef>
              <a:spcAft>
                <a:spcPts val="0"/>
              </a:spcAft>
              <a:buNone/>
            </a:pPr>
            <a:endParaRPr>
              <a:latin typeface="Times New Roman"/>
              <a:ea typeface="Times New Roman"/>
              <a:cs typeface="Times New Roman"/>
              <a:sym typeface="Times New Roman"/>
            </a:endParaRPr>
          </a:p>
          <a:p>
            <a:pPr marL="914400" lvl="0" indent="0" algn="just" rtl="0">
              <a:spcBef>
                <a:spcPts val="160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just" rtl="0">
              <a:spcBef>
                <a:spcPts val="1600"/>
              </a:spcBef>
              <a:spcAft>
                <a:spcPts val="0"/>
              </a:spcAft>
              <a:buNone/>
            </a:pPr>
            <a:endParaRPr>
              <a:latin typeface="Times New Roman"/>
              <a:ea typeface="Times New Roman"/>
              <a:cs typeface="Times New Roman"/>
              <a:sym typeface="Times New Roman"/>
            </a:endParaRPr>
          </a:p>
          <a:p>
            <a:pPr marL="914400" lvl="0" indent="0" algn="just" rtl="0">
              <a:spcBef>
                <a:spcPts val="1600"/>
              </a:spcBef>
              <a:spcAft>
                <a:spcPts val="160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Improvements</a:t>
            </a:r>
            <a:endParaRPr/>
          </a:p>
        </p:txBody>
      </p:sp>
      <p:sp>
        <p:nvSpPr>
          <p:cNvPr id="189" name="Google Shape;189;p29"/>
          <p:cNvSpPr txBox="1">
            <a:spLocks noGrp="1"/>
          </p:cNvSpPr>
          <p:nvPr>
            <p:ph type="body" idx="1"/>
          </p:nvPr>
        </p:nvSpPr>
        <p:spPr>
          <a:xfrm>
            <a:off x="311700" y="940600"/>
            <a:ext cx="8618100" cy="3628200"/>
          </a:xfrm>
          <a:prstGeom prst="rect">
            <a:avLst/>
          </a:prstGeom>
        </p:spPr>
        <p:txBody>
          <a:bodyPr spcFirstLastPara="1" wrap="square" lIns="91425" tIns="91425" rIns="91425" bIns="91425" anchor="t" anchorCtr="0">
            <a:noAutofit/>
          </a:bodyPr>
          <a:lstStyle/>
          <a:p>
            <a:pPr marL="457200" marR="0" lvl="0" indent="-342900" algn="just" rtl="0">
              <a:lnSpc>
                <a:spcPct val="115000"/>
              </a:lnSpc>
              <a:spcBef>
                <a:spcPts val="0"/>
              </a:spcBef>
              <a:spcAft>
                <a:spcPts val="0"/>
              </a:spcAft>
              <a:buClr>
                <a:schemeClr val="dk2"/>
              </a:buClr>
              <a:buSzPts val="1800"/>
              <a:buFont typeface="Times New Roman"/>
              <a:buChar char="●"/>
            </a:pPr>
            <a:r>
              <a:rPr lang="en">
                <a:latin typeface="Times New Roman"/>
                <a:ea typeface="Times New Roman"/>
                <a:cs typeface="Times New Roman"/>
                <a:sym typeface="Times New Roman"/>
              </a:rPr>
              <a:t>This database design can be improved by:</a:t>
            </a:r>
            <a:endParaRPr>
              <a:latin typeface="Times New Roman"/>
              <a:ea typeface="Times New Roman"/>
              <a:cs typeface="Times New Roman"/>
              <a:sym typeface="Times New Roman"/>
            </a:endParaRPr>
          </a:p>
          <a:p>
            <a:pPr marL="914400" marR="0" lvl="1" indent="-342900" algn="just"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Adding a new entity which will capture all the competitors in the customer region along with the products and plans they offer.</a:t>
            </a:r>
            <a:endParaRPr sz="1800">
              <a:latin typeface="Times New Roman"/>
              <a:ea typeface="Times New Roman"/>
              <a:cs typeface="Times New Roman"/>
              <a:sym typeface="Times New Roman"/>
            </a:endParaRPr>
          </a:p>
          <a:p>
            <a:pPr marL="914400" marR="0" lvl="1" indent="-342900" algn="just"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Adding a Household table which will capture the customer HH composition, demographics, location, interests, home owners versus rental and no of devices.</a:t>
            </a:r>
            <a:endParaRPr sz="1800">
              <a:latin typeface="Times New Roman"/>
              <a:ea typeface="Times New Roman"/>
              <a:cs typeface="Times New Roman"/>
              <a:sym typeface="Times New Roman"/>
            </a:endParaRPr>
          </a:p>
          <a:p>
            <a:pPr marL="914400" marR="0" lvl="1" indent="-342900" algn="just"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Customer viewing details from the set-top boxes can also be captured in the database to track the television viewership across the footprint and the data can be used to analyze the network ratings, program viewership and advertising.</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 Overview </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a:solidFill>
                  <a:srgbClr val="000000"/>
                </a:solidFill>
                <a:latin typeface="Times New Roman"/>
                <a:ea typeface="Times New Roman"/>
                <a:cs typeface="Times New Roman"/>
                <a:sym typeface="Times New Roman"/>
              </a:rPr>
              <a:t>The organization is a Communications and Media Company and one of the largest cable provider in the U.S. that provides high-speed Internet, digital TV, pay TV products and voice services plus advanced home security to approximately 4.9 million residential and business customers in 21 US states</a:t>
            </a:r>
            <a:endParaRPr>
              <a:solidFill>
                <a:srgbClr val="000000"/>
              </a:solidFill>
              <a:latin typeface="Times New Roman"/>
              <a:ea typeface="Times New Roman"/>
              <a:cs typeface="Times New Roman"/>
              <a:sym typeface="Times New Roman"/>
            </a:endParaRPr>
          </a:p>
          <a:p>
            <a:pPr marL="457200" lvl="0" indent="0" algn="just" rtl="0">
              <a:lnSpc>
                <a:spcPct val="200000"/>
              </a:lnSpc>
              <a:spcBef>
                <a:spcPts val="0"/>
              </a:spcBef>
              <a:spcAft>
                <a:spcPts val="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p:txBody>
      </p:sp>
      <p:sp>
        <p:nvSpPr>
          <p:cNvPr id="98" name="Google Shape;98;p15"/>
          <p:cNvSpPr txBox="1">
            <a:spLocks noGrp="1"/>
          </p:cNvSpPr>
          <p:nvPr>
            <p:ph type="body" idx="1"/>
          </p:nvPr>
        </p:nvSpPr>
        <p:spPr>
          <a:xfrm>
            <a:off x="-122575" y="1080600"/>
            <a:ext cx="8520600" cy="3339000"/>
          </a:xfrm>
          <a:prstGeom prst="rect">
            <a:avLst/>
          </a:prstGeom>
        </p:spPr>
        <p:txBody>
          <a:bodyPr spcFirstLastPara="1" wrap="square" lIns="91425" tIns="91425" rIns="91425" bIns="91425" anchor="t" anchorCtr="0">
            <a:noAutofit/>
          </a:bodyPr>
          <a:lstStyle/>
          <a:p>
            <a:pPr marL="914400" lvl="1" indent="-342900" algn="just" rtl="0">
              <a:lnSpc>
                <a:spcPct val="200000"/>
              </a:lnSpc>
              <a:spcBef>
                <a:spcPts val="0"/>
              </a:spcBef>
              <a:spcAft>
                <a:spcPts val="0"/>
              </a:spcAft>
              <a:buSzPts val="1800"/>
              <a:buChar char="➢"/>
            </a:pPr>
            <a:r>
              <a:rPr lang="en" sz="1800">
                <a:solidFill>
                  <a:srgbClr val="000000"/>
                </a:solidFill>
                <a:latin typeface="Times New Roman"/>
                <a:ea typeface="Times New Roman"/>
                <a:cs typeface="Times New Roman"/>
                <a:sym typeface="Times New Roman"/>
              </a:rPr>
              <a:t>Provide daily, weekly, and monthly sales and customers reports to the Sales Management team on the customers who are subscribed to cable, internet, home security or phone services provided by the organization. </a:t>
            </a:r>
            <a:endParaRPr sz="1800">
              <a:solidFill>
                <a:srgbClr val="000000"/>
              </a:solidFill>
              <a:latin typeface="Times New Roman"/>
              <a:ea typeface="Times New Roman"/>
              <a:cs typeface="Times New Roman"/>
              <a:sym typeface="Times New Roman"/>
            </a:endParaRPr>
          </a:p>
          <a:p>
            <a:pPr marL="914400" lvl="1" indent="-342900" algn="just" rtl="0">
              <a:lnSpc>
                <a:spcPct val="200000"/>
              </a:lnSpc>
              <a:spcBef>
                <a:spcPts val="0"/>
              </a:spcBef>
              <a:spcAft>
                <a:spcPts val="0"/>
              </a:spcAft>
              <a:buSzPts val="1800"/>
              <a:buChar char="➢"/>
            </a:pPr>
            <a:r>
              <a:rPr lang="en" sz="1800">
                <a:solidFill>
                  <a:srgbClr val="000000"/>
                </a:solidFill>
                <a:latin typeface="Times New Roman"/>
                <a:ea typeface="Times New Roman"/>
                <a:cs typeface="Times New Roman"/>
                <a:sym typeface="Times New Roman"/>
              </a:rPr>
              <a:t> Provide insights on the competitors available in customer region which will help the management in either providing offers/discounts to the existing customers who have a tendency to churn or cross sell other products which are offered thereby improving sales effectiveness</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Direct Users</a:t>
            </a:r>
            <a:endParaRPr sz="2400"/>
          </a:p>
        </p:txBody>
      </p:sp>
      <p:sp>
        <p:nvSpPr>
          <p:cNvPr id="104" name="Google Shape;104;p16"/>
          <p:cNvSpPr txBox="1">
            <a:spLocks noGrp="1"/>
          </p:cNvSpPr>
          <p:nvPr>
            <p:ph type="body" idx="1"/>
          </p:nvPr>
        </p:nvSpPr>
        <p:spPr>
          <a:xfrm>
            <a:off x="311700" y="1229875"/>
            <a:ext cx="8520600" cy="3452100"/>
          </a:xfrm>
          <a:prstGeom prst="rect">
            <a:avLst/>
          </a:prstGeom>
        </p:spPr>
        <p:txBody>
          <a:bodyPr spcFirstLastPara="1" wrap="square" lIns="91425" tIns="91425" rIns="91425" bIns="91425" anchor="t" anchorCtr="0">
            <a:noAutofit/>
          </a:bodyPr>
          <a:lstStyle/>
          <a:p>
            <a:pPr marL="457200" lvl="0" indent="-342900" algn="just" rtl="0">
              <a:lnSpc>
                <a:spcPct val="200000"/>
              </a:lnSpc>
              <a:spcBef>
                <a:spcPts val="0"/>
              </a:spcBef>
              <a:spcAft>
                <a:spcPts val="0"/>
              </a:spcAft>
              <a:buSzPts val="1800"/>
              <a:buChar char="❖"/>
            </a:pPr>
            <a:r>
              <a:rPr lang="en">
                <a:solidFill>
                  <a:srgbClr val="000000"/>
                </a:solidFill>
                <a:latin typeface="Times New Roman"/>
                <a:ea typeface="Times New Roman"/>
                <a:cs typeface="Times New Roman"/>
                <a:sym typeface="Times New Roman"/>
              </a:rPr>
              <a:t>Data Analysts</a:t>
            </a:r>
            <a:endParaRPr>
              <a:solidFill>
                <a:srgbClr val="000000"/>
              </a:solidFill>
              <a:latin typeface="Times New Roman"/>
              <a:ea typeface="Times New Roman"/>
              <a:cs typeface="Times New Roman"/>
              <a:sym typeface="Times New Roman"/>
            </a:endParaRPr>
          </a:p>
          <a:p>
            <a:pPr marL="914400" lvl="1" indent="-330200" algn="just" rtl="0">
              <a:lnSpc>
                <a:spcPct val="2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retrieve, gather and analyze data about the customers and competitors in a region. </a:t>
            </a:r>
            <a:endParaRPr sz="1600">
              <a:solidFill>
                <a:srgbClr val="000000"/>
              </a:solidFill>
              <a:latin typeface="Times New Roman"/>
              <a:ea typeface="Times New Roman"/>
              <a:cs typeface="Times New Roman"/>
              <a:sym typeface="Times New Roman"/>
            </a:endParaRPr>
          </a:p>
          <a:p>
            <a:pPr marL="914400" lvl="1" indent="-330200" algn="just" rtl="0">
              <a:lnSpc>
                <a:spcPct val="2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organize it and use it to build reports, charts and visual presentations</a:t>
            </a:r>
            <a:r>
              <a:rPr lang="en" sz="1600">
                <a:solidFill>
                  <a:srgbClr val="222222"/>
                </a:solidFill>
                <a:highlight>
                  <a:srgbClr val="FFFFFF"/>
                </a:highlight>
                <a:latin typeface="Arial"/>
                <a:ea typeface="Arial"/>
                <a:cs typeface="Arial"/>
                <a:sym typeface="Arial"/>
              </a:rPr>
              <a:t> </a:t>
            </a:r>
            <a:r>
              <a:rPr lang="en" sz="1600">
                <a:solidFill>
                  <a:srgbClr val="000000"/>
                </a:solidFill>
                <a:latin typeface="Times New Roman"/>
                <a:ea typeface="Times New Roman"/>
                <a:cs typeface="Times New Roman"/>
                <a:sym typeface="Times New Roman"/>
              </a:rPr>
              <a:t>on past customer patterns, new trends, subscription purchases, and regions to create models for predicting future customers or subscription purchases</a:t>
            </a:r>
            <a:endParaRPr sz="1600">
              <a:solidFill>
                <a:srgbClr val="000000"/>
              </a:solidFill>
              <a:latin typeface="Times New Roman"/>
              <a:ea typeface="Times New Roman"/>
              <a:cs typeface="Times New Roman"/>
              <a:sym typeface="Times New Roman"/>
            </a:endParaRPr>
          </a:p>
          <a:p>
            <a:pPr marL="457200" lvl="0" indent="0" algn="just" rtl="0">
              <a:lnSpc>
                <a:spcPct val="2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Direct Users</a:t>
            </a: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lnSpc>
                <a:spcPct val="200000"/>
              </a:lnSpc>
              <a:spcBef>
                <a:spcPts val="0"/>
              </a:spcBef>
              <a:spcAft>
                <a:spcPts val="0"/>
              </a:spcAft>
              <a:buSzPts val="1800"/>
              <a:buChar char="❖"/>
            </a:pPr>
            <a:r>
              <a:rPr lang="en">
                <a:solidFill>
                  <a:srgbClr val="000000"/>
                </a:solidFill>
                <a:latin typeface="Times New Roman"/>
                <a:ea typeface="Times New Roman"/>
                <a:cs typeface="Times New Roman"/>
                <a:sym typeface="Times New Roman"/>
              </a:rPr>
              <a:t>Business Analysts</a:t>
            </a:r>
            <a:endParaRPr>
              <a:solidFill>
                <a:srgbClr val="000000"/>
              </a:solidFill>
              <a:latin typeface="Times New Roman"/>
              <a:ea typeface="Times New Roman"/>
              <a:cs typeface="Times New Roman"/>
              <a:sym typeface="Times New Roman"/>
            </a:endParaRPr>
          </a:p>
          <a:p>
            <a:pPr marL="914400" lvl="1" indent="-330200" algn="just" rtl="0">
              <a:lnSpc>
                <a:spcPct val="200000"/>
              </a:lnSpc>
              <a:spcBef>
                <a:spcPts val="0"/>
              </a:spcBef>
              <a:spcAft>
                <a:spcPts val="0"/>
              </a:spcAft>
              <a:buSzPts val="1600"/>
              <a:buChar char="➢"/>
            </a:pPr>
            <a:r>
              <a:rPr lang="en" sz="1600">
                <a:solidFill>
                  <a:srgbClr val="000000"/>
                </a:solidFill>
                <a:latin typeface="Times New Roman"/>
                <a:ea typeface="Times New Roman"/>
                <a:cs typeface="Times New Roman"/>
                <a:sym typeface="Times New Roman"/>
              </a:rPr>
              <a:t>Help organization to make more effective business decisions</a:t>
            </a:r>
            <a:r>
              <a:rPr lang="en" sz="1600">
                <a:solidFill>
                  <a:srgbClr val="333333"/>
                </a:solidFill>
                <a:highlight>
                  <a:srgbClr val="FFFFFF"/>
                </a:highlight>
                <a:latin typeface="Arial"/>
                <a:ea typeface="Arial"/>
                <a:cs typeface="Arial"/>
                <a:sym typeface="Arial"/>
              </a:rPr>
              <a:t> </a:t>
            </a:r>
            <a:r>
              <a:rPr lang="en" sz="1600">
                <a:solidFill>
                  <a:srgbClr val="000000"/>
                </a:solidFill>
                <a:latin typeface="Times New Roman"/>
                <a:ea typeface="Times New Roman"/>
                <a:cs typeface="Times New Roman"/>
                <a:sym typeface="Times New Roman"/>
              </a:rPr>
              <a:t>and plans. </a:t>
            </a:r>
            <a:endParaRPr sz="1600">
              <a:solidFill>
                <a:srgbClr val="000000"/>
              </a:solidFill>
              <a:latin typeface="Times New Roman"/>
              <a:ea typeface="Times New Roman"/>
              <a:cs typeface="Times New Roman"/>
              <a:sym typeface="Times New Roman"/>
            </a:endParaRPr>
          </a:p>
          <a:p>
            <a:pPr marL="914400" lvl="1" indent="-330200" algn="just" rtl="0">
              <a:lnSpc>
                <a:spcPct val="200000"/>
              </a:lnSpc>
              <a:spcBef>
                <a:spcPts val="0"/>
              </a:spcBef>
              <a:spcAft>
                <a:spcPts val="0"/>
              </a:spcAft>
              <a:buSzPts val="1600"/>
              <a:buChar char="➢"/>
            </a:pPr>
            <a:r>
              <a:rPr lang="en" sz="1600">
                <a:solidFill>
                  <a:srgbClr val="000000"/>
                </a:solidFill>
                <a:latin typeface="Times New Roman"/>
                <a:ea typeface="Times New Roman"/>
                <a:cs typeface="Times New Roman"/>
                <a:sym typeface="Times New Roman"/>
              </a:rPr>
              <a:t>query the database as part of analysis to get information to help management with best plan to increase sales, customer use, subscription purchases etc. </a:t>
            </a:r>
            <a:endParaRPr sz="1600">
              <a:solidFill>
                <a:srgbClr val="000000"/>
              </a:solidFill>
              <a:latin typeface="Times New Roman"/>
              <a:ea typeface="Times New Roman"/>
              <a:cs typeface="Times New Roman"/>
              <a:sym typeface="Times New Roman"/>
            </a:endParaRPr>
          </a:p>
          <a:p>
            <a:pPr marL="914400" lvl="1" indent="-330200" algn="just" rtl="0">
              <a:lnSpc>
                <a:spcPct val="200000"/>
              </a:lnSpc>
              <a:spcBef>
                <a:spcPts val="0"/>
              </a:spcBef>
              <a:spcAft>
                <a:spcPts val="0"/>
              </a:spcAft>
              <a:buSzPts val="1600"/>
              <a:buChar char="➢"/>
            </a:pPr>
            <a:r>
              <a:rPr lang="en" sz="1600">
                <a:solidFill>
                  <a:srgbClr val="000000"/>
                </a:solidFill>
                <a:latin typeface="Times New Roman"/>
                <a:ea typeface="Times New Roman"/>
                <a:cs typeface="Times New Roman"/>
                <a:sym typeface="Times New Roman"/>
              </a:rPr>
              <a:t>using the data to identify problems and solutions. They will also create and execute SQL test scripts as part of the solution built by the developers.</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507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 Users</a:t>
            </a:r>
            <a:endParaRPr/>
          </a:p>
        </p:txBody>
      </p:sp>
      <p:sp>
        <p:nvSpPr>
          <p:cNvPr id="116" name="Google Shape;116;p18"/>
          <p:cNvSpPr txBox="1">
            <a:spLocks noGrp="1"/>
          </p:cNvSpPr>
          <p:nvPr>
            <p:ph type="body" idx="1"/>
          </p:nvPr>
        </p:nvSpPr>
        <p:spPr>
          <a:xfrm>
            <a:off x="311700" y="1058525"/>
            <a:ext cx="8520600" cy="3615000"/>
          </a:xfrm>
          <a:prstGeom prst="rect">
            <a:avLst/>
          </a:prstGeom>
        </p:spPr>
        <p:txBody>
          <a:bodyPr spcFirstLastPara="1" wrap="square" lIns="91425" tIns="91425" rIns="91425" bIns="91425" anchor="t" anchorCtr="0">
            <a:noAutofit/>
          </a:bodyPr>
          <a:lstStyle/>
          <a:p>
            <a:pPr marL="457200" lvl="0" indent="-342900" algn="just" rtl="0">
              <a:lnSpc>
                <a:spcPct val="200000"/>
              </a:lnSpc>
              <a:spcBef>
                <a:spcPts val="0"/>
              </a:spcBef>
              <a:spcAft>
                <a:spcPts val="0"/>
              </a:spcAft>
              <a:buSzPts val="1800"/>
              <a:buChar char="❖"/>
            </a:pPr>
            <a:r>
              <a:rPr lang="en">
                <a:solidFill>
                  <a:srgbClr val="000000"/>
                </a:solidFill>
                <a:latin typeface="Times New Roman"/>
                <a:ea typeface="Times New Roman"/>
                <a:cs typeface="Times New Roman"/>
                <a:sym typeface="Times New Roman"/>
              </a:rPr>
              <a:t> Developers</a:t>
            </a:r>
            <a:endParaRPr>
              <a:solidFill>
                <a:srgbClr val="000000"/>
              </a:solidFill>
              <a:latin typeface="Times New Roman"/>
              <a:ea typeface="Times New Roman"/>
              <a:cs typeface="Times New Roman"/>
              <a:sym typeface="Times New Roman"/>
            </a:endParaRPr>
          </a:p>
          <a:p>
            <a:pPr marL="914400" lvl="1" indent="-317500" algn="just" rtl="0">
              <a:lnSpc>
                <a:spcPct val="2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work directly with business analysts and build scalable data visualizations in Tableau and/or MicroStrategy which connects to the SQL database, and perform ad-hoc analysis on business problems that provide actionable insights on the customers.</a:t>
            </a:r>
            <a:r>
              <a:rPr lang="en">
                <a:solidFill>
                  <a:srgbClr val="000000"/>
                </a:solidFill>
                <a:highlight>
                  <a:srgbClr val="FFFFFF"/>
                </a:highlight>
                <a:latin typeface="Arial"/>
                <a:ea typeface="Arial"/>
                <a:cs typeface="Arial"/>
                <a:sym typeface="Arial"/>
              </a:rPr>
              <a:t> </a:t>
            </a:r>
            <a:r>
              <a:rPr lang="en">
                <a:solidFill>
                  <a:srgbClr val="000000"/>
                </a:solidFill>
                <a:latin typeface="Times New Roman"/>
                <a:ea typeface="Times New Roman"/>
                <a:cs typeface="Times New Roman"/>
                <a:sym typeface="Times New Roman"/>
              </a:rPr>
              <a:t>They will also write complex SQL and Custom SQL queries to support the business requirements</a:t>
            </a:r>
            <a:endParaRPr>
              <a:solidFill>
                <a:srgbClr val="000000"/>
              </a:solidFill>
              <a:latin typeface="Times New Roman"/>
              <a:ea typeface="Times New Roman"/>
              <a:cs typeface="Times New Roman"/>
              <a:sym typeface="Times New Roman"/>
            </a:endParaRPr>
          </a:p>
          <a:p>
            <a:pPr marL="457200" lvl="0" indent="-342900" algn="just" rtl="0">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Indirect Users of the database system are Project Managers and Business Users</a:t>
            </a:r>
            <a:endParaRPr>
              <a:solidFill>
                <a:srgbClr val="000000"/>
              </a:solidFill>
              <a:latin typeface="Times New Roman"/>
              <a:ea typeface="Times New Roman"/>
              <a:cs typeface="Times New Roman"/>
              <a:sym typeface="Times New Roman"/>
            </a:endParaRPr>
          </a:p>
          <a:p>
            <a:pPr marL="914400" lvl="1" indent="-317500" algn="just" rtl="0">
              <a:lnSpc>
                <a:spcPct val="2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using the dashboards and presentation provided by the Data Analysts, Business Analysts and Developers to build business plans for the company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21725" y="707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 Diagram</a:t>
            </a:r>
            <a:endParaRPr/>
          </a:p>
        </p:txBody>
      </p:sp>
      <p:pic>
        <p:nvPicPr>
          <p:cNvPr id="122" name="Google Shape;122;p19"/>
          <p:cNvPicPr preferRelativeResize="0"/>
          <p:nvPr/>
        </p:nvPicPr>
        <p:blipFill>
          <a:blip r:embed="rId3">
            <a:alphaModFix/>
          </a:blip>
          <a:stretch>
            <a:fillRect/>
          </a:stretch>
        </p:blipFill>
        <p:spPr>
          <a:xfrm>
            <a:off x="735900" y="678520"/>
            <a:ext cx="7672201" cy="42112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52150" y="112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EE-R Diagram</a:t>
            </a:r>
            <a:endParaRPr/>
          </a:p>
        </p:txBody>
      </p:sp>
      <p:pic>
        <p:nvPicPr>
          <p:cNvPr id="128" name="Google Shape;128;p20"/>
          <p:cNvPicPr preferRelativeResize="0"/>
          <p:nvPr/>
        </p:nvPicPr>
        <p:blipFill>
          <a:blip r:embed="rId3">
            <a:alphaModFix/>
          </a:blip>
          <a:stretch>
            <a:fillRect/>
          </a:stretch>
        </p:blipFill>
        <p:spPr>
          <a:xfrm>
            <a:off x="1140625" y="658200"/>
            <a:ext cx="6383125" cy="418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255150"/>
            <a:ext cx="8520600" cy="47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Query 1</a:t>
            </a:r>
            <a:endParaRPr sz="2400"/>
          </a:p>
        </p:txBody>
      </p:sp>
      <p:sp>
        <p:nvSpPr>
          <p:cNvPr id="134" name="Google Shape;134;p21"/>
          <p:cNvSpPr txBox="1">
            <a:spLocks noGrp="1"/>
          </p:cNvSpPr>
          <p:nvPr>
            <p:ph type="body" idx="1"/>
          </p:nvPr>
        </p:nvSpPr>
        <p:spPr>
          <a:xfrm>
            <a:off x="311700" y="725250"/>
            <a:ext cx="8520600" cy="41631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Business Use case</a:t>
            </a:r>
            <a:r>
              <a:rPr lang="en">
                <a:solidFill>
                  <a:srgbClr val="000000"/>
                </a:solidFill>
                <a:latin typeface="Times New Roman"/>
                <a:ea typeface="Times New Roman"/>
                <a:cs typeface="Times New Roman"/>
                <a:sym typeface="Times New Roman"/>
              </a:rPr>
              <a:t>: Get the list of customers and the dates on which they first started their subscription.</a:t>
            </a:r>
            <a:endParaRPr>
              <a:solidFill>
                <a:srgbClr val="000000"/>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Technical Use case:</a:t>
            </a:r>
            <a:r>
              <a:rPr lang="en">
                <a:solidFill>
                  <a:srgbClr val="000000"/>
                </a:solidFill>
                <a:latin typeface="Times New Roman"/>
                <a:ea typeface="Times New Roman"/>
                <a:cs typeface="Times New Roman"/>
                <a:sym typeface="Times New Roman"/>
              </a:rPr>
              <a:t> A query connecting two tables.</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SELECT CONCAT(c.last_name, ', ',c.first_name) AS 'CUSTOMER NAME', c.customer_id AS 'CUSTOMER ID', MIN(s.start_date) AS 'START DATE'</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FROM customer c</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JOIN subscription s ON c.customer_id= s.customer_id</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GROUP BY c.customer_id</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ORDER BY s.start_date;</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1100"/>
              <a:buFont typeface="Arial"/>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1100"/>
              <a:buFont typeface="Arial"/>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1600"/>
              </a:spcAft>
              <a:buNone/>
            </a:pPr>
            <a:endParaRPr sz="1400"/>
          </a:p>
        </p:txBody>
      </p:sp>
      <p:pic>
        <p:nvPicPr>
          <p:cNvPr id="135" name="Google Shape;135;p21"/>
          <p:cNvPicPr preferRelativeResize="0"/>
          <p:nvPr/>
        </p:nvPicPr>
        <p:blipFill>
          <a:blip r:embed="rId3">
            <a:alphaModFix/>
          </a:blip>
          <a:stretch>
            <a:fillRect/>
          </a:stretch>
        </p:blipFill>
        <p:spPr>
          <a:xfrm>
            <a:off x="410725" y="3545313"/>
            <a:ext cx="4857750" cy="13430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1182</Words>
  <Application>Microsoft Office PowerPoint</Application>
  <PresentationFormat>On-screen Show (16:9)</PresentationFormat>
  <Paragraphs>99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Times New Roman</vt:lpstr>
      <vt:lpstr>Roboto</vt:lpstr>
      <vt:lpstr>Geometric</vt:lpstr>
      <vt:lpstr>Product Sales and Customer Reporting</vt:lpstr>
      <vt:lpstr>Brief Overview </vt:lpstr>
      <vt:lpstr>Objective</vt:lpstr>
      <vt:lpstr>Direct Users</vt:lpstr>
      <vt:lpstr>Direct Users</vt:lpstr>
      <vt:lpstr>Direct Users</vt:lpstr>
      <vt:lpstr>E-R Diagram</vt:lpstr>
      <vt:lpstr>EE-R Diagram</vt:lpstr>
      <vt:lpstr>Query 1</vt:lpstr>
      <vt:lpstr>Query 2</vt:lpstr>
      <vt:lpstr>Query 3</vt:lpstr>
      <vt:lpstr>Query 4</vt:lpstr>
      <vt:lpstr>Query 5</vt:lpstr>
      <vt:lpstr>Query 6</vt:lpstr>
      <vt:lpstr>Query 7</vt:lpstr>
      <vt:lpstr>Implications</vt:lpstr>
      <vt:lpstr>Improvements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and Customer Reporting</dc:title>
  <cp:lastModifiedBy>Iptisha</cp:lastModifiedBy>
  <cp:revision>1</cp:revision>
  <dcterms:modified xsi:type="dcterms:W3CDTF">2019-01-25T18:58:59Z</dcterms:modified>
</cp:coreProperties>
</file>