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22" r:id="rId1"/>
    <p:sldMasterId id="2147483892" r:id="rId2"/>
  </p:sldMasterIdLst>
  <p:notesMasterIdLst>
    <p:notesMasterId r:id="rId16"/>
  </p:notesMasterIdLst>
  <p:handoutMasterIdLst>
    <p:handoutMasterId r:id="rId17"/>
  </p:handoutMasterIdLst>
  <p:sldIdLst>
    <p:sldId id="277" r:id="rId3"/>
    <p:sldId id="295" r:id="rId4"/>
    <p:sldId id="314" r:id="rId5"/>
    <p:sldId id="273" r:id="rId6"/>
    <p:sldId id="315" r:id="rId7"/>
    <p:sldId id="319" r:id="rId8"/>
    <p:sldId id="263" r:id="rId9"/>
    <p:sldId id="259" r:id="rId10"/>
    <p:sldId id="316" r:id="rId11"/>
    <p:sldId id="320" r:id="rId12"/>
    <p:sldId id="317" r:id="rId13"/>
    <p:sldId id="318" r:id="rId14"/>
    <p:sldId id="321" r:id="rId15"/>
  </p:sldIdLst>
  <p:sldSz cx="1219835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7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480"/>
    <a:srgbClr val="FF9A91"/>
    <a:srgbClr val="808080"/>
    <a:srgbClr val="FFE600"/>
    <a:srgbClr val="FFFFFF"/>
    <a:srgbClr val="C4C4CD"/>
    <a:srgbClr val="2E2E38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5013" autoAdjust="0"/>
  </p:normalViewPr>
  <p:slideViewPr>
    <p:cSldViewPr snapToGrid="0" snapToObjects="1" showGuides="1">
      <p:cViewPr varScale="1">
        <p:scale>
          <a:sx n="62" d="100"/>
          <a:sy n="62" d="100"/>
        </p:scale>
        <p:origin x="64" y="168"/>
      </p:cViewPr>
      <p:guideLst/>
    </p:cSldViewPr>
  </p:slideViewPr>
  <p:outlineViewPr>
    <p:cViewPr>
      <p:scale>
        <a:sx n="33" d="100"/>
        <a:sy n="33" d="100"/>
      </p:scale>
      <p:origin x="0" y="-709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4T01:23:36.031" idx="477">
    <p:pos x="7300" y="185"/>
    <p:text>Tried to squeeze in as many Capabilities and benefits we have here.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3T23:40:36.840" idx="476">
    <p:pos x="2582" y="822"/>
    <p:text>Does this scenario even make sense. If not, we need a better and more relevant one to cover all 3 layers in a single complex scenario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BC5AA-FBA5-4454-B569-D162169E8D7C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</dgm:pt>
    <dgm:pt modelId="{E6D6FA29-8B2A-49C6-B2C4-BA451426F719}">
      <dgm:prSet phldrT="[Text]"/>
      <dgm:spPr/>
      <dgm:t>
        <a:bodyPr/>
        <a:lstStyle/>
        <a:p>
          <a:r>
            <a:rPr lang="en-US" dirty="0"/>
            <a:t>Business Requirements</a:t>
          </a:r>
        </a:p>
      </dgm:t>
    </dgm:pt>
    <dgm:pt modelId="{DCF5E724-13E4-432E-ADE0-6BCA5750BD2C}" type="parTrans" cxnId="{4E3A0B24-C784-4519-83E0-076235045694}">
      <dgm:prSet/>
      <dgm:spPr/>
      <dgm:t>
        <a:bodyPr/>
        <a:lstStyle/>
        <a:p>
          <a:endParaRPr lang="en-US"/>
        </a:p>
      </dgm:t>
    </dgm:pt>
    <dgm:pt modelId="{CD7CE3A4-F719-4F0F-9912-F1B9CD68C4C6}" type="sibTrans" cxnId="{4E3A0B24-C784-4519-83E0-076235045694}">
      <dgm:prSet/>
      <dgm:spPr/>
      <dgm:t>
        <a:bodyPr/>
        <a:lstStyle/>
        <a:p>
          <a:endParaRPr lang="en-US"/>
        </a:p>
      </dgm:t>
    </dgm:pt>
    <dgm:pt modelId="{FF1EE578-B8A6-4347-B753-AFF45F7250CA}">
      <dgm:prSet phldrT="[Text]"/>
      <dgm:spPr/>
      <dgm:t>
        <a:bodyPr/>
        <a:lstStyle/>
        <a:p>
          <a:r>
            <a:rPr lang="en-US" dirty="0"/>
            <a:t>Gherkin Statements</a:t>
          </a:r>
        </a:p>
      </dgm:t>
    </dgm:pt>
    <dgm:pt modelId="{6E9C839B-ED99-4F1D-9D14-88E45CF86384}" type="parTrans" cxnId="{6445ACC1-CA5B-4C6A-8636-14BC027BDE7F}">
      <dgm:prSet/>
      <dgm:spPr/>
      <dgm:t>
        <a:bodyPr/>
        <a:lstStyle/>
        <a:p>
          <a:endParaRPr lang="en-US"/>
        </a:p>
      </dgm:t>
    </dgm:pt>
    <dgm:pt modelId="{8DD37725-8C7B-4563-B33B-3849688345D4}" type="sibTrans" cxnId="{6445ACC1-CA5B-4C6A-8636-14BC027BDE7F}">
      <dgm:prSet/>
      <dgm:spPr/>
      <dgm:t>
        <a:bodyPr/>
        <a:lstStyle/>
        <a:p>
          <a:endParaRPr lang="en-US"/>
        </a:p>
      </dgm:t>
    </dgm:pt>
    <dgm:pt modelId="{4BECD370-36E3-4F43-B6AC-7A1BB7009DC1}">
      <dgm:prSet phldrT="[Text]"/>
      <dgm:spPr/>
      <dgm:t>
        <a:bodyPr/>
        <a:lstStyle/>
        <a:p>
          <a:r>
            <a:rPr lang="en-US" dirty="0"/>
            <a:t>Java Code</a:t>
          </a:r>
        </a:p>
      </dgm:t>
    </dgm:pt>
    <dgm:pt modelId="{8D3DEDF0-6ED1-40F5-BA63-E503AE8F2B83}" type="parTrans" cxnId="{A70B0AC4-B635-4DC3-9C08-6349B2C6616C}">
      <dgm:prSet/>
      <dgm:spPr/>
      <dgm:t>
        <a:bodyPr/>
        <a:lstStyle/>
        <a:p>
          <a:endParaRPr lang="en-US"/>
        </a:p>
      </dgm:t>
    </dgm:pt>
    <dgm:pt modelId="{78B43FED-5334-4F2F-8760-51706140EF09}" type="sibTrans" cxnId="{A70B0AC4-B635-4DC3-9C08-6349B2C6616C}">
      <dgm:prSet/>
      <dgm:spPr/>
      <dgm:t>
        <a:bodyPr/>
        <a:lstStyle/>
        <a:p>
          <a:endParaRPr lang="en-US"/>
        </a:p>
      </dgm:t>
    </dgm:pt>
    <dgm:pt modelId="{52CBF449-B219-4F3C-82EB-8A54A5081479}">
      <dgm:prSet phldrT="[Text]"/>
      <dgm:spPr/>
      <dgm:t>
        <a:bodyPr/>
        <a:lstStyle/>
        <a:p>
          <a:r>
            <a:rPr lang="en-US" dirty="0"/>
            <a:t>Cucumber Processor</a:t>
          </a:r>
        </a:p>
      </dgm:t>
    </dgm:pt>
    <dgm:pt modelId="{509F767E-7B74-4DAD-A0D9-D704123C77F8}" type="parTrans" cxnId="{F5C2F665-8B71-42F0-8B82-02F31EEDE079}">
      <dgm:prSet/>
      <dgm:spPr/>
      <dgm:t>
        <a:bodyPr/>
        <a:lstStyle/>
        <a:p>
          <a:endParaRPr lang="en-US"/>
        </a:p>
      </dgm:t>
    </dgm:pt>
    <dgm:pt modelId="{C2DBA2D0-E697-42B1-B728-5F3A91436610}" type="sibTrans" cxnId="{F5C2F665-8B71-42F0-8B82-02F31EEDE079}">
      <dgm:prSet/>
      <dgm:spPr/>
      <dgm:t>
        <a:bodyPr/>
        <a:lstStyle/>
        <a:p>
          <a:endParaRPr lang="en-US"/>
        </a:p>
      </dgm:t>
    </dgm:pt>
    <dgm:pt modelId="{6D2472C9-D21A-479F-8D1A-1A3E0D2AC21A}">
      <dgm:prSet phldrT="[Text]"/>
      <dgm:spPr/>
      <dgm:t>
        <a:bodyPr/>
        <a:lstStyle/>
        <a:p>
          <a:r>
            <a:rPr lang="en-US" dirty="0"/>
            <a:t>Selenium Web API</a:t>
          </a:r>
        </a:p>
      </dgm:t>
    </dgm:pt>
    <dgm:pt modelId="{A63F6810-20D4-4640-A807-9A4B52564BDE}" type="parTrans" cxnId="{42BBEC8B-58CA-4042-AE54-03B709F50994}">
      <dgm:prSet/>
      <dgm:spPr/>
      <dgm:t>
        <a:bodyPr/>
        <a:lstStyle/>
        <a:p>
          <a:endParaRPr lang="en-US"/>
        </a:p>
      </dgm:t>
    </dgm:pt>
    <dgm:pt modelId="{7B272534-F480-46A9-A113-498ACC0716F2}" type="sibTrans" cxnId="{42BBEC8B-58CA-4042-AE54-03B709F50994}">
      <dgm:prSet/>
      <dgm:spPr/>
      <dgm:t>
        <a:bodyPr/>
        <a:lstStyle/>
        <a:p>
          <a:endParaRPr lang="en-US"/>
        </a:p>
      </dgm:t>
    </dgm:pt>
    <dgm:pt modelId="{DE4E17FE-DEFC-4F6F-B6D0-271189D0167C}" type="pres">
      <dgm:prSet presAssocID="{1E9BC5AA-FBA5-4454-B569-D162169E8D7C}" presName="Name0" presStyleCnt="0">
        <dgm:presLayoutVars>
          <dgm:dir/>
          <dgm:animLvl val="lvl"/>
          <dgm:resizeHandles val="exact"/>
        </dgm:presLayoutVars>
      </dgm:prSet>
      <dgm:spPr/>
    </dgm:pt>
    <dgm:pt modelId="{AB7ED812-3C12-4F91-9799-7DD4463AC747}" type="pres">
      <dgm:prSet presAssocID="{E6D6FA29-8B2A-49C6-B2C4-BA451426F71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FEF80B6-1557-4838-85FA-E003529CA965}" type="pres">
      <dgm:prSet presAssocID="{CD7CE3A4-F719-4F0F-9912-F1B9CD68C4C6}" presName="parTxOnlySpace" presStyleCnt="0"/>
      <dgm:spPr/>
    </dgm:pt>
    <dgm:pt modelId="{F4CD9DFB-4475-4C73-A162-4437A7B9C1B6}" type="pres">
      <dgm:prSet presAssocID="{FF1EE578-B8A6-4347-B753-AFF45F7250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A73C482-A353-46E8-80AA-80ECE10D28BA}" type="pres">
      <dgm:prSet presAssocID="{8DD37725-8C7B-4563-B33B-3849688345D4}" presName="parTxOnlySpace" presStyleCnt="0"/>
      <dgm:spPr/>
    </dgm:pt>
    <dgm:pt modelId="{DCD78DC3-49C0-4028-B38A-4F43EAEA280B}" type="pres">
      <dgm:prSet presAssocID="{4BECD370-36E3-4F43-B6AC-7A1BB7009D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532D8CF-64B9-467A-B8ED-278225C4B50D}" type="pres">
      <dgm:prSet presAssocID="{78B43FED-5334-4F2F-8760-51706140EF09}" presName="parTxOnlySpace" presStyleCnt="0"/>
      <dgm:spPr/>
    </dgm:pt>
    <dgm:pt modelId="{61C055DC-74C7-48D1-A3C3-E31A06A18515}" type="pres">
      <dgm:prSet presAssocID="{52CBF449-B219-4F3C-82EB-8A54A508147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17626D-2EF5-4314-B75A-66A91D709FC3}" type="pres">
      <dgm:prSet presAssocID="{C2DBA2D0-E697-42B1-B728-5F3A91436610}" presName="parTxOnlySpace" presStyleCnt="0"/>
      <dgm:spPr/>
    </dgm:pt>
    <dgm:pt modelId="{6219CFA6-2618-4AFF-80DF-9E2371CBAC80}" type="pres">
      <dgm:prSet presAssocID="{6D2472C9-D21A-479F-8D1A-1A3E0D2AC21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44ED80D-B42C-4478-9CF7-6FCB2ADBB54E}" type="presOf" srcId="{4BECD370-36E3-4F43-B6AC-7A1BB7009DC1}" destId="{DCD78DC3-49C0-4028-B38A-4F43EAEA280B}" srcOrd="0" destOrd="0" presId="urn:microsoft.com/office/officeart/2005/8/layout/chevron1"/>
    <dgm:cxn modelId="{4E3A0B24-C784-4519-83E0-076235045694}" srcId="{1E9BC5AA-FBA5-4454-B569-D162169E8D7C}" destId="{E6D6FA29-8B2A-49C6-B2C4-BA451426F719}" srcOrd="0" destOrd="0" parTransId="{DCF5E724-13E4-432E-ADE0-6BCA5750BD2C}" sibTransId="{CD7CE3A4-F719-4F0F-9912-F1B9CD68C4C6}"/>
    <dgm:cxn modelId="{8087D438-2657-4682-B4C9-6D689483DC94}" type="presOf" srcId="{FF1EE578-B8A6-4347-B753-AFF45F7250CA}" destId="{F4CD9DFB-4475-4C73-A162-4437A7B9C1B6}" srcOrd="0" destOrd="0" presId="urn:microsoft.com/office/officeart/2005/8/layout/chevron1"/>
    <dgm:cxn modelId="{F5C2F665-8B71-42F0-8B82-02F31EEDE079}" srcId="{1E9BC5AA-FBA5-4454-B569-D162169E8D7C}" destId="{52CBF449-B219-4F3C-82EB-8A54A5081479}" srcOrd="3" destOrd="0" parTransId="{509F767E-7B74-4DAD-A0D9-D704123C77F8}" sibTransId="{C2DBA2D0-E697-42B1-B728-5F3A91436610}"/>
    <dgm:cxn modelId="{42BBEC8B-58CA-4042-AE54-03B709F50994}" srcId="{1E9BC5AA-FBA5-4454-B569-D162169E8D7C}" destId="{6D2472C9-D21A-479F-8D1A-1A3E0D2AC21A}" srcOrd="4" destOrd="0" parTransId="{A63F6810-20D4-4640-A807-9A4B52564BDE}" sibTransId="{7B272534-F480-46A9-A113-498ACC0716F2}"/>
    <dgm:cxn modelId="{B06402B6-E3AF-44D1-A7F3-748EF6BB9308}" type="presOf" srcId="{1E9BC5AA-FBA5-4454-B569-D162169E8D7C}" destId="{DE4E17FE-DEFC-4F6F-B6D0-271189D0167C}" srcOrd="0" destOrd="0" presId="urn:microsoft.com/office/officeart/2005/8/layout/chevron1"/>
    <dgm:cxn modelId="{89DD62B9-F931-4E61-AC62-6335598EB5BB}" type="presOf" srcId="{E6D6FA29-8B2A-49C6-B2C4-BA451426F719}" destId="{AB7ED812-3C12-4F91-9799-7DD4463AC747}" srcOrd="0" destOrd="0" presId="urn:microsoft.com/office/officeart/2005/8/layout/chevron1"/>
    <dgm:cxn modelId="{6445ACC1-CA5B-4C6A-8636-14BC027BDE7F}" srcId="{1E9BC5AA-FBA5-4454-B569-D162169E8D7C}" destId="{FF1EE578-B8A6-4347-B753-AFF45F7250CA}" srcOrd="1" destOrd="0" parTransId="{6E9C839B-ED99-4F1D-9D14-88E45CF86384}" sibTransId="{8DD37725-8C7B-4563-B33B-3849688345D4}"/>
    <dgm:cxn modelId="{A3FBF4C1-543E-48EC-BF2E-C19C2CF6B22C}" type="presOf" srcId="{52CBF449-B219-4F3C-82EB-8A54A5081479}" destId="{61C055DC-74C7-48D1-A3C3-E31A06A18515}" srcOrd="0" destOrd="0" presId="urn:microsoft.com/office/officeart/2005/8/layout/chevron1"/>
    <dgm:cxn modelId="{A70B0AC4-B635-4DC3-9C08-6349B2C6616C}" srcId="{1E9BC5AA-FBA5-4454-B569-D162169E8D7C}" destId="{4BECD370-36E3-4F43-B6AC-7A1BB7009DC1}" srcOrd="2" destOrd="0" parTransId="{8D3DEDF0-6ED1-40F5-BA63-E503AE8F2B83}" sibTransId="{78B43FED-5334-4F2F-8760-51706140EF09}"/>
    <dgm:cxn modelId="{E4677DD7-EFE8-4B67-ADA0-73F89DA404E4}" type="presOf" srcId="{6D2472C9-D21A-479F-8D1A-1A3E0D2AC21A}" destId="{6219CFA6-2618-4AFF-80DF-9E2371CBAC80}" srcOrd="0" destOrd="0" presId="urn:microsoft.com/office/officeart/2005/8/layout/chevron1"/>
    <dgm:cxn modelId="{724379C6-63CE-4947-9FF2-44F204417D8A}" type="presParOf" srcId="{DE4E17FE-DEFC-4F6F-B6D0-271189D0167C}" destId="{AB7ED812-3C12-4F91-9799-7DD4463AC747}" srcOrd="0" destOrd="0" presId="urn:microsoft.com/office/officeart/2005/8/layout/chevron1"/>
    <dgm:cxn modelId="{A4520BBF-208B-41D2-A24B-EED4429783BE}" type="presParOf" srcId="{DE4E17FE-DEFC-4F6F-B6D0-271189D0167C}" destId="{8FEF80B6-1557-4838-85FA-E003529CA965}" srcOrd="1" destOrd="0" presId="urn:microsoft.com/office/officeart/2005/8/layout/chevron1"/>
    <dgm:cxn modelId="{698E7C76-DE85-4BF0-B82A-1ED7A71B2CB0}" type="presParOf" srcId="{DE4E17FE-DEFC-4F6F-B6D0-271189D0167C}" destId="{F4CD9DFB-4475-4C73-A162-4437A7B9C1B6}" srcOrd="2" destOrd="0" presId="urn:microsoft.com/office/officeart/2005/8/layout/chevron1"/>
    <dgm:cxn modelId="{4FEA04B4-C941-4435-A68A-043F1D9EBCC8}" type="presParOf" srcId="{DE4E17FE-DEFC-4F6F-B6D0-271189D0167C}" destId="{0A73C482-A353-46E8-80AA-80ECE10D28BA}" srcOrd="3" destOrd="0" presId="urn:microsoft.com/office/officeart/2005/8/layout/chevron1"/>
    <dgm:cxn modelId="{736E9C15-4E47-4EBE-BE68-E646E32FB2CE}" type="presParOf" srcId="{DE4E17FE-DEFC-4F6F-B6D0-271189D0167C}" destId="{DCD78DC3-49C0-4028-B38A-4F43EAEA280B}" srcOrd="4" destOrd="0" presId="urn:microsoft.com/office/officeart/2005/8/layout/chevron1"/>
    <dgm:cxn modelId="{6EC1806E-0CC7-4444-BC2B-2D2A3705B456}" type="presParOf" srcId="{DE4E17FE-DEFC-4F6F-B6D0-271189D0167C}" destId="{C532D8CF-64B9-467A-B8ED-278225C4B50D}" srcOrd="5" destOrd="0" presId="urn:microsoft.com/office/officeart/2005/8/layout/chevron1"/>
    <dgm:cxn modelId="{5D538D4B-F3E9-4957-B896-4864F2DA39B4}" type="presParOf" srcId="{DE4E17FE-DEFC-4F6F-B6D0-271189D0167C}" destId="{61C055DC-74C7-48D1-A3C3-E31A06A18515}" srcOrd="6" destOrd="0" presId="urn:microsoft.com/office/officeart/2005/8/layout/chevron1"/>
    <dgm:cxn modelId="{0EAAC06B-2FE4-4C96-925F-4E867D28BC01}" type="presParOf" srcId="{DE4E17FE-DEFC-4F6F-B6D0-271189D0167C}" destId="{D817626D-2EF5-4314-B75A-66A91D709FC3}" srcOrd="7" destOrd="0" presId="urn:microsoft.com/office/officeart/2005/8/layout/chevron1"/>
    <dgm:cxn modelId="{C2EB9612-8372-49AD-8EA1-359B6330FEEE}" type="presParOf" srcId="{DE4E17FE-DEFC-4F6F-B6D0-271189D0167C}" destId="{6219CFA6-2618-4AFF-80DF-9E2371CBAC8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F8675-E614-4947-AFFB-A66196D1CF56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7285F-08EA-4088-81F1-82BC21CF739B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2"/>
              </a:solidFill>
            </a:rPr>
            <a:t>Data</a:t>
          </a:r>
          <a:endParaRPr lang="en-US" sz="1050" b="1" dirty="0">
            <a:solidFill>
              <a:schemeClr val="bg2"/>
            </a:solidFill>
          </a:endParaRPr>
        </a:p>
      </dgm:t>
    </dgm:pt>
    <dgm:pt modelId="{4BE884CA-59E4-4CB3-A685-BA6350257025}" type="parTrans" cxnId="{CDF1B293-9DF4-465E-BAE5-75212BEE677A}">
      <dgm:prSet/>
      <dgm:spPr/>
      <dgm:t>
        <a:bodyPr/>
        <a:lstStyle/>
        <a:p>
          <a:endParaRPr lang="en-US" sz="1050"/>
        </a:p>
      </dgm:t>
    </dgm:pt>
    <dgm:pt modelId="{5AC07192-5F83-46F5-87AE-C27C0EAEEB82}" type="sibTrans" cxnId="{CDF1B293-9DF4-465E-BAE5-75212BEE677A}">
      <dgm:prSet/>
      <dgm:spPr>
        <a:solidFill>
          <a:srgbClr val="FFE600"/>
        </a:solidFill>
      </dgm:spPr>
      <dgm:t>
        <a:bodyPr/>
        <a:lstStyle/>
        <a:p>
          <a:endParaRPr lang="en-US" sz="600"/>
        </a:p>
      </dgm:t>
    </dgm:pt>
    <dgm:pt modelId="{78775F71-2AB9-4911-93E3-FEFC264C92C8}">
      <dgm:prSet phldrT="[Text]" custT="1"/>
      <dgm:spPr>
        <a:noFill/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Verify outgoing data to BNYM</a:t>
          </a:r>
        </a:p>
      </dgm:t>
    </dgm:pt>
    <dgm:pt modelId="{1916250A-4F40-4D9D-A59F-4B1AA6AF50A3}" type="parTrans" cxnId="{8F2969EF-FB96-426C-A899-0B3F601F87F7}">
      <dgm:prSet/>
      <dgm:spPr/>
      <dgm:t>
        <a:bodyPr/>
        <a:lstStyle/>
        <a:p>
          <a:endParaRPr lang="en-US" sz="1050"/>
        </a:p>
      </dgm:t>
    </dgm:pt>
    <dgm:pt modelId="{1F3BABE8-223A-4EC4-A94F-937ED095FFD0}" type="sibTrans" cxnId="{8F2969EF-FB96-426C-A899-0B3F601F87F7}">
      <dgm:prSet/>
      <dgm:spPr/>
      <dgm:t>
        <a:bodyPr/>
        <a:lstStyle/>
        <a:p>
          <a:endParaRPr lang="en-US" sz="1050"/>
        </a:p>
      </dgm:t>
    </dgm:pt>
    <dgm:pt modelId="{6CE24986-1B00-4B35-8B07-BD47DCFF8FA6}">
      <dgm:prSet phldrT="[Text]" custT="1"/>
      <dgm:spPr>
        <a:noFill/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Verify incoming data from BNYM</a:t>
          </a:r>
        </a:p>
      </dgm:t>
    </dgm:pt>
    <dgm:pt modelId="{D988A5FD-48C6-430D-9505-CE26DCFC6F23}" type="parTrans" cxnId="{93897D4C-6259-4222-8A94-44BD678467C0}">
      <dgm:prSet/>
      <dgm:spPr/>
      <dgm:t>
        <a:bodyPr/>
        <a:lstStyle/>
        <a:p>
          <a:endParaRPr lang="en-US" sz="1050"/>
        </a:p>
      </dgm:t>
    </dgm:pt>
    <dgm:pt modelId="{0FB6DF38-71A6-49BC-A1D9-2E1EFAC5679B}" type="sibTrans" cxnId="{93897D4C-6259-4222-8A94-44BD678467C0}">
      <dgm:prSet/>
      <dgm:spPr/>
      <dgm:t>
        <a:bodyPr/>
        <a:lstStyle/>
        <a:p>
          <a:endParaRPr lang="en-US" sz="1050"/>
        </a:p>
      </dgm:t>
    </dgm:pt>
    <dgm:pt modelId="{433027E9-F4A4-4AC5-A9E8-6C6EC4B6412C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bg2"/>
              </a:solidFill>
            </a:rPr>
            <a:t>API</a:t>
          </a:r>
        </a:p>
      </dgm:t>
    </dgm:pt>
    <dgm:pt modelId="{4DDD9EF4-73BC-49C1-9164-705CE4730D06}" type="parTrans" cxnId="{3000B4A1-1185-4C9D-A6A7-4AA40D3A5C0F}">
      <dgm:prSet/>
      <dgm:spPr/>
      <dgm:t>
        <a:bodyPr/>
        <a:lstStyle/>
        <a:p>
          <a:endParaRPr lang="en-US" sz="1050"/>
        </a:p>
      </dgm:t>
    </dgm:pt>
    <dgm:pt modelId="{5611BC62-836B-42DF-AC94-B9AD1430BF04}" type="sibTrans" cxnId="{3000B4A1-1185-4C9D-A6A7-4AA40D3A5C0F}">
      <dgm:prSet/>
      <dgm:spPr>
        <a:solidFill>
          <a:srgbClr val="FFE600"/>
        </a:solidFill>
      </dgm:spPr>
      <dgm:t>
        <a:bodyPr/>
        <a:lstStyle/>
        <a:p>
          <a:endParaRPr lang="en-US" sz="600"/>
        </a:p>
      </dgm:t>
    </dgm:pt>
    <dgm:pt modelId="{4359DF86-C174-44A7-ACB5-1C7B40A880A5}">
      <dgm:prSet phldrT="[Text]" custT="1"/>
      <dgm:spPr>
        <a:noFill/>
      </dgm:spPr>
      <dgm:t>
        <a:bodyPr anchor="ctr" anchorCtr="0"/>
        <a:lstStyle/>
        <a:p>
          <a:r>
            <a:rPr lang="en-US" sz="1200" dirty="0">
              <a:solidFill>
                <a:schemeClr val="bg1"/>
              </a:solidFill>
            </a:rPr>
            <a:t>Continuously Validate SOAP/REST Request-Response with BNYM for Data being exchanged</a:t>
          </a:r>
        </a:p>
      </dgm:t>
    </dgm:pt>
    <dgm:pt modelId="{B3BCBF0F-2D50-4405-BA60-56171A1F91C6}" type="parTrans" cxnId="{5F15D349-CC90-49AD-8ED2-6DC09D6473BD}">
      <dgm:prSet/>
      <dgm:spPr/>
      <dgm:t>
        <a:bodyPr/>
        <a:lstStyle/>
        <a:p>
          <a:endParaRPr lang="en-US" sz="1050"/>
        </a:p>
      </dgm:t>
    </dgm:pt>
    <dgm:pt modelId="{E4C20B5E-EFA4-418E-B202-A4A90B3574EB}" type="sibTrans" cxnId="{5F15D349-CC90-49AD-8ED2-6DC09D6473BD}">
      <dgm:prSet/>
      <dgm:spPr/>
      <dgm:t>
        <a:bodyPr/>
        <a:lstStyle/>
        <a:p>
          <a:endParaRPr lang="en-US" sz="1050"/>
        </a:p>
      </dgm:t>
    </dgm:pt>
    <dgm:pt modelId="{A5C2E37B-3392-48B7-9E6C-A6C3F4F0C324}">
      <dgm:prSet phldrT="[Text]" custT="1"/>
      <dgm:spPr>
        <a:noFill/>
      </dgm:spPr>
      <dgm:t>
        <a:bodyPr anchor="ctr" anchorCtr="0"/>
        <a:lstStyle/>
        <a:p>
          <a:r>
            <a:rPr lang="en-US" sz="1200" dirty="0">
              <a:solidFill>
                <a:schemeClr val="bg1"/>
              </a:solidFill>
            </a:rPr>
            <a:t>Downstream and Upstream integration validation</a:t>
          </a:r>
        </a:p>
      </dgm:t>
    </dgm:pt>
    <dgm:pt modelId="{79693698-535C-478D-972F-DE139336F450}" type="parTrans" cxnId="{BCF23EB7-D630-4D50-AD01-49FCAEBDEC29}">
      <dgm:prSet/>
      <dgm:spPr/>
      <dgm:t>
        <a:bodyPr/>
        <a:lstStyle/>
        <a:p>
          <a:endParaRPr lang="en-US" sz="1050"/>
        </a:p>
      </dgm:t>
    </dgm:pt>
    <dgm:pt modelId="{5D71C210-8CDE-43C6-BA83-2EEB1C6AEC7E}" type="sibTrans" cxnId="{BCF23EB7-D630-4D50-AD01-49FCAEBDEC29}">
      <dgm:prSet/>
      <dgm:spPr/>
      <dgm:t>
        <a:bodyPr/>
        <a:lstStyle/>
        <a:p>
          <a:endParaRPr lang="en-US" sz="1050"/>
        </a:p>
      </dgm:t>
    </dgm:pt>
    <dgm:pt modelId="{0EF9296A-C4B7-494E-8458-4B715DFA0550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bg2"/>
              </a:solidFill>
            </a:rPr>
            <a:t>UI/Functional</a:t>
          </a:r>
        </a:p>
      </dgm:t>
    </dgm:pt>
    <dgm:pt modelId="{8910BB22-8AB9-4448-89F4-0176BC80679A}" type="parTrans" cxnId="{7F292AFA-DB03-444A-A279-E56A86A6AB43}">
      <dgm:prSet/>
      <dgm:spPr/>
      <dgm:t>
        <a:bodyPr/>
        <a:lstStyle/>
        <a:p>
          <a:endParaRPr lang="en-US" sz="1050"/>
        </a:p>
      </dgm:t>
    </dgm:pt>
    <dgm:pt modelId="{B0EBA1A6-B51B-4393-A51C-B7B20B017708}" type="sibTrans" cxnId="{7F292AFA-DB03-444A-A279-E56A86A6AB43}">
      <dgm:prSet/>
      <dgm:spPr/>
      <dgm:t>
        <a:bodyPr/>
        <a:lstStyle/>
        <a:p>
          <a:endParaRPr lang="en-US" sz="1050"/>
        </a:p>
      </dgm:t>
    </dgm:pt>
    <dgm:pt modelId="{F5BA1B89-088F-46B2-A5B7-E6BFD04B876B}">
      <dgm:prSet phldrT="[Text]" custT="1"/>
      <dgm:spPr>
        <a:noFill/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Test front-end using Chrome/IE/Firefox</a:t>
          </a:r>
        </a:p>
      </dgm:t>
    </dgm:pt>
    <dgm:pt modelId="{6AA67A2C-4615-4663-BB35-F74739A6CDD5}" type="parTrans" cxnId="{6CE763A0-235B-4226-9592-8F89A6E8CA86}">
      <dgm:prSet/>
      <dgm:spPr/>
      <dgm:t>
        <a:bodyPr/>
        <a:lstStyle/>
        <a:p>
          <a:endParaRPr lang="en-US" sz="1050"/>
        </a:p>
      </dgm:t>
    </dgm:pt>
    <dgm:pt modelId="{361103CB-5A5B-4538-947E-7B9A3A203746}" type="sibTrans" cxnId="{6CE763A0-235B-4226-9592-8F89A6E8CA86}">
      <dgm:prSet/>
      <dgm:spPr/>
      <dgm:t>
        <a:bodyPr/>
        <a:lstStyle/>
        <a:p>
          <a:endParaRPr lang="en-US" sz="1050"/>
        </a:p>
      </dgm:t>
    </dgm:pt>
    <dgm:pt modelId="{06D63F24-0FD3-4A22-A0AC-44EA37617FCD}">
      <dgm:prSet phldrT="[Text]" custT="1"/>
      <dgm:spPr>
        <a:noFill/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Data transformation validations</a:t>
          </a:r>
        </a:p>
      </dgm:t>
    </dgm:pt>
    <dgm:pt modelId="{35007E75-743F-4119-A430-6DF23EC322A0}" type="parTrans" cxnId="{C4AFEE67-E9FB-4822-9023-4EAB6D207423}">
      <dgm:prSet/>
      <dgm:spPr/>
      <dgm:t>
        <a:bodyPr/>
        <a:lstStyle/>
        <a:p>
          <a:endParaRPr lang="en-US"/>
        </a:p>
      </dgm:t>
    </dgm:pt>
    <dgm:pt modelId="{06DDFE30-6778-491D-9CA3-59A9EE461534}" type="sibTrans" cxnId="{C4AFEE67-E9FB-4822-9023-4EAB6D207423}">
      <dgm:prSet/>
      <dgm:spPr/>
      <dgm:t>
        <a:bodyPr/>
        <a:lstStyle/>
        <a:p>
          <a:endParaRPr lang="en-US"/>
        </a:p>
      </dgm:t>
    </dgm:pt>
    <dgm:pt modelId="{2E7177CD-449F-43C6-8DED-3CDB84E74772}">
      <dgm:prSet phldrT="[Text]" custT="1"/>
      <dgm:spPr>
        <a:noFill/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Validate individual functionality or,</a:t>
          </a:r>
        </a:p>
      </dgm:t>
    </dgm:pt>
    <dgm:pt modelId="{8BB1F464-7F04-4F8A-B44D-868AD84C3099}" type="parTrans" cxnId="{86AAB8E8-8542-4F5E-98D0-0985DCDB6202}">
      <dgm:prSet/>
      <dgm:spPr/>
      <dgm:t>
        <a:bodyPr/>
        <a:lstStyle/>
        <a:p>
          <a:endParaRPr lang="en-US"/>
        </a:p>
      </dgm:t>
    </dgm:pt>
    <dgm:pt modelId="{DD279BEC-39BD-4632-9D92-B4422B2D9A75}" type="sibTrans" cxnId="{86AAB8E8-8542-4F5E-98D0-0985DCDB6202}">
      <dgm:prSet/>
      <dgm:spPr/>
      <dgm:t>
        <a:bodyPr/>
        <a:lstStyle/>
        <a:p>
          <a:endParaRPr lang="en-US"/>
        </a:p>
      </dgm:t>
    </dgm:pt>
    <dgm:pt modelId="{D8C4CECA-C5BD-46F1-A727-75650B4AAEE3}">
      <dgm:prSet phldrT="[Text]" custT="1"/>
      <dgm:spPr>
        <a:noFill/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E2E process flows</a:t>
          </a:r>
        </a:p>
      </dgm:t>
    </dgm:pt>
    <dgm:pt modelId="{05394D36-A4A2-4F8B-92D7-A416EF37A8D1}" type="parTrans" cxnId="{1E8A1494-D036-42F5-9969-CF3083A7BCA7}">
      <dgm:prSet/>
      <dgm:spPr/>
      <dgm:t>
        <a:bodyPr/>
        <a:lstStyle/>
        <a:p>
          <a:endParaRPr lang="en-US"/>
        </a:p>
      </dgm:t>
    </dgm:pt>
    <dgm:pt modelId="{892DA92F-16DA-485C-83A9-102EC31FC3A5}" type="sibTrans" cxnId="{1E8A1494-D036-42F5-9969-CF3083A7BCA7}">
      <dgm:prSet/>
      <dgm:spPr/>
      <dgm:t>
        <a:bodyPr/>
        <a:lstStyle/>
        <a:p>
          <a:endParaRPr lang="en-US"/>
        </a:p>
      </dgm:t>
    </dgm:pt>
    <dgm:pt modelId="{24F8DAEC-A1A6-4A30-8EB2-805E4DF410C1}" type="pres">
      <dgm:prSet presAssocID="{231F8675-E614-4947-AFFB-A66196D1CF56}" presName="Name0" presStyleCnt="0">
        <dgm:presLayoutVars>
          <dgm:dir/>
          <dgm:animLvl val="lvl"/>
          <dgm:resizeHandles val="exact"/>
        </dgm:presLayoutVars>
      </dgm:prSet>
      <dgm:spPr/>
    </dgm:pt>
    <dgm:pt modelId="{A36B8FE8-0ADA-495B-84D5-BB656955490C}" type="pres">
      <dgm:prSet presAssocID="{231F8675-E614-4947-AFFB-A66196D1CF56}" presName="tSp" presStyleCnt="0"/>
      <dgm:spPr/>
    </dgm:pt>
    <dgm:pt modelId="{AB2E1758-D935-4A33-A809-31A189D86389}" type="pres">
      <dgm:prSet presAssocID="{231F8675-E614-4947-AFFB-A66196D1CF56}" presName="bSp" presStyleCnt="0"/>
      <dgm:spPr/>
    </dgm:pt>
    <dgm:pt modelId="{A38A5A79-5B32-454E-A798-4EC2F1291779}" type="pres">
      <dgm:prSet presAssocID="{231F8675-E614-4947-AFFB-A66196D1CF56}" presName="process" presStyleCnt="0"/>
      <dgm:spPr/>
    </dgm:pt>
    <dgm:pt modelId="{05B3EF8D-C55F-4C40-9359-0E89DECEADAD}" type="pres">
      <dgm:prSet presAssocID="{3CE7285F-08EA-4088-81F1-82BC21CF739B}" presName="composite1" presStyleCnt="0"/>
      <dgm:spPr/>
    </dgm:pt>
    <dgm:pt modelId="{801C8F3E-FE3A-4033-882D-9C7BC731B1DD}" type="pres">
      <dgm:prSet presAssocID="{3CE7285F-08EA-4088-81F1-82BC21CF739B}" presName="dummyNode1" presStyleLbl="node1" presStyleIdx="0" presStyleCnt="3"/>
      <dgm:spPr/>
    </dgm:pt>
    <dgm:pt modelId="{33F118E0-0711-45A8-814B-C82DE42EC6A6}" type="pres">
      <dgm:prSet presAssocID="{3CE7285F-08EA-4088-81F1-82BC21CF739B}" presName="childNode1" presStyleLbl="bgAcc1" presStyleIdx="0" presStyleCnt="3">
        <dgm:presLayoutVars>
          <dgm:bulletEnabled val="1"/>
        </dgm:presLayoutVars>
      </dgm:prSet>
      <dgm:spPr/>
    </dgm:pt>
    <dgm:pt modelId="{FFB0E52A-34B0-4F0D-B60C-13F3436C1424}" type="pres">
      <dgm:prSet presAssocID="{3CE7285F-08EA-4088-81F1-82BC21CF739B}" presName="childNode1tx" presStyleLbl="bgAcc1" presStyleIdx="0" presStyleCnt="3">
        <dgm:presLayoutVars>
          <dgm:bulletEnabled val="1"/>
        </dgm:presLayoutVars>
      </dgm:prSet>
      <dgm:spPr/>
    </dgm:pt>
    <dgm:pt modelId="{FE4F9215-4809-4AB0-AD87-FA21758E3D66}" type="pres">
      <dgm:prSet presAssocID="{3CE7285F-08EA-4088-81F1-82BC21CF739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299CDA3-E2DC-4C3B-A564-53CD341789E6}" type="pres">
      <dgm:prSet presAssocID="{3CE7285F-08EA-4088-81F1-82BC21CF739B}" presName="connSite1" presStyleCnt="0"/>
      <dgm:spPr/>
    </dgm:pt>
    <dgm:pt modelId="{8477B20B-200D-46A8-B151-FEB0AECE4A64}" type="pres">
      <dgm:prSet presAssocID="{5AC07192-5F83-46F5-87AE-C27C0EAEEB82}" presName="Name9" presStyleLbl="sibTrans2D1" presStyleIdx="0" presStyleCnt="2"/>
      <dgm:spPr/>
    </dgm:pt>
    <dgm:pt modelId="{B84DBBAA-A84A-4D38-83D4-A7605CBE46DB}" type="pres">
      <dgm:prSet presAssocID="{433027E9-F4A4-4AC5-A9E8-6C6EC4B6412C}" presName="composite2" presStyleCnt="0"/>
      <dgm:spPr/>
    </dgm:pt>
    <dgm:pt modelId="{43DEB579-F285-4801-AE2B-DA5DC686F240}" type="pres">
      <dgm:prSet presAssocID="{433027E9-F4A4-4AC5-A9E8-6C6EC4B6412C}" presName="dummyNode2" presStyleLbl="node1" presStyleIdx="0" presStyleCnt="3"/>
      <dgm:spPr/>
    </dgm:pt>
    <dgm:pt modelId="{8EA19D7A-AB7F-494A-A2BC-EE7ED42DA0E7}" type="pres">
      <dgm:prSet presAssocID="{433027E9-F4A4-4AC5-A9E8-6C6EC4B6412C}" presName="childNode2" presStyleLbl="bgAcc1" presStyleIdx="1" presStyleCnt="3">
        <dgm:presLayoutVars>
          <dgm:bulletEnabled val="1"/>
        </dgm:presLayoutVars>
      </dgm:prSet>
      <dgm:spPr/>
    </dgm:pt>
    <dgm:pt modelId="{7CB43A35-FD92-43AB-8B0D-0F8D04FB6AD6}" type="pres">
      <dgm:prSet presAssocID="{433027E9-F4A4-4AC5-A9E8-6C6EC4B6412C}" presName="childNode2tx" presStyleLbl="bgAcc1" presStyleIdx="1" presStyleCnt="3">
        <dgm:presLayoutVars>
          <dgm:bulletEnabled val="1"/>
        </dgm:presLayoutVars>
      </dgm:prSet>
      <dgm:spPr/>
    </dgm:pt>
    <dgm:pt modelId="{78C20E1B-7E41-4954-8DD9-78BE7A3B3184}" type="pres">
      <dgm:prSet presAssocID="{433027E9-F4A4-4AC5-A9E8-6C6EC4B6412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4F1C90A0-F32C-4899-9C97-EAEBAB7BA9D9}" type="pres">
      <dgm:prSet presAssocID="{433027E9-F4A4-4AC5-A9E8-6C6EC4B6412C}" presName="connSite2" presStyleCnt="0"/>
      <dgm:spPr/>
    </dgm:pt>
    <dgm:pt modelId="{EEA2E0DB-DD2D-4DA7-B15D-796A1D0AA797}" type="pres">
      <dgm:prSet presAssocID="{5611BC62-836B-42DF-AC94-B9AD1430BF04}" presName="Name18" presStyleLbl="sibTrans2D1" presStyleIdx="1" presStyleCnt="2"/>
      <dgm:spPr/>
    </dgm:pt>
    <dgm:pt modelId="{1D1751DE-8EC7-4B1B-A97C-27AE4F1DC7F0}" type="pres">
      <dgm:prSet presAssocID="{0EF9296A-C4B7-494E-8458-4B715DFA0550}" presName="composite1" presStyleCnt="0"/>
      <dgm:spPr/>
    </dgm:pt>
    <dgm:pt modelId="{77B1ED72-CD3A-4661-8607-A9AD70195E9A}" type="pres">
      <dgm:prSet presAssocID="{0EF9296A-C4B7-494E-8458-4B715DFA0550}" presName="dummyNode1" presStyleLbl="node1" presStyleIdx="1" presStyleCnt="3"/>
      <dgm:spPr/>
    </dgm:pt>
    <dgm:pt modelId="{90B67759-C45C-463C-B7F8-9331F0AC375E}" type="pres">
      <dgm:prSet presAssocID="{0EF9296A-C4B7-494E-8458-4B715DFA0550}" presName="childNode1" presStyleLbl="bgAcc1" presStyleIdx="2" presStyleCnt="3">
        <dgm:presLayoutVars>
          <dgm:bulletEnabled val="1"/>
        </dgm:presLayoutVars>
      </dgm:prSet>
      <dgm:spPr/>
    </dgm:pt>
    <dgm:pt modelId="{A0E69BFE-EB3D-4276-94FA-40A0070CBC0C}" type="pres">
      <dgm:prSet presAssocID="{0EF9296A-C4B7-494E-8458-4B715DFA0550}" presName="childNode1tx" presStyleLbl="bgAcc1" presStyleIdx="2" presStyleCnt="3">
        <dgm:presLayoutVars>
          <dgm:bulletEnabled val="1"/>
        </dgm:presLayoutVars>
      </dgm:prSet>
      <dgm:spPr/>
    </dgm:pt>
    <dgm:pt modelId="{1BE69A4F-2EA2-4C0F-BE08-04603E3348A8}" type="pres">
      <dgm:prSet presAssocID="{0EF9296A-C4B7-494E-8458-4B715DFA055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30398950-0194-47AE-9CF3-BD5D99BF31E5}" type="pres">
      <dgm:prSet presAssocID="{0EF9296A-C4B7-494E-8458-4B715DFA0550}" presName="connSite1" presStyleCnt="0"/>
      <dgm:spPr/>
    </dgm:pt>
  </dgm:ptLst>
  <dgm:cxnLst>
    <dgm:cxn modelId="{9CD53905-339A-4207-8492-063E3485B7E7}" type="presOf" srcId="{06D63F24-0FD3-4A22-A0AC-44EA37617FCD}" destId="{33F118E0-0711-45A8-814B-C82DE42EC6A6}" srcOrd="0" destOrd="2" presId="urn:microsoft.com/office/officeart/2005/8/layout/hProcess4"/>
    <dgm:cxn modelId="{EC4C730A-CDBA-45B9-AFEF-7C28A4E3CDE6}" type="presOf" srcId="{5AC07192-5F83-46F5-87AE-C27C0EAEEB82}" destId="{8477B20B-200D-46A8-B151-FEB0AECE4A64}" srcOrd="0" destOrd="0" presId="urn:microsoft.com/office/officeart/2005/8/layout/hProcess4"/>
    <dgm:cxn modelId="{E6777D5D-3F78-494E-A3F5-4460F1A78BBE}" type="presOf" srcId="{231F8675-E614-4947-AFFB-A66196D1CF56}" destId="{24F8DAEC-A1A6-4A30-8EB2-805E4DF410C1}" srcOrd="0" destOrd="0" presId="urn:microsoft.com/office/officeart/2005/8/layout/hProcess4"/>
    <dgm:cxn modelId="{AD63885E-EBA9-4349-95D0-BEACCD3F6B15}" type="presOf" srcId="{6CE24986-1B00-4B35-8B07-BD47DCFF8FA6}" destId="{FFB0E52A-34B0-4F0D-B60C-13F3436C1424}" srcOrd="1" destOrd="1" presId="urn:microsoft.com/office/officeart/2005/8/layout/hProcess4"/>
    <dgm:cxn modelId="{E5772362-D4AE-40BC-BBCE-22BA0C9AB90D}" type="presOf" srcId="{2E7177CD-449F-43C6-8DED-3CDB84E74772}" destId="{90B67759-C45C-463C-B7F8-9331F0AC375E}" srcOrd="0" destOrd="1" presId="urn:microsoft.com/office/officeart/2005/8/layout/hProcess4"/>
    <dgm:cxn modelId="{70267C45-0835-4389-A1A5-A704346198EF}" type="presOf" srcId="{D8C4CECA-C5BD-46F1-A727-75650B4AAEE3}" destId="{A0E69BFE-EB3D-4276-94FA-40A0070CBC0C}" srcOrd="1" destOrd="2" presId="urn:microsoft.com/office/officeart/2005/8/layout/hProcess4"/>
    <dgm:cxn modelId="{57F80247-61A1-4762-AF53-3C47AAF28216}" type="presOf" srcId="{5611BC62-836B-42DF-AC94-B9AD1430BF04}" destId="{EEA2E0DB-DD2D-4DA7-B15D-796A1D0AA797}" srcOrd="0" destOrd="0" presId="urn:microsoft.com/office/officeart/2005/8/layout/hProcess4"/>
    <dgm:cxn modelId="{C4AFEE67-E9FB-4822-9023-4EAB6D207423}" srcId="{3CE7285F-08EA-4088-81F1-82BC21CF739B}" destId="{06D63F24-0FD3-4A22-A0AC-44EA37617FCD}" srcOrd="2" destOrd="0" parTransId="{35007E75-743F-4119-A430-6DF23EC322A0}" sibTransId="{06DDFE30-6778-491D-9CA3-59A9EE461534}"/>
    <dgm:cxn modelId="{5F15D349-CC90-49AD-8ED2-6DC09D6473BD}" srcId="{433027E9-F4A4-4AC5-A9E8-6C6EC4B6412C}" destId="{4359DF86-C174-44A7-ACB5-1C7B40A880A5}" srcOrd="0" destOrd="0" parTransId="{B3BCBF0F-2D50-4405-BA60-56171A1F91C6}" sibTransId="{E4C20B5E-EFA4-418E-B202-A4A90B3574EB}"/>
    <dgm:cxn modelId="{93897D4C-6259-4222-8A94-44BD678467C0}" srcId="{3CE7285F-08EA-4088-81F1-82BC21CF739B}" destId="{6CE24986-1B00-4B35-8B07-BD47DCFF8FA6}" srcOrd="1" destOrd="0" parTransId="{D988A5FD-48C6-430D-9505-CE26DCFC6F23}" sibTransId="{0FB6DF38-71A6-49BC-A1D9-2E1EFAC5679B}"/>
    <dgm:cxn modelId="{7FB81352-B97E-486E-8D0B-5C24664ACB80}" type="presOf" srcId="{433027E9-F4A4-4AC5-A9E8-6C6EC4B6412C}" destId="{78C20E1B-7E41-4954-8DD9-78BE7A3B3184}" srcOrd="0" destOrd="0" presId="urn:microsoft.com/office/officeart/2005/8/layout/hProcess4"/>
    <dgm:cxn modelId="{7F6B3778-0F8D-4E20-9524-B2493617D660}" type="presOf" srcId="{2E7177CD-449F-43C6-8DED-3CDB84E74772}" destId="{A0E69BFE-EB3D-4276-94FA-40A0070CBC0C}" srcOrd="1" destOrd="1" presId="urn:microsoft.com/office/officeart/2005/8/layout/hProcess4"/>
    <dgm:cxn modelId="{6A440384-53F2-4D51-87EA-26DF96906084}" type="presOf" srcId="{4359DF86-C174-44A7-ACB5-1C7B40A880A5}" destId="{8EA19D7A-AB7F-494A-A2BC-EE7ED42DA0E7}" srcOrd="0" destOrd="0" presId="urn:microsoft.com/office/officeart/2005/8/layout/hProcess4"/>
    <dgm:cxn modelId="{BFE18390-4F41-4884-A326-D6F83C8136CA}" type="presOf" srcId="{0EF9296A-C4B7-494E-8458-4B715DFA0550}" destId="{1BE69A4F-2EA2-4C0F-BE08-04603E3348A8}" srcOrd="0" destOrd="0" presId="urn:microsoft.com/office/officeart/2005/8/layout/hProcess4"/>
    <dgm:cxn modelId="{CDF1B293-9DF4-465E-BAE5-75212BEE677A}" srcId="{231F8675-E614-4947-AFFB-A66196D1CF56}" destId="{3CE7285F-08EA-4088-81F1-82BC21CF739B}" srcOrd="0" destOrd="0" parTransId="{4BE884CA-59E4-4CB3-A685-BA6350257025}" sibTransId="{5AC07192-5F83-46F5-87AE-C27C0EAEEB82}"/>
    <dgm:cxn modelId="{1E8A1494-D036-42F5-9969-CF3083A7BCA7}" srcId="{0EF9296A-C4B7-494E-8458-4B715DFA0550}" destId="{D8C4CECA-C5BD-46F1-A727-75650B4AAEE3}" srcOrd="2" destOrd="0" parTransId="{05394D36-A4A2-4F8B-92D7-A416EF37A8D1}" sibTransId="{892DA92F-16DA-485C-83A9-102EC31FC3A5}"/>
    <dgm:cxn modelId="{6CE763A0-235B-4226-9592-8F89A6E8CA86}" srcId="{0EF9296A-C4B7-494E-8458-4B715DFA0550}" destId="{F5BA1B89-088F-46B2-A5B7-E6BFD04B876B}" srcOrd="0" destOrd="0" parTransId="{6AA67A2C-4615-4663-BB35-F74739A6CDD5}" sibTransId="{361103CB-5A5B-4538-947E-7B9A3A203746}"/>
    <dgm:cxn modelId="{3000B4A1-1185-4C9D-A6A7-4AA40D3A5C0F}" srcId="{231F8675-E614-4947-AFFB-A66196D1CF56}" destId="{433027E9-F4A4-4AC5-A9E8-6C6EC4B6412C}" srcOrd="1" destOrd="0" parTransId="{4DDD9EF4-73BC-49C1-9164-705CE4730D06}" sibTransId="{5611BC62-836B-42DF-AC94-B9AD1430BF04}"/>
    <dgm:cxn modelId="{03F706A9-2767-4601-BAC1-8CC85C25B404}" type="presOf" srcId="{3CE7285F-08EA-4088-81F1-82BC21CF739B}" destId="{FE4F9215-4809-4AB0-AD87-FA21758E3D66}" srcOrd="0" destOrd="0" presId="urn:microsoft.com/office/officeart/2005/8/layout/hProcess4"/>
    <dgm:cxn modelId="{BCF23EB7-D630-4D50-AD01-49FCAEBDEC29}" srcId="{433027E9-F4A4-4AC5-A9E8-6C6EC4B6412C}" destId="{A5C2E37B-3392-48B7-9E6C-A6C3F4F0C324}" srcOrd="1" destOrd="0" parTransId="{79693698-535C-478D-972F-DE139336F450}" sibTransId="{5D71C210-8CDE-43C6-BA83-2EEB1C6AEC7E}"/>
    <dgm:cxn modelId="{BEA8CFC1-3AAD-4FBE-ACEA-B8D0F28949EE}" type="presOf" srcId="{F5BA1B89-088F-46B2-A5B7-E6BFD04B876B}" destId="{90B67759-C45C-463C-B7F8-9331F0AC375E}" srcOrd="0" destOrd="0" presId="urn:microsoft.com/office/officeart/2005/8/layout/hProcess4"/>
    <dgm:cxn modelId="{227372C5-264D-4AF9-9F35-E10533BAFFB0}" type="presOf" srcId="{F5BA1B89-088F-46B2-A5B7-E6BFD04B876B}" destId="{A0E69BFE-EB3D-4276-94FA-40A0070CBC0C}" srcOrd="1" destOrd="0" presId="urn:microsoft.com/office/officeart/2005/8/layout/hProcess4"/>
    <dgm:cxn modelId="{F0F9B7C5-4373-41C0-AC2B-55AE8C38F807}" type="presOf" srcId="{06D63F24-0FD3-4A22-A0AC-44EA37617FCD}" destId="{FFB0E52A-34B0-4F0D-B60C-13F3436C1424}" srcOrd="1" destOrd="2" presId="urn:microsoft.com/office/officeart/2005/8/layout/hProcess4"/>
    <dgm:cxn modelId="{A89EDEC5-8CD6-4B95-9C00-4FE4289D17ED}" type="presOf" srcId="{6CE24986-1B00-4B35-8B07-BD47DCFF8FA6}" destId="{33F118E0-0711-45A8-814B-C82DE42EC6A6}" srcOrd="0" destOrd="1" presId="urn:microsoft.com/office/officeart/2005/8/layout/hProcess4"/>
    <dgm:cxn modelId="{6FC47FC6-8690-4816-94BD-8AA2E1450BDD}" type="presOf" srcId="{4359DF86-C174-44A7-ACB5-1C7B40A880A5}" destId="{7CB43A35-FD92-43AB-8B0D-0F8D04FB6AD6}" srcOrd="1" destOrd="0" presId="urn:microsoft.com/office/officeart/2005/8/layout/hProcess4"/>
    <dgm:cxn modelId="{E062D3E1-4328-400C-B8C8-2832C6D1188A}" type="presOf" srcId="{A5C2E37B-3392-48B7-9E6C-A6C3F4F0C324}" destId="{8EA19D7A-AB7F-494A-A2BC-EE7ED42DA0E7}" srcOrd="0" destOrd="1" presId="urn:microsoft.com/office/officeart/2005/8/layout/hProcess4"/>
    <dgm:cxn modelId="{20E55AE6-9245-4E8D-91C9-8ED1D5129D20}" type="presOf" srcId="{78775F71-2AB9-4911-93E3-FEFC264C92C8}" destId="{33F118E0-0711-45A8-814B-C82DE42EC6A6}" srcOrd="0" destOrd="0" presId="urn:microsoft.com/office/officeart/2005/8/layout/hProcess4"/>
    <dgm:cxn modelId="{86AAB8E8-8542-4F5E-98D0-0985DCDB6202}" srcId="{0EF9296A-C4B7-494E-8458-4B715DFA0550}" destId="{2E7177CD-449F-43C6-8DED-3CDB84E74772}" srcOrd="1" destOrd="0" parTransId="{8BB1F464-7F04-4F8A-B44D-868AD84C3099}" sibTransId="{DD279BEC-39BD-4632-9D92-B4422B2D9A75}"/>
    <dgm:cxn modelId="{8E0119ED-D700-4D0B-850C-B0A5D163EFD7}" type="presOf" srcId="{A5C2E37B-3392-48B7-9E6C-A6C3F4F0C324}" destId="{7CB43A35-FD92-43AB-8B0D-0F8D04FB6AD6}" srcOrd="1" destOrd="1" presId="urn:microsoft.com/office/officeart/2005/8/layout/hProcess4"/>
    <dgm:cxn modelId="{8F2969EF-FB96-426C-A899-0B3F601F87F7}" srcId="{3CE7285F-08EA-4088-81F1-82BC21CF739B}" destId="{78775F71-2AB9-4911-93E3-FEFC264C92C8}" srcOrd="0" destOrd="0" parTransId="{1916250A-4F40-4D9D-A59F-4B1AA6AF50A3}" sibTransId="{1F3BABE8-223A-4EC4-A94F-937ED095FFD0}"/>
    <dgm:cxn modelId="{2AD5AEEF-1675-425F-AB03-7FD67AC8B244}" type="presOf" srcId="{78775F71-2AB9-4911-93E3-FEFC264C92C8}" destId="{FFB0E52A-34B0-4F0D-B60C-13F3436C1424}" srcOrd="1" destOrd="0" presId="urn:microsoft.com/office/officeart/2005/8/layout/hProcess4"/>
    <dgm:cxn modelId="{6A7E22F5-2C4D-4F52-B7E6-116F5CAF2C9E}" type="presOf" srcId="{D8C4CECA-C5BD-46F1-A727-75650B4AAEE3}" destId="{90B67759-C45C-463C-B7F8-9331F0AC375E}" srcOrd="0" destOrd="2" presId="urn:microsoft.com/office/officeart/2005/8/layout/hProcess4"/>
    <dgm:cxn modelId="{7F292AFA-DB03-444A-A279-E56A86A6AB43}" srcId="{231F8675-E614-4947-AFFB-A66196D1CF56}" destId="{0EF9296A-C4B7-494E-8458-4B715DFA0550}" srcOrd="2" destOrd="0" parTransId="{8910BB22-8AB9-4448-89F4-0176BC80679A}" sibTransId="{B0EBA1A6-B51B-4393-A51C-B7B20B017708}"/>
    <dgm:cxn modelId="{C422DA56-8934-48BC-BCE3-805B975DA56E}" type="presParOf" srcId="{24F8DAEC-A1A6-4A30-8EB2-805E4DF410C1}" destId="{A36B8FE8-0ADA-495B-84D5-BB656955490C}" srcOrd="0" destOrd="0" presId="urn:microsoft.com/office/officeart/2005/8/layout/hProcess4"/>
    <dgm:cxn modelId="{D967A0D5-B3EB-4B26-BB46-6FF6A9DC8E0F}" type="presParOf" srcId="{24F8DAEC-A1A6-4A30-8EB2-805E4DF410C1}" destId="{AB2E1758-D935-4A33-A809-31A189D86389}" srcOrd="1" destOrd="0" presId="urn:microsoft.com/office/officeart/2005/8/layout/hProcess4"/>
    <dgm:cxn modelId="{C49C096B-16D2-4107-AD22-4141842503BA}" type="presParOf" srcId="{24F8DAEC-A1A6-4A30-8EB2-805E4DF410C1}" destId="{A38A5A79-5B32-454E-A798-4EC2F1291779}" srcOrd="2" destOrd="0" presId="urn:microsoft.com/office/officeart/2005/8/layout/hProcess4"/>
    <dgm:cxn modelId="{05521EF8-5CA9-4F48-9839-6F7B5DB5A127}" type="presParOf" srcId="{A38A5A79-5B32-454E-A798-4EC2F1291779}" destId="{05B3EF8D-C55F-4C40-9359-0E89DECEADAD}" srcOrd="0" destOrd="0" presId="urn:microsoft.com/office/officeart/2005/8/layout/hProcess4"/>
    <dgm:cxn modelId="{2704F969-50DC-497A-9A77-63D7027CA181}" type="presParOf" srcId="{05B3EF8D-C55F-4C40-9359-0E89DECEADAD}" destId="{801C8F3E-FE3A-4033-882D-9C7BC731B1DD}" srcOrd="0" destOrd="0" presId="urn:microsoft.com/office/officeart/2005/8/layout/hProcess4"/>
    <dgm:cxn modelId="{20551025-3753-4A0D-A456-E9AD542729C9}" type="presParOf" srcId="{05B3EF8D-C55F-4C40-9359-0E89DECEADAD}" destId="{33F118E0-0711-45A8-814B-C82DE42EC6A6}" srcOrd="1" destOrd="0" presId="urn:microsoft.com/office/officeart/2005/8/layout/hProcess4"/>
    <dgm:cxn modelId="{0BCF8088-2559-4B49-BA32-4E45A5A7F822}" type="presParOf" srcId="{05B3EF8D-C55F-4C40-9359-0E89DECEADAD}" destId="{FFB0E52A-34B0-4F0D-B60C-13F3436C1424}" srcOrd="2" destOrd="0" presId="urn:microsoft.com/office/officeart/2005/8/layout/hProcess4"/>
    <dgm:cxn modelId="{55E9B1F5-6C9F-460B-8EB7-2D19032C27DA}" type="presParOf" srcId="{05B3EF8D-C55F-4C40-9359-0E89DECEADAD}" destId="{FE4F9215-4809-4AB0-AD87-FA21758E3D66}" srcOrd="3" destOrd="0" presId="urn:microsoft.com/office/officeart/2005/8/layout/hProcess4"/>
    <dgm:cxn modelId="{D9E62C7A-442E-49FD-A640-8C13950C9F55}" type="presParOf" srcId="{05B3EF8D-C55F-4C40-9359-0E89DECEADAD}" destId="{4299CDA3-E2DC-4C3B-A564-53CD341789E6}" srcOrd="4" destOrd="0" presId="urn:microsoft.com/office/officeart/2005/8/layout/hProcess4"/>
    <dgm:cxn modelId="{F635A7D3-B106-4D56-9FCB-25E210ED6E69}" type="presParOf" srcId="{A38A5A79-5B32-454E-A798-4EC2F1291779}" destId="{8477B20B-200D-46A8-B151-FEB0AECE4A64}" srcOrd="1" destOrd="0" presId="urn:microsoft.com/office/officeart/2005/8/layout/hProcess4"/>
    <dgm:cxn modelId="{CFA24B21-204D-477B-955C-AA4C85AD555B}" type="presParOf" srcId="{A38A5A79-5B32-454E-A798-4EC2F1291779}" destId="{B84DBBAA-A84A-4D38-83D4-A7605CBE46DB}" srcOrd="2" destOrd="0" presId="urn:microsoft.com/office/officeart/2005/8/layout/hProcess4"/>
    <dgm:cxn modelId="{29F7A637-4DA3-4D12-BE03-44DC4BC215A3}" type="presParOf" srcId="{B84DBBAA-A84A-4D38-83D4-A7605CBE46DB}" destId="{43DEB579-F285-4801-AE2B-DA5DC686F240}" srcOrd="0" destOrd="0" presId="urn:microsoft.com/office/officeart/2005/8/layout/hProcess4"/>
    <dgm:cxn modelId="{1B6DE2EC-49D1-4B3A-B0FA-D4CDF46B78B7}" type="presParOf" srcId="{B84DBBAA-A84A-4D38-83D4-A7605CBE46DB}" destId="{8EA19D7A-AB7F-494A-A2BC-EE7ED42DA0E7}" srcOrd="1" destOrd="0" presId="urn:microsoft.com/office/officeart/2005/8/layout/hProcess4"/>
    <dgm:cxn modelId="{75DC31DD-F24D-40A1-9C5D-E3CA55046B8B}" type="presParOf" srcId="{B84DBBAA-A84A-4D38-83D4-A7605CBE46DB}" destId="{7CB43A35-FD92-43AB-8B0D-0F8D04FB6AD6}" srcOrd="2" destOrd="0" presId="urn:microsoft.com/office/officeart/2005/8/layout/hProcess4"/>
    <dgm:cxn modelId="{EFE3119B-F895-471C-8C1A-BE820D74A98B}" type="presParOf" srcId="{B84DBBAA-A84A-4D38-83D4-A7605CBE46DB}" destId="{78C20E1B-7E41-4954-8DD9-78BE7A3B3184}" srcOrd="3" destOrd="0" presId="urn:microsoft.com/office/officeart/2005/8/layout/hProcess4"/>
    <dgm:cxn modelId="{7986499B-B330-40C9-9383-1FAFE8519DCD}" type="presParOf" srcId="{B84DBBAA-A84A-4D38-83D4-A7605CBE46DB}" destId="{4F1C90A0-F32C-4899-9C97-EAEBAB7BA9D9}" srcOrd="4" destOrd="0" presId="urn:microsoft.com/office/officeart/2005/8/layout/hProcess4"/>
    <dgm:cxn modelId="{D4CFE00D-3245-4401-8B2F-FD7686A8D52A}" type="presParOf" srcId="{A38A5A79-5B32-454E-A798-4EC2F1291779}" destId="{EEA2E0DB-DD2D-4DA7-B15D-796A1D0AA797}" srcOrd="3" destOrd="0" presId="urn:microsoft.com/office/officeart/2005/8/layout/hProcess4"/>
    <dgm:cxn modelId="{E26A2D8F-A87C-4FD9-8CB2-C1A8926D5C8F}" type="presParOf" srcId="{A38A5A79-5B32-454E-A798-4EC2F1291779}" destId="{1D1751DE-8EC7-4B1B-A97C-27AE4F1DC7F0}" srcOrd="4" destOrd="0" presId="urn:microsoft.com/office/officeart/2005/8/layout/hProcess4"/>
    <dgm:cxn modelId="{49E9FB00-3FEC-4A9E-BB53-EDA590B4B1FA}" type="presParOf" srcId="{1D1751DE-8EC7-4B1B-A97C-27AE4F1DC7F0}" destId="{77B1ED72-CD3A-4661-8607-A9AD70195E9A}" srcOrd="0" destOrd="0" presId="urn:microsoft.com/office/officeart/2005/8/layout/hProcess4"/>
    <dgm:cxn modelId="{F9395257-5FCF-4A77-B08D-30D2F5F81B04}" type="presParOf" srcId="{1D1751DE-8EC7-4B1B-A97C-27AE4F1DC7F0}" destId="{90B67759-C45C-463C-B7F8-9331F0AC375E}" srcOrd="1" destOrd="0" presId="urn:microsoft.com/office/officeart/2005/8/layout/hProcess4"/>
    <dgm:cxn modelId="{7FF64E8D-B179-4122-A654-8C6D96286631}" type="presParOf" srcId="{1D1751DE-8EC7-4B1B-A97C-27AE4F1DC7F0}" destId="{A0E69BFE-EB3D-4276-94FA-40A0070CBC0C}" srcOrd="2" destOrd="0" presId="urn:microsoft.com/office/officeart/2005/8/layout/hProcess4"/>
    <dgm:cxn modelId="{1A168651-227C-45CD-881C-B2811CB1D815}" type="presParOf" srcId="{1D1751DE-8EC7-4B1B-A97C-27AE4F1DC7F0}" destId="{1BE69A4F-2EA2-4C0F-BE08-04603E3348A8}" srcOrd="3" destOrd="0" presId="urn:microsoft.com/office/officeart/2005/8/layout/hProcess4"/>
    <dgm:cxn modelId="{CECEA5CD-5F5D-4AFD-AFEF-FB5C7F6A0301}" type="presParOf" srcId="{1D1751DE-8EC7-4B1B-A97C-27AE4F1DC7F0}" destId="{30398950-0194-47AE-9CF3-BD5D99BF31E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ED812-3C12-4F91-9799-7DD4463AC747}">
      <dsp:nvSpPr>
        <dsp:cNvPr id="0" name=""/>
        <dsp:cNvSpPr/>
      </dsp:nvSpPr>
      <dsp:spPr>
        <a:xfrm>
          <a:off x="1985" y="2357341"/>
          <a:ext cx="1767013" cy="70680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Requirements</a:t>
          </a:r>
        </a:p>
      </dsp:txBody>
      <dsp:txXfrm>
        <a:off x="355388" y="2357341"/>
        <a:ext cx="1060208" cy="706805"/>
      </dsp:txXfrm>
    </dsp:sp>
    <dsp:sp modelId="{F4CD9DFB-4475-4C73-A162-4437A7B9C1B6}">
      <dsp:nvSpPr>
        <dsp:cNvPr id="0" name=""/>
        <dsp:cNvSpPr/>
      </dsp:nvSpPr>
      <dsp:spPr>
        <a:xfrm>
          <a:off x="1592297" y="2357341"/>
          <a:ext cx="1767013" cy="70680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Gherkin Statements</a:t>
          </a:r>
        </a:p>
      </dsp:txBody>
      <dsp:txXfrm>
        <a:off x="1945700" y="2357341"/>
        <a:ext cx="1060208" cy="706805"/>
      </dsp:txXfrm>
    </dsp:sp>
    <dsp:sp modelId="{DCD78DC3-49C0-4028-B38A-4F43EAEA280B}">
      <dsp:nvSpPr>
        <dsp:cNvPr id="0" name=""/>
        <dsp:cNvSpPr/>
      </dsp:nvSpPr>
      <dsp:spPr>
        <a:xfrm>
          <a:off x="3182609" y="2357341"/>
          <a:ext cx="1767013" cy="70680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Java Code</a:t>
          </a:r>
        </a:p>
      </dsp:txBody>
      <dsp:txXfrm>
        <a:off x="3536012" y="2357341"/>
        <a:ext cx="1060208" cy="706805"/>
      </dsp:txXfrm>
    </dsp:sp>
    <dsp:sp modelId="{61C055DC-74C7-48D1-A3C3-E31A06A18515}">
      <dsp:nvSpPr>
        <dsp:cNvPr id="0" name=""/>
        <dsp:cNvSpPr/>
      </dsp:nvSpPr>
      <dsp:spPr>
        <a:xfrm>
          <a:off x="4772921" y="2357341"/>
          <a:ext cx="1767013" cy="70680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Cucumber Processor</a:t>
          </a:r>
        </a:p>
      </dsp:txBody>
      <dsp:txXfrm>
        <a:off x="5126324" y="2357341"/>
        <a:ext cx="1060208" cy="706805"/>
      </dsp:txXfrm>
    </dsp:sp>
    <dsp:sp modelId="{6219CFA6-2618-4AFF-80DF-9E2371CBAC80}">
      <dsp:nvSpPr>
        <dsp:cNvPr id="0" name=""/>
        <dsp:cNvSpPr/>
      </dsp:nvSpPr>
      <dsp:spPr>
        <a:xfrm>
          <a:off x="6363234" y="2357341"/>
          <a:ext cx="1767013" cy="70680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Selenium Web API</a:t>
          </a:r>
        </a:p>
      </dsp:txBody>
      <dsp:txXfrm>
        <a:off x="6716637" y="2357341"/>
        <a:ext cx="1060208" cy="706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118E0-0711-45A8-814B-C82DE42EC6A6}">
      <dsp:nvSpPr>
        <dsp:cNvPr id="0" name=""/>
        <dsp:cNvSpPr/>
      </dsp:nvSpPr>
      <dsp:spPr>
        <a:xfrm>
          <a:off x="576" y="1763045"/>
          <a:ext cx="2162525" cy="178363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Verify outgoing data to BNYM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Verify incoming data from BNYM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Data transformation validations</a:t>
          </a:r>
        </a:p>
      </dsp:txBody>
      <dsp:txXfrm>
        <a:off x="41622" y="1804091"/>
        <a:ext cx="2080433" cy="1319332"/>
      </dsp:txXfrm>
    </dsp:sp>
    <dsp:sp modelId="{8477B20B-200D-46A8-B151-FEB0AECE4A64}">
      <dsp:nvSpPr>
        <dsp:cNvPr id="0" name=""/>
        <dsp:cNvSpPr/>
      </dsp:nvSpPr>
      <dsp:spPr>
        <a:xfrm>
          <a:off x="1243964" y="2288794"/>
          <a:ext cx="2235741" cy="2235741"/>
        </a:xfrm>
        <a:prstGeom prst="leftCircularArrow">
          <a:avLst>
            <a:gd name="adj1" fmla="val 2492"/>
            <a:gd name="adj2" fmla="val 301964"/>
            <a:gd name="adj3" fmla="val 2077475"/>
            <a:gd name="adj4" fmla="val 9024489"/>
            <a:gd name="adj5" fmla="val 2907"/>
          </a:avLst>
        </a:prstGeom>
        <a:solidFill>
          <a:srgbClr val="FFE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F9215-4809-4AB0-AD87-FA21758E3D66}">
      <dsp:nvSpPr>
        <dsp:cNvPr id="0" name=""/>
        <dsp:cNvSpPr/>
      </dsp:nvSpPr>
      <dsp:spPr>
        <a:xfrm>
          <a:off x="481137" y="3164470"/>
          <a:ext cx="1922245" cy="7644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Data</a:t>
          </a:r>
          <a:endParaRPr lang="en-US" sz="1050" b="1" kern="1200" dirty="0">
            <a:solidFill>
              <a:schemeClr val="bg2"/>
            </a:solidFill>
          </a:endParaRPr>
        </a:p>
      </dsp:txBody>
      <dsp:txXfrm>
        <a:off x="503526" y="3186859"/>
        <a:ext cx="1877467" cy="719635"/>
      </dsp:txXfrm>
    </dsp:sp>
    <dsp:sp modelId="{8EA19D7A-AB7F-494A-A2BC-EE7ED42DA0E7}">
      <dsp:nvSpPr>
        <dsp:cNvPr id="0" name=""/>
        <dsp:cNvSpPr/>
      </dsp:nvSpPr>
      <dsp:spPr>
        <a:xfrm>
          <a:off x="2668695" y="1763045"/>
          <a:ext cx="2162525" cy="178363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Continuously Validate SOAP/REST Request-Response with BNYM for Data being exchanged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Downstream and Upstream integration validation</a:t>
          </a:r>
        </a:p>
      </dsp:txBody>
      <dsp:txXfrm>
        <a:off x="2709741" y="2186298"/>
        <a:ext cx="2080433" cy="1319332"/>
      </dsp:txXfrm>
    </dsp:sp>
    <dsp:sp modelId="{EEA2E0DB-DD2D-4DA7-B15D-796A1D0AA797}">
      <dsp:nvSpPr>
        <dsp:cNvPr id="0" name=""/>
        <dsp:cNvSpPr/>
      </dsp:nvSpPr>
      <dsp:spPr>
        <a:xfrm>
          <a:off x="3894063" y="715252"/>
          <a:ext cx="2512064" cy="2512064"/>
        </a:xfrm>
        <a:prstGeom prst="circularArrow">
          <a:avLst>
            <a:gd name="adj1" fmla="val 2218"/>
            <a:gd name="adj2" fmla="val 267053"/>
            <a:gd name="adj3" fmla="val 19557436"/>
            <a:gd name="adj4" fmla="val 12575511"/>
            <a:gd name="adj5" fmla="val 2588"/>
          </a:avLst>
        </a:prstGeom>
        <a:solidFill>
          <a:srgbClr val="FFE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20E1B-7E41-4954-8DD9-78BE7A3B3184}">
      <dsp:nvSpPr>
        <dsp:cNvPr id="0" name=""/>
        <dsp:cNvSpPr/>
      </dsp:nvSpPr>
      <dsp:spPr>
        <a:xfrm>
          <a:off x="3149257" y="1380839"/>
          <a:ext cx="1922245" cy="7644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2"/>
              </a:solidFill>
            </a:rPr>
            <a:t>API</a:t>
          </a:r>
        </a:p>
      </dsp:txBody>
      <dsp:txXfrm>
        <a:off x="3171646" y="1403228"/>
        <a:ext cx="1877467" cy="719635"/>
      </dsp:txXfrm>
    </dsp:sp>
    <dsp:sp modelId="{90B67759-C45C-463C-B7F8-9331F0AC375E}">
      <dsp:nvSpPr>
        <dsp:cNvPr id="0" name=""/>
        <dsp:cNvSpPr/>
      </dsp:nvSpPr>
      <dsp:spPr>
        <a:xfrm>
          <a:off x="5336815" y="1763045"/>
          <a:ext cx="2162525" cy="178363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Test front-end using Chrome/IE/Firefox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Validate individual functionality or,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E2E process flows</a:t>
          </a:r>
        </a:p>
      </dsp:txBody>
      <dsp:txXfrm>
        <a:off x="5377861" y="1804091"/>
        <a:ext cx="2080433" cy="1319332"/>
      </dsp:txXfrm>
    </dsp:sp>
    <dsp:sp modelId="{1BE69A4F-2EA2-4C0F-BE08-04603E3348A8}">
      <dsp:nvSpPr>
        <dsp:cNvPr id="0" name=""/>
        <dsp:cNvSpPr/>
      </dsp:nvSpPr>
      <dsp:spPr>
        <a:xfrm>
          <a:off x="5817376" y="3164470"/>
          <a:ext cx="1922245" cy="7644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2"/>
              </a:solidFill>
            </a:rPr>
            <a:t>UI/Functional</a:t>
          </a:r>
        </a:p>
      </dsp:txBody>
      <dsp:txXfrm>
        <a:off x="5839765" y="3186859"/>
        <a:ext cx="1877467" cy="71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15/06/2019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15/06/2019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556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59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5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21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6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6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04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B0007-DA02-48C7-9137-9386DFC24A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5037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05" y="2578743"/>
            <a:ext cx="4537959" cy="1055708"/>
          </a:xfr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05" y="3840384"/>
            <a:ext cx="4537959" cy="105570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DB61-969F-46BA-942C-3600269FA4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0698E0F-C516-4EA3-9B7A-A60925844285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62FF-E912-4424-B259-AED677C026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1B82-1A85-4CFD-98C3-C21698A96B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5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2E28-B24F-4CF6-8F50-70ED7C22A1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30B5B11-3029-4BDF-9283-90F5215BC815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E1CD-A05B-41DC-B488-E4BA204E7AE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ABDB-CF45-4001-9487-F3BA3DD8DA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10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06B42-27A8-4223-AE57-EB729EB5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4E3-9852-4EE1-995A-A982B306E72F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4AD2-0FC3-4A7D-B553-FC19C91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9B92-9E6D-4E4B-A5F6-7BC8B161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82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52122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32228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616">
              <a:defRPr>
                <a:solidFill>
                  <a:schemeClr val="bg1"/>
                </a:solidFill>
              </a:defRPr>
            </a:lvl2pPr>
            <a:lvl3pPr marL="713232">
              <a:defRPr>
                <a:solidFill>
                  <a:schemeClr val="bg1"/>
                </a:solidFill>
              </a:defRPr>
            </a:lvl3pPr>
            <a:lvl4pPr marL="1069848">
              <a:defRPr>
                <a:solidFill>
                  <a:schemeClr val="bg1"/>
                </a:solidFill>
              </a:defRPr>
            </a:lvl4pPr>
            <a:lvl5pPr marL="142646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EB49-9ADD-490C-B904-979B395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490B-7BF8-4509-9F0D-5A2D3FE1A9A1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8C68-2511-4745-B448-A5AA41E7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8157-0191-4E69-819F-DB443768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002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B559-CD59-4D3D-87C0-5D51BCF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6652-D330-42A9-B2DB-FD7DBFE6E7CE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B98F-FBCE-4F2C-978B-A5576B5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95690-F0A7-4101-82DB-B17CE6B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93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9B26-E95B-4DC1-A613-4C0C09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339-892E-45B1-8EC6-9663C993893D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73D8-2AB5-4625-822C-B1F2B5C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3B4B-D68B-4AFA-A20D-2ECE6912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41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CCF0-19BC-4024-9BCA-E14DB77EAF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C96D42-85A7-4FB8-81C2-A76989CD2C0B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4F7E-BDC4-4386-B2E2-1FC66609D1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BF9A-EC9A-41E4-A24C-ECB5DC15CC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02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F149-816A-4257-A64D-E23E91A5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F864-C261-4ACC-899D-1F7B54215EB6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256F-B716-4FA1-B0CC-85D20C7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4F6A-D6D0-4CE3-8495-873C004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3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21923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B669-D18F-448E-A005-0A353671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BF9A-0D1B-456C-90FD-7DD4E43985FE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31300-352D-4FEE-9216-28FB2413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EB71-FD7D-4974-99DD-0F48E04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867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0B882-5FC5-4C48-9562-890886DD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09A2-12AE-4A08-9E31-994E3910808B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E7899-FE60-4FDA-8608-58147D0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2B5C-3285-477F-B755-A6F2F0F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90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416E9-5919-4213-81D7-5E74B3B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BA1-5616-41A0-A230-900CC53918C9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F1B2-A745-40FB-B885-B3638A4F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D96-7B7E-4E05-90E8-1F98943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79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438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B3654-4C35-482F-B580-02C23F975B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B31890-3905-4699-8A54-4A643E2FBD12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FEC5-10C4-4E79-B06E-F14B8F305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5763-C066-4818-A1DF-64ED4D64BE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040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236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1A2F11-32A0-4526-A5F7-F4382DA5B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9585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" y="0"/>
            <a:ext cx="12192005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27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880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353569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2889845-07EE-48FB-A972-F8ECF1EF8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 b="5020"/>
          <a:stretch/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66" y="869576"/>
            <a:ext cx="4848024" cy="3933825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A63454B3-EB4E-450A-98AA-6B5943D8973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4ED221A-C963-42C0-91ED-C597F6BDA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956D1CB-5F24-4766-80AE-D755153834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961677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72513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366" y="876058"/>
            <a:ext cx="4855295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7270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42945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6AD1DFC-053D-4B86-B715-9C611EC38679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280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E5D-D4D4-47A0-B3D2-9C348E301267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5167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72385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49E8CE-5235-4494-B0FD-9ECC8206E96E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287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1ADCF-7548-48F2-B4E3-18B2C0EE8460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0724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022323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40567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8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6A2-2AA7-4EC7-8FA5-6DD8E9FC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4021-CB4E-4A4F-8709-D33FAB29C8FB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F6B4-9E49-490D-8FE1-DB903509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5AEC-478D-4BBF-9883-4CE09EB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387F-0A77-424D-88D8-FFE5F0CA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396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080-1DFC-4303-893C-6B8A3FEC05E8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5264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381BA6-C3FD-495B-9B56-A30783EC7416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343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8E1-FE33-48AD-9218-9258D62CDCC4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7971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F4A-3FA1-4A64-AE77-2254BB85F3D2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0839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02A-78D6-48B7-A389-464ED573BA5D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9E1942-EB53-47E3-BCA7-F99D05C795EC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732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05" y="2578743"/>
            <a:ext cx="4537959" cy="1055708"/>
          </a:xfr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05" y="3840384"/>
            <a:ext cx="4537959" cy="105570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BBDA-A77F-45A2-9996-90CD0EE5C3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057AB47-DE48-402E-B5B7-CB9A0D0B7D44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3B36-3BA3-42B4-A811-65C0AF01A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C98C-F30E-45BC-A1D9-67DB57119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4980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95EDC0-9791-477B-BA1D-1692FE9BFBAA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8088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ADE3-2F67-4EB8-B1F9-B00F8B809757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886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1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0AABF-D862-4E52-856A-98A908BD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B0F1-44AD-42A5-9A37-2FB41F1EC903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DC76-F946-4827-A773-FCD6806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873B-E40B-4AF7-8D2F-967775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5470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80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1004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9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E71800-5B4B-4F94-8DA1-A2C05D9E87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8FB548F-77B7-4F42-8CF1-C53943386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0005A69-42DA-4C6D-A41C-62C78DAFEF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2480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1285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366" y="876058"/>
            <a:ext cx="4855295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15745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E5D-D4D4-47A0-B3D2-9C348E301267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23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02A-78D6-48B7-A389-464ED573BA5D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704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72385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49E8CE-5235-4494-B0FD-9ECC8206E96E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0132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1ADCF-7548-48F2-B4E3-18B2C0EE8460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894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4617-5A1F-4D8E-8075-F2918D0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130-B426-4A46-85E5-B0049A4DA5C7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B026-E283-44F4-8795-9843856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57FA-64A4-4818-8A20-F1ACA6A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07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72385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A286-FC7C-4768-AFFF-1618056D68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65521-E907-4B6A-8E88-DD4BEE4ED137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3E4D-1EBD-404A-B8F4-9B8AD7336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C267-49E7-46A8-B353-C5EB81154A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3912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95EDC0-9791-477B-BA1D-1692FE9BFBAA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4362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87A56-4269-4E89-A9DC-9C8F44424A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BFBFE83-FB75-47BB-81F0-F0FF13E5BA5A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A45C8-6E1A-407F-B671-050EFF0814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593FC-3F10-4238-9F6D-C447302109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1197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2217372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0489916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05" y="2578743"/>
            <a:ext cx="4537959" cy="1055708"/>
          </a:xfr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05" y="3840384"/>
            <a:ext cx="4537959" cy="105570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BBDA-A77F-45A2-9996-90CD0EE5C3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057AB47-DE48-402E-B5B7-CB9A0D0B7D44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3B36-3BA3-42B4-A811-65C0AF01A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C98C-F30E-45BC-A1D9-67DB57119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6273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6AD1DFC-053D-4B86-B715-9C611EC38679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4414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C1DA39D-5D13-4872-BC0A-CB8AB5BA72E1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428928" y="6471244"/>
            <a:ext cx="1191258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AD1DFC-053D-4B86-B715-9C611EC38679}" type="datetime3">
              <a:rPr lang="en-US" smtClean="0"/>
              <a:pPr/>
              <a:t>15 June 2019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6805F9C-AE33-484C-B4D0-CAEB9CD9CE0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239188" y="6471244"/>
            <a:ext cx="3086100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804EB2-F7DB-4D56-A6D4-7706480DB2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17221" y="6471244"/>
            <a:ext cx="663066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650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616">
              <a:defRPr>
                <a:solidFill>
                  <a:schemeClr val="bg1"/>
                </a:solidFill>
              </a:defRPr>
            </a:lvl2pPr>
            <a:lvl3pPr marL="713232">
              <a:defRPr>
                <a:solidFill>
                  <a:schemeClr val="bg1"/>
                </a:solidFill>
              </a:defRPr>
            </a:lvl3pPr>
            <a:lvl4pPr marL="1069848">
              <a:defRPr>
                <a:solidFill>
                  <a:schemeClr val="bg1"/>
                </a:solidFill>
              </a:defRPr>
            </a:lvl4pPr>
            <a:lvl5pPr marL="142646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DBB3-7C34-4E5E-AD13-1B49910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46D-36B7-425F-AEB7-676F0E436ACC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F565-A080-4523-A04C-6DEE2789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7AFB-BAAB-4831-9B67-3646A934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5811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97511-0A94-4CF5-9020-59041E7F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3591-978A-463D-B9B3-9852A288C9B6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F30F-48C0-4828-BF78-0AF6557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4586F-9A9C-4BEB-AF2F-2F8B1B88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1593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E21E-2E07-4ED3-B534-8AED469C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AE4F-17A3-4837-8418-FB6AD56A8907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01461-720E-4840-BF9B-D9C7BF8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E970-AAFF-42C7-8A32-759BAA7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64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DD53-DA5D-4F66-8EAA-913A40461E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FB67F6-71E2-4CE9-9767-63F7E639F73F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8168-B280-402E-8310-35BC958D39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62B9-5194-4705-ABBD-89576E2CC7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381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9E1942-EB53-47E3-BCA7-F99D05C795EC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6410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8E1-FE33-48AD-9218-9258D62CDCC4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80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F4A-3FA1-4A64-AE77-2254BB85F3D2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0792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ADE3-2F67-4EB8-B1F9-B00F8B809757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393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080-1DFC-4303-893C-6B8A3FEC05E8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198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005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381BA6-C3FD-495B-9B56-A30783EC7416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1570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23874-3AD1-4756-B25E-8234DD37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0548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94B4409-2B48-4C2E-B122-78CAC0F6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5939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12A84B0-F10A-4A02-AD57-E01F7676B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" y="0"/>
            <a:ext cx="12192005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1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7102-DD97-4F84-8724-387B81A0E6ED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576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4436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07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443D1-37A3-4969-A6D3-4E99E0560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498488-8765-4B8D-9D72-8E71718AE3EF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B04F4-59F4-4102-9BBD-DB62B48E1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AB0A-887B-46B8-BA72-781970F00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7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928" y="6471244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CD05BAC6-7084-4B5E-A926-4CA635F89C64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188" y="6471244"/>
            <a:ext cx="30861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7221" y="6471244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7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25" r:id="rId2"/>
    <p:sldLayoutId id="2147483826" r:id="rId3"/>
    <p:sldLayoutId id="2147483827" r:id="rId4"/>
    <p:sldLayoutId id="2147483875" r:id="rId5"/>
    <p:sldLayoutId id="2147483873" r:id="rId6"/>
    <p:sldLayoutId id="2147483872" r:id="rId7"/>
    <p:sldLayoutId id="2147483828" r:id="rId8"/>
    <p:sldLayoutId id="2147483877" r:id="rId9"/>
    <p:sldLayoutId id="2147483876" r:id="rId10"/>
    <p:sldLayoutId id="2147483871" r:id="rId11"/>
    <p:sldLayoutId id="2147483829" r:id="rId12"/>
    <p:sldLayoutId id="2147483923" r:id="rId13"/>
    <p:sldLayoutId id="2147483921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74" r:id="rId24"/>
    <p:sldLayoutId id="2147483839" r:id="rId25"/>
    <p:sldLayoutId id="2147483925" r:id="rId26"/>
    <p:sldLayoutId id="2147483926" r:id="rId27"/>
    <p:sldLayoutId id="2147483840" r:id="rId28"/>
    <p:sldLayoutId id="2147483946" r:id="rId29"/>
    <p:sldLayoutId id="2147483947" r:id="rId30"/>
    <p:sldLayoutId id="2147483948" r:id="rId31"/>
    <p:sldLayoutId id="2147483949" r:id="rId32"/>
    <p:sldLayoutId id="2147483950" r:id="rId33"/>
    <p:sldLayoutId id="2147483951" r:id="rId34"/>
    <p:sldLayoutId id="2147483952" r:id="rId35"/>
    <p:sldLayoutId id="2147483953" r:id="rId36"/>
    <p:sldLayoutId id="2147483954" r:id="rId37"/>
    <p:sldLayoutId id="2147483955" r:id="rId38"/>
    <p:sldLayoutId id="2147483956" r:id="rId39"/>
    <p:sldLayoutId id="2147483957" r:id="rId40"/>
    <p:sldLayoutId id="2147483958" r:id="rId41"/>
    <p:sldLayoutId id="2147483959" r:id="rId42"/>
    <p:sldLayoutId id="2147483960" r:id="rId43"/>
    <p:sldLayoutId id="2147483961" r:id="rId44"/>
    <p:sldLayoutId id="2147483962" r:id="rId45"/>
    <p:sldLayoutId id="2147483963" r:id="rId46"/>
    <p:sldLayoutId id="2147483964" r:id="rId47"/>
    <p:sldLayoutId id="2147483965" r:id="rId48"/>
    <p:sldLayoutId id="2147483966" r:id="rId49"/>
    <p:sldLayoutId id="2147483967" r:id="rId5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E89FB01-0304-4B7A-83F4-087FD71058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DE1CE93-8A80-4A24-92CA-71C05E453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9AC85D-6BA0-4E5B-A206-FB7E85E0D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A99D1FF-A731-4C56-AEC5-4C61FAC74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FA7D49F-D989-4CDB-9335-913430F74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928" y="6471244"/>
            <a:ext cx="1191258" cy="1800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A7100257-1BC6-4873-8F55-DA97C4F73818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6944631-E8AF-4601-B721-3347E3AFB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188" y="6471244"/>
            <a:ext cx="3086100" cy="1800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E733AAD-1BCD-417D-A2A4-521F133E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7221" y="6471244"/>
            <a:ext cx="663066" cy="1800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GB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01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3" r:id="rId10"/>
    <p:sldLayoutId id="2147483919" r:id="rId11"/>
    <p:sldLayoutId id="2147483922" r:id="rId12"/>
    <p:sldLayoutId id="2147483924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27" r:id="rId28"/>
    <p:sldLayoutId id="2147483928" r:id="rId29"/>
    <p:sldLayoutId id="2147483918" r:id="rId30"/>
    <p:sldLayoutId id="2147483920" r:id="rId3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2E2E38"/>
                </a:solidFill>
              </a:rPr>
              <a:t>Test Automation Capabilities</a:t>
            </a:r>
            <a:endParaRPr lang="en-GB" sz="2400" b="1" dirty="0">
              <a:solidFill>
                <a:srgbClr val="2E2E38"/>
              </a:solidFill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2E2E38"/>
                </a:solidFill>
              </a:rPr>
              <a:t>Prepared For: T Rowe Price</a:t>
            </a:r>
          </a:p>
          <a:p>
            <a:pPr lvl="1"/>
            <a:r>
              <a:rPr lang="en-GB" dirty="0">
                <a:solidFill>
                  <a:srgbClr val="2E2E38"/>
                </a:solidFill>
                <a:latin typeface="EYInterstate" panose="02000503020000020004" pitchFamily="2" charset="0"/>
              </a:rPr>
              <a:t>12 June 2019</a:t>
            </a:r>
          </a:p>
        </p:txBody>
      </p:sp>
    </p:spTree>
    <p:extLst>
      <p:ext uri="{BB962C8B-B14F-4D97-AF65-F5344CB8AC3E}">
        <p14:creationId xmlns:p14="http://schemas.microsoft.com/office/powerpoint/2010/main" val="124231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Automation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9301834" cy="483480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26F8-F4B3-4E62-B114-129323A9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978E-629F-4B6F-B6CA-42B7DAB017FD}" type="datetime3">
              <a:rPr lang="en-US" smtClean="0"/>
              <a:t>16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345-37AE-4C85-B083-B14D5F5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DA63-16FA-4DE2-87FE-DA29DC28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10</a:t>
            </a:fld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877EE-8ED6-40EF-B53B-2FDCAFCCAB59}"/>
              </a:ext>
            </a:extLst>
          </p:cNvPr>
          <p:cNvCxnSpPr/>
          <p:nvPr/>
        </p:nvCxnSpPr>
        <p:spPr>
          <a:xfrm>
            <a:off x="609918" y="5890037"/>
            <a:ext cx="87193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87DAEAD-2CC0-4DF6-A06C-0D4E05968949}"/>
              </a:ext>
            </a:extLst>
          </p:cNvPr>
          <p:cNvSpPr txBox="1">
            <a:spLocks/>
          </p:cNvSpPr>
          <p:nvPr/>
        </p:nvSpPr>
        <p:spPr>
          <a:xfrm>
            <a:off x="609918" y="5955891"/>
            <a:ext cx="9534842" cy="3956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Footnotes, EY Interstate Light 9pt - Lorem ipsum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sit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amet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, in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quas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nostrud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laoreet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per, ad vim minim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inermis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. Lorem ipsum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sit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amet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consectetur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colore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intu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sitno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.	</a:t>
            </a:r>
          </a:p>
          <a:p>
            <a:pPr marL="0" marR="0" lvl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095F71-F4D3-43FB-8A22-22D9AA617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49386"/>
              </p:ext>
            </p:extLst>
          </p:nvPr>
        </p:nvGraphicFramePr>
        <p:xfrm>
          <a:off x="417195" y="1126762"/>
          <a:ext cx="11171238" cy="128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57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Background / Objectives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545">
                <a:tc>
                  <a:txBody>
                    <a:bodyPr/>
                    <a:lstStyle/>
                    <a:p>
                      <a:pPr marL="171450" indent="-171450" eaLnBrk="0" hangingPunct="0"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itchFamily="34" charset="0"/>
                        <a:buChar char="►"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Compare the TRP reports in scope with BNYM reports to uncover data differences and discrepancies. </a:t>
                      </a:r>
                    </a:p>
                    <a:p>
                      <a:pPr marL="171450" indent="-171450" eaLnBrk="0" hangingPunct="0"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itchFamily="34" charset="0"/>
                        <a:buChar char="►"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Automation will work with SMEs to identify the mapping rules between the reports. The mapping rules will be analyzed and updated on regular basis.</a:t>
                      </a:r>
                    </a:p>
                    <a:p>
                      <a:pPr marL="171450" indent="-171450" eaLnBrk="0" hangingPunct="0"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itchFamily="34" charset="0"/>
                        <a:buChar char="►"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Data Migration validation of 20 million plus records spanning 4 decades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0BAA8-016D-444D-A69B-FBB78596D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33903"/>
              </p:ext>
            </p:extLst>
          </p:nvPr>
        </p:nvGraphicFramePr>
        <p:xfrm>
          <a:off x="499845" y="2547382"/>
          <a:ext cx="5729081" cy="144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Business drivers</a:t>
                      </a: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388">
                <a:tc>
                  <a:txBody>
                    <a:bodyPr/>
                    <a:lstStyle/>
                    <a:p>
                      <a:pPr marL="171450" marR="0" lvl="1" indent="-171450" defTabSz="533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Time Management: 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Limited schedule to deliver a challenging scope of work in top-notch quality</a:t>
                      </a:r>
                    </a:p>
                    <a:p>
                      <a:pPr marL="171450" marR="0" lvl="1" indent="-171450" defTabSz="533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Knowledge Management: 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Lack of a formal training and development program to assess automation proficiency and conduct knowledge transfer opportunities</a:t>
                      </a:r>
                    </a:p>
                    <a:p>
                      <a:pPr marL="171450" marR="0" lvl="1" indent="-171450" defTabSz="533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Limited Test Infrastructure: 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Scaling test environments and infrastructure for timely SIT and UAT execution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1971AB-7204-45DA-A258-BB88948A7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44005"/>
              </p:ext>
            </p:extLst>
          </p:nvPr>
        </p:nvGraphicFramePr>
        <p:xfrm>
          <a:off x="6325288" y="2559229"/>
          <a:ext cx="5263146" cy="145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21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Services / Results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574">
                <a:tc>
                  <a:txBody>
                    <a:bodyPr/>
                    <a:lstStyle/>
                    <a:p>
                      <a:pPr marL="171450" marR="0" lvl="1" indent="-171450" algn="l" defTabSz="533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Reduced Functional, System and UAT Automation testing effort using pre-built Scenarios and scenario templates</a:t>
                      </a:r>
                    </a:p>
                    <a:p>
                      <a:pPr marL="171450" marR="0" lvl="1" indent="-171450" algn="l" defTabSz="533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English-based Gherkin scenarios minimized learning curves thereby reducing knowledge transition and onboarding times dramatically</a:t>
                      </a:r>
                    </a:p>
                    <a:p>
                      <a:pPr marL="171450" marR="0" lvl="1" indent="-171450" algn="l" defTabSz="533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Automation team generate automation test reports daily and based on workstream agreed upon times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DC4A0F-CC3A-42B0-8742-8080407D7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73221"/>
              </p:ext>
            </p:extLst>
          </p:nvPr>
        </p:nvGraphicFramePr>
        <p:xfrm>
          <a:off x="417195" y="4158878"/>
          <a:ext cx="111712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Value delivered to the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client</a:t>
                      </a: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47">
                <a:tc>
                  <a:txBody>
                    <a:bodyPr/>
                    <a:lstStyle/>
                    <a:p>
                      <a:pPr marL="159558" indent="-159558" eaLnBrk="0" hangingPunct="0">
                        <a:spcAft>
                          <a:spcPts val="269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►"/>
                      </a:pPr>
                      <a:endParaRPr lang="en-US" sz="1000" dirty="0">
                        <a:solidFill>
                          <a:srgbClr val="646464"/>
                        </a:solidFill>
                        <a:latin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8BF4182-E609-428C-8A24-B84924F2FCEF}"/>
              </a:ext>
            </a:extLst>
          </p:cNvPr>
          <p:cNvSpPr>
            <a:spLocks/>
          </p:cNvSpPr>
          <p:nvPr/>
        </p:nvSpPr>
        <p:spPr>
          <a:xfrm>
            <a:off x="417195" y="4467482"/>
            <a:ext cx="11171239" cy="759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171450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</a:pPr>
            <a:r>
              <a:rPr lang="en-US" sz="1000" kern="0" dirty="0">
                <a:solidFill>
                  <a:srgbClr val="646464"/>
                </a:solidFill>
                <a:latin typeface="Arial" panose="020B0604020202020204" pitchFamily="34" charset="0"/>
              </a:rPr>
              <a:t>Reduced risk and increased efficiency by streamlining testing processes and providing consistent quality, limiting costly adoption initiatives using open source technologies</a:t>
            </a:r>
          </a:p>
          <a:p>
            <a:pPr marL="171450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</a:pPr>
            <a:r>
              <a:rPr lang="en-US" sz="1000" kern="0" dirty="0">
                <a:solidFill>
                  <a:srgbClr val="646464"/>
                </a:solidFill>
                <a:latin typeface="Arial" panose="020B0604020202020204" pitchFamily="34" charset="0"/>
              </a:rPr>
              <a:t>Setup a scalable and sustainable continuous testing infrastructure</a:t>
            </a:r>
          </a:p>
          <a:p>
            <a:pPr marL="171450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</a:pPr>
            <a:r>
              <a:rPr lang="en-US" sz="1000" kern="0" dirty="0">
                <a:solidFill>
                  <a:srgbClr val="646464"/>
                </a:solidFill>
                <a:latin typeface="Arial" panose="020B0604020202020204" pitchFamily="34" charset="0"/>
              </a:rPr>
              <a:t>Established a team of qualified, knowledgeable and scalable resources with a thorough understanding of the business and technology platforms and reduced the risk of previous resourcing constraints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FE86D-225D-4EBB-ABBB-16A2AC75584B}"/>
              </a:ext>
            </a:extLst>
          </p:cNvPr>
          <p:cNvSpPr/>
          <p:nvPr/>
        </p:nvSpPr>
        <p:spPr>
          <a:xfrm>
            <a:off x="499845" y="542630"/>
            <a:ext cx="11520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EYInterstate Light" pitchFamily="2" charset="0"/>
              </a:rPr>
              <a:t>Assisted with Automated validation of Position, Transaction and Conversion files (request and response from BNYM) during JUAT testing.</a:t>
            </a:r>
            <a:endParaRPr lang="en-US" sz="1400" dirty="0">
              <a:solidFill>
                <a:srgbClr val="646464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8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42AAD-EDA4-45CA-ABED-C154C3D8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3437-B210-4DFB-8A3E-ED9F84179128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F3E3F-E46A-4E89-8BEE-72EE2602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1A449-6D01-4951-B9ED-09837788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11</a:t>
            </a:fld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0" y="1425575"/>
            <a:ext cx="5156200" cy="126682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Section divider over two lines or three lines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0" y="0"/>
            <a:ext cx="6022975" cy="5334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3275" y="1427554"/>
            <a:ext cx="4987925" cy="8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 baseline="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b="0" dirty="0">
                <a:solidFill>
                  <a:srgbClr val="2E2E38"/>
                </a:solidFill>
                <a:latin typeface="+mj-lt"/>
              </a:rPr>
              <a:t>Assessment Proposal</a:t>
            </a:r>
            <a:endParaRPr lang="en-GB" b="0" dirty="0">
              <a:solidFill>
                <a:srgbClr val="2E2E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753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199"/>
            <a:ext cx="10270415" cy="621105"/>
          </a:xfrm>
        </p:spPr>
        <p:txBody>
          <a:bodyPr/>
          <a:lstStyle/>
          <a:p>
            <a:r>
              <a:rPr lang="en-GB" dirty="0"/>
              <a:t>Automation Assessment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59326"/>
            <a:ext cx="8047367" cy="4939350"/>
          </a:xfrm>
          <a:solidFill>
            <a:schemeClr val="bg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vert="vert270" rtlCol="0" anchor="ctr" anchorCtr="0"/>
          <a:lstStyle/>
          <a:p>
            <a:pPr algn="ctr">
              <a:buClrTx/>
              <a:buSzTx/>
              <a:buFontTx/>
            </a:pPr>
            <a:endParaRPr lang="en-GB" sz="105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26F8-F4B3-4E62-B114-129323A9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978E-629F-4B6F-B6CA-42B7DAB017FD}" type="datetime3">
              <a:rPr lang="en-US" smtClean="0"/>
              <a:t>16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345-37AE-4C85-B083-B14D5F5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DA63-16FA-4DE2-87FE-DA29DC28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67" y="6471244"/>
            <a:ext cx="663066" cy="180000"/>
          </a:xfr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12</a:t>
            </a:fld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877EE-8ED6-40EF-B53B-2FDCAFCCAB59}"/>
              </a:ext>
            </a:extLst>
          </p:cNvPr>
          <p:cNvCxnSpPr/>
          <p:nvPr/>
        </p:nvCxnSpPr>
        <p:spPr>
          <a:xfrm>
            <a:off x="609918" y="5890037"/>
            <a:ext cx="87193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0CB4EFE-FD48-4889-B10E-EFF77D047991}"/>
              </a:ext>
            </a:extLst>
          </p:cNvPr>
          <p:cNvSpPr txBox="1">
            <a:spLocks/>
          </p:cNvSpPr>
          <p:nvPr/>
        </p:nvSpPr>
        <p:spPr>
          <a:xfrm>
            <a:off x="114301" y="25644"/>
            <a:ext cx="1158536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DC1C6D-0890-4809-922B-50B8D6DD52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63066" y="1723647"/>
            <a:ext cx="2283536" cy="1282363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lvl="1" indent="-171450" eaLnBrk="0" hangingPunct="0">
              <a:lnSpc>
                <a:spcPct val="100000"/>
              </a:lnSpc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Gather business information from documentation, interviews, and surveys</a:t>
            </a:r>
          </a:p>
          <a:p>
            <a:pPr marL="171450" lvl="1" indent="-171450" eaLnBrk="0" hangingPunct="0">
              <a:lnSpc>
                <a:spcPct val="100000"/>
              </a:lnSpc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Document current state summary findings</a:t>
            </a:r>
          </a:p>
          <a:p>
            <a:pPr marL="171450" lvl="1" indent="-171450" eaLnBrk="0" hangingPunct="0">
              <a:lnSpc>
                <a:spcPct val="100000"/>
              </a:lnSpc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Identify and Assess the testing functions that are candidate for Automation.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2CBA0-8993-42BB-8253-3B5844CC169F}"/>
              </a:ext>
            </a:extLst>
          </p:cNvPr>
          <p:cNvSpPr/>
          <p:nvPr/>
        </p:nvSpPr>
        <p:spPr>
          <a:xfrm>
            <a:off x="634180" y="986088"/>
            <a:ext cx="420062" cy="70475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</a:ln>
          <a:effectLst/>
        </p:spPr>
        <p:txBody>
          <a:bodyPr vert="vert27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9E07D8-FF10-48AF-B4A3-B90D8EEA7EC8}"/>
              </a:ext>
            </a:extLst>
          </p:cNvPr>
          <p:cNvSpPr/>
          <p:nvPr/>
        </p:nvSpPr>
        <p:spPr>
          <a:xfrm>
            <a:off x="634180" y="1723647"/>
            <a:ext cx="420062" cy="1282363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</a:ln>
          <a:effectLst/>
        </p:spPr>
        <p:txBody>
          <a:bodyPr vert="vert27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2990D-18A8-4BAD-8538-5E7904B3E546}"/>
              </a:ext>
            </a:extLst>
          </p:cNvPr>
          <p:cNvSpPr/>
          <p:nvPr/>
        </p:nvSpPr>
        <p:spPr>
          <a:xfrm>
            <a:off x="634180" y="3063110"/>
            <a:ext cx="420062" cy="1371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</a:ln>
          <a:effectLst/>
        </p:spPr>
        <p:txBody>
          <a:bodyPr vert="vert27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Deliverables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DA1B6-B4B2-4C70-88FD-D41D1EA9AC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6450" y="1723647"/>
            <a:ext cx="1804407" cy="1282363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marR="0" lvl="1" indent="-171450" eaLnBrk="0" fontAlgn="auto" hangingPunct="0"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Identify and map stakeholders </a:t>
            </a:r>
          </a:p>
          <a:p>
            <a:pPr marL="171450" marR="0" lvl="1" indent="-171450" eaLnBrk="0" fontAlgn="auto" hangingPunct="0"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Schedule interviews</a:t>
            </a:r>
          </a:p>
          <a:p>
            <a:pPr marL="171450" marR="0" lvl="1" indent="-171450" eaLnBrk="0" fontAlgn="auto" hangingPunct="0"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Gather current state documentation</a:t>
            </a:r>
          </a:p>
          <a:p>
            <a:pPr marL="171450" marR="0" lvl="1" indent="-171450" eaLnBrk="0" fontAlgn="auto" hangingPunct="0"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Understand the application 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D8835-F11F-43BA-9038-D598D45726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6449" y="3063110"/>
            <a:ext cx="1804407" cy="13716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Define Automation Plan, Including Key milestones. 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Stakeholder map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Questions to be sent to interviewees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A4ADB-1F22-4A8F-B7A3-86AE6BF85B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63065" y="3064041"/>
            <a:ext cx="2292274" cy="136456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Documentation checklist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Current state summary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Interview Results and Analysis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Areas of focus for Automation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Initial Assessment on ROI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endParaRPr lang="en-US" sz="900" kern="0" dirty="0">
              <a:solidFill>
                <a:srgbClr val="646464"/>
              </a:solidFill>
              <a:latin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713B2-E950-4F7F-B0BB-FC621593C4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96341" y="1729481"/>
            <a:ext cx="2567063" cy="1276529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lvl="1" indent="-171450" eaLnBrk="0" hangingPunct="0">
              <a:lnSpc>
                <a:spcPct val="100000"/>
              </a:lnSpc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Leverage and apply industry leading Automation practices , build eTAF framework use case for identified areas.</a:t>
            </a:r>
          </a:p>
          <a:p>
            <a:pPr marL="171450" lvl="1" indent="-171450" eaLnBrk="0" hangingPunct="0">
              <a:lnSpc>
                <a:spcPct val="100000"/>
              </a:lnSpc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Identify potential improvement opportunities (gaps)</a:t>
            </a:r>
          </a:p>
          <a:p>
            <a:pPr marL="171450" lvl="1" indent="-171450" eaLnBrk="0" hangingPunct="0">
              <a:lnSpc>
                <a:spcPct val="100000"/>
              </a:lnSpc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Develop Automation Test Plan</a:t>
            </a:r>
          </a:p>
          <a:p>
            <a:pPr marL="171450" lvl="1" indent="-171450" eaLnBrk="0" hangingPunct="0">
              <a:lnSpc>
                <a:spcPct val="100000"/>
              </a:lnSpc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Assess current reporting measurements and metrics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70000"/>
              <a:buFont typeface="Arial"/>
              <a:buChar char="►"/>
              <a:tabLst>
                <a:tab pos="2959231" algn="l"/>
                <a:tab pos="4275899" algn="r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75B5DF-8DF7-463F-9A70-29F76DA935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14346" y="3057111"/>
            <a:ext cx="2577788" cy="13716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Modules / Features important from client perspective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Identify redundant and reusable test cases.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Target state recommendations (Test Execution, Automation, Data, Environments, Tools &amp; Technology, Operations)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Accounting for percentage of tests that needs to stay manual.</a:t>
            </a:r>
            <a:endParaRPr lang="en-US" sz="1000" kern="0" dirty="0">
              <a:solidFill>
                <a:srgbClr val="646464"/>
              </a:solidFill>
              <a:latin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99AD4F-3487-49E5-9211-87E67BED6B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21727" y="1743385"/>
            <a:ext cx="3256555" cy="1262626"/>
          </a:xfrm>
          <a:prstGeom prst="rect">
            <a:avLst/>
          </a:prstGeom>
          <a:solidFill>
            <a:srgbClr val="E0E0E0"/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Outline principles (business and technology) for a pilot area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Socialize the Automation Strategy &amp; Roadmap recommendations with Stakeholders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Develop Automation Test plan, including interim states and decide test cases for POC</a:t>
            </a:r>
          </a:p>
          <a:p>
            <a:pPr marL="0" lvl="1" eaLnBrk="0" hangingPunct="0">
              <a:spcAft>
                <a:spcPts val="200"/>
              </a:spcAft>
              <a:buClr>
                <a:srgbClr val="808080"/>
              </a:buClr>
              <a:buSzPct val="70000"/>
              <a:tabLst>
                <a:tab pos="2959231" algn="l"/>
                <a:tab pos="4275899" algn="r"/>
              </a:tabLst>
              <a:defRPr/>
            </a:pPr>
            <a:endParaRPr lang="en-US" sz="900" kern="0" dirty="0">
              <a:solidFill>
                <a:srgbClr val="646464"/>
              </a:solidFill>
              <a:latin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32DB38-F184-4442-95C7-BAE4349785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43018" y="3064041"/>
            <a:ext cx="3235263" cy="136467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</a:rPr>
              <a:t>High Level Target State Implementation Roadmap and prioritization matrix.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Finalize ROI for Automation efforts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Test Transformation Strategy </a:t>
            </a:r>
            <a:b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</a:b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(Final Deliverable)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Initial Pilot and / or Proof of Concept identification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Automation Investment: Tools and Resources</a:t>
            </a:r>
            <a:endParaRPr lang="en-US" sz="900" kern="0" dirty="0">
              <a:solidFill>
                <a:srgbClr val="646464"/>
              </a:solidFill>
              <a:latin typeface="Arial" panose="020B0604020202020204" pitchFamily="34" charset="0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70000"/>
              <a:buFont typeface="Arial"/>
              <a:buChar char="►"/>
              <a:tabLst>
                <a:tab pos="2959231" algn="l"/>
                <a:tab pos="4275899" algn="r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C98BF-1911-4B10-B7E6-813256436CD0}"/>
              </a:ext>
            </a:extLst>
          </p:cNvPr>
          <p:cNvSpPr/>
          <p:nvPr/>
        </p:nvSpPr>
        <p:spPr>
          <a:xfrm>
            <a:off x="1106448" y="5585171"/>
            <a:ext cx="10110709" cy="230767"/>
          </a:xfrm>
          <a:prstGeom prst="rect">
            <a:avLst/>
          </a:prstGeom>
          <a:solidFill>
            <a:srgbClr val="646464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Total duration: 4 - 5 weeks ( 3 onsite and 1 SDC for Automation Assessment of 10 workstreams)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31862C-2BAA-4C64-BC40-03F91E58276E}"/>
              </a:ext>
            </a:extLst>
          </p:cNvPr>
          <p:cNvSpPr/>
          <p:nvPr/>
        </p:nvSpPr>
        <p:spPr>
          <a:xfrm>
            <a:off x="5355710" y="5314375"/>
            <a:ext cx="2536424" cy="218710"/>
          </a:xfrm>
          <a:prstGeom prst="rect">
            <a:avLst/>
          </a:prstGeom>
          <a:solidFill>
            <a:srgbClr val="80808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EBB49E-5B5A-4774-8D70-11568838CC59}"/>
              </a:ext>
            </a:extLst>
          </p:cNvPr>
          <p:cNvSpPr/>
          <p:nvPr/>
        </p:nvSpPr>
        <p:spPr>
          <a:xfrm>
            <a:off x="7960604" y="5305551"/>
            <a:ext cx="3256554" cy="232344"/>
          </a:xfrm>
          <a:prstGeom prst="rect">
            <a:avLst/>
          </a:prstGeom>
          <a:solidFill>
            <a:srgbClr val="80808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 pitchFamily="34" charset="0"/>
              </a:rPr>
              <a:t>1 week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A3D743-5323-420F-80F8-24FE0C17A16E}"/>
              </a:ext>
            </a:extLst>
          </p:cNvPr>
          <p:cNvSpPr/>
          <p:nvPr/>
        </p:nvSpPr>
        <p:spPr>
          <a:xfrm>
            <a:off x="634180" y="5292592"/>
            <a:ext cx="420062" cy="54251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</a:ln>
          <a:effectLst/>
        </p:spPr>
        <p:txBody>
          <a:bodyPr vert="vert27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Duration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776482-AD69-4C65-A6D4-CA767AEA74F2}"/>
              </a:ext>
            </a:extLst>
          </p:cNvPr>
          <p:cNvSpPr/>
          <p:nvPr/>
        </p:nvSpPr>
        <p:spPr>
          <a:xfrm>
            <a:off x="634181" y="4501385"/>
            <a:ext cx="420062" cy="762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</a:ln>
          <a:effectLst/>
        </p:spPr>
        <p:txBody>
          <a:bodyPr vert="vert27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Accelerators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C61D3F-C0CA-45F4-AA48-8C64949712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4312" y="4482727"/>
            <a:ext cx="1804407" cy="7620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Automation plan template 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Meeting minutes template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Application flow Diagrams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70000"/>
              <a:buFont typeface="Arial"/>
              <a:buChar char="►"/>
              <a:tabLst>
                <a:tab pos="2959231" algn="l"/>
                <a:tab pos="4275899" algn="r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sym typeface="Times New Roman" pitchFamily="18" charset="0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70000"/>
              <a:buFont typeface="Arial"/>
              <a:buChar char="►"/>
              <a:tabLst>
                <a:tab pos="2959231" algn="l"/>
                <a:tab pos="4275899" algn="r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809DC-1781-4900-A187-F8E72E6F49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64466" y="4482727"/>
            <a:ext cx="2280735" cy="7620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Existing documentation and Current state Assessment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Leading practices &amp; EY points of view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Evaluation templates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70000"/>
              <a:buFont typeface="Wingdings" panose="05000000000000000000" pitchFamily="2" charset="2"/>
              <a:buChar char="Ø"/>
              <a:tabLst>
                <a:tab pos="2959231" algn="l"/>
                <a:tab pos="4275899" algn="r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D6CE0A-FC25-41A7-8FC9-410B91C0E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12812" y="4472732"/>
            <a:ext cx="2579322" cy="7620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Evaluation templates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Prioritization matrix templates</a:t>
            </a:r>
          </a:p>
          <a:p>
            <a:pPr marL="171450" lvl="1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Test case complexity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0C844E-9A6B-43D4-B759-BD24A990C1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60603" y="4481537"/>
            <a:ext cx="3217677" cy="7620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>
            <a:noFill/>
          </a:ln>
          <a:extLst/>
        </p:spPr>
        <p:txBody>
          <a:bodyPr lIns="86493" tIns="43247" rIns="86493" bIns="43247"/>
          <a:lstStyle/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Roadmap templates</a:t>
            </a:r>
          </a:p>
          <a:p>
            <a:pPr marL="171450" marR="0" lvl="1" indent="-1714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  <a:tabLst>
                <a:tab pos="2959231" algn="l"/>
                <a:tab pos="4275899" algn="r"/>
              </a:tabLst>
              <a:defRPr/>
            </a:pPr>
            <a:r>
              <a:rPr lang="en-US" sz="900" kern="0" dirty="0">
                <a:solidFill>
                  <a:srgbClr val="646464"/>
                </a:solidFill>
                <a:latin typeface="Arial" panose="020B0604020202020204" pitchFamily="34" charset="0"/>
                <a:sym typeface="Times New Roman" pitchFamily="18" charset="0"/>
              </a:rPr>
              <a:t>Application testing requirements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808080"/>
              </a:buClr>
              <a:buSzPct val="70000"/>
              <a:buFont typeface="Arial"/>
              <a:buChar char="►"/>
              <a:tabLst>
                <a:tab pos="2959231" algn="l"/>
                <a:tab pos="4275899" algn="r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0FF192-F53F-40BA-8000-4E9DE0918C6A}"/>
              </a:ext>
            </a:extLst>
          </p:cNvPr>
          <p:cNvSpPr/>
          <p:nvPr/>
        </p:nvSpPr>
        <p:spPr>
          <a:xfrm>
            <a:off x="1116724" y="5291007"/>
            <a:ext cx="1804407" cy="246888"/>
          </a:xfrm>
          <a:prstGeom prst="rect">
            <a:avLst/>
          </a:prstGeom>
          <a:solidFill>
            <a:srgbClr val="80808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 pitchFamily="34" charset="0"/>
              </a:rPr>
              <a:t>5 days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73B54F-CE54-43F2-ADAF-3503DEE42A22}"/>
              </a:ext>
            </a:extLst>
          </p:cNvPr>
          <p:cNvSpPr/>
          <p:nvPr/>
        </p:nvSpPr>
        <p:spPr>
          <a:xfrm>
            <a:off x="2966114" y="5292592"/>
            <a:ext cx="2307472" cy="246888"/>
          </a:xfrm>
          <a:prstGeom prst="rect">
            <a:avLst/>
          </a:prstGeom>
          <a:solidFill>
            <a:srgbClr val="80808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 weeks</a:t>
            </a:r>
          </a:p>
        </p:txBody>
      </p:sp>
      <p:sp>
        <p:nvSpPr>
          <p:cNvPr id="32" name="Pentagon 25">
            <a:extLst>
              <a:ext uri="{FF2B5EF4-FFF2-40B4-BE49-F238E27FC236}">
                <a16:creationId xmlns:a16="http://schemas.microsoft.com/office/drawing/2014/main" id="{36DC1498-4BDE-4420-B267-F8FED4D5E5C6}"/>
              </a:ext>
            </a:extLst>
          </p:cNvPr>
          <p:cNvSpPr/>
          <p:nvPr/>
        </p:nvSpPr>
        <p:spPr bwMode="auto">
          <a:xfrm>
            <a:off x="1106450" y="979442"/>
            <a:ext cx="2066544" cy="711396"/>
          </a:xfrm>
          <a:prstGeom prst="homePlate">
            <a:avLst>
              <a:gd name="adj" fmla="val 39661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lIns="0" tIns="0" rIns="0" bIns="0" rtlCol="0" anchor="ctr" anchorCtr="0"/>
          <a:lstStyle/>
          <a:p>
            <a:pPr marL="344487" defTabSz="800100">
              <a:lnSpc>
                <a:spcPct val="120000"/>
              </a:lnSpc>
            </a:pPr>
            <a:r>
              <a:rPr lang="en-US" sz="900" b="1" u="sng" dirty="0">
                <a:latin typeface="Calibri" panose="020F0502020204030204" pitchFamily="34" charset="0"/>
              </a:rPr>
              <a:t>1. Mobilize</a:t>
            </a:r>
            <a:br>
              <a:rPr lang="en-US" sz="900" b="1" u="sng" dirty="0">
                <a:latin typeface="Calibri" panose="020F0502020204030204" pitchFamily="34" charset="0"/>
              </a:rPr>
            </a:br>
            <a:r>
              <a:rPr lang="en-US" sz="900" b="1" u="sng" dirty="0">
                <a:latin typeface="Calibri" panose="020F0502020204030204" pitchFamily="34" charset="0"/>
              </a:rPr>
              <a:t>(Identify / Scope / Plan)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A75BAA-C091-4C43-AB22-15AE0EB35A35}"/>
              </a:ext>
            </a:extLst>
          </p:cNvPr>
          <p:cNvGrpSpPr/>
          <p:nvPr/>
        </p:nvGrpSpPr>
        <p:grpSpPr>
          <a:xfrm>
            <a:off x="2964466" y="1338268"/>
            <a:ext cx="2506930" cy="336566"/>
            <a:chOff x="2952048" y="1390855"/>
            <a:chExt cx="2100938" cy="331503"/>
          </a:xfrm>
          <a:solidFill>
            <a:schemeClr val="tx2"/>
          </a:solidFill>
        </p:grpSpPr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61ED96C6-7AE5-4A98-9337-253F8D8FEE7F}"/>
                </a:ext>
              </a:extLst>
            </p:cNvPr>
            <p:cNvSpPr/>
            <p:nvPr/>
          </p:nvSpPr>
          <p:spPr bwMode="auto">
            <a:xfrm>
              <a:off x="2952048" y="1390855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50258B2-72F1-4EE5-9049-1BCA5B5C9949}"/>
                </a:ext>
              </a:extLst>
            </p:cNvPr>
            <p:cNvSpPr/>
            <p:nvPr/>
          </p:nvSpPr>
          <p:spPr bwMode="auto">
            <a:xfrm>
              <a:off x="3736617" y="1390855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CEAF57-39ED-4437-8BFD-598F2059E0F6}"/>
                </a:ext>
              </a:extLst>
            </p:cNvPr>
            <p:cNvSpPr/>
            <p:nvPr/>
          </p:nvSpPr>
          <p:spPr bwMode="auto">
            <a:xfrm>
              <a:off x="3214390" y="1390855"/>
              <a:ext cx="1500600" cy="32004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r>
                <a:rPr lang="en-US" sz="900" b="1" u="sng" dirty="0">
                  <a:latin typeface="Calibri" panose="020F0502020204030204" pitchFamily="34" charset="0"/>
                </a:rPr>
                <a:t>2. Assess Current State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B50C95-C025-45DD-9F06-BA6EDEB347E0}"/>
              </a:ext>
            </a:extLst>
          </p:cNvPr>
          <p:cNvGrpSpPr/>
          <p:nvPr/>
        </p:nvGrpSpPr>
        <p:grpSpPr>
          <a:xfrm>
            <a:off x="5167497" y="1324915"/>
            <a:ext cx="2913415" cy="349795"/>
            <a:chOff x="2952048" y="1390855"/>
            <a:chExt cx="2129023" cy="331503"/>
          </a:xfrm>
          <a:solidFill>
            <a:schemeClr val="tx2"/>
          </a:solidFill>
        </p:grpSpPr>
        <p:sp>
          <p:nvSpPr>
            <p:cNvPr id="38" name="Flowchart: Data 37">
              <a:extLst>
                <a:ext uri="{FF2B5EF4-FFF2-40B4-BE49-F238E27FC236}">
                  <a16:creationId xmlns:a16="http://schemas.microsoft.com/office/drawing/2014/main" id="{3B8B1415-EC42-4F71-9F66-5E3A82E3F071}"/>
                </a:ext>
              </a:extLst>
            </p:cNvPr>
            <p:cNvSpPr/>
            <p:nvPr/>
          </p:nvSpPr>
          <p:spPr bwMode="auto">
            <a:xfrm>
              <a:off x="2952048" y="1390855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2FB5383-FC6E-490F-9D71-C69C49047D47}"/>
                </a:ext>
              </a:extLst>
            </p:cNvPr>
            <p:cNvSpPr/>
            <p:nvPr/>
          </p:nvSpPr>
          <p:spPr bwMode="auto">
            <a:xfrm>
              <a:off x="3764702" y="1390855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F9ACEE-50A0-4828-B2D3-6B36791B50FB}"/>
                </a:ext>
              </a:extLst>
            </p:cNvPr>
            <p:cNvSpPr/>
            <p:nvPr/>
          </p:nvSpPr>
          <p:spPr bwMode="auto">
            <a:xfrm>
              <a:off x="3217340" y="1419173"/>
              <a:ext cx="1582922" cy="21733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r>
                <a:rPr lang="en-US" sz="900" b="1" u="sng" dirty="0">
                  <a:latin typeface="Calibri" panose="020F0502020204030204" pitchFamily="34" charset="0"/>
                </a:rPr>
                <a:t>3. Develop Recommendations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8A575B-1DE4-4458-A7D7-903A0B6890F9}"/>
              </a:ext>
            </a:extLst>
          </p:cNvPr>
          <p:cNvGrpSpPr/>
          <p:nvPr/>
        </p:nvGrpSpPr>
        <p:grpSpPr>
          <a:xfrm>
            <a:off x="7717878" y="1324914"/>
            <a:ext cx="3651409" cy="361373"/>
            <a:chOff x="2952048" y="1390855"/>
            <a:chExt cx="2100938" cy="331503"/>
          </a:xfrm>
          <a:solidFill>
            <a:schemeClr val="tx2"/>
          </a:solidFill>
        </p:grpSpPr>
        <p:sp>
          <p:nvSpPr>
            <p:cNvPr id="42" name="Flowchart: Data 41">
              <a:extLst>
                <a:ext uri="{FF2B5EF4-FFF2-40B4-BE49-F238E27FC236}">
                  <a16:creationId xmlns:a16="http://schemas.microsoft.com/office/drawing/2014/main" id="{69A15897-2D94-4A3B-9EC8-28A45759DCB4}"/>
                </a:ext>
              </a:extLst>
            </p:cNvPr>
            <p:cNvSpPr/>
            <p:nvPr/>
          </p:nvSpPr>
          <p:spPr bwMode="auto">
            <a:xfrm>
              <a:off x="2952048" y="1390855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6DFDD057-731E-429E-B706-6FCD84F1FD89}"/>
                </a:ext>
              </a:extLst>
            </p:cNvPr>
            <p:cNvSpPr/>
            <p:nvPr/>
          </p:nvSpPr>
          <p:spPr bwMode="auto">
            <a:xfrm>
              <a:off x="3736617" y="1390855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492707-E60E-4261-BA1A-A4B43D149691}"/>
                </a:ext>
              </a:extLst>
            </p:cNvPr>
            <p:cNvSpPr/>
            <p:nvPr/>
          </p:nvSpPr>
          <p:spPr bwMode="auto">
            <a:xfrm>
              <a:off x="3331921" y="1411191"/>
              <a:ext cx="1440712" cy="271605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r>
                <a:rPr lang="en-US" sz="900" b="1" u="sng" dirty="0">
                  <a:latin typeface="Calibri" panose="020F0502020204030204" pitchFamily="34" charset="0"/>
                </a:rPr>
                <a:t>4.  Business Case(Develop Roadmap)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2EC4E9-58ED-49A0-A52E-4C11BFEDF4AA}"/>
              </a:ext>
            </a:extLst>
          </p:cNvPr>
          <p:cNvGrpSpPr/>
          <p:nvPr/>
        </p:nvGrpSpPr>
        <p:grpSpPr>
          <a:xfrm>
            <a:off x="2910854" y="975618"/>
            <a:ext cx="8442090" cy="329717"/>
            <a:chOff x="2947269" y="1303940"/>
            <a:chExt cx="5942971" cy="331503"/>
          </a:xfrm>
          <a:solidFill>
            <a:schemeClr val="tx2"/>
          </a:solidFill>
        </p:grpSpPr>
        <p:sp>
          <p:nvSpPr>
            <p:cNvPr id="46" name="Flowchart: Data 45">
              <a:extLst>
                <a:ext uri="{FF2B5EF4-FFF2-40B4-BE49-F238E27FC236}">
                  <a16:creationId xmlns:a16="http://schemas.microsoft.com/office/drawing/2014/main" id="{448654E0-5C4C-49B8-B435-5EB10299492E}"/>
                </a:ext>
              </a:extLst>
            </p:cNvPr>
            <p:cNvSpPr/>
            <p:nvPr/>
          </p:nvSpPr>
          <p:spPr bwMode="auto">
            <a:xfrm flipH="1">
              <a:off x="4875123" y="1303940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Flowchart: Data 46">
              <a:extLst>
                <a:ext uri="{FF2B5EF4-FFF2-40B4-BE49-F238E27FC236}">
                  <a16:creationId xmlns:a16="http://schemas.microsoft.com/office/drawing/2014/main" id="{98391FBD-057B-4AD4-8982-03DCBDAB8EF3}"/>
                </a:ext>
              </a:extLst>
            </p:cNvPr>
            <p:cNvSpPr/>
            <p:nvPr/>
          </p:nvSpPr>
          <p:spPr bwMode="auto">
            <a:xfrm flipH="1">
              <a:off x="5859953" y="1303940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Flowchart: Data 47">
              <a:extLst>
                <a:ext uri="{FF2B5EF4-FFF2-40B4-BE49-F238E27FC236}">
                  <a16:creationId xmlns:a16="http://schemas.microsoft.com/office/drawing/2014/main" id="{D80890D0-EB50-415D-BE9F-7F6F807CD086}"/>
                </a:ext>
              </a:extLst>
            </p:cNvPr>
            <p:cNvSpPr/>
            <p:nvPr/>
          </p:nvSpPr>
          <p:spPr bwMode="auto">
            <a:xfrm flipH="1">
              <a:off x="6882392" y="1303940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Flowchart: Data 48">
              <a:extLst>
                <a:ext uri="{FF2B5EF4-FFF2-40B4-BE49-F238E27FC236}">
                  <a16:creationId xmlns:a16="http://schemas.microsoft.com/office/drawing/2014/main" id="{12992FAB-DF85-4885-A185-1B6751A5ED3F}"/>
                </a:ext>
              </a:extLst>
            </p:cNvPr>
            <p:cNvSpPr/>
            <p:nvPr/>
          </p:nvSpPr>
          <p:spPr bwMode="auto">
            <a:xfrm flipH="1">
              <a:off x="7573871" y="1303940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Flowchart: Data 49">
              <a:extLst>
                <a:ext uri="{FF2B5EF4-FFF2-40B4-BE49-F238E27FC236}">
                  <a16:creationId xmlns:a16="http://schemas.microsoft.com/office/drawing/2014/main" id="{66CDC464-FC77-453D-AE12-15D0505B02F8}"/>
                </a:ext>
              </a:extLst>
            </p:cNvPr>
            <p:cNvSpPr/>
            <p:nvPr/>
          </p:nvSpPr>
          <p:spPr bwMode="auto">
            <a:xfrm flipH="1">
              <a:off x="3925723" y="1303940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lowchart: Data 50">
              <a:extLst>
                <a:ext uri="{FF2B5EF4-FFF2-40B4-BE49-F238E27FC236}">
                  <a16:creationId xmlns:a16="http://schemas.microsoft.com/office/drawing/2014/main" id="{E46D8690-83B8-4D61-B53C-EBFD48858D57}"/>
                </a:ext>
              </a:extLst>
            </p:cNvPr>
            <p:cNvSpPr/>
            <p:nvPr/>
          </p:nvSpPr>
          <p:spPr bwMode="auto">
            <a:xfrm flipH="1">
              <a:off x="2947269" y="1303940"/>
              <a:ext cx="1316369" cy="331503"/>
            </a:xfrm>
            <a:prstGeom prst="flowChartInputOutpu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endParaRPr lang="en-US" sz="900" b="1" u="sng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02837C-3767-43F1-B748-6211523D5D44}"/>
                </a:ext>
              </a:extLst>
            </p:cNvPr>
            <p:cNvSpPr/>
            <p:nvPr/>
          </p:nvSpPr>
          <p:spPr bwMode="auto">
            <a:xfrm>
              <a:off x="3274257" y="1303940"/>
              <a:ext cx="5269487" cy="30198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800100">
                <a:lnSpc>
                  <a:spcPct val="120000"/>
                </a:lnSpc>
              </a:pPr>
              <a:r>
                <a:rPr lang="en-US" sz="1050" b="1" u="sng" dirty="0">
                  <a:latin typeface="Calibri" panose="020F0502020204030204" pitchFamily="34" charset="0"/>
                </a:rPr>
                <a:t>Develop Test Automation Strategy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17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44A-2C5E-45CC-ADD4-74BD74A8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4FD8B-C289-48D2-80D7-D0D3028B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4021-CB4E-4A4F-8709-D33FAB29C8FB}" type="datetime3">
              <a:rPr lang="en-US" smtClean="0"/>
              <a:t>16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F406-1F4E-4C5D-BB7F-B9F4E18E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5EFFF-49FA-48F3-B005-87415B6E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13</a:t>
            </a:fld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75A2D-DF66-4099-B2E1-BE2D268E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66" y="1137920"/>
            <a:ext cx="10978515" cy="4947920"/>
          </a:xfrm>
        </p:spPr>
        <p:txBody>
          <a:bodyPr/>
          <a:lstStyle/>
          <a:p>
            <a:r>
              <a:rPr lang="en-US" sz="1200" b="1" kern="0" dirty="0">
                <a:latin typeface="+mn-lt"/>
              </a:rPr>
              <a:t>The Business Benefits of test automation is both qualitative and quantitative that includes </a:t>
            </a:r>
          </a:p>
          <a:p>
            <a:pPr lvl="1"/>
            <a:r>
              <a:rPr lang="en-US" sz="1000" b="1" kern="0" dirty="0">
                <a:latin typeface="+mn-lt"/>
              </a:rPr>
              <a:t>Faster delivery of quality software.</a:t>
            </a:r>
          </a:p>
          <a:p>
            <a:pPr lvl="1"/>
            <a:r>
              <a:rPr lang="en-US" sz="1000" b="1" kern="0" dirty="0">
                <a:latin typeface="+mn-lt"/>
              </a:rPr>
              <a:t>Increase the scope of test coverage,</a:t>
            </a:r>
          </a:p>
          <a:p>
            <a:pPr lvl="1"/>
            <a:r>
              <a:rPr lang="en-US" sz="1000" b="1" kern="0" dirty="0">
                <a:latin typeface="+mn-lt"/>
              </a:rPr>
              <a:t>More regressions, Run more tests without increasing costs in the same amount of time</a:t>
            </a:r>
          </a:p>
          <a:p>
            <a:pPr lvl="1"/>
            <a:r>
              <a:rPr lang="en-US" sz="1000" b="1" kern="0" dirty="0">
                <a:latin typeface="+mn-lt"/>
              </a:rPr>
              <a:t>Reduced efforts ( cost and resources).</a:t>
            </a:r>
          </a:p>
          <a:p>
            <a:pPr lvl="1"/>
            <a:r>
              <a:rPr lang="en-US" sz="1000" b="1" kern="0" dirty="0">
                <a:latin typeface="+mn-lt"/>
              </a:rPr>
              <a:t>Find the hard-to-detect defects earlier, when they are easier to fix</a:t>
            </a:r>
          </a:p>
          <a:p>
            <a:r>
              <a:rPr lang="en-US" sz="1200" b="1" kern="0" dirty="0">
                <a:latin typeface="+mn-lt"/>
              </a:rPr>
              <a:t>After analyzing the reports in scope for Derivatives workstream, automation team calculated manual effort which approx. 198 hours versus 24 hours of automation effort. Overall 88% time saving for the reports in scope, making sure 100% of trades are validated that is not possible manually. </a:t>
            </a:r>
          </a:p>
          <a:p>
            <a:endParaRPr lang="en-US" sz="1200" b="1" kern="0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62280-02EA-45CB-A23D-C8935FB02B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669" y="2638569"/>
            <a:ext cx="10695747" cy="1685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887B2-C910-47B8-9273-3FBC62B93E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669" y="4323742"/>
            <a:ext cx="10773012" cy="15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8" name="Content Placeholder 20">
            <a:extLst>
              <a:ext uri="{FF2B5EF4-FFF2-40B4-BE49-F238E27FC236}">
                <a16:creationId xmlns:a16="http://schemas.microsoft.com/office/drawing/2014/main" id="{C48B5C5C-37A9-4300-B3C0-F9BE781F2D5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997795053"/>
              </p:ext>
            </p:extLst>
          </p:nvPr>
        </p:nvGraphicFramePr>
        <p:xfrm>
          <a:off x="609600" y="1138238"/>
          <a:ext cx="4824298" cy="2145305"/>
        </p:xfrm>
        <a:graphic>
          <a:graphicData uri="http://schemas.openxmlformats.org/drawingml/2006/table">
            <a:tbl>
              <a:tblPr firstRow="1" bandRow="1"/>
              <a:tblGrid>
                <a:gridCol w="60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1.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ETAF Framework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2.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Layer Based Automation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3.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Enterprise Automation Framework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Case Studies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Proposal for Initial Assessment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B3424D2-9C2D-43C6-A019-435FA56F27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535198-EE4A-45E1-A710-3A415E4811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23008" y="1635009"/>
            <a:ext cx="5465425" cy="806266"/>
          </a:xfrm>
        </p:spPr>
        <p:txBody>
          <a:bodyPr/>
          <a:lstStyle/>
          <a:p>
            <a:r>
              <a:rPr lang="en-IN" dirty="0"/>
              <a:t>Review the capabilities available under EY’s Test Automation service offering and explore applicability across the Re-inventing Investment Operations (RIO) program</a:t>
            </a: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057CF-B986-41E6-95A7-219156C0280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C95076-94E0-49D0-9E0C-0CC5263DC9E4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A4B44-D4E5-427C-9B1C-3267FC4DAAC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8AE0-B817-48DB-9976-75867758610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1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ETAF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6B58-A66F-4671-B3A7-D4D027DF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A8E8-C878-4D71-9A38-9C010B69024A}" type="datetime3">
              <a:rPr lang="en-US" smtClean="0"/>
              <a:pPr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3A25-FE6F-48C0-8A16-12E63F06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C7B1-48B6-41C5-9771-FF26563E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3</a:t>
            </a:fld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2A7AB-72F3-4F9E-BB86-3D57A538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238"/>
            <a:ext cx="10979150" cy="1965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spcAft>
                <a:spcPts val="450"/>
              </a:spcAft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charset="0"/>
                <a:ea typeface="EYInterstate Light" charset="0"/>
                <a:cs typeface="EYInterstate Light" charset="0"/>
              </a:rPr>
              <a:t>eTAF is EY’s Enterprise Test Automation Framework for automating UI, </a:t>
            </a:r>
            <a:r>
              <a:rPr lang="en-US" sz="1600" kern="0" dirty="0">
                <a:solidFill>
                  <a:schemeClr val="bg1"/>
                </a:solidFill>
                <a:latin typeface="EYInterstate Light" charset="0"/>
              </a:rPr>
              <a:t>API , database </a:t>
            </a:r>
            <a:r>
              <a:rPr lang="en-US" sz="1600" kern="0" dirty="0">
                <a:latin typeface="EYInterstate Light" charset="0"/>
              </a:rPr>
              <a:t>and </a:t>
            </a:r>
            <a:r>
              <a:rPr lang="en-US" sz="1600" kern="0" dirty="0">
                <a:solidFill>
                  <a:schemeClr val="bg1"/>
                </a:solidFill>
                <a:latin typeface="EYInterstate Light" charset="0"/>
              </a:rPr>
              <a:t>accessibility for web applications. It is built </a:t>
            </a:r>
            <a:r>
              <a:rPr lang="en-US" sz="1600" kern="0" dirty="0">
                <a:latin typeface="EYInterstate Light" charset="0"/>
              </a:rPr>
              <a:t>using Cucumber, Java </a:t>
            </a:r>
            <a:r>
              <a:rPr lang="en-US" sz="1600" kern="0" dirty="0">
                <a:solidFill>
                  <a:schemeClr val="bg1"/>
                </a:solidFill>
                <a:latin typeface="EYInterstate Light" charset="0"/>
              </a:rPr>
              <a:t>and Selenium and converts business-driven decisions to verifiable automated tests.</a:t>
            </a:r>
          </a:p>
          <a:p>
            <a:pPr marL="285750" lvl="0" indent="-285750">
              <a:spcAft>
                <a:spcPts val="450"/>
              </a:spcAft>
              <a:buClr>
                <a:srgbClr val="FFE6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charset="0"/>
                <a:ea typeface="EYInterstate Light" charset="0"/>
                <a:cs typeface="EYInterstate Light" charset="0"/>
              </a:rPr>
              <a:t>Three-tier framework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charset="0"/>
                <a:ea typeface="EYInterstate Light" charset="0"/>
                <a:cs typeface="EYInterstate Light" charset="0"/>
              </a:rPr>
              <a:t> consisting of a core libraries layer, a </a:t>
            </a:r>
            <a:r>
              <a:rPr lang="en-US" sz="1600" kern="0" dirty="0">
                <a:solidFill>
                  <a:schemeClr val="bg1"/>
                </a:solidFill>
                <a:latin typeface="EYInterstate Light" charset="0"/>
                <a:ea typeface="EYInterstate Light" charset="0"/>
                <a:cs typeface="EYInterstate Light" charset="0"/>
              </a:rPr>
              <a:t>swappable framework/workflow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charset="0"/>
                <a:ea typeface="EYInterstate Light" charset="0"/>
                <a:cs typeface="EYInterstate Light" charset="0"/>
              </a:rPr>
              <a:t>layer and an application layer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E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chemeClr val="bg1"/>
                </a:solidFill>
                <a:latin typeface="EYInterstate Light" charset="0"/>
                <a:ea typeface="EYInterstate Light" charset="0"/>
                <a:cs typeface="EYInterstate Light" charset="0"/>
              </a:rPr>
              <a:t>Flexibility to choose desired layers or use out-of-the-box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E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 charset="0"/>
              <a:ea typeface="EYInterstate Light" charset="0"/>
              <a:cs typeface="EYInterstate Light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7239732-65CA-4189-A274-B4B5D0E5A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94965"/>
              </p:ext>
            </p:extLst>
          </p:nvPr>
        </p:nvGraphicFramePr>
        <p:xfrm>
          <a:off x="1280287" y="891616"/>
          <a:ext cx="8132233" cy="542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7183C3-1C15-4C0C-9AE0-48D43774E20D}"/>
              </a:ext>
            </a:extLst>
          </p:cNvPr>
          <p:cNvSpPr/>
          <p:nvPr/>
        </p:nvSpPr>
        <p:spPr>
          <a:xfrm>
            <a:off x="9537434" y="3079172"/>
            <a:ext cx="1772239" cy="1046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Application Under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B2A73-792F-42E5-ADF4-63D0020E095C}"/>
              </a:ext>
            </a:extLst>
          </p:cNvPr>
          <p:cNvSpPr txBox="1"/>
          <p:nvPr/>
        </p:nvSpPr>
        <p:spPr>
          <a:xfrm>
            <a:off x="5021250" y="4257202"/>
            <a:ext cx="1408527" cy="220060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400" b="1" dirty="0">
                <a:solidFill>
                  <a:schemeClr val="bg1"/>
                </a:solidFill>
              </a:rPr>
              <a:t>Typical Scenario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78E15F-B4CB-4E26-883F-2CC02E0E2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2623" y="4551431"/>
            <a:ext cx="6250898" cy="16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3588416" cy="4256075"/>
          </a:xfrm>
        </p:spPr>
        <p:txBody>
          <a:bodyPr/>
          <a:lstStyle/>
          <a:p>
            <a:r>
              <a:rPr lang="en-US" sz="2000" dirty="0"/>
              <a:t>Capabilities</a:t>
            </a:r>
          </a:p>
          <a:p>
            <a:pPr lvl="1"/>
            <a:r>
              <a:rPr lang="en-US" sz="1200" dirty="0"/>
              <a:t>Data-driven tests</a:t>
            </a:r>
          </a:p>
          <a:p>
            <a:pPr lvl="1"/>
            <a:r>
              <a:rPr lang="en-US" sz="1200" dirty="0"/>
              <a:t>Data transformation validation</a:t>
            </a:r>
          </a:p>
          <a:p>
            <a:pPr lvl="1"/>
            <a:r>
              <a:rPr lang="en-US" sz="1200" dirty="0"/>
              <a:t>Parallel test executions</a:t>
            </a:r>
          </a:p>
          <a:p>
            <a:pPr lvl="1"/>
            <a:r>
              <a:rPr lang="en-US" sz="1200" dirty="0"/>
              <a:t>Supports test data in (csv, </a:t>
            </a:r>
            <a:r>
              <a:rPr lang="en-US" sz="1200" dirty="0" err="1"/>
              <a:t>xls</a:t>
            </a:r>
            <a:r>
              <a:rPr lang="en-US" sz="1200" dirty="0"/>
              <a:t>, </a:t>
            </a:r>
            <a:r>
              <a:rPr lang="en-US" sz="1200" dirty="0" err="1"/>
              <a:t>json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Database testing</a:t>
            </a:r>
          </a:p>
          <a:p>
            <a:pPr lvl="1"/>
            <a:r>
              <a:rPr lang="en-US" sz="1200" dirty="0"/>
              <a:t>Pdf validation</a:t>
            </a:r>
          </a:p>
          <a:p>
            <a:pPr lvl="1"/>
            <a:r>
              <a:rPr lang="en-US" sz="1200" dirty="0"/>
              <a:t>Dynamic test data generation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Uses very popular BDD concepts( Given, When, Then and Scenarios)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Integrates with 3</a:t>
            </a:r>
            <a:r>
              <a:rPr lang="en-US" sz="1200" baseline="30000" dirty="0"/>
              <a:t>rd</a:t>
            </a:r>
            <a:r>
              <a:rPr lang="en-US" sz="1200" dirty="0"/>
              <a:t> party Data management tools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sz="1200" dirty="0"/>
              <a:t>Reduced script and data maintenance</a:t>
            </a:r>
          </a:p>
          <a:p>
            <a:pPr lvl="1"/>
            <a:r>
              <a:rPr lang="en-US" sz="1200" dirty="0"/>
              <a:t>Integrates well with API and UI tests</a:t>
            </a:r>
          </a:p>
          <a:p>
            <a:pPr lvl="1"/>
            <a:r>
              <a:rPr lang="en-US" sz="1200" dirty="0"/>
              <a:t>Low time-to-market</a:t>
            </a:r>
          </a:p>
          <a:p>
            <a:pPr lvl="1"/>
            <a:r>
              <a:rPr lang="en-US" sz="1200" dirty="0"/>
              <a:t>CI/CD ready</a:t>
            </a:r>
          </a:p>
          <a:p>
            <a:pPr lvl="1"/>
            <a:r>
              <a:rPr lang="en-US" sz="1200" dirty="0"/>
              <a:t>Powerful Reports</a:t>
            </a:r>
          </a:p>
          <a:p>
            <a:r>
              <a:rPr lang="en-US" sz="2000" dirty="0"/>
              <a:t>Appli</a:t>
            </a:r>
            <a:r>
              <a:rPr lang="en-US" dirty="0"/>
              <a:t>cability to RIO</a:t>
            </a:r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99187" y="1869440"/>
            <a:ext cx="3599976" cy="4256075"/>
          </a:xfrm>
        </p:spPr>
        <p:txBody>
          <a:bodyPr/>
          <a:lstStyle/>
          <a:p>
            <a:r>
              <a:rPr lang="en-US" sz="2000" dirty="0"/>
              <a:t>Capabilities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Automation of REST and SOAP Services with minimal coding. 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Uses very popular BDD concepts( Given, When, Then and Scenarios)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Integrates with other tools such as ALM, ARD, Jenkins, etc.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Automated microservices testing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Parallel test executions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sz="1200" dirty="0"/>
              <a:t>Powerful Reports</a:t>
            </a:r>
          </a:p>
          <a:p>
            <a:pPr lvl="1"/>
            <a:r>
              <a:rPr lang="en-US" sz="1200" dirty="0"/>
              <a:t>Integrates well with API and UI tests</a:t>
            </a:r>
          </a:p>
          <a:p>
            <a:pPr lvl="1"/>
            <a:r>
              <a:rPr lang="en-US" sz="1200" dirty="0"/>
              <a:t>Easily integrates multiple systems within organization</a:t>
            </a:r>
          </a:p>
          <a:p>
            <a:pPr lvl="1"/>
            <a:r>
              <a:rPr lang="en-US" sz="1200" dirty="0"/>
              <a:t>Over 200 pre-built automation utilities support</a:t>
            </a:r>
          </a:p>
          <a:p>
            <a:pPr lvl="0">
              <a:buClr>
                <a:srgbClr val="FFE600"/>
              </a:buClr>
            </a:pPr>
            <a:r>
              <a:rPr lang="en-US" dirty="0">
                <a:solidFill>
                  <a:prstClr val="white"/>
                </a:solidFill>
              </a:rPr>
              <a:t>Applicability to RIO</a:t>
            </a:r>
          </a:p>
          <a:p>
            <a:endParaRPr lang="en-US" sz="1200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917" y="1137920"/>
            <a:ext cx="3607279" cy="640800"/>
          </a:xfrm>
          <a:ln>
            <a:solidFill>
              <a:srgbClr val="FFE600"/>
            </a:solidFill>
          </a:ln>
        </p:spPr>
        <p:txBody>
          <a:bodyPr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99187" y="1137920"/>
            <a:ext cx="3599976" cy="640800"/>
          </a:xfrm>
          <a:ln>
            <a:solidFill>
              <a:srgbClr val="FFE600"/>
            </a:solidFill>
          </a:ln>
        </p:spPr>
        <p:txBody>
          <a:bodyPr/>
          <a:lstStyle/>
          <a:p>
            <a:pPr algn="ctr"/>
            <a:r>
              <a:rPr lang="en-GB" dirty="0"/>
              <a:t>Application Programming Interface (API)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Layer Based Automation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93639-D77C-407B-BD0C-11624EB9DA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0BC51C-E69F-4729-8AAD-1C82A6F49283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0F82-4BC5-4E7C-877F-A21E46CF74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5595E-991B-46E3-9225-F36B4813C1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4</a:t>
            </a:fld>
            <a:endParaRPr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107BBFC-4112-49C9-870D-06E5D9D5B456}"/>
              </a:ext>
            </a:extLst>
          </p:cNvPr>
          <p:cNvSpPr txBox="1">
            <a:spLocks/>
          </p:cNvSpPr>
          <p:nvPr/>
        </p:nvSpPr>
        <p:spPr>
          <a:xfrm>
            <a:off x="7992864" y="1137920"/>
            <a:ext cx="3599976" cy="640800"/>
          </a:xfrm>
          <a:prstGeom prst="rect">
            <a:avLst/>
          </a:prstGeom>
          <a:ln>
            <a:solidFill>
              <a:srgbClr val="FFE60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None/>
              <a:defRPr sz="2000" b="1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User Interface (UI)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985A26C-B5E3-4BBC-AFE6-75F2DEDCD594}"/>
              </a:ext>
            </a:extLst>
          </p:cNvPr>
          <p:cNvSpPr txBox="1">
            <a:spLocks/>
          </p:cNvSpPr>
          <p:nvPr/>
        </p:nvSpPr>
        <p:spPr>
          <a:xfrm>
            <a:off x="7984634" y="1869439"/>
            <a:ext cx="3599976" cy="4256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Capabilities</a:t>
            </a:r>
          </a:p>
          <a:p>
            <a:pPr lvl="1"/>
            <a:r>
              <a:rPr lang="en-US" sz="1200" dirty="0"/>
              <a:t>Cross-browser testing</a:t>
            </a:r>
          </a:p>
          <a:p>
            <a:pPr lvl="1"/>
            <a:r>
              <a:rPr lang="en-US" sz="1200" dirty="0"/>
              <a:t>Functional, System and User Acceptance tests</a:t>
            </a:r>
          </a:p>
          <a:p>
            <a:pPr lvl="1"/>
            <a:r>
              <a:rPr lang="en-US" sz="1050" dirty="0"/>
              <a:t>Auto-fill entire pages in 1-step</a:t>
            </a:r>
          </a:p>
          <a:p>
            <a:pPr lvl="1"/>
            <a:r>
              <a:rPr lang="en-US" sz="1200" dirty="0"/>
              <a:t>Config. Based and scheduled test runs</a:t>
            </a:r>
          </a:p>
          <a:p>
            <a:pPr lvl="1"/>
            <a:r>
              <a:rPr lang="en-US" sz="1200" dirty="0"/>
              <a:t>Parallel test executions</a:t>
            </a:r>
          </a:p>
          <a:p>
            <a:pPr lvl="1"/>
            <a:r>
              <a:rPr lang="en-US" sz="1200" dirty="0"/>
              <a:t>Automated test report emails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sz="1200" dirty="0"/>
              <a:t>Powerful Reports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Reduce framework development and setup by up to 80%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Reduce scripting effort by up to 70%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1200" dirty="0"/>
              <a:t>Self-healing of tests</a:t>
            </a:r>
          </a:p>
          <a:p>
            <a:pPr lvl="1"/>
            <a:r>
              <a:rPr lang="en-US" sz="1200" dirty="0"/>
              <a:t>Test scripts in simple English sentences</a:t>
            </a:r>
          </a:p>
          <a:p>
            <a:pPr lvl="1"/>
            <a:r>
              <a:rPr lang="en-US" sz="1200" dirty="0"/>
              <a:t>Enterprise-wide scalability</a:t>
            </a:r>
          </a:p>
          <a:p>
            <a:pPr lvl="1"/>
            <a:r>
              <a:rPr lang="en-US" sz="1200" dirty="0"/>
              <a:t>Screenshots and Screen-recordings</a:t>
            </a:r>
          </a:p>
          <a:p>
            <a:pPr lvl="1"/>
            <a:r>
              <a:rPr lang="en-US" sz="1200" dirty="0"/>
              <a:t>Pre-built steps to automate webpages</a:t>
            </a:r>
          </a:p>
          <a:p>
            <a:pPr lvl="0">
              <a:buClr>
                <a:srgbClr val="FFE600"/>
              </a:buClr>
            </a:pPr>
            <a:r>
              <a:rPr lang="en-US" dirty="0">
                <a:solidFill>
                  <a:prstClr val="white"/>
                </a:solidFill>
              </a:rPr>
              <a:t>Applicability to RIO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2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 Automation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6B58-A66F-4671-B3A7-D4D027DF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A8E8-C878-4D71-9A38-9C010B69024A}" type="datetime3">
              <a:rPr lang="en-US" smtClean="0"/>
              <a:pPr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3A25-FE6F-48C0-8A16-12E63F06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C7B1-48B6-41C5-9771-FF26563E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5</a:t>
            </a:fld>
            <a:endParaRPr dirty="0"/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4E121468-FA0D-4935-A747-603F3EF05616}"/>
              </a:ext>
            </a:extLst>
          </p:cNvPr>
          <p:cNvGrpSpPr>
            <a:grpSpLocks/>
          </p:cNvGrpSpPr>
          <p:nvPr/>
        </p:nvGrpSpPr>
        <p:grpSpPr bwMode="auto">
          <a:xfrm>
            <a:off x="710923" y="1333643"/>
            <a:ext cx="10877509" cy="4492956"/>
            <a:chOff x="807" y="1393"/>
            <a:chExt cx="4149" cy="1922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B051CE95-53C6-4791-927A-8FCF400D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393"/>
              <a:ext cx="1771" cy="1920"/>
            </a:xfrm>
            <a:prstGeom prst="rect">
              <a:avLst/>
            </a:prstGeom>
            <a:solidFill>
              <a:srgbClr val="F0F0F0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45720" rIns="45720"/>
            <a:lstStyle/>
            <a:p>
              <a:pPr marL="101600" indent="-101600"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endParaRPr lang="en-US" sz="1600" b="1" u="sng" dirty="0">
                <a:solidFill>
                  <a:srgbClr val="000000"/>
                </a:solidFill>
              </a:endParaRP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endParaRPr lang="en-US" sz="1600" dirty="0"/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Cost-effective test automation strategies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Latest technology stack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Focus on shift-left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Product owner involvement in quality assurance.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Reduce setup, maintenance and scripting effort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Single automation solution for application front-end and backend validation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Solution that is scalable across the Enterprise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600" dirty="0"/>
                <a:t>Flexible and adapts to future technology changes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Font typeface="Arial" charset="0"/>
                <a:buChar char="►"/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CC7C9C30-557E-4B07-9DF8-97236B3E9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395"/>
              <a:ext cx="1771" cy="1920"/>
            </a:xfrm>
            <a:prstGeom prst="rect">
              <a:avLst/>
            </a:prstGeom>
            <a:solidFill>
              <a:srgbClr val="646464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45720" rIns="45720"/>
            <a:lstStyle/>
            <a:p>
              <a:pPr marL="101600" indent="-101600" algn="ctr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C0C0C0"/>
                </a:buClr>
              </a:pPr>
              <a:endParaRPr lang="en-US" sz="1600" b="1" u="sng" dirty="0">
                <a:solidFill>
                  <a:srgbClr val="FFFFFF"/>
                </a:solidFill>
              </a:endParaRP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endParaRPr lang="en-US" sz="1400" dirty="0">
                <a:solidFill>
                  <a:srgbClr val="FFFFFF"/>
                </a:solidFill>
              </a:endParaRP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400" dirty="0">
                  <a:solidFill>
                    <a:srgbClr val="FFFFFF"/>
                  </a:solidFill>
                </a:rPr>
                <a:t>Framework based on open-source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400" dirty="0">
                  <a:solidFill>
                    <a:srgbClr val="FFFFFF"/>
                  </a:solidFill>
                </a:rPr>
                <a:t> Uses technology, concepts, architecture and best practices that are industry-leading and updates seamlessly with time. 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400" dirty="0" err="1">
                  <a:solidFill>
                    <a:srgbClr val="FFFFFF"/>
                  </a:solidFill>
                </a:rPr>
                <a:t>eTAF’s</a:t>
              </a:r>
              <a:r>
                <a:rPr lang="en-US" sz="1400" dirty="0">
                  <a:solidFill>
                    <a:srgbClr val="FFFFFF"/>
                  </a:solidFill>
                </a:rPr>
                <a:t> Continuous Integration capabilities shift focus towards early defect detection and avoidance.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400" dirty="0">
                  <a:solidFill>
                    <a:srgbClr val="FFFFFF"/>
                  </a:solidFill>
                </a:rPr>
                <a:t>BDD based tests help product owners participate more actively in Software Development process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400" dirty="0">
                  <a:solidFill>
                    <a:srgbClr val="FFFFFF"/>
                  </a:solidFill>
                </a:rPr>
                <a:t>Unified framework that can automate API, Data and UI all the same and together as a business process flow</a:t>
              </a: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SzPct val="50000"/>
                <a:buFont typeface="Arial" charset="0"/>
                <a:buChar char="►"/>
              </a:pPr>
              <a:r>
                <a:rPr lang="en-US" sz="1400" dirty="0">
                  <a:solidFill>
                    <a:srgbClr val="FFFFFF"/>
                  </a:solidFill>
                </a:rPr>
                <a:t>3-tier architecture enables scaling the framework to accommodate multiple systems automation without each affecting the other.</a:t>
              </a:r>
            </a:p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</a:pPr>
              <a:endParaRPr lang="en-US" sz="1400" dirty="0">
                <a:solidFill>
                  <a:srgbClr val="FFFFFF"/>
                </a:solidFill>
              </a:endParaRP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Font typeface="Arial" charset="0"/>
                <a:buChar char="►"/>
              </a:pPr>
              <a:endParaRPr lang="en-US" sz="1400" dirty="0">
                <a:solidFill>
                  <a:srgbClr val="FFFFFF"/>
                </a:solidFill>
              </a:endParaRPr>
            </a:p>
            <a:p>
              <a:pPr marL="101600" indent="-101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D200"/>
                </a:buClr>
                <a:buFont typeface="Arial" charset="0"/>
                <a:buChar char="►"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1AD91B7-1F2F-4542-BA8A-D928E94D32B7}"/>
              </a:ext>
            </a:extLst>
          </p:cNvPr>
          <p:cNvSpPr/>
          <p:nvPr/>
        </p:nvSpPr>
        <p:spPr>
          <a:xfrm>
            <a:off x="5353986" y="3159760"/>
            <a:ext cx="1591383" cy="833120"/>
          </a:xfrm>
          <a:prstGeom prst="leftRightArrow">
            <a:avLst/>
          </a:prstGeom>
          <a:solidFill>
            <a:srgbClr val="FFE600"/>
          </a:solidFill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eTAF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FE8EC-668C-4285-9211-3B875433D531}"/>
              </a:ext>
            </a:extLst>
          </p:cNvPr>
          <p:cNvSpPr/>
          <p:nvPr/>
        </p:nvSpPr>
        <p:spPr>
          <a:xfrm>
            <a:off x="710923" y="1326536"/>
            <a:ext cx="4632902" cy="370184"/>
          </a:xfrm>
          <a:prstGeom prst="rect">
            <a:avLst/>
          </a:prstGeom>
          <a:solidFill>
            <a:srgbClr val="FFE600"/>
          </a:solidFill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01600" indent="-10160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Need</a:t>
            </a:r>
            <a:endParaRPr lang="en-US" sz="1200" b="1" u="sng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E3865-827D-4B9E-B08D-0944281C2424}"/>
              </a:ext>
            </a:extLst>
          </p:cNvPr>
          <p:cNvSpPr/>
          <p:nvPr/>
        </p:nvSpPr>
        <p:spPr>
          <a:xfrm>
            <a:off x="6945369" y="1338318"/>
            <a:ext cx="4633636" cy="358402"/>
          </a:xfrm>
          <a:prstGeom prst="rect">
            <a:avLst/>
          </a:prstGeom>
          <a:solidFill>
            <a:srgbClr val="FFE600"/>
          </a:solidFill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01600" indent="-10160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Benefits</a:t>
            </a:r>
            <a:endParaRPr lang="en-US" sz="1200" b="1" u="sng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 End-to-End Automation Scenario – An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6B58-A66F-4671-B3A7-D4D027DF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A8E8-C878-4D71-9A38-9C010B69024A}" type="datetime3">
              <a:rPr lang="en-US" smtClean="0"/>
              <a:pPr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3A25-FE6F-48C0-8A16-12E63F06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C7B1-48B6-41C5-9771-FF26563E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6</a:t>
            </a:fld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6B071E4-DCBC-4D86-A278-9CCEC5162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503571"/>
              </p:ext>
            </p:extLst>
          </p:nvPr>
        </p:nvGraphicFramePr>
        <p:xfrm>
          <a:off x="558226" y="884599"/>
          <a:ext cx="7740198" cy="530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2F4D7D9A-805E-4D56-B959-670117ED49D4}"/>
              </a:ext>
            </a:extLst>
          </p:cNvPr>
          <p:cNvSpPr/>
          <p:nvPr/>
        </p:nvSpPr>
        <p:spPr>
          <a:xfrm>
            <a:off x="7949558" y="1102295"/>
            <a:ext cx="1206630" cy="4279769"/>
          </a:xfrm>
          <a:prstGeom prst="rightBrac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F7C0B247-B3B1-4EDC-8534-9A23400619A0}"/>
              </a:ext>
            </a:extLst>
          </p:cNvPr>
          <p:cNvSpPr/>
          <p:nvPr/>
        </p:nvSpPr>
        <p:spPr>
          <a:xfrm>
            <a:off x="8958470" y="1221708"/>
            <a:ext cx="3100360" cy="4040944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Actual Scenario in Gherkin format goes here</a:t>
            </a:r>
          </a:p>
        </p:txBody>
      </p:sp>
    </p:spTree>
    <p:extLst>
      <p:ext uri="{BB962C8B-B14F-4D97-AF65-F5344CB8AC3E}">
        <p14:creationId xmlns:p14="http://schemas.microsoft.com/office/powerpoint/2010/main" val="16893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42AAD-EDA4-45CA-ABED-C154C3D8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3437-B210-4DFB-8A3E-ED9F84179128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F3E3F-E46A-4E89-8BEE-72EE2602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1A449-6D01-4951-B9ED-09837788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7</a:t>
            </a:fld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0" y="1425575"/>
            <a:ext cx="5156200" cy="126682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Section divider over two lines or three lines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0" y="0"/>
            <a:ext cx="6022975" cy="5334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3275" y="1427554"/>
            <a:ext cx="4987925" cy="8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 baseline="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2E2E38"/>
                </a:solidFill>
                <a:latin typeface="+mj-lt"/>
              </a:rPr>
              <a:t>Case Studies</a:t>
            </a:r>
            <a:endParaRPr lang="en-GB" dirty="0">
              <a:solidFill>
                <a:srgbClr val="2E2E38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121556"/>
            <a:ext cx="10978515" cy="590400"/>
          </a:xfrm>
        </p:spPr>
        <p:txBody>
          <a:bodyPr/>
          <a:lstStyle/>
          <a:p>
            <a:r>
              <a:rPr lang="en-GB" b="1" dirty="0"/>
              <a:t>Large Insurance Company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26F8-F4B3-4E62-B114-129323A9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978E-629F-4B6F-B6CA-42B7DAB017FD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345-37AE-4C85-B083-B14D5F5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DA63-16FA-4DE2-87FE-DA29DC28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8</a:t>
            </a:fld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877EE-8ED6-40EF-B53B-2FDCAFCCAB59}"/>
              </a:ext>
            </a:extLst>
          </p:cNvPr>
          <p:cNvCxnSpPr/>
          <p:nvPr/>
        </p:nvCxnSpPr>
        <p:spPr>
          <a:xfrm>
            <a:off x="609918" y="5890037"/>
            <a:ext cx="87193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87DAEAD-2CC0-4DF6-A06C-0D4E05968949}"/>
              </a:ext>
            </a:extLst>
          </p:cNvPr>
          <p:cNvSpPr txBox="1">
            <a:spLocks/>
          </p:cNvSpPr>
          <p:nvPr/>
        </p:nvSpPr>
        <p:spPr>
          <a:xfrm>
            <a:off x="609918" y="5955891"/>
            <a:ext cx="9534842" cy="3956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Footnotes, EY Interstate Light 9pt - Lorem ipsum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sit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amet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, in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quas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nostrud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laoreet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per, ad vim minim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inermis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. Lorem ipsum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sit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amet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consectetur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colore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intu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sitno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.	</a:t>
            </a:r>
          </a:p>
          <a:p>
            <a:pPr marL="0" marR="0" lvl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82464-B4A0-4E78-B156-A05CC0644A42}"/>
              </a:ext>
            </a:extLst>
          </p:cNvPr>
          <p:cNvSpPr/>
          <p:nvPr/>
        </p:nvSpPr>
        <p:spPr>
          <a:xfrm>
            <a:off x="524265" y="406432"/>
            <a:ext cx="8353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EYInterstate Light" pitchFamily="2" charset="0"/>
              </a:rPr>
              <a:t>Assisted with delivery of end-to-end strategic testing services for a $100m+ technology transformation program across the testing lifecycle</a:t>
            </a:r>
            <a:endParaRPr lang="en-US" sz="1400" dirty="0">
              <a:solidFill>
                <a:srgbClr val="646464"/>
              </a:solidFill>
              <a:latin typeface="EYInterstate Light" panose="02000506000000020004" pitchFamily="2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FEDA018-4952-444C-A7FA-C371FADAC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89170"/>
              </p:ext>
            </p:extLst>
          </p:nvPr>
        </p:nvGraphicFramePr>
        <p:xfrm>
          <a:off x="417195" y="1126762"/>
          <a:ext cx="11171238" cy="128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57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Background / Objectives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545">
                <a:tc>
                  <a:txBody>
                    <a:bodyPr/>
                    <a:lstStyle/>
                    <a:p>
                      <a:pPr marL="171450" indent="-171450" eaLnBrk="0" hangingPunct="0"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itchFamily="34" charset="0"/>
                        <a:buChar char="►"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 client underwent a large, multiyear $100m+ Guidewire Implementation and Data Migration from legacy system. The scope of the project was to transition the client’s disparate software systems into a solution leveraging Guidewire Insurance Suite, Thunderhead, custom portal, and reporting platform</a:t>
                      </a:r>
                    </a:p>
                    <a:p>
                      <a:pPr marL="171450" indent="-171450" eaLnBrk="0" hangingPunct="0"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itchFamily="34" charset="0"/>
                        <a:buChar char="►"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Highly complex scope – attempting all applications and business lines in “big bang” with  a heightened focus on automation testing to deliver the scope on a tight schedule</a:t>
                      </a:r>
                    </a:p>
                    <a:p>
                      <a:pPr marL="171450" indent="-171450" eaLnBrk="0" hangingPunct="0"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itchFamily="34" charset="0"/>
                        <a:buChar char="►"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Data Migration validation of 20 million plus records spanning 4 decades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059239A-2905-4D25-B007-1594781B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12501"/>
              </p:ext>
            </p:extLst>
          </p:nvPr>
        </p:nvGraphicFramePr>
        <p:xfrm>
          <a:off x="417195" y="2571736"/>
          <a:ext cx="5729081" cy="144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Business drivers</a:t>
                      </a: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388">
                <a:tc>
                  <a:txBody>
                    <a:bodyPr/>
                    <a:lstStyle/>
                    <a:p>
                      <a:pPr marL="171450" marR="0" lvl="1" indent="-171450" defTabSz="533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Time Management: 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Limited schedule to deliver a challenging scope of work in top-notch quality</a:t>
                      </a:r>
                    </a:p>
                    <a:p>
                      <a:pPr marL="171450" marR="0" lvl="1" indent="-171450" defTabSz="533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Knowledge Management: 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Lack of a formal training and development program to assess automation proficiency and conduct knowledge transfer opportunities</a:t>
                      </a:r>
                    </a:p>
                    <a:p>
                      <a:pPr marL="171450" marR="0" lvl="1" indent="-171450" defTabSz="533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Limited Test Infrastructure: 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Scaling test environments and infrastructure for timely SIT and UAT execution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6852615-74CD-45B6-A789-BE2F0103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11020"/>
              </p:ext>
            </p:extLst>
          </p:nvPr>
        </p:nvGraphicFramePr>
        <p:xfrm>
          <a:off x="6325288" y="2559229"/>
          <a:ext cx="5263146" cy="145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21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Services / Results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574">
                <a:tc>
                  <a:txBody>
                    <a:bodyPr/>
                    <a:lstStyle/>
                    <a:p>
                      <a:pPr marL="171450" marR="0" lvl="1" indent="-171450" algn="l" defTabSz="533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Reduced Functional, System and UAT Automation testing effort using pre-built Scenarios and scenario templates</a:t>
                      </a:r>
                    </a:p>
                    <a:p>
                      <a:pPr marL="171450" marR="0" lvl="1" indent="-171450" algn="l" defTabSz="533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English-based Gherkin scenarios minimized learning curves thereby reducing knowledge transition and onboarding times dramatically</a:t>
                      </a:r>
                    </a:p>
                    <a:p>
                      <a:pPr marL="171450" marR="0" lvl="1" indent="-171450" algn="l" defTabSz="533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808080"/>
                        </a:buClr>
                        <a:buSzPct val="70000"/>
                        <a:buFont typeface="Arial" panose="020B0604020202020204" pitchFamily="34" charset="0"/>
                        <a:buChar char="►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Detailed and transparent execution reports to provide clear and real-time insight into production readiness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Freeform 25">
            <a:extLst>
              <a:ext uri="{FF2B5EF4-FFF2-40B4-BE49-F238E27FC236}">
                <a16:creationId xmlns:a16="http://schemas.microsoft.com/office/drawing/2014/main" id="{CD800A0D-A675-49D2-B4A4-A56F152A3073}"/>
              </a:ext>
            </a:extLst>
          </p:cNvPr>
          <p:cNvSpPr>
            <a:spLocks noEditPoints="1"/>
          </p:cNvSpPr>
          <p:nvPr/>
        </p:nvSpPr>
        <p:spPr bwMode="auto">
          <a:xfrm>
            <a:off x="462915" y="1192462"/>
            <a:ext cx="180035" cy="190625"/>
          </a:xfrm>
          <a:custGeom>
            <a:avLst/>
            <a:gdLst>
              <a:gd name="T0" fmla="*/ 113 w 121"/>
              <a:gd name="T1" fmla="*/ 0 h 128"/>
              <a:gd name="T2" fmla="*/ 16 w 121"/>
              <a:gd name="T3" fmla="*/ 0 h 128"/>
              <a:gd name="T4" fmla="*/ 8 w 121"/>
              <a:gd name="T5" fmla="*/ 8 h 128"/>
              <a:gd name="T6" fmla="*/ 8 w 121"/>
              <a:gd name="T7" fmla="*/ 24 h 128"/>
              <a:gd name="T8" fmla="*/ 20 w 121"/>
              <a:gd name="T9" fmla="*/ 24 h 128"/>
              <a:gd name="T10" fmla="*/ 24 w 121"/>
              <a:gd name="T11" fmla="*/ 28 h 128"/>
              <a:gd name="T12" fmla="*/ 20 w 121"/>
              <a:gd name="T13" fmla="*/ 32 h 128"/>
              <a:gd name="T14" fmla="*/ 4 w 121"/>
              <a:gd name="T15" fmla="*/ 32 h 128"/>
              <a:gd name="T16" fmla="*/ 0 w 121"/>
              <a:gd name="T17" fmla="*/ 36 h 128"/>
              <a:gd name="T18" fmla="*/ 4 w 121"/>
              <a:gd name="T19" fmla="*/ 40 h 128"/>
              <a:gd name="T20" fmla="*/ 8 w 121"/>
              <a:gd name="T21" fmla="*/ 40 h 128"/>
              <a:gd name="T22" fmla="*/ 8 w 121"/>
              <a:gd name="T23" fmla="*/ 56 h 128"/>
              <a:gd name="T24" fmla="*/ 20 w 121"/>
              <a:gd name="T25" fmla="*/ 56 h 128"/>
              <a:gd name="T26" fmla="*/ 24 w 121"/>
              <a:gd name="T27" fmla="*/ 60 h 128"/>
              <a:gd name="T28" fmla="*/ 20 w 121"/>
              <a:gd name="T29" fmla="*/ 64 h 128"/>
              <a:gd name="T30" fmla="*/ 4 w 121"/>
              <a:gd name="T31" fmla="*/ 64 h 128"/>
              <a:gd name="T32" fmla="*/ 0 w 121"/>
              <a:gd name="T33" fmla="*/ 68 h 128"/>
              <a:gd name="T34" fmla="*/ 4 w 121"/>
              <a:gd name="T35" fmla="*/ 72 h 128"/>
              <a:gd name="T36" fmla="*/ 8 w 121"/>
              <a:gd name="T37" fmla="*/ 72 h 128"/>
              <a:gd name="T38" fmla="*/ 8 w 121"/>
              <a:gd name="T39" fmla="*/ 88 h 128"/>
              <a:gd name="T40" fmla="*/ 20 w 121"/>
              <a:gd name="T41" fmla="*/ 88 h 128"/>
              <a:gd name="T42" fmla="*/ 24 w 121"/>
              <a:gd name="T43" fmla="*/ 92 h 128"/>
              <a:gd name="T44" fmla="*/ 20 w 121"/>
              <a:gd name="T45" fmla="*/ 96 h 128"/>
              <a:gd name="T46" fmla="*/ 4 w 121"/>
              <a:gd name="T47" fmla="*/ 96 h 128"/>
              <a:gd name="T48" fmla="*/ 0 w 121"/>
              <a:gd name="T49" fmla="*/ 100 h 128"/>
              <a:gd name="T50" fmla="*/ 4 w 121"/>
              <a:gd name="T51" fmla="*/ 104 h 128"/>
              <a:gd name="T52" fmla="*/ 8 w 121"/>
              <a:gd name="T53" fmla="*/ 104 h 128"/>
              <a:gd name="T54" fmla="*/ 8 w 121"/>
              <a:gd name="T55" fmla="*/ 120 h 128"/>
              <a:gd name="T56" fmla="*/ 16 w 121"/>
              <a:gd name="T57" fmla="*/ 128 h 128"/>
              <a:gd name="T58" fmla="*/ 113 w 121"/>
              <a:gd name="T59" fmla="*/ 128 h 128"/>
              <a:gd name="T60" fmla="*/ 121 w 121"/>
              <a:gd name="T61" fmla="*/ 120 h 128"/>
              <a:gd name="T62" fmla="*/ 121 w 121"/>
              <a:gd name="T63" fmla="*/ 8 h 128"/>
              <a:gd name="T64" fmla="*/ 113 w 121"/>
              <a:gd name="T65" fmla="*/ 0 h 128"/>
              <a:gd name="T66" fmla="*/ 96 w 121"/>
              <a:gd name="T67" fmla="*/ 56 h 128"/>
              <a:gd name="T68" fmla="*/ 48 w 121"/>
              <a:gd name="T69" fmla="*/ 56 h 128"/>
              <a:gd name="T70" fmla="*/ 48 w 121"/>
              <a:gd name="T71" fmla="*/ 24 h 128"/>
              <a:gd name="T72" fmla="*/ 96 w 121"/>
              <a:gd name="T73" fmla="*/ 24 h 128"/>
              <a:gd name="T74" fmla="*/ 96 w 121"/>
              <a:gd name="T75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28">
                <a:moveTo>
                  <a:pt x="113" y="0"/>
                </a:move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8" y="3"/>
                  <a:pt x="8" y="8"/>
                </a:cubicBezTo>
                <a:cubicBezTo>
                  <a:pt x="8" y="24"/>
                  <a:pt x="8" y="24"/>
                  <a:pt x="8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2" y="24"/>
                  <a:pt x="24" y="25"/>
                  <a:pt x="24" y="28"/>
                </a:cubicBezTo>
                <a:cubicBezTo>
                  <a:pt x="24" y="30"/>
                  <a:pt x="22" y="32"/>
                  <a:pt x="20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6"/>
                  <a:pt x="8" y="56"/>
                  <a:pt x="8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2" y="56"/>
                  <a:pt x="24" y="58"/>
                  <a:pt x="24" y="60"/>
                </a:cubicBezTo>
                <a:cubicBezTo>
                  <a:pt x="24" y="62"/>
                  <a:pt x="22" y="64"/>
                  <a:pt x="20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6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8" y="88"/>
                  <a:pt x="8" y="88"/>
                  <a:pt x="8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2" y="88"/>
                  <a:pt x="24" y="90"/>
                  <a:pt x="24" y="92"/>
                </a:cubicBezTo>
                <a:cubicBezTo>
                  <a:pt x="24" y="94"/>
                  <a:pt x="22" y="96"/>
                  <a:pt x="20" y="96"/>
                </a:cubicBezTo>
                <a:cubicBezTo>
                  <a:pt x="4" y="96"/>
                  <a:pt x="4" y="96"/>
                  <a:pt x="4" y="96"/>
                </a:cubicBezTo>
                <a:cubicBezTo>
                  <a:pt x="2" y="96"/>
                  <a:pt x="0" y="98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8" y="104"/>
                  <a:pt x="8" y="104"/>
                  <a:pt x="8" y="104"/>
                </a:cubicBezTo>
                <a:cubicBezTo>
                  <a:pt x="8" y="120"/>
                  <a:pt x="8" y="120"/>
                  <a:pt x="8" y="120"/>
                </a:cubicBezTo>
                <a:cubicBezTo>
                  <a:pt x="8" y="125"/>
                  <a:pt x="12" y="128"/>
                  <a:pt x="16" y="128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17" y="128"/>
                  <a:pt x="121" y="125"/>
                  <a:pt x="121" y="120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3"/>
                  <a:pt x="117" y="0"/>
                  <a:pt x="113" y="0"/>
                </a:cubicBezTo>
                <a:close/>
                <a:moveTo>
                  <a:pt x="96" y="56"/>
                </a:moveTo>
                <a:cubicBezTo>
                  <a:pt x="48" y="56"/>
                  <a:pt x="48" y="56"/>
                  <a:pt x="48" y="56"/>
                </a:cubicBezTo>
                <a:cubicBezTo>
                  <a:pt x="48" y="24"/>
                  <a:pt x="48" y="24"/>
                  <a:pt x="48" y="24"/>
                </a:cubicBezTo>
                <a:cubicBezTo>
                  <a:pt x="96" y="24"/>
                  <a:pt x="96" y="24"/>
                  <a:pt x="96" y="24"/>
                </a:cubicBezTo>
                <a:lnTo>
                  <a:pt x="96" y="56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B0DC2032-0254-445D-8E18-AD7D4BFF99C8}"/>
              </a:ext>
            </a:extLst>
          </p:cNvPr>
          <p:cNvSpPr>
            <a:spLocks noEditPoints="1"/>
          </p:cNvSpPr>
          <p:nvPr/>
        </p:nvSpPr>
        <p:spPr bwMode="auto">
          <a:xfrm>
            <a:off x="482298" y="2604613"/>
            <a:ext cx="203108" cy="202661"/>
          </a:xfrm>
          <a:custGeom>
            <a:avLst/>
            <a:gdLst>
              <a:gd name="T0" fmla="*/ 909 w 909"/>
              <a:gd name="T1" fmla="*/ 850 h 907"/>
              <a:gd name="T2" fmla="*/ 909 w 909"/>
              <a:gd name="T3" fmla="*/ 907 h 907"/>
              <a:gd name="T4" fmla="*/ 0 w 909"/>
              <a:gd name="T5" fmla="*/ 907 h 907"/>
              <a:gd name="T6" fmla="*/ 0 w 909"/>
              <a:gd name="T7" fmla="*/ 0 h 907"/>
              <a:gd name="T8" fmla="*/ 57 w 909"/>
              <a:gd name="T9" fmla="*/ 0 h 907"/>
              <a:gd name="T10" fmla="*/ 57 w 909"/>
              <a:gd name="T11" fmla="*/ 850 h 907"/>
              <a:gd name="T12" fmla="*/ 909 w 909"/>
              <a:gd name="T13" fmla="*/ 850 h 907"/>
              <a:gd name="T14" fmla="*/ 411 w 909"/>
              <a:gd name="T15" fmla="*/ 314 h 907"/>
              <a:gd name="T16" fmla="*/ 645 w 909"/>
              <a:gd name="T17" fmla="*/ 373 h 907"/>
              <a:gd name="T18" fmla="*/ 725 w 909"/>
              <a:gd name="T19" fmla="*/ 239 h 907"/>
              <a:gd name="T20" fmla="*/ 796 w 909"/>
              <a:gd name="T21" fmla="*/ 283 h 907"/>
              <a:gd name="T22" fmla="*/ 801 w 909"/>
              <a:gd name="T23" fmla="*/ 57 h 907"/>
              <a:gd name="T24" fmla="*/ 602 w 909"/>
              <a:gd name="T25" fmla="*/ 165 h 907"/>
              <a:gd name="T26" fmla="*/ 675 w 909"/>
              <a:gd name="T27" fmla="*/ 210 h 907"/>
              <a:gd name="T28" fmla="*/ 616 w 909"/>
              <a:gd name="T29" fmla="*/ 307 h 907"/>
              <a:gd name="T30" fmla="*/ 394 w 909"/>
              <a:gd name="T31" fmla="*/ 253 h 907"/>
              <a:gd name="T32" fmla="*/ 156 w 909"/>
              <a:gd name="T33" fmla="*/ 491 h 907"/>
              <a:gd name="T34" fmla="*/ 196 w 909"/>
              <a:gd name="T35" fmla="*/ 532 h 907"/>
              <a:gd name="T36" fmla="*/ 411 w 909"/>
              <a:gd name="T37" fmla="*/ 314 h 907"/>
              <a:gd name="T38" fmla="*/ 175 w 909"/>
              <a:gd name="T39" fmla="*/ 595 h 907"/>
              <a:gd name="T40" fmla="*/ 175 w 909"/>
              <a:gd name="T41" fmla="*/ 798 h 907"/>
              <a:gd name="T42" fmla="*/ 288 w 909"/>
              <a:gd name="T43" fmla="*/ 798 h 907"/>
              <a:gd name="T44" fmla="*/ 288 w 909"/>
              <a:gd name="T45" fmla="*/ 522 h 907"/>
              <a:gd name="T46" fmla="*/ 196 w 909"/>
              <a:gd name="T47" fmla="*/ 617 h 907"/>
              <a:gd name="T48" fmla="*/ 175 w 909"/>
              <a:gd name="T49" fmla="*/ 595 h 907"/>
              <a:gd name="T50" fmla="*/ 345 w 909"/>
              <a:gd name="T51" fmla="*/ 798 h 907"/>
              <a:gd name="T52" fmla="*/ 460 w 909"/>
              <a:gd name="T53" fmla="*/ 798 h 907"/>
              <a:gd name="T54" fmla="*/ 460 w 909"/>
              <a:gd name="T55" fmla="*/ 390 h 907"/>
              <a:gd name="T56" fmla="*/ 430 w 909"/>
              <a:gd name="T57" fmla="*/ 383 h 907"/>
              <a:gd name="T58" fmla="*/ 345 w 909"/>
              <a:gd name="T59" fmla="*/ 465 h 907"/>
              <a:gd name="T60" fmla="*/ 345 w 909"/>
              <a:gd name="T61" fmla="*/ 798 h 907"/>
              <a:gd name="T62" fmla="*/ 801 w 909"/>
              <a:gd name="T63" fmla="*/ 798 h 907"/>
              <a:gd name="T64" fmla="*/ 801 w 909"/>
              <a:gd name="T65" fmla="*/ 357 h 907"/>
              <a:gd name="T66" fmla="*/ 744 w 909"/>
              <a:gd name="T67" fmla="*/ 321 h 907"/>
              <a:gd name="T68" fmla="*/ 687 w 909"/>
              <a:gd name="T69" fmla="*/ 416 h 907"/>
              <a:gd name="T70" fmla="*/ 687 w 909"/>
              <a:gd name="T71" fmla="*/ 798 h 907"/>
              <a:gd name="T72" fmla="*/ 801 w 909"/>
              <a:gd name="T73" fmla="*/ 798 h 907"/>
              <a:gd name="T74" fmla="*/ 635 w 909"/>
              <a:gd name="T75" fmla="*/ 798 h 907"/>
              <a:gd name="T76" fmla="*/ 635 w 909"/>
              <a:gd name="T77" fmla="*/ 432 h 907"/>
              <a:gd name="T78" fmla="*/ 522 w 909"/>
              <a:gd name="T79" fmla="*/ 404 h 907"/>
              <a:gd name="T80" fmla="*/ 522 w 909"/>
              <a:gd name="T81" fmla="*/ 798 h 907"/>
              <a:gd name="T82" fmla="*/ 635 w 909"/>
              <a:gd name="T83" fmla="*/ 79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9" h="907">
                <a:moveTo>
                  <a:pt x="909" y="850"/>
                </a:moveTo>
                <a:lnTo>
                  <a:pt x="909" y="907"/>
                </a:lnTo>
                <a:lnTo>
                  <a:pt x="0" y="907"/>
                </a:lnTo>
                <a:lnTo>
                  <a:pt x="0" y="0"/>
                </a:lnTo>
                <a:lnTo>
                  <a:pt x="57" y="0"/>
                </a:lnTo>
                <a:lnTo>
                  <a:pt x="57" y="850"/>
                </a:lnTo>
                <a:lnTo>
                  <a:pt x="909" y="850"/>
                </a:lnTo>
                <a:close/>
                <a:moveTo>
                  <a:pt x="411" y="314"/>
                </a:moveTo>
                <a:lnTo>
                  <a:pt x="645" y="373"/>
                </a:lnTo>
                <a:lnTo>
                  <a:pt x="725" y="239"/>
                </a:lnTo>
                <a:lnTo>
                  <a:pt x="796" y="283"/>
                </a:lnTo>
                <a:lnTo>
                  <a:pt x="801" y="57"/>
                </a:lnTo>
                <a:lnTo>
                  <a:pt x="602" y="165"/>
                </a:lnTo>
                <a:lnTo>
                  <a:pt x="675" y="210"/>
                </a:lnTo>
                <a:lnTo>
                  <a:pt x="616" y="307"/>
                </a:lnTo>
                <a:lnTo>
                  <a:pt x="394" y="253"/>
                </a:lnTo>
                <a:lnTo>
                  <a:pt x="156" y="491"/>
                </a:lnTo>
                <a:lnTo>
                  <a:pt x="196" y="532"/>
                </a:lnTo>
                <a:lnTo>
                  <a:pt x="411" y="314"/>
                </a:lnTo>
                <a:close/>
                <a:moveTo>
                  <a:pt x="175" y="595"/>
                </a:moveTo>
                <a:lnTo>
                  <a:pt x="175" y="798"/>
                </a:lnTo>
                <a:lnTo>
                  <a:pt x="288" y="798"/>
                </a:lnTo>
                <a:lnTo>
                  <a:pt x="288" y="522"/>
                </a:lnTo>
                <a:lnTo>
                  <a:pt x="196" y="617"/>
                </a:lnTo>
                <a:lnTo>
                  <a:pt x="175" y="595"/>
                </a:lnTo>
                <a:close/>
                <a:moveTo>
                  <a:pt x="345" y="798"/>
                </a:moveTo>
                <a:lnTo>
                  <a:pt x="460" y="798"/>
                </a:lnTo>
                <a:lnTo>
                  <a:pt x="460" y="390"/>
                </a:lnTo>
                <a:lnTo>
                  <a:pt x="430" y="383"/>
                </a:lnTo>
                <a:lnTo>
                  <a:pt x="345" y="465"/>
                </a:lnTo>
                <a:lnTo>
                  <a:pt x="345" y="798"/>
                </a:lnTo>
                <a:close/>
                <a:moveTo>
                  <a:pt x="801" y="798"/>
                </a:moveTo>
                <a:lnTo>
                  <a:pt x="801" y="357"/>
                </a:lnTo>
                <a:lnTo>
                  <a:pt x="744" y="321"/>
                </a:lnTo>
                <a:lnTo>
                  <a:pt x="687" y="416"/>
                </a:lnTo>
                <a:lnTo>
                  <a:pt x="687" y="798"/>
                </a:lnTo>
                <a:lnTo>
                  <a:pt x="801" y="798"/>
                </a:lnTo>
                <a:close/>
                <a:moveTo>
                  <a:pt x="635" y="798"/>
                </a:moveTo>
                <a:lnTo>
                  <a:pt x="635" y="432"/>
                </a:lnTo>
                <a:lnTo>
                  <a:pt x="522" y="404"/>
                </a:lnTo>
                <a:lnTo>
                  <a:pt x="522" y="798"/>
                </a:lnTo>
                <a:lnTo>
                  <a:pt x="635" y="798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33">
            <a:extLst>
              <a:ext uri="{FF2B5EF4-FFF2-40B4-BE49-F238E27FC236}">
                <a16:creationId xmlns:a16="http://schemas.microsoft.com/office/drawing/2014/main" id="{61EFDD82-4B43-49AC-AB9E-ADEE26C34F73}"/>
              </a:ext>
            </a:extLst>
          </p:cNvPr>
          <p:cNvSpPr>
            <a:spLocks noEditPoints="1"/>
          </p:cNvSpPr>
          <p:nvPr/>
        </p:nvSpPr>
        <p:spPr bwMode="auto">
          <a:xfrm>
            <a:off x="6393629" y="2597568"/>
            <a:ext cx="208341" cy="189453"/>
          </a:xfrm>
          <a:custGeom>
            <a:avLst/>
            <a:gdLst>
              <a:gd name="T0" fmla="*/ 72 w 176"/>
              <a:gd name="T1" fmla="*/ 112 h 160"/>
              <a:gd name="T2" fmla="*/ 72 w 176"/>
              <a:gd name="T3" fmla="*/ 96 h 160"/>
              <a:gd name="T4" fmla="*/ 76 w 176"/>
              <a:gd name="T5" fmla="*/ 92 h 160"/>
              <a:gd name="T6" fmla="*/ 100 w 176"/>
              <a:gd name="T7" fmla="*/ 92 h 160"/>
              <a:gd name="T8" fmla="*/ 104 w 176"/>
              <a:gd name="T9" fmla="*/ 96 h 160"/>
              <a:gd name="T10" fmla="*/ 104 w 176"/>
              <a:gd name="T11" fmla="*/ 112 h 160"/>
              <a:gd name="T12" fmla="*/ 100 w 176"/>
              <a:gd name="T13" fmla="*/ 116 h 160"/>
              <a:gd name="T14" fmla="*/ 76 w 176"/>
              <a:gd name="T15" fmla="*/ 116 h 160"/>
              <a:gd name="T16" fmla="*/ 72 w 176"/>
              <a:gd name="T17" fmla="*/ 112 h 160"/>
              <a:gd name="T18" fmla="*/ 112 w 176"/>
              <a:gd name="T19" fmla="*/ 110 h 160"/>
              <a:gd name="T20" fmla="*/ 112 w 176"/>
              <a:gd name="T21" fmla="*/ 112 h 160"/>
              <a:gd name="T22" fmla="*/ 100 w 176"/>
              <a:gd name="T23" fmla="*/ 124 h 160"/>
              <a:gd name="T24" fmla="*/ 76 w 176"/>
              <a:gd name="T25" fmla="*/ 124 h 160"/>
              <a:gd name="T26" fmla="*/ 64 w 176"/>
              <a:gd name="T27" fmla="*/ 112 h 160"/>
              <a:gd name="T28" fmla="*/ 64 w 176"/>
              <a:gd name="T29" fmla="*/ 110 h 160"/>
              <a:gd name="T30" fmla="*/ 8 w 176"/>
              <a:gd name="T31" fmla="*/ 103 h 160"/>
              <a:gd name="T32" fmla="*/ 0 w 176"/>
              <a:gd name="T33" fmla="*/ 100 h 160"/>
              <a:gd name="T34" fmla="*/ 0 w 176"/>
              <a:gd name="T35" fmla="*/ 152 h 160"/>
              <a:gd name="T36" fmla="*/ 8 w 176"/>
              <a:gd name="T37" fmla="*/ 160 h 160"/>
              <a:gd name="T38" fmla="*/ 168 w 176"/>
              <a:gd name="T39" fmla="*/ 160 h 160"/>
              <a:gd name="T40" fmla="*/ 176 w 176"/>
              <a:gd name="T41" fmla="*/ 152 h 160"/>
              <a:gd name="T42" fmla="*/ 176 w 176"/>
              <a:gd name="T43" fmla="*/ 100 h 160"/>
              <a:gd name="T44" fmla="*/ 168 w 176"/>
              <a:gd name="T45" fmla="*/ 103 h 160"/>
              <a:gd name="T46" fmla="*/ 112 w 176"/>
              <a:gd name="T47" fmla="*/ 110 h 160"/>
              <a:gd name="T48" fmla="*/ 168 w 176"/>
              <a:gd name="T49" fmla="*/ 40 h 160"/>
              <a:gd name="T50" fmla="*/ 8 w 176"/>
              <a:gd name="T51" fmla="*/ 40 h 160"/>
              <a:gd name="T52" fmla="*/ 0 w 176"/>
              <a:gd name="T53" fmla="*/ 48 h 160"/>
              <a:gd name="T54" fmla="*/ 0 w 176"/>
              <a:gd name="T55" fmla="*/ 84 h 160"/>
              <a:gd name="T56" fmla="*/ 9 w 176"/>
              <a:gd name="T57" fmla="*/ 94 h 160"/>
              <a:gd name="T58" fmla="*/ 64 w 176"/>
              <a:gd name="T59" fmla="*/ 101 h 160"/>
              <a:gd name="T60" fmla="*/ 64 w 176"/>
              <a:gd name="T61" fmla="*/ 96 h 160"/>
              <a:gd name="T62" fmla="*/ 76 w 176"/>
              <a:gd name="T63" fmla="*/ 84 h 160"/>
              <a:gd name="T64" fmla="*/ 100 w 176"/>
              <a:gd name="T65" fmla="*/ 84 h 160"/>
              <a:gd name="T66" fmla="*/ 112 w 176"/>
              <a:gd name="T67" fmla="*/ 96 h 160"/>
              <a:gd name="T68" fmla="*/ 112 w 176"/>
              <a:gd name="T69" fmla="*/ 101 h 160"/>
              <a:gd name="T70" fmla="*/ 167 w 176"/>
              <a:gd name="T71" fmla="*/ 94 h 160"/>
              <a:gd name="T72" fmla="*/ 176 w 176"/>
              <a:gd name="T73" fmla="*/ 84 h 160"/>
              <a:gd name="T74" fmla="*/ 176 w 176"/>
              <a:gd name="T75" fmla="*/ 48 h 160"/>
              <a:gd name="T76" fmla="*/ 168 w 176"/>
              <a:gd name="T77" fmla="*/ 40 h 160"/>
              <a:gd name="T78" fmla="*/ 64 w 176"/>
              <a:gd name="T79" fmla="*/ 32 h 160"/>
              <a:gd name="T80" fmla="*/ 64 w 176"/>
              <a:gd name="T81" fmla="*/ 18 h 160"/>
              <a:gd name="T82" fmla="*/ 68 w 176"/>
              <a:gd name="T83" fmla="*/ 14 h 160"/>
              <a:gd name="T84" fmla="*/ 108 w 176"/>
              <a:gd name="T85" fmla="*/ 14 h 160"/>
              <a:gd name="T86" fmla="*/ 112 w 176"/>
              <a:gd name="T87" fmla="*/ 18 h 160"/>
              <a:gd name="T88" fmla="*/ 112 w 176"/>
              <a:gd name="T89" fmla="*/ 32 h 160"/>
              <a:gd name="T90" fmla="*/ 128 w 176"/>
              <a:gd name="T91" fmla="*/ 32 h 160"/>
              <a:gd name="T92" fmla="*/ 128 w 176"/>
              <a:gd name="T93" fmla="*/ 16 h 160"/>
              <a:gd name="T94" fmla="*/ 112 w 176"/>
              <a:gd name="T95" fmla="*/ 0 h 160"/>
              <a:gd name="T96" fmla="*/ 64 w 176"/>
              <a:gd name="T97" fmla="*/ 0 h 160"/>
              <a:gd name="T98" fmla="*/ 48 w 176"/>
              <a:gd name="T99" fmla="*/ 16 h 160"/>
              <a:gd name="T100" fmla="*/ 48 w 176"/>
              <a:gd name="T101" fmla="*/ 32 h 160"/>
              <a:gd name="T102" fmla="*/ 64 w 176"/>
              <a:gd name="T103" fmla="*/ 3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60">
                <a:moveTo>
                  <a:pt x="72" y="112"/>
                </a:moveTo>
                <a:cubicBezTo>
                  <a:pt x="72" y="96"/>
                  <a:pt x="72" y="96"/>
                  <a:pt x="72" y="96"/>
                </a:cubicBezTo>
                <a:cubicBezTo>
                  <a:pt x="72" y="94"/>
                  <a:pt x="74" y="92"/>
                  <a:pt x="76" y="92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2" y="92"/>
                  <a:pt x="104" y="94"/>
                  <a:pt x="104" y="96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14"/>
                  <a:pt x="102" y="116"/>
                  <a:pt x="100" y="116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4" y="116"/>
                  <a:pt x="72" y="114"/>
                  <a:pt x="72" y="112"/>
                </a:cubicBezTo>
                <a:close/>
                <a:moveTo>
                  <a:pt x="112" y="110"/>
                </a:moveTo>
                <a:cubicBezTo>
                  <a:pt x="112" y="112"/>
                  <a:pt x="112" y="112"/>
                  <a:pt x="112" y="112"/>
                </a:cubicBezTo>
                <a:cubicBezTo>
                  <a:pt x="112" y="118"/>
                  <a:pt x="107" y="124"/>
                  <a:pt x="100" y="124"/>
                </a:cubicBezTo>
                <a:cubicBezTo>
                  <a:pt x="76" y="124"/>
                  <a:pt x="76" y="124"/>
                  <a:pt x="76" y="124"/>
                </a:cubicBezTo>
                <a:cubicBezTo>
                  <a:pt x="69" y="124"/>
                  <a:pt x="64" y="118"/>
                  <a:pt x="64" y="112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8" y="103"/>
                  <a:pt x="8" y="103"/>
                  <a:pt x="8" y="103"/>
                </a:cubicBezTo>
                <a:cubicBezTo>
                  <a:pt x="5" y="103"/>
                  <a:pt x="2" y="101"/>
                  <a:pt x="0" y="10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6"/>
                  <a:pt x="4" y="160"/>
                  <a:pt x="8" y="16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172" y="160"/>
                  <a:pt x="176" y="156"/>
                  <a:pt x="176" y="152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4" y="101"/>
                  <a:pt x="171" y="103"/>
                  <a:pt x="168" y="103"/>
                </a:cubicBezTo>
                <a:lnTo>
                  <a:pt x="112" y="110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3"/>
                  <a:pt x="0" y="4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8"/>
                  <a:pt x="4" y="93"/>
                  <a:pt x="9" y="94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89"/>
                  <a:pt x="69" y="84"/>
                  <a:pt x="76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7" y="84"/>
                  <a:pt x="112" y="89"/>
                  <a:pt x="112" y="96"/>
                </a:cubicBezTo>
                <a:cubicBezTo>
                  <a:pt x="112" y="101"/>
                  <a:pt x="112" y="101"/>
                  <a:pt x="112" y="101"/>
                </a:cubicBezTo>
                <a:cubicBezTo>
                  <a:pt x="167" y="94"/>
                  <a:pt x="167" y="94"/>
                  <a:pt x="167" y="94"/>
                </a:cubicBezTo>
                <a:cubicBezTo>
                  <a:pt x="172" y="93"/>
                  <a:pt x="176" y="88"/>
                  <a:pt x="176" y="8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3"/>
                  <a:pt x="172" y="40"/>
                  <a:pt x="168" y="40"/>
                </a:cubicBezTo>
                <a:close/>
                <a:moveTo>
                  <a:pt x="64" y="32"/>
                </a:moveTo>
                <a:cubicBezTo>
                  <a:pt x="64" y="18"/>
                  <a:pt x="64" y="18"/>
                  <a:pt x="64" y="18"/>
                </a:cubicBezTo>
                <a:cubicBezTo>
                  <a:pt x="64" y="16"/>
                  <a:pt x="66" y="14"/>
                  <a:pt x="68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0" y="14"/>
                  <a:pt x="112" y="16"/>
                  <a:pt x="112" y="1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32"/>
                  <a:pt x="48" y="32"/>
                  <a:pt x="48" y="32"/>
                </a:cubicBezTo>
                <a:lnTo>
                  <a:pt x="64" y="32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F47E55-7EEB-4D59-A2F4-280103E7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45467"/>
              </p:ext>
            </p:extLst>
          </p:nvPr>
        </p:nvGraphicFramePr>
        <p:xfrm>
          <a:off x="417195" y="4158878"/>
          <a:ext cx="111712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Value delivered to the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client</a:t>
                      </a:r>
                    </a:p>
                  </a:txBody>
                  <a:tcPr marL="3657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47">
                <a:tc>
                  <a:txBody>
                    <a:bodyPr/>
                    <a:lstStyle/>
                    <a:p>
                      <a:pPr marL="159558" indent="-159558" eaLnBrk="0" hangingPunct="0">
                        <a:spcAft>
                          <a:spcPts val="269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►"/>
                      </a:pPr>
                      <a:endParaRPr lang="en-US" sz="1000" dirty="0">
                        <a:solidFill>
                          <a:srgbClr val="646464"/>
                        </a:solidFill>
                        <a:latin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2517D75-80FC-4844-B4C4-04694B83229F}"/>
              </a:ext>
            </a:extLst>
          </p:cNvPr>
          <p:cNvSpPr>
            <a:spLocks/>
          </p:cNvSpPr>
          <p:nvPr/>
        </p:nvSpPr>
        <p:spPr>
          <a:xfrm>
            <a:off x="417195" y="4467482"/>
            <a:ext cx="11171239" cy="759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171450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</a:pPr>
            <a:r>
              <a:rPr lang="en-US" sz="1000" kern="0" dirty="0">
                <a:solidFill>
                  <a:srgbClr val="646464"/>
                </a:solidFill>
                <a:latin typeface="Arial" panose="020B0604020202020204" pitchFamily="34" charset="0"/>
              </a:rPr>
              <a:t>Reduced risk and increased efficiency by streamlining testing processes and providing consistent quality, limiting costly adoption initiatives using open source technologies</a:t>
            </a:r>
          </a:p>
          <a:p>
            <a:pPr marL="171450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</a:pPr>
            <a:r>
              <a:rPr lang="en-US" sz="1000" kern="0" dirty="0">
                <a:solidFill>
                  <a:srgbClr val="646464"/>
                </a:solidFill>
                <a:latin typeface="Arial" panose="020B0604020202020204" pitchFamily="34" charset="0"/>
              </a:rPr>
              <a:t>Setup a scalable and sustainable continuous testing infrastructure</a:t>
            </a:r>
          </a:p>
          <a:p>
            <a:pPr marL="171450" indent="-171450" eaLnBrk="0" hangingPunct="0">
              <a:spcAft>
                <a:spcPts val="200"/>
              </a:spcAft>
              <a:buClr>
                <a:srgbClr val="808080"/>
              </a:buClr>
              <a:buSzPct val="70000"/>
              <a:buFont typeface="Arial" pitchFamily="34" charset="0"/>
              <a:buChar char="►"/>
            </a:pPr>
            <a:r>
              <a:rPr lang="en-US" sz="1000" kern="0" dirty="0">
                <a:solidFill>
                  <a:srgbClr val="646464"/>
                </a:solidFill>
                <a:latin typeface="Arial" panose="020B0604020202020204" pitchFamily="34" charset="0"/>
              </a:rPr>
              <a:t>Established a team of qualified, knowledgeable and scalable resources with a thorough understanding of the business and technology platforms and reduced the risk of previous resourcing constraints</a:t>
            </a: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FCF2C246-8C92-402B-9F79-31228E0DC4F4}"/>
              </a:ext>
            </a:extLst>
          </p:cNvPr>
          <p:cNvSpPr>
            <a:spLocks noEditPoints="1"/>
          </p:cNvSpPr>
          <p:nvPr/>
        </p:nvSpPr>
        <p:spPr bwMode="auto">
          <a:xfrm>
            <a:off x="482298" y="4223332"/>
            <a:ext cx="230382" cy="181467"/>
          </a:xfrm>
          <a:custGeom>
            <a:avLst/>
            <a:gdLst>
              <a:gd name="T0" fmla="*/ 272 w 385"/>
              <a:gd name="T1" fmla="*/ 34 h 303"/>
              <a:gd name="T2" fmla="*/ 385 w 385"/>
              <a:gd name="T3" fmla="*/ 83 h 303"/>
              <a:gd name="T4" fmla="*/ 299 w 385"/>
              <a:gd name="T5" fmla="*/ 36 h 303"/>
              <a:gd name="T6" fmla="*/ 299 w 385"/>
              <a:gd name="T7" fmla="*/ 21 h 303"/>
              <a:gd name="T8" fmla="*/ 299 w 385"/>
              <a:gd name="T9" fmla="*/ 36 h 303"/>
              <a:gd name="T10" fmla="*/ 263 w 385"/>
              <a:gd name="T11" fmla="*/ 43 h 303"/>
              <a:gd name="T12" fmla="*/ 153 w 385"/>
              <a:gd name="T13" fmla="*/ 18 h 303"/>
              <a:gd name="T14" fmla="*/ 129 w 385"/>
              <a:gd name="T15" fmla="*/ 43 h 303"/>
              <a:gd name="T16" fmla="*/ 44 w 385"/>
              <a:gd name="T17" fmla="*/ 122 h 303"/>
              <a:gd name="T18" fmla="*/ 73 w 385"/>
              <a:gd name="T19" fmla="*/ 164 h 303"/>
              <a:gd name="T20" fmla="*/ 54 w 385"/>
              <a:gd name="T21" fmla="*/ 182 h 303"/>
              <a:gd name="T22" fmla="*/ 81 w 385"/>
              <a:gd name="T23" fmla="*/ 208 h 303"/>
              <a:gd name="T24" fmla="*/ 102 w 385"/>
              <a:gd name="T25" fmla="*/ 193 h 303"/>
              <a:gd name="T26" fmla="*/ 83 w 385"/>
              <a:gd name="T27" fmla="*/ 238 h 303"/>
              <a:gd name="T28" fmla="*/ 127 w 385"/>
              <a:gd name="T29" fmla="*/ 220 h 303"/>
              <a:gd name="T30" fmla="*/ 131 w 385"/>
              <a:gd name="T31" fmla="*/ 223 h 303"/>
              <a:gd name="T32" fmla="*/ 108 w 385"/>
              <a:gd name="T33" fmla="*/ 258 h 303"/>
              <a:gd name="T34" fmla="*/ 157 w 385"/>
              <a:gd name="T35" fmla="*/ 248 h 303"/>
              <a:gd name="T36" fmla="*/ 142 w 385"/>
              <a:gd name="T37" fmla="*/ 270 h 303"/>
              <a:gd name="T38" fmla="*/ 157 w 385"/>
              <a:gd name="T39" fmla="*/ 301 h 303"/>
              <a:gd name="T40" fmla="*/ 187 w 385"/>
              <a:gd name="T41" fmla="*/ 278 h 303"/>
              <a:gd name="T42" fmla="*/ 225 w 385"/>
              <a:gd name="T43" fmla="*/ 300 h 303"/>
              <a:gd name="T44" fmla="*/ 240 w 385"/>
              <a:gd name="T45" fmla="*/ 276 h 303"/>
              <a:gd name="T46" fmla="*/ 265 w 385"/>
              <a:gd name="T47" fmla="*/ 252 h 303"/>
              <a:gd name="T48" fmla="*/ 299 w 385"/>
              <a:gd name="T49" fmla="*/ 226 h 303"/>
              <a:gd name="T50" fmla="*/ 293 w 385"/>
              <a:gd name="T51" fmla="*/ 178 h 303"/>
              <a:gd name="T52" fmla="*/ 341 w 385"/>
              <a:gd name="T53" fmla="*/ 129 h 303"/>
              <a:gd name="T54" fmla="*/ 266 w 385"/>
              <a:gd name="T55" fmla="*/ 45 h 303"/>
              <a:gd name="T56" fmla="*/ 304 w 385"/>
              <a:gd name="T57" fmla="*/ 216 h 303"/>
              <a:gd name="T58" fmla="*/ 245 w 385"/>
              <a:gd name="T59" fmla="*/ 178 h 303"/>
              <a:gd name="T60" fmla="*/ 241 w 385"/>
              <a:gd name="T61" fmla="*/ 182 h 303"/>
              <a:gd name="T62" fmla="*/ 279 w 385"/>
              <a:gd name="T63" fmla="*/ 241 h 303"/>
              <a:gd name="T64" fmla="*/ 218 w 385"/>
              <a:gd name="T65" fmla="*/ 201 h 303"/>
              <a:gd name="T66" fmla="*/ 214 w 385"/>
              <a:gd name="T67" fmla="*/ 205 h 303"/>
              <a:gd name="T68" fmla="*/ 257 w 385"/>
              <a:gd name="T69" fmla="*/ 261 h 303"/>
              <a:gd name="T70" fmla="*/ 195 w 385"/>
              <a:gd name="T71" fmla="*/ 228 h 303"/>
              <a:gd name="T72" fmla="*/ 191 w 385"/>
              <a:gd name="T73" fmla="*/ 232 h 303"/>
              <a:gd name="T74" fmla="*/ 230 w 385"/>
              <a:gd name="T75" fmla="*/ 291 h 303"/>
              <a:gd name="T76" fmla="*/ 192 w 385"/>
              <a:gd name="T77" fmla="*/ 274 h 303"/>
              <a:gd name="T78" fmla="*/ 187 w 385"/>
              <a:gd name="T79" fmla="*/ 251 h 303"/>
              <a:gd name="T80" fmla="*/ 162 w 385"/>
              <a:gd name="T81" fmla="*/ 246 h 303"/>
              <a:gd name="T82" fmla="*/ 172 w 385"/>
              <a:gd name="T83" fmla="*/ 224 h 303"/>
              <a:gd name="T84" fmla="*/ 151 w 385"/>
              <a:gd name="T85" fmla="*/ 207 h 303"/>
              <a:gd name="T86" fmla="*/ 135 w 385"/>
              <a:gd name="T87" fmla="*/ 212 h 303"/>
              <a:gd name="T88" fmla="*/ 131 w 385"/>
              <a:gd name="T89" fmla="*/ 179 h 303"/>
              <a:gd name="T90" fmla="*/ 106 w 385"/>
              <a:gd name="T91" fmla="*/ 188 h 303"/>
              <a:gd name="T92" fmla="*/ 101 w 385"/>
              <a:gd name="T93" fmla="*/ 164 h 303"/>
              <a:gd name="T94" fmla="*/ 76 w 385"/>
              <a:gd name="T95" fmla="*/ 158 h 303"/>
              <a:gd name="T96" fmla="*/ 51 w 385"/>
              <a:gd name="T97" fmla="*/ 124 h 303"/>
              <a:gd name="T98" fmla="*/ 139 w 385"/>
              <a:gd name="T99" fmla="*/ 47 h 303"/>
              <a:gd name="T100" fmla="*/ 118 w 385"/>
              <a:gd name="T101" fmla="*/ 93 h 303"/>
              <a:gd name="T102" fmla="*/ 147 w 385"/>
              <a:gd name="T103" fmla="*/ 123 h 303"/>
              <a:gd name="T104" fmla="*/ 175 w 385"/>
              <a:gd name="T105" fmla="*/ 74 h 303"/>
              <a:gd name="T106" fmla="*/ 180 w 385"/>
              <a:gd name="T107" fmla="*/ 72 h 303"/>
              <a:gd name="T108" fmla="*/ 303 w 385"/>
              <a:gd name="T109" fmla="*/ 195 h 303"/>
              <a:gd name="T110" fmla="*/ 0 w 385"/>
              <a:gd name="T111" fmla="*/ 87 h 303"/>
              <a:gd name="T112" fmla="*/ 113 w 385"/>
              <a:gd name="T113" fmla="*/ 38 h 303"/>
              <a:gd name="T114" fmla="*/ 27 w 385"/>
              <a:gd name="T115" fmla="*/ 99 h 303"/>
              <a:gd name="T116" fmla="*/ 27 w 385"/>
              <a:gd name="T117" fmla="*/ 84 h 303"/>
              <a:gd name="T118" fmla="*/ 27 w 385"/>
              <a:gd name="T119" fmla="*/ 9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5" h="303">
                <a:moveTo>
                  <a:pt x="304" y="2"/>
                </a:moveTo>
                <a:cubicBezTo>
                  <a:pt x="272" y="34"/>
                  <a:pt x="272" y="34"/>
                  <a:pt x="272" y="34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85" y="83"/>
                  <a:pt x="385" y="83"/>
                  <a:pt x="385" y="83"/>
                </a:cubicBezTo>
                <a:lnTo>
                  <a:pt x="304" y="2"/>
                </a:lnTo>
                <a:close/>
                <a:moveTo>
                  <a:pt x="299" y="36"/>
                </a:moveTo>
                <a:cubicBezTo>
                  <a:pt x="295" y="36"/>
                  <a:pt x="292" y="33"/>
                  <a:pt x="292" y="29"/>
                </a:cubicBezTo>
                <a:cubicBezTo>
                  <a:pt x="292" y="25"/>
                  <a:pt x="295" y="21"/>
                  <a:pt x="299" y="21"/>
                </a:cubicBezTo>
                <a:cubicBezTo>
                  <a:pt x="303" y="21"/>
                  <a:pt x="307" y="25"/>
                  <a:pt x="307" y="29"/>
                </a:cubicBezTo>
                <a:cubicBezTo>
                  <a:pt x="307" y="33"/>
                  <a:pt x="303" y="36"/>
                  <a:pt x="299" y="36"/>
                </a:cubicBezTo>
                <a:close/>
                <a:moveTo>
                  <a:pt x="266" y="45"/>
                </a:moveTo>
                <a:cubicBezTo>
                  <a:pt x="265" y="44"/>
                  <a:pt x="264" y="43"/>
                  <a:pt x="263" y="43"/>
                </a:cubicBezTo>
                <a:cubicBezTo>
                  <a:pt x="237" y="30"/>
                  <a:pt x="212" y="18"/>
                  <a:pt x="187" y="6"/>
                </a:cubicBezTo>
                <a:cubicBezTo>
                  <a:pt x="174" y="0"/>
                  <a:pt x="159" y="5"/>
                  <a:pt x="153" y="18"/>
                </a:cubicBezTo>
                <a:cubicBezTo>
                  <a:pt x="151" y="21"/>
                  <a:pt x="149" y="24"/>
                  <a:pt x="149" y="27"/>
                </a:cubicBezTo>
                <a:cubicBezTo>
                  <a:pt x="146" y="37"/>
                  <a:pt x="139" y="42"/>
                  <a:pt x="129" y="43"/>
                </a:cubicBezTo>
                <a:cubicBezTo>
                  <a:pt x="124" y="43"/>
                  <a:pt x="120" y="46"/>
                  <a:pt x="117" y="49"/>
                </a:cubicBezTo>
                <a:cubicBezTo>
                  <a:pt x="93" y="74"/>
                  <a:pt x="69" y="98"/>
                  <a:pt x="44" y="122"/>
                </a:cubicBezTo>
                <a:cubicBezTo>
                  <a:pt x="39" y="128"/>
                  <a:pt x="39" y="130"/>
                  <a:pt x="44" y="135"/>
                </a:cubicBezTo>
                <a:cubicBezTo>
                  <a:pt x="54" y="145"/>
                  <a:pt x="63" y="154"/>
                  <a:pt x="73" y="164"/>
                </a:cubicBezTo>
                <a:cubicBezTo>
                  <a:pt x="68" y="169"/>
                  <a:pt x="64" y="173"/>
                  <a:pt x="60" y="177"/>
                </a:cubicBezTo>
                <a:cubicBezTo>
                  <a:pt x="58" y="179"/>
                  <a:pt x="56" y="180"/>
                  <a:pt x="54" y="182"/>
                </a:cubicBezTo>
                <a:cubicBezTo>
                  <a:pt x="47" y="190"/>
                  <a:pt x="47" y="201"/>
                  <a:pt x="54" y="209"/>
                </a:cubicBezTo>
                <a:cubicBezTo>
                  <a:pt x="62" y="216"/>
                  <a:pt x="73" y="216"/>
                  <a:pt x="81" y="208"/>
                </a:cubicBezTo>
                <a:cubicBezTo>
                  <a:pt x="87" y="202"/>
                  <a:pt x="92" y="196"/>
                  <a:pt x="99" y="189"/>
                </a:cubicBezTo>
                <a:cubicBezTo>
                  <a:pt x="100" y="191"/>
                  <a:pt x="101" y="192"/>
                  <a:pt x="102" y="193"/>
                </a:cubicBezTo>
                <a:cubicBezTo>
                  <a:pt x="96" y="199"/>
                  <a:pt x="90" y="205"/>
                  <a:pt x="84" y="210"/>
                </a:cubicBezTo>
                <a:cubicBezTo>
                  <a:pt x="76" y="219"/>
                  <a:pt x="76" y="230"/>
                  <a:pt x="83" y="238"/>
                </a:cubicBezTo>
                <a:cubicBezTo>
                  <a:pt x="91" y="245"/>
                  <a:pt x="102" y="245"/>
                  <a:pt x="111" y="237"/>
                </a:cubicBezTo>
                <a:cubicBezTo>
                  <a:pt x="116" y="231"/>
                  <a:pt x="122" y="226"/>
                  <a:pt x="127" y="220"/>
                </a:cubicBezTo>
                <a:cubicBezTo>
                  <a:pt x="127" y="220"/>
                  <a:pt x="128" y="220"/>
                  <a:pt x="128" y="219"/>
                </a:cubicBezTo>
                <a:cubicBezTo>
                  <a:pt x="129" y="220"/>
                  <a:pt x="130" y="221"/>
                  <a:pt x="131" y="223"/>
                </a:cubicBezTo>
                <a:cubicBezTo>
                  <a:pt x="125" y="229"/>
                  <a:pt x="118" y="235"/>
                  <a:pt x="112" y="241"/>
                </a:cubicBezTo>
                <a:cubicBezTo>
                  <a:pt x="108" y="246"/>
                  <a:pt x="106" y="251"/>
                  <a:pt x="108" y="258"/>
                </a:cubicBezTo>
                <a:cubicBezTo>
                  <a:pt x="111" y="272"/>
                  <a:pt x="128" y="277"/>
                  <a:pt x="139" y="267"/>
                </a:cubicBezTo>
                <a:cubicBezTo>
                  <a:pt x="145" y="261"/>
                  <a:pt x="151" y="254"/>
                  <a:pt x="157" y="248"/>
                </a:cubicBezTo>
                <a:cubicBezTo>
                  <a:pt x="160" y="250"/>
                  <a:pt x="160" y="252"/>
                  <a:pt x="158" y="254"/>
                </a:cubicBezTo>
                <a:cubicBezTo>
                  <a:pt x="152" y="259"/>
                  <a:pt x="147" y="264"/>
                  <a:pt x="142" y="270"/>
                </a:cubicBezTo>
                <a:cubicBezTo>
                  <a:pt x="136" y="276"/>
                  <a:pt x="135" y="284"/>
                  <a:pt x="138" y="291"/>
                </a:cubicBezTo>
                <a:cubicBezTo>
                  <a:pt x="142" y="298"/>
                  <a:pt x="149" y="303"/>
                  <a:pt x="157" y="301"/>
                </a:cubicBezTo>
                <a:cubicBezTo>
                  <a:pt x="161" y="300"/>
                  <a:pt x="166" y="298"/>
                  <a:pt x="169" y="295"/>
                </a:cubicBezTo>
                <a:cubicBezTo>
                  <a:pt x="175" y="290"/>
                  <a:pt x="181" y="284"/>
                  <a:pt x="187" y="278"/>
                </a:cubicBezTo>
                <a:cubicBezTo>
                  <a:pt x="193" y="284"/>
                  <a:pt x="199" y="290"/>
                  <a:pt x="205" y="296"/>
                </a:cubicBezTo>
                <a:cubicBezTo>
                  <a:pt x="211" y="301"/>
                  <a:pt x="218" y="303"/>
                  <a:pt x="225" y="300"/>
                </a:cubicBezTo>
                <a:cubicBezTo>
                  <a:pt x="233" y="298"/>
                  <a:pt x="238" y="292"/>
                  <a:pt x="239" y="285"/>
                </a:cubicBezTo>
                <a:cubicBezTo>
                  <a:pt x="240" y="282"/>
                  <a:pt x="240" y="279"/>
                  <a:pt x="240" y="276"/>
                </a:cubicBezTo>
                <a:cubicBezTo>
                  <a:pt x="247" y="277"/>
                  <a:pt x="253" y="276"/>
                  <a:pt x="259" y="270"/>
                </a:cubicBezTo>
                <a:cubicBezTo>
                  <a:pt x="264" y="265"/>
                  <a:pt x="265" y="259"/>
                  <a:pt x="265" y="252"/>
                </a:cubicBezTo>
                <a:cubicBezTo>
                  <a:pt x="282" y="251"/>
                  <a:pt x="288" y="246"/>
                  <a:pt x="290" y="227"/>
                </a:cubicBezTo>
                <a:cubicBezTo>
                  <a:pt x="293" y="227"/>
                  <a:pt x="296" y="227"/>
                  <a:pt x="299" y="226"/>
                </a:cubicBezTo>
                <a:cubicBezTo>
                  <a:pt x="314" y="222"/>
                  <a:pt x="319" y="203"/>
                  <a:pt x="308" y="192"/>
                </a:cubicBezTo>
                <a:cubicBezTo>
                  <a:pt x="304" y="187"/>
                  <a:pt x="298" y="183"/>
                  <a:pt x="293" y="178"/>
                </a:cubicBezTo>
                <a:cubicBezTo>
                  <a:pt x="295" y="176"/>
                  <a:pt x="296" y="174"/>
                  <a:pt x="297" y="173"/>
                </a:cubicBezTo>
                <a:cubicBezTo>
                  <a:pt x="312" y="159"/>
                  <a:pt x="327" y="144"/>
                  <a:pt x="341" y="129"/>
                </a:cubicBezTo>
                <a:cubicBezTo>
                  <a:pt x="346" y="125"/>
                  <a:pt x="346" y="125"/>
                  <a:pt x="341" y="120"/>
                </a:cubicBezTo>
                <a:cubicBezTo>
                  <a:pt x="316" y="95"/>
                  <a:pt x="291" y="70"/>
                  <a:pt x="266" y="45"/>
                </a:cubicBezTo>
                <a:close/>
                <a:moveTo>
                  <a:pt x="303" y="195"/>
                </a:moveTo>
                <a:cubicBezTo>
                  <a:pt x="309" y="202"/>
                  <a:pt x="310" y="211"/>
                  <a:pt x="304" y="216"/>
                </a:cubicBezTo>
                <a:cubicBezTo>
                  <a:pt x="298" y="223"/>
                  <a:pt x="289" y="222"/>
                  <a:pt x="283" y="216"/>
                </a:cubicBezTo>
                <a:cubicBezTo>
                  <a:pt x="270" y="203"/>
                  <a:pt x="258" y="191"/>
                  <a:pt x="245" y="178"/>
                </a:cubicBezTo>
                <a:cubicBezTo>
                  <a:pt x="243" y="176"/>
                  <a:pt x="241" y="172"/>
                  <a:pt x="238" y="175"/>
                </a:cubicBezTo>
                <a:cubicBezTo>
                  <a:pt x="235" y="178"/>
                  <a:pt x="239" y="180"/>
                  <a:pt x="241" y="182"/>
                </a:cubicBezTo>
                <a:cubicBezTo>
                  <a:pt x="254" y="195"/>
                  <a:pt x="266" y="208"/>
                  <a:pt x="279" y="221"/>
                </a:cubicBezTo>
                <a:cubicBezTo>
                  <a:pt x="285" y="227"/>
                  <a:pt x="285" y="236"/>
                  <a:pt x="279" y="241"/>
                </a:cubicBezTo>
                <a:cubicBezTo>
                  <a:pt x="273" y="247"/>
                  <a:pt x="264" y="247"/>
                  <a:pt x="258" y="241"/>
                </a:cubicBezTo>
                <a:cubicBezTo>
                  <a:pt x="245" y="228"/>
                  <a:pt x="231" y="214"/>
                  <a:pt x="218" y="201"/>
                </a:cubicBezTo>
                <a:cubicBezTo>
                  <a:pt x="217" y="200"/>
                  <a:pt x="214" y="199"/>
                  <a:pt x="213" y="200"/>
                </a:cubicBezTo>
                <a:cubicBezTo>
                  <a:pt x="211" y="202"/>
                  <a:pt x="212" y="204"/>
                  <a:pt x="214" y="205"/>
                </a:cubicBezTo>
                <a:cubicBezTo>
                  <a:pt x="227" y="219"/>
                  <a:pt x="240" y="232"/>
                  <a:pt x="254" y="245"/>
                </a:cubicBezTo>
                <a:cubicBezTo>
                  <a:pt x="258" y="250"/>
                  <a:pt x="260" y="255"/>
                  <a:pt x="257" y="261"/>
                </a:cubicBezTo>
                <a:cubicBezTo>
                  <a:pt x="253" y="271"/>
                  <a:pt x="241" y="274"/>
                  <a:pt x="233" y="266"/>
                </a:cubicBezTo>
                <a:cubicBezTo>
                  <a:pt x="221" y="253"/>
                  <a:pt x="208" y="241"/>
                  <a:pt x="195" y="228"/>
                </a:cubicBezTo>
                <a:cubicBezTo>
                  <a:pt x="193" y="226"/>
                  <a:pt x="192" y="222"/>
                  <a:pt x="188" y="225"/>
                </a:cubicBezTo>
                <a:cubicBezTo>
                  <a:pt x="185" y="228"/>
                  <a:pt x="189" y="230"/>
                  <a:pt x="191" y="232"/>
                </a:cubicBezTo>
                <a:cubicBezTo>
                  <a:pt x="203" y="245"/>
                  <a:pt x="216" y="257"/>
                  <a:pt x="228" y="270"/>
                </a:cubicBezTo>
                <a:cubicBezTo>
                  <a:pt x="235" y="276"/>
                  <a:pt x="235" y="284"/>
                  <a:pt x="230" y="291"/>
                </a:cubicBezTo>
                <a:cubicBezTo>
                  <a:pt x="225" y="296"/>
                  <a:pt x="216" y="297"/>
                  <a:pt x="210" y="292"/>
                </a:cubicBezTo>
                <a:cubicBezTo>
                  <a:pt x="204" y="286"/>
                  <a:pt x="198" y="280"/>
                  <a:pt x="192" y="274"/>
                </a:cubicBezTo>
                <a:cubicBezTo>
                  <a:pt x="191" y="273"/>
                  <a:pt x="191" y="271"/>
                  <a:pt x="192" y="270"/>
                </a:cubicBezTo>
                <a:cubicBezTo>
                  <a:pt x="194" y="263"/>
                  <a:pt x="193" y="256"/>
                  <a:pt x="187" y="251"/>
                </a:cubicBezTo>
                <a:cubicBezTo>
                  <a:pt x="182" y="245"/>
                  <a:pt x="175" y="244"/>
                  <a:pt x="167" y="246"/>
                </a:cubicBezTo>
                <a:cubicBezTo>
                  <a:pt x="166" y="247"/>
                  <a:pt x="164" y="246"/>
                  <a:pt x="162" y="246"/>
                </a:cubicBezTo>
                <a:cubicBezTo>
                  <a:pt x="162" y="245"/>
                  <a:pt x="162" y="244"/>
                  <a:pt x="162" y="244"/>
                </a:cubicBezTo>
                <a:cubicBezTo>
                  <a:pt x="168" y="238"/>
                  <a:pt x="174" y="233"/>
                  <a:pt x="172" y="224"/>
                </a:cubicBezTo>
                <a:cubicBezTo>
                  <a:pt x="172" y="220"/>
                  <a:pt x="170" y="216"/>
                  <a:pt x="167" y="212"/>
                </a:cubicBezTo>
                <a:cubicBezTo>
                  <a:pt x="163" y="207"/>
                  <a:pt x="157" y="205"/>
                  <a:pt x="151" y="207"/>
                </a:cubicBezTo>
                <a:cubicBezTo>
                  <a:pt x="145" y="209"/>
                  <a:pt x="140" y="213"/>
                  <a:pt x="134" y="217"/>
                </a:cubicBezTo>
                <a:cubicBezTo>
                  <a:pt x="132" y="216"/>
                  <a:pt x="133" y="214"/>
                  <a:pt x="135" y="212"/>
                </a:cubicBezTo>
                <a:cubicBezTo>
                  <a:pt x="141" y="207"/>
                  <a:pt x="145" y="201"/>
                  <a:pt x="143" y="193"/>
                </a:cubicBezTo>
                <a:cubicBezTo>
                  <a:pt x="142" y="185"/>
                  <a:pt x="138" y="181"/>
                  <a:pt x="131" y="179"/>
                </a:cubicBezTo>
                <a:cubicBezTo>
                  <a:pt x="125" y="177"/>
                  <a:pt x="119" y="177"/>
                  <a:pt x="113" y="182"/>
                </a:cubicBezTo>
                <a:cubicBezTo>
                  <a:pt x="111" y="184"/>
                  <a:pt x="109" y="186"/>
                  <a:pt x="106" y="188"/>
                </a:cubicBezTo>
                <a:cubicBezTo>
                  <a:pt x="105" y="187"/>
                  <a:pt x="104" y="186"/>
                  <a:pt x="103" y="185"/>
                </a:cubicBezTo>
                <a:cubicBezTo>
                  <a:pt x="107" y="178"/>
                  <a:pt x="106" y="170"/>
                  <a:pt x="101" y="164"/>
                </a:cubicBezTo>
                <a:cubicBezTo>
                  <a:pt x="95" y="158"/>
                  <a:pt x="88" y="156"/>
                  <a:pt x="80" y="159"/>
                </a:cubicBezTo>
                <a:cubicBezTo>
                  <a:pt x="79" y="159"/>
                  <a:pt x="77" y="159"/>
                  <a:pt x="76" y="158"/>
                </a:cubicBezTo>
                <a:cubicBezTo>
                  <a:pt x="66" y="148"/>
                  <a:pt x="57" y="139"/>
                  <a:pt x="47" y="129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4" y="101"/>
                  <a:pt x="97" y="78"/>
                  <a:pt x="120" y="55"/>
                </a:cubicBezTo>
                <a:cubicBezTo>
                  <a:pt x="125" y="49"/>
                  <a:pt x="131" y="48"/>
                  <a:pt x="139" y="47"/>
                </a:cubicBezTo>
                <a:cubicBezTo>
                  <a:pt x="138" y="49"/>
                  <a:pt x="138" y="50"/>
                  <a:pt x="137" y="51"/>
                </a:cubicBezTo>
                <a:cubicBezTo>
                  <a:pt x="131" y="65"/>
                  <a:pt x="124" y="79"/>
                  <a:pt x="118" y="93"/>
                </a:cubicBezTo>
                <a:cubicBezTo>
                  <a:pt x="115" y="98"/>
                  <a:pt x="114" y="105"/>
                  <a:pt x="116" y="111"/>
                </a:cubicBezTo>
                <a:cubicBezTo>
                  <a:pt x="119" y="125"/>
                  <a:pt x="135" y="131"/>
                  <a:pt x="147" y="123"/>
                </a:cubicBezTo>
                <a:cubicBezTo>
                  <a:pt x="151" y="121"/>
                  <a:pt x="155" y="116"/>
                  <a:pt x="158" y="111"/>
                </a:cubicBezTo>
                <a:cubicBezTo>
                  <a:pt x="164" y="99"/>
                  <a:pt x="169" y="86"/>
                  <a:pt x="175" y="74"/>
                </a:cubicBezTo>
                <a:cubicBezTo>
                  <a:pt x="176" y="72"/>
                  <a:pt x="177" y="71"/>
                  <a:pt x="177" y="70"/>
                </a:cubicBezTo>
                <a:cubicBezTo>
                  <a:pt x="178" y="71"/>
                  <a:pt x="179" y="71"/>
                  <a:pt x="180" y="72"/>
                </a:cubicBezTo>
                <a:cubicBezTo>
                  <a:pt x="217" y="109"/>
                  <a:pt x="253" y="145"/>
                  <a:pt x="290" y="182"/>
                </a:cubicBezTo>
                <a:cubicBezTo>
                  <a:pt x="294" y="186"/>
                  <a:pt x="299" y="191"/>
                  <a:pt x="303" y="195"/>
                </a:cubicBezTo>
                <a:close/>
                <a:moveTo>
                  <a:pt x="81" y="5"/>
                </a:moveTo>
                <a:cubicBezTo>
                  <a:pt x="0" y="87"/>
                  <a:pt x="0" y="87"/>
                  <a:pt x="0" y="87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113" y="38"/>
                  <a:pt x="113" y="38"/>
                  <a:pt x="113" y="38"/>
                </a:cubicBezTo>
                <a:lnTo>
                  <a:pt x="81" y="5"/>
                </a:lnTo>
                <a:close/>
                <a:moveTo>
                  <a:pt x="27" y="99"/>
                </a:moveTo>
                <a:cubicBezTo>
                  <a:pt x="23" y="99"/>
                  <a:pt x="19" y="96"/>
                  <a:pt x="19" y="91"/>
                </a:cubicBezTo>
                <a:cubicBezTo>
                  <a:pt x="19" y="87"/>
                  <a:pt x="23" y="84"/>
                  <a:pt x="27" y="84"/>
                </a:cubicBezTo>
                <a:cubicBezTo>
                  <a:pt x="31" y="84"/>
                  <a:pt x="34" y="87"/>
                  <a:pt x="34" y="91"/>
                </a:cubicBezTo>
                <a:cubicBezTo>
                  <a:pt x="34" y="96"/>
                  <a:pt x="31" y="99"/>
                  <a:pt x="27" y="99"/>
                </a:cubicBezTo>
                <a:close/>
              </a:path>
            </a:pathLst>
          </a:custGeom>
          <a:solidFill>
            <a:srgbClr val="FFE6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26F8-F4B3-4E62-B114-129323A9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978E-629F-4B6F-B6CA-42B7DAB017FD}" type="datetime3">
              <a:rPr lang="en-US" smtClean="0"/>
              <a:t>15 June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345-37AE-4C85-B083-B14D5F5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DA63-16FA-4DE2-87FE-DA29DC28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9</a:t>
            </a:fld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877EE-8ED6-40EF-B53B-2FDCAFCCAB59}"/>
              </a:ext>
            </a:extLst>
          </p:cNvPr>
          <p:cNvCxnSpPr/>
          <p:nvPr/>
        </p:nvCxnSpPr>
        <p:spPr>
          <a:xfrm>
            <a:off x="609918" y="5890037"/>
            <a:ext cx="87193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87DAEAD-2CC0-4DF6-A06C-0D4E05968949}"/>
              </a:ext>
            </a:extLst>
          </p:cNvPr>
          <p:cNvSpPr txBox="1">
            <a:spLocks/>
          </p:cNvSpPr>
          <p:nvPr/>
        </p:nvSpPr>
        <p:spPr>
          <a:xfrm>
            <a:off x="609918" y="5955891"/>
            <a:ext cx="9534842" cy="3956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Footnotes, EY Interstate Light 9pt - Lorem ipsum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sit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amet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, in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quas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nostrud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laoreet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per, ad vim minim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inermis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. Lorem ipsum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dolor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sit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amet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consectetur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colore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intu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sitno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.	</a:t>
            </a:r>
          </a:p>
          <a:p>
            <a:pPr marL="0" marR="0" lvl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9" name="TextBox 85">
            <a:extLst>
              <a:ext uri="{FF2B5EF4-FFF2-40B4-BE49-F238E27FC236}">
                <a16:creationId xmlns:a16="http://schemas.microsoft.com/office/drawing/2014/main" id="{AAFE90D7-6D96-493B-BF8D-5837FE213484}"/>
              </a:ext>
            </a:extLst>
          </p:cNvPr>
          <p:cNvSpPr txBox="1"/>
          <p:nvPr/>
        </p:nvSpPr>
        <p:spPr>
          <a:xfrm>
            <a:off x="2712238" y="4080879"/>
            <a:ext cx="3061419" cy="3323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Two-fold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increase in productivity with </a:t>
            </a:r>
            <a:r>
              <a:rPr lang="en-US" sz="1200" b="1" kern="0" dirty="0">
                <a:solidFill>
                  <a:schemeClr val="bg1"/>
                </a:solidFill>
                <a:latin typeface="+mn-lt"/>
              </a:rPr>
              <a:t>right shoring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and automation</a:t>
            </a:r>
          </a:p>
        </p:txBody>
      </p:sp>
      <p:sp>
        <p:nvSpPr>
          <p:cNvPr id="10" name="TextBox 86">
            <a:extLst>
              <a:ext uri="{FF2B5EF4-FFF2-40B4-BE49-F238E27FC236}">
                <a16:creationId xmlns:a16="http://schemas.microsoft.com/office/drawing/2014/main" id="{E51F7A51-5334-4C4B-A18F-F62364F556CD}"/>
              </a:ext>
            </a:extLst>
          </p:cNvPr>
          <p:cNvSpPr txBox="1"/>
          <p:nvPr/>
        </p:nvSpPr>
        <p:spPr>
          <a:xfrm>
            <a:off x="6603067" y="4061629"/>
            <a:ext cx="3293812" cy="3323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35% automation penetration with our cognitive and predictive analytics solutions</a:t>
            </a:r>
          </a:p>
        </p:txBody>
      </p:sp>
      <p:sp>
        <p:nvSpPr>
          <p:cNvPr id="11" name="TextBox 87">
            <a:extLst>
              <a:ext uri="{FF2B5EF4-FFF2-40B4-BE49-F238E27FC236}">
                <a16:creationId xmlns:a16="http://schemas.microsoft.com/office/drawing/2014/main" id="{C2B3FFA2-5542-4CCA-A7C5-9A26A070C82A}"/>
              </a:ext>
            </a:extLst>
          </p:cNvPr>
          <p:cNvSpPr txBox="1"/>
          <p:nvPr/>
        </p:nvSpPr>
        <p:spPr>
          <a:xfrm>
            <a:off x="2717869" y="5375304"/>
            <a:ext cx="3039273" cy="3323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50%+ accelerated speed-to-market with our agile and DevOps capabilities</a:t>
            </a:r>
          </a:p>
        </p:txBody>
      </p:sp>
      <p:sp>
        <p:nvSpPr>
          <p:cNvPr id="12" name="TextBox 88">
            <a:extLst>
              <a:ext uri="{FF2B5EF4-FFF2-40B4-BE49-F238E27FC236}">
                <a16:creationId xmlns:a16="http://schemas.microsoft.com/office/drawing/2014/main" id="{1ECC47E7-578A-44FE-9786-33237A597A38}"/>
              </a:ext>
            </a:extLst>
          </p:cNvPr>
          <p:cNvSpPr txBox="1"/>
          <p:nvPr/>
        </p:nvSpPr>
        <p:spPr>
          <a:xfrm>
            <a:off x="2712238" y="4716534"/>
            <a:ext cx="3006895" cy="3323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60% reduction in critical defects with our shift left approach &amp; Predictive Modeling</a:t>
            </a:r>
          </a:p>
        </p:txBody>
      </p:sp>
      <p:sp>
        <p:nvSpPr>
          <p:cNvPr id="13" name="TextBox 89">
            <a:extLst>
              <a:ext uri="{FF2B5EF4-FFF2-40B4-BE49-F238E27FC236}">
                <a16:creationId xmlns:a16="http://schemas.microsoft.com/office/drawing/2014/main" id="{806401DD-BC17-4A8D-87F4-FEA7CAE1988E}"/>
              </a:ext>
            </a:extLst>
          </p:cNvPr>
          <p:cNvSpPr txBox="1"/>
          <p:nvPr/>
        </p:nvSpPr>
        <p:spPr>
          <a:xfrm>
            <a:off x="6602399" y="4697284"/>
            <a:ext cx="3294554" cy="3323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70%+ improvement in test coverage accuracy with our proven testing solution</a:t>
            </a:r>
          </a:p>
        </p:txBody>
      </p:sp>
      <p:sp>
        <p:nvSpPr>
          <p:cNvPr id="14" name="TextBox 90">
            <a:extLst>
              <a:ext uri="{FF2B5EF4-FFF2-40B4-BE49-F238E27FC236}">
                <a16:creationId xmlns:a16="http://schemas.microsoft.com/office/drawing/2014/main" id="{C5933082-A16B-4729-B577-7ECDCDFEDC68}"/>
              </a:ext>
            </a:extLst>
          </p:cNvPr>
          <p:cNvSpPr txBox="1"/>
          <p:nvPr/>
        </p:nvSpPr>
        <p:spPr>
          <a:xfrm>
            <a:off x="6629667" y="5323112"/>
            <a:ext cx="3264269" cy="4985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Valuable reduction in test delivery cost with our Requirement /Business Flow Mapping (BPF) to prioritize functional tests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D6A058-BA38-4281-ACC2-0BE95C09D947}"/>
              </a:ext>
            </a:extLst>
          </p:cNvPr>
          <p:cNvGrpSpPr/>
          <p:nvPr/>
        </p:nvGrpSpPr>
        <p:grpSpPr>
          <a:xfrm>
            <a:off x="5968594" y="4089397"/>
            <a:ext cx="477470" cy="265648"/>
            <a:chOff x="3659722" y="5013863"/>
            <a:chExt cx="431500" cy="24007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C7ACE8-B33F-43D2-BF64-5D7DA5E9B110}"/>
                </a:ext>
              </a:extLst>
            </p:cNvPr>
            <p:cNvSpPr/>
            <p:nvPr/>
          </p:nvSpPr>
          <p:spPr>
            <a:xfrm>
              <a:off x="3694325" y="5140527"/>
              <a:ext cx="113408" cy="11340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17D918-A68A-4834-AF7D-ACC8A581D50B}"/>
                </a:ext>
              </a:extLst>
            </p:cNvPr>
            <p:cNvGrpSpPr/>
            <p:nvPr/>
          </p:nvGrpSpPr>
          <p:grpSpPr>
            <a:xfrm>
              <a:off x="3659722" y="5013863"/>
              <a:ext cx="431500" cy="230324"/>
              <a:chOff x="3659722" y="5013863"/>
              <a:chExt cx="431500" cy="230324"/>
            </a:xfrm>
            <a:grpFill/>
          </p:grpSpPr>
          <p:sp>
            <p:nvSpPr>
              <p:cNvPr id="18" name="Freeform 120">
                <a:extLst>
                  <a:ext uri="{FF2B5EF4-FFF2-40B4-BE49-F238E27FC236}">
                    <a16:creationId xmlns:a16="http://schemas.microsoft.com/office/drawing/2014/main" id="{57E37DA2-7846-4D4A-9D5F-1A805335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5009" y="5045750"/>
                <a:ext cx="176213" cy="79375"/>
              </a:xfrm>
              <a:custGeom>
                <a:avLst/>
                <a:gdLst>
                  <a:gd name="T0" fmla="*/ 111 w 111"/>
                  <a:gd name="T1" fmla="*/ 43 h 50"/>
                  <a:gd name="T2" fmla="*/ 111 w 111"/>
                  <a:gd name="T3" fmla="*/ 0 h 50"/>
                  <a:gd name="T4" fmla="*/ 19 w 111"/>
                  <a:gd name="T5" fmla="*/ 0 h 50"/>
                  <a:gd name="T6" fmla="*/ 0 w 111"/>
                  <a:gd name="T7" fmla="*/ 19 h 50"/>
                  <a:gd name="T8" fmla="*/ 31 w 111"/>
                  <a:gd name="T9" fmla="*/ 50 h 50"/>
                  <a:gd name="T10" fmla="*/ 36 w 111"/>
                  <a:gd name="T11" fmla="*/ 43 h 50"/>
                  <a:gd name="T12" fmla="*/ 111 w 111"/>
                  <a:gd name="T13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50">
                    <a:moveTo>
                      <a:pt x="111" y="43"/>
                    </a:moveTo>
                    <a:lnTo>
                      <a:pt x="111" y="0"/>
                    </a:lnTo>
                    <a:lnTo>
                      <a:pt x="19" y="0"/>
                    </a:lnTo>
                    <a:lnTo>
                      <a:pt x="0" y="19"/>
                    </a:lnTo>
                    <a:lnTo>
                      <a:pt x="31" y="50"/>
                    </a:lnTo>
                    <a:lnTo>
                      <a:pt x="36" y="43"/>
                    </a:lnTo>
                    <a:lnTo>
                      <a:pt x="111" y="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DE1EF43-D834-4D52-8F24-73B31ECA7FE8}"/>
                  </a:ext>
                </a:extLst>
              </p:cNvPr>
              <p:cNvGrpSpPr/>
              <p:nvPr/>
            </p:nvGrpSpPr>
            <p:grpSpPr>
              <a:xfrm>
                <a:off x="3659722" y="5013863"/>
                <a:ext cx="431499" cy="230324"/>
                <a:chOff x="3659722" y="5013863"/>
                <a:chExt cx="431499" cy="230324"/>
              </a:xfrm>
              <a:grpFill/>
            </p:grpSpPr>
            <p:sp>
              <p:nvSpPr>
                <p:cNvPr id="20" name="Freeform 122">
                  <a:extLst>
                    <a:ext uri="{FF2B5EF4-FFF2-40B4-BE49-F238E27FC236}">
                      <a16:creationId xmlns:a16="http://schemas.microsoft.com/office/drawing/2014/main" id="{E468DFCD-EF25-4445-9333-07A9B3B0C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621" y="5034637"/>
                  <a:ext cx="355600" cy="209550"/>
                </a:xfrm>
                <a:custGeom>
                  <a:avLst/>
                  <a:gdLst>
                    <a:gd name="T0" fmla="*/ 224 w 224"/>
                    <a:gd name="T1" fmla="*/ 87 h 132"/>
                    <a:gd name="T2" fmla="*/ 170 w 224"/>
                    <a:gd name="T3" fmla="*/ 87 h 132"/>
                    <a:gd name="T4" fmla="*/ 85 w 224"/>
                    <a:gd name="T5" fmla="*/ 0 h 132"/>
                    <a:gd name="T6" fmla="*/ 0 w 224"/>
                    <a:gd name="T7" fmla="*/ 0 h 132"/>
                    <a:gd name="T8" fmla="*/ 0 w 224"/>
                    <a:gd name="T9" fmla="*/ 43 h 132"/>
                    <a:gd name="T10" fmla="*/ 68 w 224"/>
                    <a:gd name="T11" fmla="*/ 43 h 132"/>
                    <a:gd name="T12" fmla="*/ 153 w 224"/>
                    <a:gd name="T13" fmla="*/ 132 h 132"/>
                    <a:gd name="T14" fmla="*/ 224 w 224"/>
                    <a:gd name="T15" fmla="*/ 132 h 132"/>
                    <a:gd name="T16" fmla="*/ 224 w 224"/>
                    <a:gd name="T17" fmla="*/ 87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4" h="132">
                      <a:moveTo>
                        <a:pt x="224" y="87"/>
                      </a:moveTo>
                      <a:lnTo>
                        <a:pt x="170" y="87"/>
                      </a:lnTo>
                      <a:lnTo>
                        <a:pt x="85" y="0"/>
                      </a:ln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68" y="43"/>
                      </a:lnTo>
                      <a:lnTo>
                        <a:pt x="153" y="132"/>
                      </a:lnTo>
                      <a:lnTo>
                        <a:pt x="224" y="132"/>
                      </a:lnTo>
                      <a:lnTo>
                        <a:pt x="224" y="8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311" tIns="45655" rIns="91311" bIns="4565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1" name="Freeform 123">
                  <a:extLst>
                    <a:ext uri="{FF2B5EF4-FFF2-40B4-BE49-F238E27FC236}">
                      <a16:creationId xmlns:a16="http://schemas.microsoft.com/office/drawing/2014/main" id="{C9ADF154-AEC6-4A1B-8221-24618E4C7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621" y="5125125"/>
                  <a:ext cx="173038" cy="107950"/>
                </a:xfrm>
                <a:custGeom>
                  <a:avLst/>
                  <a:gdLst>
                    <a:gd name="T0" fmla="*/ 54 w 109"/>
                    <a:gd name="T1" fmla="*/ 23 h 68"/>
                    <a:gd name="T2" fmla="*/ 0 w 109"/>
                    <a:gd name="T3" fmla="*/ 23 h 68"/>
                    <a:gd name="T4" fmla="*/ 0 w 109"/>
                    <a:gd name="T5" fmla="*/ 68 h 68"/>
                    <a:gd name="T6" fmla="*/ 71 w 109"/>
                    <a:gd name="T7" fmla="*/ 68 h 68"/>
                    <a:gd name="T8" fmla="*/ 109 w 109"/>
                    <a:gd name="T9" fmla="*/ 30 h 68"/>
                    <a:gd name="T10" fmla="*/ 78 w 109"/>
                    <a:gd name="T11" fmla="*/ 0 h 68"/>
                    <a:gd name="T12" fmla="*/ 54 w 109"/>
                    <a:gd name="T13" fmla="*/ 2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68">
                      <a:moveTo>
                        <a:pt x="54" y="23"/>
                      </a:moveTo>
                      <a:lnTo>
                        <a:pt x="0" y="23"/>
                      </a:lnTo>
                      <a:lnTo>
                        <a:pt x="0" y="68"/>
                      </a:lnTo>
                      <a:lnTo>
                        <a:pt x="71" y="68"/>
                      </a:lnTo>
                      <a:lnTo>
                        <a:pt x="109" y="30"/>
                      </a:lnTo>
                      <a:lnTo>
                        <a:pt x="78" y="0"/>
                      </a:lnTo>
                      <a:lnTo>
                        <a:pt x="54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311" tIns="45655" rIns="91311" bIns="4565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1EEBDF1F-8320-4516-8F81-BE6BB2B6219A}"/>
                    </a:ext>
                  </a:extLst>
                </p:cNvPr>
                <p:cNvGrpSpPr/>
                <p:nvPr/>
              </p:nvGrpSpPr>
              <p:grpSpPr>
                <a:xfrm>
                  <a:off x="3659722" y="5013863"/>
                  <a:ext cx="113408" cy="206228"/>
                  <a:chOff x="12281752" y="3312032"/>
                  <a:chExt cx="234781" cy="426940"/>
                </a:xfrm>
                <a:grpFill/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5FF8D8E-5770-49E3-B09E-0CBE627CEF35}"/>
                      </a:ext>
                    </a:extLst>
                  </p:cNvPr>
                  <p:cNvSpPr/>
                  <p:nvPr/>
                </p:nvSpPr>
                <p:spPr>
                  <a:xfrm>
                    <a:off x="12281752" y="3312032"/>
                    <a:ext cx="234781" cy="234781"/>
                  </a:xfrm>
                  <a:prstGeom prst="ellipse">
                    <a:avLst/>
                  </a:prstGeom>
                  <a:grp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466A179-167D-4D0E-BD3C-7BEB4A828FDD}"/>
                      </a:ext>
                    </a:extLst>
                  </p:cNvPr>
                  <p:cNvSpPr/>
                  <p:nvPr/>
                </p:nvSpPr>
                <p:spPr>
                  <a:xfrm flipV="1">
                    <a:off x="12351815" y="3382097"/>
                    <a:ext cx="94655" cy="94651"/>
                  </a:xfrm>
                  <a:prstGeom prst="ellipse">
                    <a:avLst/>
                  </a:prstGeom>
                  <a:grp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64D7A81D-E35C-480B-ABF4-9FCE073D3EAB}"/>
                      </a:ext>
                    </a:extLst>
                  </p:cNvPr>
                  <p:cNvSpPr/>
                  <p:nvPr/>
                </p:nvSpPr>
                <p:spPr>
                  <a:xfrm flipV="1">
                    <a:off x="12421878" y="3644321"/>
                    <a:ext cx="94655" cy="94651"/>
                  </a:xfrm>
                  <a:prstGeom prst="ellipse">
                    <a:avLst/>
                  </a:prstGeom>
                  <a:grp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197DED-1F9A-4B4A-BC8C-F109191C7B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4793" y="5309586"/>
            <a:ext cx="401010" cy="475348"/>
            <a:chOff x="3650" y="1935"/>
            <a:chExt cx="383" cy="454"/>
          </a:xfrm>
          <a:solidFill>
            <a:schemeClr val="bg1"/>
          </a:solidFill>
        </p:grpSpPr>
        <p:sp>
          <p:nvSpPr>
            <p:cNvPr id="27" name="Freeform 116">
              <a:extLst>
                <a:ext uri="{FF2B5EF4-FFF2-40B4-BE49-F238E27FC236}">
                  <a16:creationId xmlns:a16="http://schemas.microsoft.com/office/drawing/2014/main" id="{42E7C031-EC81-4514-9162-D7358D2CEE96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650" y="1935"/>
              <a:ext cx="383" cy="454"/>
            </a:xfrm>
            <a:custGeom>
              <a:avLst/>
              <a:gdLst>
                <a:gd name="T0" fmla="*/ 81 w 162"/>
                <a:gd name="T1" fmla="*/ 0 h 192"/>
                <a:gd name="T2" fmla="*/ 0 w 162"/>
                <a:gd name="T3" fmla="*/ 80 h 192"/>
                <a:gd name="T4" fmla="*/ 33 w 162"/>
                <a:gd name="T5" fmla="*/ 80 h 192"/>
                <a:gd name="T6" fmla="*/ 33 w 162"/>
                <a:gd name="T7" fmla="*/ 144 h 192"/>
                <a:gd name="T8" fmla="*/ 81 w 162"/>
                <a:gd name="T9" fmla="*/ 192 h 192"/>
                <a:gd name="T10" fmla="*/ 129 w 162"/>
                <a:gd name="T11" fmla="*/ 144 h 192"/>
                <a:gd name="T12" fmla="*/ 129 w 162"/>
                <a:gd name="T13" fmla="*/ 80 h 192"/>
                <a:gd name="T14" fmla="*/ 162 w 162"/>
                <a:gd name="T15" fmla="*/ 80 h 192"/>
                <a:gd name="T16" fmla="*/ 81 w 162"/>
                <a:gd name="T17" fmla="*/ 0 h 192"/>
                <a:gd name="T18" fmla="*/ 81 w 162"/>
                <a:gd name="T19" fmla="*/ 185 h 192"/>
                <a:gd name="T20" fmla="*/ 40 w 162"/>
                <a:gd name="T21" fmla="*/ 144 h 192"/>
                <a:gd name="T22" fmla="*/ 81 w 162"/>
                <a:gd name="T23" fmla="*/ 103 h 192"/>
                <a:gd name="T24" fmla="*/ 122 w 162"/>
                <a:gd name="T25" fmla="*/ 144 h 192"/>
                <a:gd name="T26" fmla="*/ 81 w 162"/>
                <a:gd name="T27" fmla="*/ 1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92">
                  <a:moveTo>
                    <a:pt x="81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33" y="171"/>
                    <a:pt x="54" y="192"/>
                    <a:pt x="81" y="192"/>
                  </a:cubicBezTo>
                  <a:cubicBezTo>
                    <a:pt x="108" y="192"/>
                    <a:pt x="129" y="171"/>
                    <a:pt x="129" y="144"/>
                  </a:cubicBezTo>
                  <a:cubicBezTo>
                    <a:pt x="129" y="80"/>
                    <a:pt x="129" y="80"/>
                    <a:pt x="129" y="80"/>
                  </a:cubicBezTo>
                  <a:cubicBezTo>
                    <a:pt x="162" y="80"/>
                    <a:pt x="162" y="80"/>
                    <a:pt x="162" y="80"/>
                  </a:cubicBezTo>
                  <a:lnTo>
                    <a:pt x="81" y="0"/>
                  </a:lnTo>
                  <a:close/>
                  <a:moveTo>
                    <a:pt x="81" y="185"/>
                  </a:moveTo>
                  <a:cubicBezTo>
                    <a:pt x="58" y="185"/>
                    <a:pt x="40" y="167"/>
                    <a:pt x="40" y="144"/>
                  </a:cubicBezTo>
                  <a:cubicBezTo>
                    <a:pt x="40" y="121"/>
                    <a:pt x="58" y="103"/>
                    <a:pt x="81" y="103"/>
                  </a:cubicBezTo>
                  <a:cubicBezTo>
                    <a:pt x="104" y="103"/>
                    <a:pt x="122" y="121"/>
                    <a:pt x="122" y="144"/>
                  </a:cubicBezTo>
                  <a:cubicBezTo>
                    <a:pt x="122" y="167"/>
                    <a:pt x="104" y="185"/>
                    <a:pt x="81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7">
              <a:extLst>
                <a:ext uri="{FF2B5EF4-FFF2-40B4-BE49-F238E27FC236}">
                  <a16:creationId xmlns:a16="http://schemas.microsoft.com/office/drawing/2014/main" id="{90022D4D-F3F1-40D3-944C-1AC2BF0C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1974"/>
              <a:ext cx="94" cy="152"/>
            </a:xfrm>
            <a:custGeom>
              <a:avLst/>
              <a:gdLst>
                <a:gd name="T0" fmla="*/ 20 w 40"/>
                <a:gd name="T1" fmla="*/ 12 h 64"/>
                <a:gd name="T2" fmla="*/ 30 w 40"/>
                <a:gd name="T3" fmla="*/ 19 h 64"/>
                <a:gd name="T4" fmla="*/ 40 w 40"/>
                <a:gd name="T5" fmla="*/ 19 h 64"/>
                <a:gd name="T6" fmla="*/ 27 w 40"/>
                <a:gd name="T7" fmla="*/ 6 h 64"/>
                <a:gd name="T8" fmla="*/ 27 w 40"/>
                <a:gd name="T9" fmla="*/ 0 h 64"/>
                <a:gd name="T10" fmla="*/ 13 w 40"/>
                <a:gd name="T11" fmla="*/ 0 h 64"/>
                <a:gd name="T12" fmla="*/ 13 w 40"/>
                <a:gd name="T13" fmla="*/ 6 h 64"/>
                <a:gd name="T14" fmla="*/ 0 w 40"/>
                <a:gd name="T15" fmla="*/ 20 h 64"/>
                <a:gd name="T16" fmla="*/ 18 w 40"/>
                <a:gd name="T17" fmla="*/ 37 h 64"/>
                <a:gd name="T18" fmla="*/ 30 w 40"/>
                <a:gd name="T19" fmla="*/ 45 h 64"/>
                <a:gd name="T20" fmla="*/ 20 w 40"/>
                <a:gd name="T21" fmla="*/ 52 h 64"/>
                <a:gd name="T22" fmla="*/ 10 w 40"/>
                <a:gd name="T23" fmla="*/ 45 h 64"/>
                <a:gd name="T24" fmla="*/ 0 w 40"/>
                <a:gd name="T25" fmla="*/ 45 h 64"/>
                <a:gd name="T26" fmla="*/ 13 w 40"/>
                <a:gd name="T27" fmla="*/ 58 h 64"/>
                <a:gd name="T28" fmla="*/ 13 w 40"/>
                <a:gd name="T29" fmla="*/ 64 h 64"/>
                <a:gd name="T30" fmla="*/ 27 w 40"/>
                <a:gd name="T31" fmla="*/ 64 h 64"/>
                <a:gd name="T32" fmla="*/ 27 w 40"/>
                <a:gd name="T33" fmla="*/ 58 h 64"/>
                <a:gd name="T34" fmla="*/ 40 w 40"/>
                <a:gd name="T35" fmla="*/ 44 h 64"/>
                <a:gd name="T36" fmla="*/ 22 w 40"/>
                <a:gd name="T37" fmla="*/ 27 h 64"/>
                <a:gd name="T38" fmla="*/ 10 w 40"/>
                <a:gd name="T39" fmla="*/ 19 h 64"/>
                <a:gd name="T40" fmla="*/ 20 w 40"/>
                <a:gd name="T4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4">
                  <a:moveTo>
                    <a:pt x="20" y="12"/>
                  </a:moveTo>
                  <a:cubicBezTo>
                    <a:pt x="27" y="12"/>
                    <a:pt x="30" y="16"/>
                    <a:pt x="3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2"/>
                    <a:pt x="35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0" y="8"/>
                    <a:pt x="0" y="17"/>
                    <a:pt x="0" y="20"/>
                  </a:cubicBezTo>
                  <a:cubicBezTo>
                    <a:pt x="0" y="26"/>
                    <a:pt x="2" y="32"/>
                    <a:pt x="18" y="37"/>
                  </a:cubicBezTo>
                  <a:cubicBezTo>
                    <a:pt x="26" y="39"/>
                    <a:pt x="30" y="40"/>
                    <a:pt x="30" y="45"/>
                  </a:cubicBezTo>
                  <a:cubicBezTo>
                    <a:pt x="30" y="48"/>
                    <a:pt x="27" y="52"/>
                    <a:pt x="20" y="52"/>
                  </a:cubicBezTo>
                  <a:cubicBezTo>
                    <a:pt x="11" y="52"/>
                    <a:pt x="10" y="48"/>
                    <a:pt x="1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8"/>
                    <a:pt x="0" y="56"/>
                    <a:pt x="13" y="58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40" y="56"/>
                    <a:pt x="40" y="47"/>
                    <a:pt x="40" y="44"/>
                  </a:cubicBezTo>
                  <a:cubicBezTo>
                    <a:pt x="40" y="35"/>
                    <a:pt x="33" y="30"/>
                    <a:pt x="22" y="27"/>
                  </a:cubicBezTo>
                  <a:cubicBezTo>
                    <a:pt x="15" y="25"/>
                    <a:pt x="10" y="23"/>
                    <a:pt x="10" y="19"/>
                  </a:cubicBezTo>
                  <a:cubicBezTo>
                    <a:pt x="10" y="16"/>
                    <a:pt x="13" y="12"/>
                    <a:pt x="2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F2F5BC-3346-42B5-892D-BB5554BE6D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0012" y="4759544"/>
            <a:ext cx="477191" cy="362280"/>
            <a:chOff x="864" y="3346"/>
            <a:chExt cx="544" cy="413"/>
          </a:xfrm>
          <a:solidFill>
            <a:schemeClr val="bg1"/>
          </a:solidFill>
        </p:grpSpPr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DB73D003-313D-418E-B669-18A52F674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" y="3582"/>
              <a:ext cx="544" cy="177"/>
            </a:xfrm>
            <a:custGeom>
              <a:avLst/>
              <a:gdLst>
                <a:gd name="T0" fmla="*/ 215 w 230"/>
                <a:gd name="T1" fmla="*/ 0 h 75"/>
                <a:gd name="T2" fmla="*/ 146 w 230"/>
                <a:gd name="T3" fmla="*/ 0 h 75"/>
                <a:gd name="T4" fmla="*/ 123 w 230"/>
                <a:gd name="T5" fmla="*/ 23 h 75"/>
                <a:gd name="T6" fmla="*/ 107 w 230"/>
                <a:gd name="T7" fmla="*/ 23 h 75"/>
                <a:gd name="T8" fmla="*/ 84 w 230"/>
                <a:gd name="T9" fmla="*/ 0 h 75"/>
                <a:gd name="T10" fmla="*/ 15 w 230"/>
                <a:gd name="T11" fmla="*/ 0 h 75"/>
                <a:gd name="T12" fmla="*/ 0 w 230"/>
                <a:gd name="T13" fmla="*/ 15 h 75"/>
                <a:gd name="T14" fmla="*/ 0 w 230"/>
                <a:gd name="T15" fmla="*/ 60 h 75"/>
                <a:gd name="T16" fmla="*/ 15 w 230"/>
                <a:gd name="T17" fmla="*/ 75 h 75"/>
                <a:gd name="T18" fmla="*/ 215 w 230"/>
                <a:gd name="T19" fmla="*/ 75 h 75"/>
                <a:gd name="T20" fmla="*/ 230 w 230"/>
                <a:gd name="T21" fmla="*/ 60 h 75"/>
                <a:gd name="T22" fmla="*/ 230 w 230"/>
                <a:gd name="T23" fmla="*/ 15 h 75"/>
                <a:gd name="T24" fmla="*/ 215 w 230"/>
                <a:gd name="T25" fmla="*/ 0 h 75"/>
                <a:gd name="T26" fmla="*/ 35 w 230"/>
                <a:gd name="T27" fmla="*/ 48 h 75"/>
                <a:gd name="T28" fmla="*/ 24 w 230"/>
                <a:gd name="T29" fmla="*/ 38 h 75"/>
                <a:gd name="T30" fmla="*/ 35 w 230"/>
                <a:gd name="T31" fmla="*/ 27 h 75"/>
                <a:gd name="T32" fmla="*/ 45 w 230"/>
                <a:gd name="T33" fmla="*/ 38 h 75"/>
                <a:gd name="T34" fmla="*/ 35 w 230"/>
                <a:gd name="T35" fmla="*/ 4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0" h="75">
                  <a:moveTo>
                    <a:pt x="215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18" y="28"/>
                    <a:pt x="112" y="28"/>
                    <a:pt x="107" y="2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8"/>
                    <a:pt x="7" y="75"/>
                    <a:pt x="15" y="75"/>
                  </a:cubicBezTo>
                  <a:cubicBezTo>
                    <a:pt x="215" y="75"/>
                    <a:pt x="215" y="75"/>
                    <a:pt x="215" y="75"/>
                  </a:cubicBezTo>
                  <a:cubicBezTo>
                    <a:pt x="223" y="75"/>
                    <a:pt x="230" y="68"/>
                    <a:pt x="230" y="60"/>
                  </a:cubicBezTo>
                  <a:cubicBezTo>
                    <a:pt x="230" y="15"/>
                    <a:pt x="230" y="15"/>
                    <a:pt x="230" y="15"/>
                  </a:cubicBezTo>
                  <a:cubicBezTo>
                    <a:pt x="230" y="7"/>
                    <a:pt x="223" y="0"/>
                    <a:pt x="215" y="0"/>
                  </a:cubicBezTo>
                  <a:close/>
                  <a:moveTo>
                    <a:pt x="35" y="48"/>
                  </a:moveTo>
                  <a:cubicBezTo>
                    <a:pt x="29" y="48"/>
                    <a:pt x="24" y="43"/>
                    <a:pt x="24" y="38"/>
                  </a:cubicBezTo>
                  <a:cubicBezTo>
                    <a:pt x="24" y="32"/>
                    <a:pt x="29" y="27"/>
                    <a:pt x="35" y="27"/>
                  </a:cubicBezTo>
                  <a:cubicBezTo>
                    <a:pt x="40" y="27"/>
                    <a:pt x="45" y="32"/>
                    <a:pt x="45" y="38"/>
                  </a:cubicBezTo>
                  <a:cubicBezTo>
                    <a:pt x="45" y="43"/>
                    <a:pt x="40" y="48"/>
                    <a:pt x="3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1" name="Freeform 115">
              <a:extLst>
                <a:ext uri="{FF2B5EF4-FFF2-40B4-BE49-F238E27FC236}">
                  <a16:creationId xmlns:a16="http://schemas.microsoft.com/office/drawing/2014/main" id="{8AB76563-D2A9-4831-BDE6-382506EF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3346"/>
              <a:ext cx="294" cy="277"/>
            </a:xfrm>
            <a:custGeom>
              <a:avLst/>
              <a:gdLst>
                <a:gd name="T0" fmla="*/ 132 w 142"/>
                <a:gd name="T1" fmla="*/ 50 h 138"/>
                <a:gd name="T2" fmla="*/ 107 w 142"/>
                <a:gd name="T3" fmla="*/ 50 h 138"/>
                <a:gd name="T4" fmla="*/ 107 w 142"/>
                <a:gd name="T5" fmla="*/ 10 h 138"/>
                <a:gd name="T6" fmla="*/ 97 w 142"/>
                <a:gd name="T7" fmla="*/ 0 h 138"/>
                <a:gd name="T8" fmla="*/ 45 w 142"/>
                <a:gd name="T9" fmla="*/ 0 h 138"/>
                <a:gd name="T10" fmla="*/ 35 w 142"/>
                <a:gd name="T11" fmla="*/ 10 h 138"/>
                <a:gd name="T12" fmla="*/ 35 w 142"/>
                <a:gd name="T13" fmla="*/ 50 h 138"/>
                <a:gd name="T14" fmla="*/ 10 w 142"/>
                <a:gd name="T15" fmla="*/ 50 h 138"/>
                <a:gd name="T16" fmla="*/ 5 w 142"/>
                <a:gd name="T17" fmla="*/ 59 h 138"/>
                <a:gd name="T18" fmla="*/ 63 w 142"/>
                <a:gd name="T19" fmla="*/ 133 h 138"/>
                <a:gd name="T20" fmla="*/ 79 w 142"/>
                <a:gd name="T21" fmla="*/ 133 h 138"/>
                <a:gd name="T22" fmla="*/ 137 w 142"/>
                <a:gd name="T23" fmla="*/ 59 h 138"/>
                <a:gd name="T24" fmla="*/ 132 w 142"/>
                <a:gd name="T25" fmla="*/ 5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38">
                  <a:moveTo>
                    <a:pt x="132" y="50"/>
                  </a:moveTo>
                  <a:cubicBezTo>
                    <a:pt x="107" y="50"/>
                    <a:pt x="107" y="50"/>
                    <a:pt x="107" y="5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2" y="0"/>
                    <a:pt x="9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0" y="0"/>
                    <a:pt x="35" y="4"/>
                    <a:pt x="35" y="1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3" y="50"/>
                    <a:pt x="0" y="54"/>
                    <a:pt x="5" y="59"/>
                  </a:cubicBezTo>
                  <a:cubicBezTo>
                    <a:pt x="63" y="133"/>
                    <a:pt x="63" y="133"/>
                    <a:pt x="63" y="133"/>
                  </a:cubicBezTo>
                  <a:cubicBezTo>
                    <a:pt x="68" y="138"/>
                    <a:pt x="74" y="138"/>
                    <a:pt x="79" y="133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42" y="54"/>
                    <a:pt x="139" y="50"/>
                    <a:pt x="132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BD378C-C6CC-4243-91EA-A3B6A55F9C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8601" y="4714202"/>
            <a:ext cx="486954" cy="425872"/>
            <a:chOff x="3413" y="1788"/>
            <a:chExt cx="853" cy="746"/>
          </a:xfrm>
          <a:solidFill>
            <a:schemeClr val="bg1"/>
          </a:solidFill>
        </p:grpSpPr>
        <p:sp>
          <p:nvSpPr>
            <p:cNvPr id="33" name="Freeform 105">
              <a:extLst>
                <a:ext uri="{FF2B5EF4-FFF2-40B4-BE49-F238E27FC236}">
                  <a16:creationId xmlns:a16="http://schemas.microsoft.com/office/drawing/2014/main" id="{07C0A9D8-6F6A-4A4F-A16B-D2CCF213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112"/>
              <a:ext cx="273" cy="198"/>
            </a:xfrm>
            <a:custGeom>
              <a:avLst/>
              <a:gdLst>
                <a:gd name="T0" fmla="*/ 116 w 116"/>
                <a:gd name="T1" fmla="*/ 0 h 84"/>
                <a:gd name="T2" fmla="*/ 34 w 116"/>
                <a:gd name="T3" fmla="*/ 36 h 84"/>
                <a:gd name="T4" fmla="*/ 30 w 116"/>
                <a:gd name="T5" fmla="*/ 35 h 84"/>
                <a:gd name="T6" fmla="*/ 3 w 116"/>
                <a:gd name="T7" fmla="*/ 53 h 84"/>
                <a:gd name="T8" fmla="*/ 20 w 116"/>
                <a:gd name="T9" fmla="*/ 81 h 84"/>
                <a:gd name="T10" fmla="*/ 48 w 116"/>
                <a:gd name="T11" fmla="*/ 63 h 84"/>
                <a:gd name="T12" fmla="*/ 49 w 116"/>
                <a:gd name="T13" fmla="*/ 59 h 84"/>
                <a:gd name="T14" fmla="*/ 116 w 116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4">
                  <a:moveTo>
                    <a:pt x="116" y="0"/>
                  </a:move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2" y="36"/>
                    <a:pt x="30" y="35"/>
                  </a:cubicBezTo>
                  <a:cubicBezTo>
                    <a:pt x="18" y="32"/>
                    <a:pt x="5" y="40"/>
                    <a:pt x="3" y="53"/>
                  </a:cubicBezTo>
                  <a:cubicBezTo>
                    <a:pt x="0" y="66"/>
                    <a:pt x="8" y="78"/>
                    <a:pt x="20" y="81"/>
                  </a:cubicBezTo>
                  <a:cubicBezTo>
                    <a:pt x="33" y="84"/>
                    <a:pt x="45" y="76"/>
                    <a:pt x="48" y="63"/>
                  </a:cubicBezTo>
                  <a:cubicBezTo>
                    <a:pt x="48" y="62"/>
                    <a:pt x="49" y="61"/>
                    <a:pt x="49" y="59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226A7125-D881-4B06-A162-87E3B5EA5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" y="1788"/>
              <a:ext cx="853" cy="746"/>
            </a:xfrm>
            <a:custGeom>
              <a:avLst/>
              <a:gdLst>
                <a:gd name="T0" fmla="*/ 181 w 361"/>
                <a:gd name="T1" fmla="*/ 0 h 316"/>
                <a:gd name="T2" fmla="*/ 0 w 361"/>
                <a:gd name="T3" fmla="*/ 181 h 316"/>
                <a:gd name="T4" fmla="*/ 62 w 361"/>
                <a:gd name="T5" fmla="*/ 316 h 316"/>
                <a:gd name="T6" fmla="*/ 300 w 361"/>
                <a:gd name="T7" fmla="*/ 316 h 316"/>
                <a:gd name="T8" fmla="*/ 361 w 361"/>
                <a:gd name="T9" fmla="*/ 181 h 316"/>
                <a:gd name="T10" fmla="*/ 181 w 361"/>
                <a:gd name="T11" fmla="*/ 0 h 316"/>
                <a:gd name="T12" fmla="*/ 290 w 361"/>
                <a:gd name="T13" fmla="*/ 286 h 316"/>
                <a:gd name="T14" fmla="*/ 71 w 361"/>
                <a:gd name="T15" fmla="*/ 286 h 316"/>
                <a:gd name="T16" fmla="*/ 28 w 361"/>
                <a:gd name="T17" fmla="*/ 181 h 316"/>
                <a:gd name="T18" fmla="*/ 181 w 361"/>
                <a:gd name="T19" fmla="*/ 28 h 316"/>
                <a:gd name="T20" fmla="*/ 333 w 361"/>
                <a:gd name="T21" fmla="*/ 181 h 316"/>
                <a:gd name="T22" fmla="*/ 290 w 361"/>
                <a:gd name="T23" fmla="*/ 28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1" h="316">
                  <a:moveTo>
                    <a:pt x="181" y="0"/>
                  </a:moveTo>
                  <a:cubicBezTo>
                    <a:pt x="81" y="0"/>
                    <a:pt x="0" y="81"/>
                    <a:pt x="0" y="181"/>
                  </a:cubicBezTo>
                  <a:cubicBezTo>
                    <a:pt x="0" y="235"/>
                    <a:pt x="24" y="283"/>
                    <a:pt x="62" y="316"/>
                  </a:cubicBezTo>
                  <a:cubicBezTo>
                    <a:pt x="300" y="316"/>
                    <a:pt x="300" y="316"/>
                    <a:pt x="300" y="316"/>
                  </a:cubicBezTo>
                  <a:cubicBezTo>
                    <a:pt x="337" y="283"/>
                    <a:pt x="361" y="235"/>
                    <a:pt x="361" y="181"/>
                  </a:cubicBezTo>
                  <a:cubicBezTo>
                    <a:pt x="361" y="81"/>
                    <a:pt x="280" y="0"/>
                    <a:pt x="181" y="0"/>
                  </a:cubicBezTo>
                  <a:close/>
                  <a:moveTo>
                    <a:pt x="290" y="286"/>
                  </a:moveTo>
                  <a:cubicBezTo>
                    <a:pt x="71" y="286"/>
                    <a:pt x="71" y="286"/>
                    <a:pt x="71" y="286"/>
                  </a:cubicBezTo>
                  <a:cubicBezTo>
                    <a:pt x="44" y="258"/>
                    <a:pt x="28" y="220"/>
                    <a:pt x="28" y="181"/>
                  </a:cubicBezTo>
                  <a:cubicBezTo>
                    <a:pt x="28" y="97"/>
                    <a:pt x="97" y="28"/>
                    <a:pt x="181" y="28"/>
                  </a:cubicBezTo>
                  <a:cubicBezTo>
                    <a:pt x="265" y="28"/>
                    <a:pt x="333" y="97"/>
                    <a:pt x="333" y="181"/>
                  </a:cubicBezTo>
                  <a:cubicBezTo>
                    <a:pt x="333" y="220"/>
                    <a:pt x="318" y="258"/>
                    <a:pt x="290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3FE-BDA4-42EA-8BE8-28AC3ADC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218"/>
              <a:ext cx="67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6" name="Freeform 108">
              <a:extLst>
                <a:ext uri="{FF2B5EF4-FFF2-40B4-BE49-F238E27FC236}">
                  <a16:creationId xmlns:a16="http://schemas.microsoft.com/office/drawing/2014/main" id="{637B9808-A9CC-4EAD-823E-7F15CCFD5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897"/>
              <a:ext cx="56" cy="70"/>
            </a:xfrm>
            <a:custGeom>
              <a:avLst/>
              <a:gdLst>
                <a:gd name="T0" fmla="*/ 56 w 56"/>
                <a:gd name="T1" fmla="*/ 11 h 70"/>
                <a:gd name="T2" fmla="*/ 33 w 56"/>
                <a:gd name="T3" fmla="*/ 0 h 70"/>
                <a:gd name="T4" fmla="*/ 0 w 56"/>
                <a:gd name="T5" fmla="*/ 56 h 70"/>
                <a:gd name="T6" fmla="*/ 23 w 56"/>
                <a:gd name="T7" fmla="*/ 70 h 70"/>
                <a:gd name="T8" fmla="*/ 56 w 56"/>
                <a:gd name="T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70">
                  <a:moveTo>
                    <a:pt x="56" y="11"/>
                  </a:moveTo>
                  <a:lnTo>
                    <a:pt x="33" y="0"/>
                  </a:lnTo>
                  <a:lnTo>
                    <a:pt x="0" y="56"/>
                  </a:lnTo>
                  <a:lnTo>
                    <a:pt x="23" y="70"/>
                  </a:lnTo>
                  <a:lnTo>
                    <a:pt x="5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7" name="Freeform 109">
              <a:extLst>
                <a:ext uri="{FF2B5EF4-FFF2-40B4-BE49-F238E27FC236}">
                  <a16:creationId xmlns:a16="http://schemas.microsoft.com/office/drawing/2014/main" id="{DE45F8C8-EA11-4820-8B4E-9CB310801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029"/>
              <a:ext cx="71" cy="57"/>
            </a:xfrm>
            <a:custGeom>
              <a:avLst/>
              <a:gdLst>
                <a:gd name="T0" fmla="*/ 71 w 71"/>
                <a:gd name="T1" fmla="*/ 23 h 57"/>
                <a:gd name="T2" fmla="*/ 57 w 71"/>
                <a:gd name="T3" fmla="*/ 0 h 57"/>
                <a:gd name="T4" fmla="*/ 0 w 71"/>
                <a:gd name="T5" fmla="*/ 33 h 57"/>
                <a:gd name="T6" fmla="*/ 12 w 71"/>
                <a:gd name="T7" fmla="*/ 57 h 57"/>
                <a:gd name="T8" fmla="*/ 71 w 71"/>
                <a:gd name="T9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7">
                  <a:moveTo>
                    <a:pt x="71" y="23"/>
                  </a:moveTo>
                  <a:lnTo>
                    <a:pt x="57" y="0"/>
                  </a:lnTo>
                  <a:lnTo>
                    <a:pt x="0" y="33"/>
                  </a:lnTo>
                  <a:lnTo>
                    <a:pt x="12" y="57"/>
                  </a:lnTo>
                  <a:lnTo>
                    <a:pt x="7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69514A-9AC6-49EE-860A-A886772AB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852"/>
              <a:ext cx="26" cy="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9534ED-03B6-439E-96EE-C96F81C5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218"/>
              <a:ext cx="66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40" name="Freeform 112">
              <a:extLst>
                <a:ext uri="{FF2B5EF4-FFF2-40B4-BE49-F238E27FC236}">
                  <a16:creationId xmlns:a16="http://schemas.microsoft.com/office/drawing/2014/main" id="{28BA228E-C888-4716-9F30-21FC256D9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2029"/>
              <a:ext cx="71" cy="57"/>
            </a:xfrm>
            <a:custGeom>
              <a:avLst/>
              <a:gdLst>
                <a:gd name="T0" fmla="*/ 0 w 71"/>
                <a:gd name="T1" fmla="*/ 23 h 57"/>
                <a:gd name="T2" fmla="*/ 57 w 71"/>
                <a:gd name="T3" fmla="*/ 57 h 57"/>
                <a:gd name="T4" fmla="*/ 71 w 71"/>
                <a:gd name="T5" fmla="*/ 33 h 57"/>
                <a:gd name="T6" fmla="*/ 15 w 71"/>
                <a:gd name="T7" fmla="*/ 0 h 57"/>
                <a:gd name="T8" fmla="*/ 0 w 71"/>
                <a:gd name="T9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7">
                  <a:moveTo>
                    <a:pt x="0" y="23"/>
                  </a:moveTo>
                  <a:lnTo>
                    <a:pt x="57" y="57"/>
                  </a:lnTo>
                  <a:lnTo>
                    <a:pt x="71" y="33"/>
                  </a:lnTo>
                  <a:lnTo>
                    <a:pt x="15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41" name="Freeform 113">
              <a:extLst>
                <a:ext uri="{FF2B5EF4-FFF2-40B4-BE49-F238E27FC236}">
                  <a16:creationId xmlns:a16="http://schemas.microsoft.com/office/drawing/2014/main" id="{54BA46A8-C37F-4ED2-850F-E4452E02C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897"/>
              <a:ext cx="57" cy="70"/>
            </a:xfrm>
            <a:custGeom>
              <a:avLst/>
              <a:gdLst>
                <a:gd name="T0" fmla="*/ 0 w 57"/>
                <a:gd name="T1" fmla="*/ 11 h 70"/>
                <a:gd name="T2" fmla="*/ 33 w 57"/>
                <a:gd name="T3" fmla="*/ 70 h 70"/>
                <a:gd name="T4" fmla="*/ 57 w 57"/>
                <a:gd name="T5" fmla="*/ 56 h 70"/>
                <a:gd name="T6" fmla="*/ 21 w 57"/>
                <a:gd name="T7" fmla="*/ 0 h 70"/>
                <a:gd name="T8" fmla="*/ 0 w 57"/>
                <a:gd name="T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0">
                  <a:moveTo>
                    <a:pt x="0" y="11"/>
                  </a:moveTo>
                  <a:lnTo>
                    <a:pt x="33" y="70"/>
                  </a:lnTo>
                  <a:lnTo>
                    <a:pt x="57" y="56"/>
                  </a:lnTo>
                  <a:lnTo>
                    <a:pt x="21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8573F3-8463-45B6-8414-DD8CBB0153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6505" y="5380382"/>
            <a:ext cx="426097" cy="436310"/>
            <a:chOff x="3089" y="1391"/>
            <a:chExt cx="1502" cy="1538"/>
          </a:xfrm>
          <a:solidFill>
            <a:schemeClr val="bg1"/>
          </a:solidFill>
        </p:grpSpPr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707A83C6-C07B-45B2-B737-086F02C8F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" y="1393"/>
              <a:ext cx="720" cy="1534"/>
            </a:xfrm>
            <a:custGeom>
              <a:avLst/>
              <a:gdLst>
                <a:gd name="T0" fmla="*/ 305 w 305"/>
                <a:gd name="T1" fmla="*/ 607 h 649"/>
                <a:gd name="T2" fmla="*/ 209 w 305"/>
                <a:gd name="T3" fmla="*/ 483 h 649"/>
                <a:gd name="T4" fmla="*/ 305 w 305"/>
                <a:gd name="T5" fmla="*/ 470 h 649"/>
                <a:gd name="T6" fmla="*/ 305 w 305"/>
                <a:gd name="T7" fmla="*/ 430 h 649"/>
                <a:gd name="T8" fmla="*/ 198 w 305"/>
                <a:gd name="T9" fmla="*/ 444 h 649"/>
                <a:gd name="T10" fmla="*/ 184 w 305"/>
                <a:gd name="T11" fmla="*/ 344 h 649"/>
                <a:gd name="T12" fmla="*/ 305 w 305"/>
                <a:gd name="T13" fmla="*/ 344 h 649"/>
                <a:gd name="T14" fmla="*/ 305 w 305"/>
                <a:gd name="T15" fmla="*/ 305 h 649"/>
                <a:gd name="T16" fmla="*/ 184 w 305"/>
                <a:gd name="T17" fmla="*/ 305 h 649"/>
                <a:gd name="T18" fmla="*/ 198 w 305"/>
                <a:gd name="T19" fmla="*/ 202 h 649"/>
                <a:gd name="T20" fmla="*/ 305 w 305"/>
                <a:gd name="T21" fmla="*/ 215 h 649"/>
                <a:gd name="T22" fmla="*/ 305 w 305"/>
                <a:gd name="T23" fmla="*/ 175 h 649"/>
                <a:gd name="T24" fmla="*/ 210 w 305"/>
                <a:gd name="T25" fmla="*/ 163 h 649"/>
                <a:gd name="T26" fmla="*/ 305 w 305"/>
                <a:gd name="T27" fmla="*/ 42 h 649"/>
                <a:gd name="T28" fmla="*/ 305 w 305"/>
                <a:gd name="T29" fmla="*/ 0 h 649"/>
                <a:gd name="T30" fmla="*/ 81 w 305"/>
                <a:gd name="T31" fmla="*/ 111 h 649"/>
                <a:gd name="T32" fmla="*/ 61 w 305"/>
                <a:gd name="T33" fmla="*/ 136 h 649"/>
                <a:gd name="T34" fmla="*/ 1 w 305"/>
                <a:gd name="T35" fmla="*/ 309 h 649"/>
                <a:gd name="T36" fmla="*/ 0 w 305"/>
                <a:gd name="T37" fmla="*/ 325 h 649"/>
                <a:gd name="T38" fmla="*/ 1 w 305"/>
                <a:gd name="T39" fmla="*/ 341 h 649"/>
                <a:gd name="T40" fmla="*/ 59 w 305"/>
                <a:gd name="T41" fmla="*/ 511 h 649"/>
                <a:gd name="T42" fmla="*/ 79 w 305"/>
                <a:gd name="T43" fmla="*/ 536 h 649"/>
                <a:gd name="T44" fmla="*/ 305 w 305"/>
                <a:gd name="T45" fmla="*/ 649 h 649"/>
                <a:gd name="T46" fmla="*/ 305 w 305"/>
                <a:gd name="T47" fmla="*/ 607 h 649"/>
                <a:gd name="T48" fmla="*/ 219 w 305"/>
                <a:gd name="T49" fmla="*/ 60 h 649"/>
                <a:gd name="T50" fmla="*/ 171 w 305"/>
                <a:gd name="T51" fmla="*/ 152 h 649"/>
                <a:gd name="T52" fmla="*/ 117 w 305"/>
                <a:gd name="T53" fmla="*/ 130 h 649"/>
                <a:gd name="T54" fmla="*/ 219 w 305"/>
                <a:gd name="T55" fmla="*/ 60 h 649"/>
                <a:gd name="T56" fmla="*/ 92 w 305"/>
                <a:gd name="T57" fmla="*/ 161 h 649"/>
                <a:gd name="T58" fmla="*/ 160 w 305"/>
                <a:gd name="T59" fmla="*/ 191 h 649"/>
                <a:gd name="T60" fmla="*/ 145 w 305"/>
                <a:gd name="T61" fmla="*/ 305 h 649"/>
                <a:gd name="T62" fmla="*/ 41 w 305"/>
                <a:gd name="T63" fmla="*/ 305 h 649"/>
                <a:gd name="T64" fmla="*/ 92 w 305"/>
                <a:gd name="T65" fmla="*/ 161 h 649"/>
                <a:gd name="T66" fmla="*/ 90 w 305"/>
                <a:gd name="T67" fmla="*/ 485 h 649"/>
                <a:gd name="T68" fmla="*/ 41 w 305"/>
                <a:gd name="T69" fmla="*/ 344 h 649"/>
                <a:gd name="T70" fmla="*/ 145 w 305"/>
                <a:gd name="T71" fmla="*/ 344 h 649"/>
                <a:gd name="T72" fmla="*/ 159 w 305"/>
                <a:gd name="T73" fmla="*/ 455 h 649"/>
                <a:gd name="T74" fmla="*/ 90 w 305"/>
                <a:gd name="T75" fmla="*/ 485 h 649"/>
                <a:gd name="T76" fmla="*/ 115 w 305"/>
                <a:gd name="T77" fmla="*/ 517 h 649"/>
                <a:gd name="T78" fmla="*/ 170 w 305"/>
                <a:gd name="T79" fmla="*/ 493 h 649"/>
                <a:gd name="T80" fmla="*/ 219 w 305"/>
                <a:gd name="T81" fmla="*/ 589 h 649"/>
                <a:gd name="T82" fmla="*/ 115 w 305"/>
                <a:gd name="T83" fmla="*/ 51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5" h="649">
                  <a:moveTo>
                    <a:pt x="305" y="607"/>
                  </a:moveTo>
                  <a:cubicBezTo>
                    <a:pt x="267" y="595"/>
                    <a:pt x="231" y="549"/>
                    <a:pt x="209" y="483"/>
                  </a:cubicBezTo>
                  <a:cubicBezTo>
                    <a:pt x="240" y="475"/>
                    <a:pt x="272" y="471"/>
                    <a:pt x="305" y="470"/>
                  </a:cubicBezTo>
                  <a:cubicBezTo>
                    <a:pt x="305" y="430"/>
                    <a:pt x="305" y="430"/>
                    <a:pt x="305" y="430"/>
                  </a:cubicBezTo>
                  <a:cubicBezTo>
                    <a:pt x="268" y="431"/>
                    <a:pt x="232" y="436"/>
                    <a:pt x="198" y="444"/>
                  </a:cubicBezTo>
                  <a:cubicBezTo>
                    <a:pt x="190" y="412"/>
                    <a:pt x="186" y="379"/>
                    <a:pt x="184" y="344"/>
                  </a:cubicBezTo>
                  <a:cubicBezTo>
                    <a:pt x="305" y="344"/>
                    <a:pt x="305" y="344"/>
                    <a:pt x="305" y="344"/>
                  </a:cubicBezTo>
                  <a:cubicBezTo>
                    <a:pt x="305" y="305"/>
                    <a:pt x="305" y="305"/>
                    <a:pt x="305" y="305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6" y="269"/>
                    <a:pt x="190" y="234"/>
                    <a:pt x="198" y="202"/>
                  </a:cubicBezTo>
                  <a:cubicBezTo>
                    <a:pt x="232" y="209"/>
                    <a:pt x="268" y="214"/>
                    <a:pt x="305" y="215"/>
                  </a:cubicBezTo>
                  <a:cubicBezTo>
                    <a:pt x="305" y="175"/>
                    <a:pt x="305" y="175"/>
                    <a:pt x="305" y="175"/>
                  </a:cubicBezTo>
                  <a:cubicBezTo>
                    <a:pt x="273" y="174"/>
                    <a:pt x="240" y="170"/>
                    <a:pt x="210" y="163"/>
                  </a:cubicBezTo>
                  <a:cubicBezTo>
                    <a:pt x="233" y="98"/>
                    <a:pt x="268" y="54"/>
                    <a:pt x="305" y="42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9" y="6"/>
                    <a:pt x="139" y="45"/>
                    <a:pt x="81" y="111"/>
                  </a:cubicBezTo>
                  <a:cubicBezTo>
                    <a:pt x="74" y="119"/>
                    <a:pt x="67" y="127"/>
                    <a:pt x="61" y="136"/>
                  </a:cubicBezTo>
                  <a:cubicBezTo>
                    <a:pt x="25" y="187"/>
                    <a:pt x="4" y="246"/>
                    <a:pt x="1" y="309"/>
                  </a:cubicBezTo>
                  <a:cubicBezTo>
                    <a:pt x="1" y="314"/>
                    <a:pt x="0" y="319"/>
                    <a:pt x="0" y="325"/>
                  </a:cubicBezTo>
                  <a:cubicBezTo>
                    <a:pt x="0" y="330"/>
                    <a:pt x="1" y="335"/>
                    <a:pt x="1" y="341"/>
                  </a:cubicBezTo>
                  <a:cubicBezTo>
                    <a:pt x="4" y="402"/>
                    <a:pt x="24" y="460"/>
                    <a:pt x="59" y="511"/>
                  </a:cubicBezTo>
                  <a:cubicBezTo>
                    <a:pt x="65" y="519"/>
                    <a:pt x="72" y="528"/>
                    <a:pt x="79" y="536"/>
                  </a:cubicBezTo>
                  <a:cubicBezTo>
                    <a:pt x="136" y="603"/>
                    <a:pt x="219" y="644"/>
                    <a:pt x="305" y="649"/>
                  </a:cubicBezTo>
                  <a:lnTo>
                    <a:pt x="305" y="607"/>
                  </a:lnTo>
                  <a:close/>
                  <a:moveTo>
                    <a:pt x="219" y="60"/>
                  </a:moveTo>
                  <a:cubicBezTo>
                    <a:pt x="200" y="85"/>
                    <a:pt x="183" y="116"/>
                    <a:pt x="171" y="152"/>
                  </a:cubicBezTo>
                  <a:cubicBezTo>
                    <a:pt x="151" y="146"/>
                    <a:pt x="133" y="138"/>
                    <a:pt x="117" y="130"/>
                  </a:cubicBezTo>
                  <a:cubicBezTo>
                    <a:pt x="146" y="99"/>
                    <a:pt x="180" y="75"/>
                    <a:pt x="219" y="60"/>
                  </a:cubicBezTo>
                  <a:close/>
                  <a:moveTo>
                    <a:pt x="92" y="161"/>
                  </a:moveTo>
                  <a:cubicBezTo>
                    <a:pt x="112" y="173"/>
                    <a:pt x="135" y="183"/>
                    <a:pt x="160" y="191"/>
                  </a:cubicBezTo>
                  <a:cubicBezTo>
                    <a:pt x="151" y="227"/>
                    <a:pt x="146" y="265"/>
                    <a:pt x="145" y="305"/>
                  </a:cubicBezTo>
                  <a:cubicBezTo>
                    <a:pt x="41" y="305"/>
                    <a:pt x="41" y="305"/>
                    <a:pt x="41" y="305"/>
                  </a:cubicBezTo>
                  <a:cubicBezTo>
                    <a:pt x="44" y="253"/>
                    <a:pt x="62" y="204"/>
                    <a:pt x="92" y="161"/>
                  </a:cubicBezTo>
                  <a:close/>
                  <a:moveTo>
                    <a:pt x="90" y="485"/>
                  </a:moveTo>
                  <a:cubicBezTo>
                    <a:pt x="61" y="443"/>
                    <a:pt x="44" y="395"/>
                    <a:pt x="41" y="344"/>
                  </a:cubicBezTo>
                  <a:cubicBezTo>
                    <a:pt x="145" y="344"/>
                    <a:pt x="145" y="344"/>
                    <a:pt x="145" y="344"/>
                  </a:cubicBezTo>
                  <a:cubicBezTo>
                    <a:pt x="146" y="383"/>
                    <a:pt x="151" y="420"/>
                    <a:pt x="159" y="455"/>
                  </a:cubicBezTo>
                  <a:cubicBezTo>
                    <a:pt x="133" y="463"/>
                    <a:pt x="110" y="473"/>
                    <a:pt x="90" y="485"/>
                  </a:cubicBezTo>
                  <a:close/>
                  <a:moveTo>
                    <a:pt x="115" y="517"/>
                  </a:moveTo>
                  <a:cubicBezTo>
                    <a:pt x="131" y="508"/>
                    <a:pt x="150" y="500"/>
                    <a:pt x="170" y="493"/>
                  </a:cubicBezTo>
                  <a:cubicBezTo>
                    <a:pt x="182" y="531"/>
                    <a:pt x="199" y="564"/>
                    <a:pt x="219" y="589"/>
                  </a:cubicBezTo>
                  <a:cubicBezTo>
                    <a:pt x="179" y="573"/>
                    <a:pt x="144" y="549"/>
                    <a:pt x="115" y="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25756EFE-6811-4D4A-9C8F-789AEB764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1391"/>
              <a:ext cx="768" cy="1538"/>
            </a:xfrm>
            <a:custGeom>
              <a:avLst/>
              <a:gdLst>
                <a:gd name="T0" fmla="*/ 298 w 325"/>
                <a:gd name="T1" fmla="*/ 271 h 651"/>
                <a:gd name="T2" fmla="*/ 234 w 325"/>
                <a:gd name="T3" fmla="*/ 255 h 651"/>
                <a:gd name="T4" fmla="*/ 216 w 325"/>
                <a:gd name="T5" fmla="*/ 211 h 651"/>
                <a:gd name="T6" fmla="*/ 257 w 325"/>
                <a:gd name="T7" fmla="*/ 145 h 651"/>
                <a:gd name="T8" fmla="*/ 259 w 325"/>
                <a:gd name="T9" fmla="*/ 105 h 651"/>
                <a:gd name="T10" fmla="*/ 220 w 325"/>
                <a:gd name="T11" fmla="*/ 67 h 651"/>
                <a:gd name="T12" fmla="*/ 180 w 325"/>
                <a:gd name="T13" fmla="*/ 68 h 651"/>
                <a:gd name="T14" fmla="*/ 114 w 325"/>
                <a:gd name="T15" fmla="*/ 110 h 651"/>
                <a:gd name="T16" fmla="*/ 70 w 325"/>
                <a:gd name="T17" fmla="*/ 92 h 651"/>
                <a:gd name="T18" fmla="*/ 54 w 325"/>
                <a:gd name="T19" fmla="*/ 27 h 651"/>
                <a:gd name="T20" fmla="*/ 27 w 325"/>
                <a:gd name="T21" fmla="*/ 0 h 651"/>
                <a:gd name="T22" fmla="*/ 0 w 325"/>
                <a:gd name="T23" fmla="*/ 0 h 651"/>
                <a:gd name="T24" fmla="*/ 0 w 325"/>
                <a:gd name="T25" fmla="*/ 214 h 651"/>
                <a:gd name="T26" fmla="*/ 112 w 325"/>
                <a:gd name="T27" fmla="*/ 326 h 651"/>
                <a:gd name="T28" fmla="*/ 0 w 325"/>
                <a:gd name="T29" fmla="*/ 437 h 651"/>
                <a:gd name="T30" fmla="*/ 0 w 325"/>
                <a:gd name="T31" fmla="*/ 651 h 651"/>
                <a:gd name="T32" fmla="*/ 27 w 325"/>
                <a:gd name="T33" fmla="*/ 651 h 651"/>
                <a:gd name="T34" fmla="*/ 54 w 325"/>
                <a:gd name="T35" fmla="*/ 624 h 651"/>
                <a:gd name="T36" fmla="*/ 70 w 325"/>
                <a:gd name="T37" fmla="*/ 559 h 651"/>
                <a:gd name="T38" fmla="*/ 114 w 325"/>
                <a:gd name="T39" fmla="*/ 541 h 651"/>
                <a:gd name="T40" fmla="*/ 180 w 325"/>
                <a:gd name="T41" fmla="*/ 583 h 651"/>
                <a:gd name="T42" fmla="*/ 220 w 325"/>
                <a:gd name="T43" fmla="*/ 584 h 651"/>
                <a:gd name="T44" fmla="*/ 259 w 325"/>
                <a:gd name="T45" fmla="*/ 546 h 651"/>
                <a:gd name="T46" fmla="*/ 257 w 325"/>
                <a:gd name="T47" fmla="*/ 506 h 651"/>
                <a:gd name="T48" fmla="*/ 216 w 325"/>
                <a:gd name="T49" fmla="*/ 440 h 651"/>
                <a:gd name="T50" fmla="*/ 234 w 325"/>
                <a:gd name="T51" fmla="*/ 396 h 651"/>
                <a:gd name="T52" fmla="*/ 298 w 325"/>
                <a:gd name="T53" fmla="*/ 380 h 651"/>
                <a:gd name="T54" fmla="*/ 325 w 325"/>
                <a:gd name="T55" fmla="*/ 353 h 651"/>
                <a:gd name="T56" fmla="*/ 325 w 325"/>
                <a:gd name="T57" fmla="*/ 298 h 651"/>
                <a:gd name="T58" fmla="*/ 298 w 325"/>
                <a:gd name="T59" fmla="*/ 27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5" h="651">
                  <a:moveTo>
                    <a:pt x="298" y="271"/>
                  </a:moveTo>
                  <a:cubicBezTo>
                    <a:pt x="234" y="255"/>
                    <a:pt x="234" y="255"/>
                    <a:pt x="234" y="255"/>
                  </a:cubicBezTo>
                  <a:cubicBezTo>
                    <a:pt x="229" y="240"/>
                    <a:pt x="223" y="225"/>
                    <a:pt x="216" y="211"/>
                  </a:cubicBezTo>
                  <a:cubicBezTo>
                    <a:pt x="257" y="145"/>
                    <a:pt x="257" y="145"/>
                    <a:pt x="257" y="145"/>
                  </a:cubicBezTo>
                  <a:cubicBezTo>
                    <a:pt x="266" y="131"/>
                    <a:pt x="273" y="119"/>
                    <a:pt x="259" y="105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06" y="52"/>
                    <a:pt x="194" y="59"/>
                    <a:pt x="180" y="68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00" y="102"/>
                    <a:pt x="86" y="96"/>
                    <a:pt x="70" y="9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1" y="12"/>
                    <a:pt x="4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62" y="214"/>
                    <a:pt x="112" y="264"/>
                    <a:pt x="112" y="326"/>
                  </a:cubicBezTo>
                  <a:cubicBezTo>
                    <a:pt x="112" y="387"/>
                    <a:pt x="62" y="437"/>
                    <a:pt x="0" y="437"/>
                  </a:cubicBezTo>
                  <a:cubicBezTo>
                    <a:pt x="0" y="651"/>
                    <a:pt x="0" y="651"/>
                    <a:pt x="0" y="651"/>
                  </a:cubicBezTo>
                  <a:cubicBezTo>
                    <a:pt x="27" y="651"/>
                    <a:pt x="27" y="651"/>
                    <a:pt x="27" y="651"/>
                  </a:cubicBezTo>
                  <a:cubicBezTo>
                    <a:pt x="47" y="651"/>
                    <a:pt x="51" y="639"/>
                    <a:pt x="54" y="624"/>
                  </a:cubicBezTo>
                  <a:cubicBezTo>
                    <a:pt x="70" y="559"/>
                    <a:pt x="70" y="559"/>
                    <a:pt x="70" y="559"/>
                  </a:cubicBezTo>
                  <a:cubicBezTo>
                    <a:pt x="86" y="555"/>
                    <a:pt x="100" y="549"/>
                    <a:pt x="114" y="541"/>
                  </a:cubicBezTo>
                  <a:cubicBezTo>
                    <a:pt x="180" y="583"/>
                    <a:pt x="180" y="583"/>
                    <a:pt x="180" y="583"/>
                  </a:cubicBezTo>
                  <a:cubicBezTo>
                    <a:pt x="194" y="592"/>
                    <a:pt x="206" y="599"/>
                    <a:pt x="220" y="584"/>
                  </a:cubicBezTo>
                  <a:cubicBezTo>
                    <a:pt x="259" y="546"/>
                    <a:pt x="259" y="546"/>
                    <a:pt x="259" y="546"/>
                  </a:cubicBezTo>
                  <a:cubicBezTo>
                    <a:pt x="273" y="532"/>
                    <a:pt x="266" y="520"/>
                    <a:pt x="257" y="506"/>
                  </a:cubicBezTo>
                  <a:cubicBezTo>
                    <a:pt x="216" y="440"/>
                    <a:pt x="216" y="440"/>
                    <a:pt x="216" y="440"/>
                  </a:cubicBezTo>
                  <a:cubicBezTo>
                    <a:pt x="223" y="426"/>
                    <a:pt x="229" y="411"/>
                    <a:pt x="234" y="396"/>
                  </a:cubicBezTo>
                  <a:cubicBezTo>
                    <a:pt x="298" y="380"/>
                    <a:pt x="298" y="380"/>
                    <a:pt x="298" y="380"/>
                  </a:cubicBezTo>
                  <a:cubicBezTo>
                    <a:pt x="313" y="377"/>
                    <a:pt x="325" y="373"/>
                    <a:pt x="325" y="353"/>
                  </a:cubicBezTo>
                  <a:cubicBezTo>
                    <a:pt x="325" y="298"/>
                    <a:pt x="325" y="298"/>
                    <a:pt x="325" y="298"/>
                  </a:cubicBezTo>
                  <a:cubicBezTo>
                    <a:pt x="325" y="278"/>
                    <a:pt x="313" y="275"/>
                    <a:pt x="298" y="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11" tIns="45655" rIns="91311" bIns="4565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207818-276F-444A-83C8-C8EB98A6874D}"/>
              </a:ext>
            </a:extLst>
          </p:cNvPr>
          <p:cNvGrpSpPr/>
          <p:nvPr/>
        </p:nvGrpSpPr>
        <p:grpSpPr>
          <a:xfrm>
            <a:off x="2048915" y="4080882"/>
            <a:ext cx="445035" cy="429443"/>
            <a:chOff x="836215" y="5013865"/>
            <a:chExt cx="445660" cy="430046"/>
          </a:xfrm>
          <a:solidFill>
            <a:schemeClr val="bg1"/>
          </a:solidFill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36A391D-94F5-4908-944E-656516212DC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215" y="5013865"/>
              <a:ext cx="445660" cy="430046"/>
              <a:chOff x="2985" y="2122"/>
              <a:chExt cx="685" cy="661"/>
            </a:xfrm>
            <a:grpFill/>
          </p:grpSpPr>
          <p:sp>
            <p:nvSpPr>
              <p:cNvPr id="50" name="Freeform 95">
                <a:extLst>
                  <a:ext uri="{FF2B5EF4-FFF2-40B4-BE49-F238E27FC236}">
                    <a16:creationId xmlns:a16="http://schemas.microsoft.com/office/drawing/2014/main" id="{22404CBF-59B9-407D-B0E8-B4B42F76C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5" y="2474"/>
                <a:ext cx="137" cy="309"/>
              </a:xfrm>
              <a:custGeom>
                <a:avLst/>
                <a:gdLst>
                  <a:gd name="T0" fmla="*/ 15 w 58"/>
                  <a:gd name="T1" fmla="*/ 131 h 131"/>
                  <a:gd name="T2" fmla="*/ 0 w 58"/>
                  <a:gd name="T3" fmla="*/ 118 h 131"/>
                  <a:gd name="T4" fmla="*/ 0 w 58"/>
                  <a:gd name="T5" fmla="*/ 13 h 131"/>
                  <a:gd name="T6" fmla="*/ 15 w 58"/>
                  <a:gd name="T7" fmla="*/ 0 h 131"/>
                  <a:gd name="T8" fmla="*/ 43 w 58"/>
                  <a:gd name="T9" fmla="*/ 0 h 131"/>
                  <a:gd name="T10" fmla="*/ 58 w 58"/>
                  <a:gd name="T11" fmla="*/ 13 h 131"/>
                  <a:gd name="T12" fmla="*/ 58 w 58"/>
                  <a:gd name="T13" fmla="*/ 118 h 131"/>
                  <a:gd name="T14" fmla="*/ 43 w 58"/>
                  <a:gd name="T15" fmla="*/ 131 h 131"/>
                  <a:gd name="T16" fmla="*/ 15 w 58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131">
                    <a:moveTo>
                      <a:pt x="15" y="131"/>
                    </a:moveTo>
                    <a:cubicBezTo>
                      <a:pt x="6" y="131"/>
                      <a:pt x="0" y="125"/>
                      <a:pt x="0" y="11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1" y="0"/>
                      <a:pt x="58" y="6"/>
                      <a:pt x="58" y="13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58" y="125"/>
                      <a:pt x="51" y="131"/>
                      <a:pt x="43" y="131"/>
                    </a:cubicBezTo>
                    <a:lnTo>
                      <a:pt x="1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51" name="Freeform 96">
                <a:extLst>
                  <a:ext uri="{FF2B5EF4-FFF2-40B4-BE49-F238E27FC236}">
                    <a16:creationId xmlns:a16="http://schemas.microsoft.com/office/drawing/2014/main" id="{246E56F5-7AB3-4944-ACBC-BF0FB5071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2" y="2332"/>
                <a:ext cx="139" cy="451"/>
              </a:xfrm>
              <a:custGeom>
                <a:avLst/>
                <a:gdLst>
                  <a:gd name="T0" fmla="*/ 16 w 59"/>
                  <a:gd name="T1" fmla="*/ 191 h 191"/>
                  <a:gd name="T2" fmla="*/ 0 w 59"/>
                  <a:gd name="T3" fmla="*/ 173 h 191"/>
                  <a:gd name="T4" fmla="*/ 0 w 59"/>
                  <a:gd name="T5" fmla="*/ 18 h 191"/>
                  <a:gd name="T6" fmla="*/ 16 w 59"/>
                  <a:gd name="T7" fmla="*/ 0 h 191"/>
                  <a:gd name="T8" fmla="*/ 43 w 59"/>
                  <a:gd name="T9" fmla="*/ 0 h 191"/>
                  <a:gd name="T10" fmla="*/ 59 w 59"/>
                  <a:gd name="T11" fmla="*/ 18 h 191"/>
                  <a:gd name="T12" fmla="*/ 59 w 59"/>
                  <a:gd name="T13" fmla="*/ 173 h 191"/>
                  <a:gd name="T14" fmla="*/ 43 w 59"/>
                  <a:gd name="T15" fmla="*/ 191 h 191"/>
                  <a:gd name="T16" fmla="*/ 16 w 59"/>
                  <a:gd name="T17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91">
                    <a:moveTo>
                      <a:pt x="16" y="191"/>
                    </a:moveTo>
                    <a:cubicBezTo>
                      <a:pt x="7" y="191"/>
                      <a:pt x="0" y="183"/>
                      <a:pt x="0" y="17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7" y="0"/>
                      <a:pt x="1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2" y="0"/>
                      <a:pt x="59" y="8"/>
                      <a:pt x="59" y="18"/>
                    </a:cubicBezTo>
                    <a:cubicBezTo>
                      <a:pt x="59" y="173"/>
                      <a:pt x="59" y="173"/>
                      <a:pt x="59" y="173"/>
                    </a:cubicBezTo>
                    <a:cubicBezTo>
                      <a:pt x="59" y="183"/>
                      <a:pt x="52" y="191"/>
                      <a:pt x="43" y="191"/>
                    </a:cubicBezTo>
                    <a:lnTo>
                      <a:pt x="16" y="1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52" name="Freeform 97">
                <a:extLst>
                  <a:ext uri="{FF2B5EF4-FFF2-40B4-BE49-F238E27FC236}">
                    <a16:creationId xmlns:a16="http://schemas.microsoft.com/office/drawing/2014/main" id="{CED14ED0-1D0E-4CFB-B610-23331B23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" y="2566"/>
                <a:ext cx="140" cy="217"/>
              </a:xfrm>
              <a:custGeom>
                <a:avLst/>
                <a:gdLst>
                  <a:gd name="T0" fmla="*/ 16 w 59"/>
                  <a:gd name="T1" fmla="*/ 92 h 92"/>
                  <a:gd name="T2" fmla="*/ 0 w 59"/>
                  <a:gd name="T3" fmla="*/ 81 h 92"/>
                  <a:gd name="T4" fmla="*/ 0 w 59"/>
                  <a:gd name="T5" fmla="*/ 10 h 92"/>
                  <a:gd name="T6" fmla="*/ 16 w 59"/>
                  <a:gd name="T7" fmla="*/ 0 h 92"/>
                  <a:gd name="T8" fmla="*/ 43 w 59"/>
                  <a:gd name="T9" fmla="*/ 0 h 92"/>
                  <a:gd name="T10" fmla="*/ 59 w 59"/>
                  <a:gd name="T11" fmla="*/ 10 h 92"/>
                  <a:gd name="T12" fmla="*/ 59 w 59"/>
                  <a:gd name="T13" fmla="*/ 81 h 92"/>
                  <a:gd name="T14" fmla="*/ 43 w 59"/>
                  <a:gd name="T15" fmla="*/ 92 h 92"/>
                  <a:gd name="T16" fmla="*/ 16 w 59"/>
                  <a:gd name="T1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92">
                    <a:moveTo>
                      <a:pt x="16" y="92"/>
                    </a:moveTo>
                    <a:cubicBezTo>
                      <a:pt x="7" y="92"/>
                      <a:pt x="0" y="87"/>
                      <a:pt x="0" y="8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7" y="0"/>
                      <a:pt x="1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2" y="0"/>
                      <a:pt x="59" y="5"/>
                      <a:pt x="59" y="10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59" y="87"/>
                      <a:pt x="52" y="92"/>
                      <a:pt x="43" y="92"/>
                    </a:cubicBezTo>
                    <a:lnTo>
                      <a:pt x="16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53" name="Freeform 98">
                <a:extLst>
                  <a:ext uri="{FF2B5EF4-FFF2-40B4-BE49-F238E27FC236}">
                    <a16:creationId xmlns:a16="http://schemas.microsoft.com/office/drawing/2014/main" id="{0977346D-CFB3-4BBB-B141-A00A4AE47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1" y="2276"/>
                <a:ext cx="139" cy="507"/>
              </a:xfrm>
              <a:custGeom>
                <a:avLst/>
                <a:gdLst>
                  <a:gd name="T0" fmla="*/ 16 w 59"/>
                  <a:gd name="T1" fmla="*/ 215 h 215"/>
                  <a:gd name="T2" fmla="*/ 0 w 59"/>
                  <a:gd name="T3" fmla="*/ 190 h 215"/>
                  <a:gd name="T4" fmla="*/ 0 w 59"/>
                  <a:gd name="T5" fmla="*/ 24 h 215"/>
                  <a:gd name="T6" fmla="*/ 16 w 59"/>
                  <a:gd name="T7" fmla="*/ 0 h 215"/>
                  <a:gd name="T8" fmla="*/ 43 w 59"/>
                  <a:gd name="T9" fmla="*/ 0 h 215"/>
                  <a:gd name="T10" fmla="*/ 59 w 59"/>
                  <a:gd name="T11" fmla="*/ 24 h 215"/>
                  <a:gd name="T12" fmla="*/ 59 w 59"/>
                  <a:gd name="T13" fmla="*/ 190 h 215"/>
                  <a:gd name="T14" fmla="*/ 43 w 59"/>
                  <a:gd name="T15" fmla="*/ 215 h 215"/>
                  <a:gd name="T16" fmla="*/ 16 w 59"/>
                  <a:gd name="T17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15">
                    <a:moveTo>
                      <a:pt x="16" y="215"/>
                    </a:moveTo>
                    <a:cubicBezTo>
                      <a:pt x="7" y="215"/>
                      <a:pt x="0" y="204"/>
                      <a:pt x="0" y="1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7" y="0"/>
                      <a:pt x="1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2" y="0"/>
                      <a:pt x="59" y="11"/>
                      <a:pt x="59" y="24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59" y="204"/>
                      <a:pt x="52" y="215"/>
                      <a:pt x="43" y="215"/>
                    </a:cubicBezTo>
                    <a:lnTo>
                      <a:pt x="16" y="2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062A470-14A9-4C11-9AD7-573332BFF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2285"/>
                <a:ext cx="92" cy="9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A23517E-F1D5-4102-B400-166CB119D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" y="2176"/>
                <a:ext cx="93" cy="9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9977CE4-F4E6-4D2F-B62F-F52E681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2342"/>
                <a:ext cx="92" cy="9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B107918-728A-432B-A202-438601BCB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2122"/>
                <a:ext cx="92" cy="9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11" tIns="45655" rIns="91311" bIns="4565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C6D87A-0D23-48B1-94C2-9AC28397A20F}"/>
                </a:ext>
              </a:extLst>
            </p:cNvPr>
            <p:cNvCxnSpPr/>
            <p:nvPr/>
          </p:nvCxnSpPr>
          <p:spPr>
            <a:xfrm flipV="1">
              <a:off x="878333" y="5074161"/>
              <a:ext cx="120689" cy="84932"/>
            </a:xfrm>
            <a:prstGeom prst="lin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F5EF71-9089-4304-95A8-E7E854C71FB5}"/>
                </a:ext>
              </a:extLst>
            </p:cNvPr>
            <p:cNvCxnSpPr/>
            <p:nvPr/>
          </p:nvCxnSpPr>
          <p:spPr>
            <a:xfrm>
              <a:off x="1004659" y="5075861"/>
              <a:ext cx="129225" cy="125078"/>
            </a:xfrm>
            <a:prstGeom prst="lin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A66206-F036-4A87-BD25-937F2B2C2485}"/>
                </a:ext>
              </a:extLst>
            </p:cNvPr>
            <p:cNvCxnSpPr/>
            <p:nvPr/>
          </p:nvCxnSpPr>
          <p:spPr>
            <a:xfrm flipH="1">
              <a:off x="1107048" y="5027390"/>
              <a:ext cx="150436" cy="173681"/>
            </a:xfrm>
            <a:prstGeom prst="lin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01EAE2A6-9B88-4530-977E-EA288815AA10}"/>
              </a:ext>
            </a:extLst>
          </p:cNvPr>
          <p:cNvSpPr txBox="1">
            <a:spLocks/>
          </p:cNvSpPr>
          <p:nvPr/>
        </p:nvSpPr>
        <p:spPr>
          <a:xfrm>
            <a:off x="5585938" y="1795300"/>
            <a:ext cx="1431558" cy="1424094"/>
          </a:xfrm>
          <a:prstGeom prst="ellipse">
            <a:avLst/>
          </a:prstGeom>
          <a:solidFill>
            <a:srgbClr val="FFFFFF"/>
          </a:solidFill>
          <a:ln w="76200">
            <a:solidFill>
              <a:srgbClr val="999999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E51A75F-0698-41E3-B3C5-4DDBDE8CD9E1}"/>
              </a:ext>
            </a:extLst>
          </p:cNvPr>
          <p:cNvSpPr txBox="1">
            <a:spLocks/>
          </p:cNvSpPr>
          <p:nvPr/>
        </p:nvSpPr>
        <p:spPr>
          <a:xfrm>
            <a:off x="7226383" y="2216597"/>
            <a:ext cx="1591339" cy="1504583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C000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5x Productivity # of test units per Tester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11575F96-B026-48AD-AF6E-1391F986E396}"/>
              </a:ext>
            </a:extLst>
          </p:cNvPr>
          <p:cNvSpPr txBox="1">
            <a:spLocks/>
          </p:cNvSpPr>
          <p:nvPr/>
        </p:nvSpPr>
        <p:spPr>
          <a:xfrm>
            <a:off x="3945493" y="2297089"/>
            <a:ext cx="1431558" cy="1424095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C000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sz="1400" b="0" dirty="0">
              <a:solidFill>
                <a:srgbClr val="646464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41189-88DC-46B1-8BFD-AB03637A2AC1}"/>
              </a:ext>
            </a:extLst>
          </p:cNvPr>
          <p:cNvCxnSpPr>
            <a:stCxn id="60" idx="0"/>
          </p:cNvCxnSpPr>
          <p:nvPr/>
        </p:nvCxnSpPr>
        <p:spPr>
          <a:xfrm flipH="1" flipV="1">
            <a:off x="4661271" y="1302313"/>
            <a:ext cx="1" cy="994776"/>
          </a:xfrm>
          <a:prstGeom prst="line">
            <a:avLst/>
          </a:prstGeom>
          <a:noFill/>
          <a:ln w="28575" cap="flat" cmpd="sng" algn="ctr">
            <a:solidFill>
              <a:srgbClr val="C0C0C0"/>
            </a:solidFill>
            <a:prstDash val="solid"/>
            <a:headEnd type="oval" w="lg" len="lg"/>
            <a:tailEnd type="none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8C9F6C-1EA7-4F14-A82F-A11F8C634378}"/>
              </a:ext>
            </a:extLst>
          </p:cNvPr>
          <p:cNvCxnSpPr/>
          <p:nvPr/>
        </p:nvCxnSpPr>
        <p:spPr>
          <a:xfrm flipV="1">
            <a:off x="6301717" y="1385587"/>
            <a:ext cx="0" cy="401911"/>
          </a:xfrm>
          <a:prstGeom prst="line">
            <a:avLst/>
          </a:prstGeom>
          <a:noFill/>
          <a:ln w="28575" cap="flat" cmpd="sng" algn="ctr">
            <a:solidFill>
              <a:srgbClr val="C0C0C0"/>
            </a:solidFill>
            <a:prstDash val="solid"/>
            <a:headEnd type="oval" w="lg" len="lg"/>
            <a:tailEnd type="none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41E345C-C4C5-4A5E-876D-C1AA8AD69A8D}"/>
              </a:ext>
            </a:extLst>
          </p:cNvPr>
          <p:cNvCxnSpPr/>
          <p:nvPr/>
        </p:nvCxnSpPr>
        <p:spPr>
          <a:xfrm flipH="1" flipV="1">
            <a:off x="8004631" y="1314952"/>
            <a:ext cx="5055" cy="858377"/>
          </a:xfrm>
          <a:prstGeom prst="line">
            <a:avLst/>
          </a:prstGeom>
          <a:noFill/>
          <a:ln w="28575" cap="flat" cmpd="sng" algn="ctr">
            <a:solidFill>
              <a:srgbClr val="C0C0C0"/>
            </a:solidFill>
            <a:prstDash val="solid"/>
            <a:headEnd type="oval" w="lg" len="lg"/>
            <a:tailEnd type="none"/>
          </a:ln>
          <a:effectLst/>
        </p:spPr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50CD86A4-FB3B-44D6-BA74-A4C0FBF7B178}"/>
              </a:ext>
            </a:extLst>
          </p:cNvPr>
          <p:cNvSpPr txBox="1">
            <a:spLocks/>
          </p:cNvSpPr>
          <p:nvPr/>
        </p:nvSpPr>
        <p:spPr>
          <a:xfrm>
            <a:off x="2331622" y="1795300"/>
            <a:ext cx="1431558" cy="1424094"/>
          </a:xfrm>
          <a:prstGeom prst="ellipse">
            <a:avLst/>
          </a:prstGeom>
          <a:solidFill>
            <a:srgbClr val="FFFFFF"/>
          </a:solidFill>
          <a:ln w="76200">
            <a:solidFill>
              <a:srgbClr val="999999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11,000+ Test Cases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E57B7E-1F60-4800-AF28-72E92AD41F81}"/>
              </a:ext>
            </a:extLst>
          </p:cNvPr>
          <p:cNvCxnSpPr>
            <a:stCxn id="64" idx="0"/>
          </p:cNvCxnSpPr>
          <p:nvPr/>
        </p:nvCxnSpPr>
        <p:spPr>
          <a:xfrm flipV="1">
            <a:off x="3047401" y="1302313"/>
            <a:ext cx="0" cy="492986"/>
          </a:xfrm>
          <a:prstGeom prst="line">
            <a:avLst/>
          </a:prstGeom>
          <a:noFill/>
          <a:ln w="28575" cap="flat" cmpd="sng" algn="ctr">
            <a:solidFill>
              <a:srgbClr val="C0C0C0"/>
            </a:solidFill>
            <a:prstDash val="solid"/>
            <a:headEnd type="oval" w="lg" len="lg"/>
            <a:tailEnd type="none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5ABAA4E-4D35-4FC0-9B36-FE00C4F8CA95}"/>
              </a:ext>
            </a:extLst>
          </p:cNvPr>
          <p:cNvSpPr/>
          <p:nvPr/>
        </p:nvSpPr>
        <p:spPr>
          <a:xfrm>
            <a:off x="5554513" y="2190886"/>
            <a:ext cx="1513306" cy="4599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Arial" pitchFamily="34" charset="0"/>
              </a:rPr>
              <a:t>35% High &amp; Critical Defects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4E7BFD-EDF6-42D2-973A-2ECD0ABF4D67}"/>
              </a:ext>
            </a:extLst>
          </p:cNvPr>
          <p:cNvSpPr/>
          <p:nvPr/>
        </p:nvSpPr>
        <p:spPr>
          <a:xfrm>
            <a:off x="3977305" y="2761853"/>
            <a:ext cx="1367933" cy="2705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Arial" pitchFamily="34" charset="0"/>
              </a:rPr>
              <a:t>3000+ Defects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C25908-FD31-4B53-9118-0290EA61C43A}"/>
              </a:ext>
            </a:extLst>
          </p:cNvPr>
          <p:cNvSpPr/>
          <p:nvPr/>
        </p:nvSpPr>
        <p:spPr>
          <a:xfrm>
            <a:off x="1942152" y="1068613"/>
            <a:ext cx="7951783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+mn-lt"/>
                <a:ea typeface="+mj-ea"/>
                <a:cs typeface="Arial" pitchFamily="34" charset="0"/>
              </a:rPr>
              <a:t>Proven </a:t>
            </a:r>
            <a:r>
              <a:rPr lang="en-US" sz="1400" b="1" dirty="0">
                <a:ea typeface="+mj-ea"/>
                <a:cs typeface="Arial" pitchFamily="34" charset="0"/>
              </a:rPr>
              <a:t>Outcomes – 3+ Years of continued relationship</a:t>
            </a:r>
            <a:endParaRPr lang="en-GB" sz="1400" b="1" dirty="0">
              <a:latin typeface="+mn-lt"/>
              <a:ea typeface="+mj-ea"/>
              <a:cs typeface="Arial" pitchFamily="34" charset="0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54C8BBF4-2F0A-478E-ADBE-16169C1A2A57}"/>
              </a:ext>
            </a:extLst>
          </p:cNvPr>
          <p:cNvSpPr txBox="1">
            <a:spLocks/>
          </p:cNvSpPr>
          <p:nvPr/>
        </p:nvSpPr>
        <p:spPr>
          <a:xfrm>
            <a:off x="617221" y="314282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Large Insurance Company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5778688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widescreen_presentation_2019_v1.4.pptx" id="{669A4694-7F8C-40EA-92E1-8E6D75010CAB}" vid="{974AC421-4F2E-46A5-9C01-6F171E240785}"/>
    </a:ext>
  </a:extLst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widescreen_presentation_2019_v1.4.pptx" id="{669A4694-7F8C-40EA-92E1-8E6D75010CAB}" vid="{C1504121-3530-4207-81A7-E4CD6CD6B8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Global_EY_widescreen_presentation_2019_v1.4</Template>
  <TotalTime>0</TotalTime>
  <Words>1816</Words>
  <Application>Microsoft Office PowerPoint</Application>
  <PresentationFormat>Custom</PresentationFormat>
  <Paragraphs>281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EYInterstate</vt:lpstr>
      <vt:lpstr>EYInterstate Light</vt:lpstr>
      <vt:lpstr>Georgia</vt:lpstr>
      <vt:lpstr>Times New Roman</vt:lpstr>
      <vt:lpstr>Wingdings</vt:lpstr>
      <vt:lpstr>EY dark background</vt:lpstr>
      <vt:lpstr>EY light background</vt:lpstr>
      <vt:lpstr>Test Automation Capabilities</vt:lpstr>
      <vt:lpstr>Agenda</vt:lpstr>
      <vt:lpstr>ETAF Framework</vt:lpstr>
      <vt:lpstr>Layer Based Automation</vt:lpstr>
      <vt:lpstr>Enterprise Automation Framework</vt:lpstr>
      <vt:lpstr>Enterprise End-to-End Automation Scenario – An example </vt:lpstr>
      <vt:lpstr>Section divider over two lines or three lines</vt:lpstr>
      <vt:lpstr>Large Insurance Company</vt:lpstr>
      <vt:lpstr>PowerPoint Presentation</vt:lpstr>
      <vt:lpstr>Derivatives Automation </vt:lpstr>
      <vt:lpstr>Section divider over two lines or three lines</vt:lpstr>
      <vt:lpstr>Automation Assessment Approach</vt:lpstr>
      <vt:lpstr>Return on 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2019-06-11T14:36:49Z</dcterms:created>
  <dcterms:modified xsi:type="dcterms:W3CDTF">2019-06-16T14:35:50Z</dcterms:modified>
  <cp:contentStatus/>
</cp:coreProperties>
</file>