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6655A2-80BC-450E-91D7-21E55DFCCDE4}">
  <a:tblStyle styleId="{F96655A2-80BC-450E-91D7-21E55DFCCD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26136f16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26136f16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241936a6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241936a6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6136f16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26136f16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df18f6f0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df18f6f0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df18f6f0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df18f6f0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26136f16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26136f16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41936a6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41936a6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26136f16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26136f16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35563dd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35563dd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35563dd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35563dd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df18f6f0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df18f6f0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df18f6f0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df18f6f0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df18f6f0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df18f6f0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26136f1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26136f1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241936a6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241936a6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df18f6f0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df18f6f0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df18f6f0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df18f6f0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1febf34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1febf3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241936a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241936a6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241936a6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241936a6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41936a6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41936a6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citeseerx.ist.psu.edu/document?repid=rep1&amp;type=pdf&amp;doi=73ea8ec7e98573e90c56e5857c04b6ce68ae31fc" TargetMode="External"/><Relationship Id="rId4" Type="http://schemas.openxmlformats.org/officeDocument/2006/relationships/hyperlink" Target="https://ieeexplore.ieee.org/document/7988020" TargetMode="External"/><Relationship Id="rId11" Type="http://schemas.openxmlformats.org/officeDocument/2006/relationships/image" Target="../media/image7.png"/><Relationship Id="rId10" Type="http://schemas.openxmlformats.org/officeDocument/2006/relationships/hyperlink" Target="https://www.kaggle.com/datasets/jillanisofttech/brain-stroke-dataset/data" TargetMode="External"/><Relationship Id="rId9" Type="http://schemas.openxmlformats.org/officeDocument/2006/relationships/hyperlink" Target="https://towardsdatascience.com/3-tips-for-working-with-imbalanced-datasets-a765a0f3a0d0" TargetMode="External"/><Relationship Id="rId5" Type="http://schemas.openxmlformats.org/officeDocument/2006/relationships/hyperlink" Target="https://citeseerx.ist.psu.edu/document?repid=rep1&amp;type=pdf&amp;doi=b6985d127a1c419edca437f4c71589e744699b44" TargetMode="External"/><Relationship Id="rId6" Type="http://schemas.openxmlformats.org/officeDocument/2006/relationships/hyperlink" Target="https://pubmed.ncbi.nlm.nih.gov/33969418/" TargetMode="External"/><Relationship Id="rId7" Type="http://schemas.openxmlformats.org/officeDocument/2006/relationships/hyperlink" Target="https://www.sciencedirect.com/science/article/pii/S2772442522000090#:~:text=As%20Fig.,(%20)%20and%20presence%20of%20hypertension" TargetMode="External"/><Relationship Id="rId8" Type="http://schemas.openxmlformats.org/officeDocument/2006/relationships/hyperlink" Target="https://citeseerx.ist.psu.edu/document?repid=rep1&amp;type=pdf&amp;doi=73ea8ec7e98573e90c56e5857c04b6ce68ae31f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10"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BRAIN STROKE DETECTION USING ML ALGORITHMS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7500" lnSpcReduction="20000"/>
          </a:bodyPr>
          <a:lstStyle/>
          <a:p>
            <a:pPr indent="0" lvl="0" marL="0" rtl="0" algn="r">
              <a:spcBef>
                <a:spcPts val="0"/>
              </a:spcBef>
              <a:spcAft>
                <a:spcPts val="0"/>
              </a:spcAft>
              <a:buNone/>
            </a:pPr>
            <a:r>
              <a:rPr lang="en"/>
              <a:t>Group Number - 22</a:t>
            </a:r>
            <a:endParaRPr/>
          </a:p>
          <a:p>
            <a:pPr indent="0" lvl="0" marL="0" rtl="0" algn="r">
              <a:spcBef>
                <a:spcPts val="0"/>
              </a:spcBef>
              <a:spcAft>
                <a:spcPts val="0"/>
              </a:spcAft>
              <a:buNone/>
            </a:pPr>
            <a:r>
              <a:rPr lang="en"/>
              <a:t>Gousia Patthan</a:t>
            </a:r>
            <a:endParaRPr/>
          </a:p>
          <a:p>
            <a:pPr indent="0" lvl="0" marL="0" rtl="0" algn="r">
              <a:spcBef>
                <a:spcPts val="0"/>
              </a:spcBef>
              <a:spcAft>
                <a:spcPts val="0"/>
              </a:spcAft>
              <a:buNone/>
            </a:pPr>
            <a:r>
              <a:rPr lang="en"/>
              <a:t>Manpreet Singh Sandhu</a:t>
            </a:r>
            <a:endParaRPr/>
          </a:p>
        </p:txBody>
      </p:sp>
      <p:sp>
        <p:nvSpPr>
          <p:cNvPr id="61" name="Google Shape;61;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SAT 5141</a:t>
            </a:r>
            <a:endParaRPr/>
          </a:p>
          <a:p>
            <a:pPr indent="0" lvl="0" marL="0" rtl="0" algn="l">
              <a:spcBef>
                <a:spcPts val="0"/>
              </a:spcBef>
              <a:spcAft>
                <a:spcPts val="0"/>
              </a:spcAft>
              <a:buNone/>
            </a:pPr>
            <a:r>
              <a:rPr lang="en"/>
              <a:t>Clinical Decision Support &amp; AI Modelling</a:t>
            </a:r>
            <a:endParaRPr/>
          </a:p>
          <a:p>
            <a:pPr indent="0" lvl="0" marL="0" rtl="0" algn="l">
              <a:spcBef>
                <a:spcPts val="0"/>
              </a:spcBef>
              <a:spcAft>
                <a:spcPts val="0"/>
              </a:spcAft>
              <a:buNone/>
            </a:pPr>
            <a:r>
              <a:t/>
            </a:r>
            <a:endParaRPr/>
          </a:p>
        </p:txBody>
      </p:sp>
      <p:pic>
        <p:nvPicPr>
          <p:cNvPr id="62" name="Google Shape;62;p13"/>
          <p:cNvPicPr preferRelativeResize="0"/>
          <p:nvPr/>
        </p:nvPicPr>
        <p:blipFill>
          <a:blip r:embed="rId3">
            <a:alphaModFix/>
          </a:blip>
          <a:stretch>
            <a:fillRect/>
          </a:stretch>
        </p:blipFill>
        <p:spPr>
          <a:xfrm>
            <a:off x="6400800" y="4577169"/>
            <a:ext cx="2743201" cy="566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0" y="0"/>
            <a:ext cx="9143999" cy="5143500"/>
          </a:xfrm>
          <a:prstGeom prst="rect">
            <a:avLst/>
          </a:prstGeom>
          <a:noFill/>
          <a:ln>
            <a:noFill/>
          </a:ln>
        </p:spPr>
      </p:pic>
      <p:pic>
        <p:nvPicPr>
          <p:cNvPr id="133" name="Google Shape;133;p22"/>
          <p:cNvPicPr preferRelativeResize="0"/>
          <p:nvPr/>
        </p:nvPicPr>
        <p:blipFill>
          <a:blip r:embed="rId4">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1" y="0"/>
            <a:ext cx="8229600" cy="4603149"/>
          </a:xfrm>
          <a:prstGeom prst="rect">
            <a:avLst/>
          </a:prstGeom>
          <a:noFill/>
          <a:ln>
            <a:noFill/>
          </a:ln>
        </p:spPr>
      </p:pic>
      <p:pic>
        <p:nvPicPr>
          <p:cNvPr id="141" name="Google Shape;141;p23"/>
          <p:cNvPicPr preferRelativeResize="0"/>
          <p:nvPr/>
        </p:nvPicPr>
        <p:blipFill>
          <a:blip r:embed="rId4">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4"/>
          <p:cNvPicPr preferRelativeResize="0"/>
          <p:nvPr/>
        </p:nvPicPr>
        <p:blipFill>
          <a:blip r:embed="rId3">
            <a:alphaModFix/>
          </a:blip>
          <a:stretch>
            <a:fillRect/>
          </a:stretch>
        </p:blipFill>
        <p:spPr>
          <a:xfrm>
            <a:off x="0" y="0"/>
            <a:ext cx="8229600" cy="4599432"/>
          </a:xfrm>
          <a:prstGeom prst="rect">
            <a:avLst/>
          </a:prstGeom>
          <a:noFill/>
          <a:ln>
            <a:noFill/>
          </a:ln>
        </p:spPr>
      </p:pic>
      <p:pic>
        <p:nvPicPr>
          <p:cNvPr id="149" name="Google Shape;149;p24"/>
          <p:cNvPicPr preferRelativeResize="0"/>
          <p:nvPr/>
        </p:nvPicPr>
        <p:blipFill>
          <a:blip r:embed="rId4">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ARCHITECTURE</a:t>
            </a:r>
            <a:endParaRPr/>
          </a:p>
        </p:txBody>
      </p:sp>
      <p:sp>
        <p:nvSpPr>
          <p:cNvPr id="155" name="Google Shape;155;p25"/>
          <p:cNvSpPr/>
          <p:nvPr/>
        </p:nvSpPr>
        <p:spPr>
          <a:xfrm>
            <a:off x="1683075" y="1547825"/>
            <a:ext cx="1158000" cy="646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Dataset Collection</a:t>
            </a:r>
            <a:endParaRPr>
              <a:latin typeface="Proxima Nova"/>
              <a:ea typeface="Proxima Nova"/>
              <a:cs typeface="Proxima Nova"/>
              <a:sym typeface="Proxima Nova"/>
            </a:endParaRPr>
          </a:p>
        </p:txBody>
      </p:sp>
      <p:sp>
        <p:nvSpPr>
          <p:cNvPr id="156" name="Google Shape;156;p25"/>
          <p:cNvSpPr/>
          <p:nvPr/>
        </p:nvSpPr>
        <p:spPr>
          <a:xfrm>
            <a:off x="3997525" y="1547825"/>
            <a:ext cx="1425000" cy="646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Normalization and Preprocessing</a:t>
            </a:r>
            <a:endParaRPr>
              <a:latin typeface="Proxima Nova"/>
              <a:ea typeface="Proxima Nova"/>
              <a:cs typeface="Proxima Nova"/>
              <a:sym typeface="Proxima Nova"/>
            </a:endParaRPr>
          </a:p>
        </p:txBody>
      </p:sp>
      <p:sp>
        <p:nvSpPr>
          <p:cNvPr id="157" name="Google Shape;157;p25"/>
          <p:cNvSpPr/>
          <p:nvPr/>
        </p:nvSpPr>
        <p:spPr>
          <a:xfrm>
            <a:off x="6591750" y="1453325"/>
            <a:ext cx="1690800" cy="839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Feature Subset Selection using Relevant Attributes</a:t>
            </a:r>
            <a:endParaRPr>
              <a:latin typeface="Proxima Nova"/>
              <a:ea typeface="Proxima Nova"/>
              <a:cs typeface="Proxima Nova"/>
              <a:sym typeface="Proxima Nova"/>
            </a:endParaRPr>
          </a:p>
        </p:txBody>
      </p:sp>
      <p:sp>
        <p:nvSpPr>
          <p:cNvPr id="158" name="Google Shape;158;p25"/>
          <p:cNvSpPr/>
          <p:nvPr/>
        </p:nvSpPr>
        <p:spPr>
          <a:xfrm>
            <a:off x="5355400" y="2728025"/>
            <a:ext cx="1690800" cy="839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Classification Algorithm</a:t>
            </a:r>
            <a:endParaRPr>
              <a:latin typeface="Proxima Nova"/>
              <a:ea typeface="Proxima Nova"/>
              <a:cs typeface="Proxima Nova"/>
              <a:sym typeface="Proxima Nova"/>
            </a:endParaRPr>
          </a:p>
        </p:txBody>
      </p:sp>
      <p:sp>
        <p:nvSpPr>
          <p:cNvPr id="159" name="Google Shape;159;p25"/>
          <p:cNvSpPr/>
          <p:nvPr/>
        </p:nvSpPr>
        <p:spPr>
          <a:xfrm>
            <a:off x="3305175" y="2724150"/>
            <a:ext cx="1690800" cy="839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Result Analysis</a:t>
            </a:r>
            <a:endParaRPr>
              <a:latin typeface="Proxima Nova"/>
              <a:ea typeface="Proxima Nova"/>
              <a:cs typeface="Proxima Nova"/>
              <a:sym typeface="Proxima Nova"/>
            </a:endParaRPr>
          </a:p>
        </p:txBody>
      </p:sp>
      <p:sp>
        <p:nvSpPr>
          <p:cNvPr id="160" name="Google Shape;160;p25"/>
          <p:cNvSpPr/>
          <p:nvPr/>
        </p:nvSpPr>
        <p:spPr>
          <a:xfrm>
            <a:off x="1150125" y="2724150"/>
            <a:ext cx="1690800" cy="839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Deployment of Model</a:t>
            </a:r>
            <a:endParaRPr>
              <a:latin typeface="Proxima Nova"/>
              <a:ea typeface="Proxima Nova"/>
              <a:cs typeface="Proxima Nova"/>
              <a:sym typeface="Proxima Nova"/>
            </a:endParaRPr>
          </a:p>
        </p:txBody>
      </p:sp>
      <p:cxnSp>
        <p:nvCxnSpPr>
          <p:cNvPr id="161" name="Google Shape;161;p25"/>
          <p:cNvCxnSpPr>
            <a:stCxn id="155" idx="3"/>
            <a:endCxn id="156" idx="1"/>
          </p:cNvCxnSpPr>
          <p:nvPr/>
        </p:nvCxnSpPr>
        <p:spPr>
          <a:xfrm>
            <a:off x="2841075" y="1870925"/>
            <a:ext cx="1156500" cy="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5"/>
          <p:cNvCxnSpPr>
            <a:stCxn id="156" idx="3"/>
            <a:endCxn id="157" idx="1"/>
          </p:cNvCxnSpPr>
          <p:nvPr/>
        </p:nvCxnSpPr>
        <p:spPr>
          <a:xfrm>
            <a:off x="5422525" y="1870925"/>
            <a:ext cx="1169100" cy="21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5"/>
          <p:cNvCxnSpPr>
            <a:stCxn id="157" idx="2"/>
            <a:endCxn id="158" idx="3"/>
          </p:cNvCxnSpPr>
          <p:nvPr/>
        </p:nvCxnSpPr>
        <p:spPr>
          <a:xfrm rot="5400000">
            <a:off x="6814050" y="2524625"/>
            <a:ext cx="855300" cy="390900"/>
          </a:xfrm>
          <a:prstGeom prst="bentConnector2">
            <a:avLst/>
          </a:prstGeom>
          <a:noFill/>
          <a:ln cap="flat" cmpd="sng" w="9525">
            <a:solidFill>
              <a:schemeClr val="dk2"/>
            </a:solidFill>
            <a:prstDash val="solid"/>
            <a:round/>
            <a:headEnd len="med" w="med" type="none"/>
            <a:tailEnd len="med" w="med" type="triangle"/>
          </a:ln>
        </p:spPr>
      </p:cxnSp>
      <p:cxnSp>
        <p:nvCxnSpPr>
          <p:cNvPr id="164" name="Google Shape;164;p25"/>
          <p:cNvCxnSpPr>
            <a:stCxn id="158" idx="1"/>
            <a:endCxn id="159" idx="3"/>
          </p:cNvCxnSpPr>
          <p:nvPr/>
        </p:nvCxnSpPr>
        <p:spPr>
          <a:xfrm rot="10800000">
            <a:off x="4996000" y="3143675"/>
            <a:ext cx="359400" cy="39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5"/>
          <p:cNvCxnSpPr>
            <a:stCxn id="159" idx="1"/>
            <a:endCxn id="160" idx="3"/>
          </p:cNvCxnSpPr>
          <p:nvPr/>
        </p:nvCxnSpPr>
        <p:spPr>
          <a:xfrm rot="10800000">
            <a:off x="2841075" y="3143700"/>
            <a:ext cx="464100" cy="0"/>
          </a:xfrm>
          <a:prstGeom prst="straightConnector1">
            <a:avLst/>
          </a:prstGeom>
          <a:noFill/>
          <a:ln cap="flat" cmpd="sng" w="9525">
            <a:solidFill>
              <a:schemeClr val="dk2"/>
            </a:solidFill>
            <a:prstDash val="solid"/>
            <a:round/>
            <a:headEnd len="med" w="med" type="none"/>
            <a:tailEnd len="med" w="med" type="triangle"/>
          </a:ln>
        </p:spPr>
      </p:cxnSp>
      <p:pic>
        <p:nvPicPr>
          <p:cNvPr id="166" name="Google Shape;166;p25"/>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6"/>
          <p:cNvPicPr preferRelativeResize="0"/>
          <p:nvPr/>
        </p:nvPicPr>
        <p:blipFill>
          <a:blip r:embed="rId3">
            <a:alphaModFix/>
          </a:blip>
          <a:stretch>
            <a:fillRect/>
          </a:stretch>
        </p:blipFill>
        <p:spPr>
          <a:xfrm>
            <a:off x="6400800" y="4500969"/>
            <a:ext cx="2743201" cy="566338"/>
          </a:xfrm>
          <a:prstGeom prst="rect">
            <a:avLst/>
          </a:prstGeom>
          <a:noFill/>
          <a:ln>
            <a:noFill/>
          </a:ln>
        </p:spPr>
      </p:pic>
      <p:pic>
        <p:nvPicPr>
          <p:cNvPr id="174" name="Google Shape;174;p26"/>
          <p:cNvPicPr preferRelativeResize="0"/>
          <p:nvPr/>
        </p:nvPicPr>
        <p:blipFill>
          <a:blip r:embed="rId4">
            <a:alphaModFix/>
          </a:blip>
          <a:stretch>
            <a:fillRect/>
          </a:stretch>
        </p:blipFill>
        <p:spPr>
          <a:xfrm>
            <a:off x="311700" y="1152475"/>
            <a:ext cx="3850950" cy="3866950"/>
          </a:xfrm>
          <a:prstGeom prst="rect">
            <a:avLst/>
          </a:prstGeom>
          <a:noFill/>
          <a:ln>
            <a:noFill/>
          </a:ln>
        </p:spPr>
      </p:pic>
      <p:sp>
        <p:nvSpPr>
          <p:cNvPr id="175" name="Google Shape;175;p26"/>
          <p:cNvSpPr/>
          <p:nvPr/>
        </p:nvSpPr>
        <p:spPr>
          <a:xfrm>
            <a:off x="2685825" y="1369425"/>
            <a:ext cx="696600" cy="357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2" name="Google Shape;182;p27"/>
          <p:cNvGraphicFramePr/>
          <p:nvPr/>
        </p:nvGraphicFramePr>
        <p:xfrm>
          <a:off x="952500" y="1809750"/>
          <a:ext cx="3000000" cy="3000000"/>
        </p:xfrm>
        <a:graphic>
          <a:graphicData uri="http://schemas.openxmlformats.org/drawingml/2006/table">
            <a:tbl>
              <a:tblPr>
                <a:noFill/>
                <a:tableStyleId>{F96655A2-80BC-450E-91D7-21E55DFCCDE4}</a:tableStyleId>
              </a:tblPr>
              <a:tblGrid>
                <a:gridCol w="1809750"/>
                <a:gridCol w="1809750"/>
                <a:gridCol w="1809750"/>
                <a:gridCol w="1809750"/>
              </a:tblGrid>
              <a:tr h="381000">
                <a:tc>
                  <a:txBody>
                    <a:bodyPr/>
                    <a:lstStyle/>
                    <a:p>
                      <a:pPr indent="0" lvl="0" marL="0" rtl="0" algn="l">
                        <a:spcBef>
                          <a:spcPts val="0"/>
                        </a:spcBef>
                        <a:spcAft>
                          <a:spcPts val="0"/>
                        </a:spcAft>
                        <a:buNone/>
                      </a:pPr>
                      <a:r>
                        <a:rPr lang="en"/>
                        <a:t>MODEL/SET</a:t>
                      </a:r>
                      <a:endParaRPr/>
                    </a:p>
                  </a:txBody>
                  <a:tcPr marT="91425" marB="91425" marR="91425" marL="91425"/>
                </a:tc>
                <a:tc>
                  <a:txBody>
                    <a:bodyPr/>
                    <a:lstStyle/>
                    <a:p>
                      <a:pPr indent="0" lvl="0" marL="0" rtl="0" algn="l">
                        <a:spcBef>
                          <a:spcPts val="0"/>
                        </a:spcBef>
                        <a:spcAft>
                          <a:spcPts val="0"/>
                        </a:spcAft>
                        <a:buNone/>
                      </a:pPr>
                      <a:r>
                        <a:rPr lang="en"/>
                        <a:t>TRAINING SET</a:t>
                      </a:r>
                      <a:endParaRPr/>
                    </a:p>
                  </a:txBody>
                  <a:tcPr marT="91425" marB="91425" marR="91425" marL="91425"/>
                </a:tc>
                <a:tc>
                  <a:txBody>
                    <a:bodyPr/>
                    <a:lstStyle/>
                    <a:p>
                      <a:pPr indent="0" lvl="0" marL="0" rtl="0" algn="l">
                        <a:spcBef>
                          <a:spcPts val="0"/>
                        </a:spcBef>
                        <a:spcAft>
                          <a:spcPts val="0"/>
                        </a:spcAft>
                        <a:buNone/>
                      </a:pPr>
                      <a:r>
                        <a:rPr lang="en"/>
                        <a:t>VALIDATION SET</a:t>
                      </a:r>
                      <a:endParaRPr/>
                    </a:p>
                  </a:txBody>
                  <a:tcPr marT="91425" marB="91425" marR="91425" marL="91425"/>
                </a:tc>
                <a:tc>
                  <a:txBody>
                    <a:bodyPr/>
                    <a:lstStyle/>
                    <a:p>
                      <a:pPr indent="0" lvl="0" marL="0" rtl="0" algn="l">
                        <a:spcBef>
                          <a:spcPts val="0"/>
                        </a:spcBef>
                        <a:spcAft>
                          <a:spcPts val="0"/>
                        </a:spcAft>
                        <a:buNone/>
                      </a:pPr>
                      <a:r>
                        <a:rPr lang="en"/>
                        <a:t>TEST SET</a:t>
                      </a:r>
                      <a:endParaRPr/>
                    </a:p>
                  </a:txBody>
                  <a:tcPr marT="91425" marB="91425" marR="91425" marL="91425"/>
                </a:tc>
              </a:tr>
              <a:tr h="3810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95.28%</a:t>
                      </a:r>
                      <a:endParaRPr/>
                    </a:p>
                  </a:txBody>
                  <a:tcPr marT="91425" marB="91425" marR="91425" marL="91425"/>
                </a:tc>
                <a:tc>
                  <a:txBody>
                    <a:bodyPr/>
                    <a:lstStyle/>
                    <a:p>
                      <a:pPr indent="0" lvl="0" marL="0" rtl="0" algn="l">
                        <a:spcBef>
                          <a:spcPts val="0"/>
                        </a:spcBef>
                        <a:spcAft>
                          <a:spcPts val="0"/>
                        </a:spcAft>
                        <a:buNone/>
                      </a:pPr>
                      <a:r>
                        <a:rPr lang="en"/>
                        <a:t>95.28%</a:t>
                      </a:r>
                      <a:endParaRPr/>
                    </a:p>
                  </a:txBody>
                  <a:tcPr marT="91425" marB="91425" marR="91425" marL="91425"/>
                </a:tc>
                <a:tc>
                  <a:txBody>
                    <a:bodyPr/>
                    <a:lstStyle/>
                    <a:p>
                      <a:pPr indent="0" lvl="0" marL="0" rtl="0" algn="l">
                        <a:spcBef>
                          <a:spcPts val="0"/>
                        </a:spcBef>
                        <a:spcAft>
                          <a:spcPts val="0"/>
                        </a:spcAft>
                        <a:buNone/>
                      </a:pPr>
                      <a:r>
                        <a:rPr lang="en"/>
                        <a:t>93.78%</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99.97%</a:t>
                      </a:r>
                      <a:endParaRPr/>
                    </a:p>
                  </a:txBody>
                  <a:tcPr marT="91425" marB="91425" marR="91425" marL="91425"/>
                </a:tc>
                <a:tc>
                  <a:txBody>
                    <a:bodyPr/>
                    <a:lstStyle/>
                    <a:p>
                      <a:pPr indent="0" lvl="0" marL="0" rtl="0" algn="l">
                        <a:spcBef>
                          <a:spcPts val="0"/>
                        </a:spcBef>
                        <a:spcAft>
                          <a:spcPts val="0"/>
                        </a:spcAft>
                        <a:buNone/>
                      </a:pPr>
                      <a:r>
                        <a:rPr lang="en"/>
                        <a:t>96.69%</a:t>
                      </a:r>
                      <a:endParaRPr/>
                    </a:p>
                  </a:txBody>
                  <a:tcPr marT="91425" marB="91425" marR="91425" marL="91425"/>
                </a:tc>
                <a:tc>
                  <a:txBody>
                    <a:bodyPr/>
                    <a:lstStyle/>
                    <a:p>
                      <a:pPr indent="0" lvl="0" marL="0" rtl="0" algn="l">
                        <a:spcBef>
                          <a:spcPts val="0"/>
                        </a:spcBef>
                        <a:spcAft>
                          <a:spcPts val="0"/>
                        </a:spcAft>
                        <a:buNone/>
                      </a:pPr>
                      <a:r>
                        <a:rPr lang="en"/>
                        <a:t>94.18%</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94.61%</a:t>
                      </a:r>
                      <a:endParaRPr/>
                    </a:p>
                  </a:txBody>
                  <a:tcPr marT="91425" marB="91425" marR="91425" marL="91425"/>
                </a:tc>
                <a:tc>
                  <a:txBody>
                    <a:bodyPr/>
                    <a:lstStyle/>
                    <a:p>
                      <a:pPr indent="0" lvl="0" marL="0" rtl="0" algn="l">
                        <a:spcBef>
                          <a:spcPts val="0"/>
                        </a:spcBef>
                        <a:spcAft>
                          <a:spcPts val="0"/>
                        </a:spcAft>
                        <a:buNone/>
                      </a:pPr>
                      <a:r>
                        <a:rPr lang="en"/>
                        <a:t>96.69%</a:t>
                      </a:r>
                      <a:endParaRPr/>
                    </a:p>
                  </a:txBody>
                  <a:tcPr marT="91425" marB="91425" marR="91425" marL="91425"/>
                </a:tc>
                <a:tc>
                  <a:txBody>
                    <a:bodyPr/>
                    <a:lstStyle/>
                    <a:p>
                      <a:pPr indent="0" lvl="0" marL="0" rtl="0" algn="l">
                        <a:spcBef>
                          <a:spcPts val="0"/>
                        </a:spcBef>
                        <a:spcAft>
                          <a:spcPts val="0"/>
                        </a:spcAft>
                        <a:buNone/>
                      </a:pPr>
                      <a:r>
                        <a:rPr lang="en"/>
                        <a:t>94.58%</a:t>
                      </a:r>
                      <a:endParaRPr/>
                    </a:p>
                  </a:txBody>
                  <a:tcPr marT="91425" marB="91425" marR="91425" marL="91425"/>
                </a:tc>
              </a:tr>
            </a:tbl>
          </a:graphicData>
        </a:graphic>
      </p:graphicFrame>
      <p:pic>
        <p:nvPicPr>
          <p:cNvPr id="183" name="Google Shape;183;p27"/>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WITH CROSS VALIDATION</a:t>
            </a:r>
            <a:endParaRPr/>
          </a:p>
        </p:txBody>
      </p:sp>
      <p:sp>
        <p:nvSpPr>
          <p:cNvPr id="189" name="Google Shape;18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0" name="Google Shape;190;p28"/>
          <p:cNvGraphicFramePr/>
          <p:nvPr/>
        </p:nvGraphicFramePr>
        <p:xfrm>
          <a:off x="952500" y="1809750"/>
          <a:ext cx="3000000" cy="3000000"/>
        </p:xfrm>
        <a:graphic>
          <a:graphicData uri="http://schemas.openxmlformats.org/drawingml/2006/table">
            <a:tbl>
              <a:tblPr>
                <a:noFill/>
                <a:tableStyleId>{F96655A2-80BC-450E-91D7-21E55DFCCDE4}</a:tableStyleId>
              </a:tblPr>
              <a:tblGrid>
                <a:gridCol w="2464225"/>
                <a:gridCol w="1910425"/>
                <a:gridCol w="1902050"/>
              </a:tblGrid>
              <a:tr h="381000">
                <a:tc>
                  <a:txBody>
                    <a:bodyPr/>
                    <a:lstStyle/>
                    <a:p>
                      <a:pPr indent="0" lvl="0" marL="0" rtl="0" algn="l">
                        <a:spcBef>
                          <a:spcPts val="0"/>
                        </a:spcBef>
                        <a:spcAft>
                          <a:spcPts val="0"/>
                        </a:spcAft>
                        <a:buNone/>
                      </a:pPr>
                      <a:r>
                        <a:rPr lang="en"/>
                        <a:t>MODEL/SET</a:t>
                      </a:r>
                      <a:endParaRPr/>
                    </a:p>
                  </a:txBody>
                  <a:tcPr marT="91425" marB="91425" marR="91425" marL="91425"/>
                </a:tc>
                <a:tc>
                  <a:txBody>
                    <a:bodyPr/>
                    <a:lstStyle/>
                    <a:p>
                      <a:pPr indent="0" lvl="0" marL="0" rtl="0" algn="l">
                        <a:spcBef>
                          <a:spcPts val="0"/>
                        </a:spcBef>
                        <a:spcAft>
                          <a:spcPts val="0"/>
                        </a:spcAft>
                        <a:buNone/>
                      </a:pPr>
                      <a:r>
                        <a:rPr lang="en"/>
                        <a:t>AVG. </a:t>
                      </a:r>
                      <a:r>
                        <a:rPr lang="en"/>
                        <a:t>TRAINING SET</a:t>
                      </a:r>
                      <a:endParaRPr/>
                    </a:p>
                  </a:txBody>
                  <a:tcPr marT="91425" marB="91425" marR="91425" marL="91425"/>
                </a:tc>
                <a:tc>
                  <a:txBody>
                    <a:bodyPr/>
                    <a:lstStyle/>
                    <a:p>
                      <a:pPr indent="0" lvl="0" marL="0" rtl="0" algn="l">
                        <a:spcBef>
                          <a:spcPts val="0"/>
                        </a:spcBef>
                        <a:spcAft>
                          <a:spcPts val="0"/>
                        </a:spcAft>
                        <a:buNone/>
                      </a:pPr>
                      <a:r>
                        <a:rPr lang="en"/>
                        <a:t>AVG. </a:t>
                      </a:r>
                      <a:r>
                        <a:rPr lang="en"/>
                        <a:t>TEST SET</a:t>
                      </a:r>
                      <a:endParaRPr/>
                    </a:p>
                  </a:txBody>
                  <a:tcPr marT="91425" marB="91425" marR="91425" marL="91425"/>
                </a:tc>
              </a:tr>
              <a:tr h="3810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95.77%</a:t>
                      </a:r>
                      <a:endParaRPr/>
                    </a:p>
                  </a:txBody>
                  <a:tcPr marT="91425" marB="91425" marR="91425" marL="91425"/>
                </a:tc>
                <a:tc>
                  <a:txBody>
                    <a:bodyPr/>
                    <a:lstStyle/>
                    <a:p>
                      <a:pPr indent="0" lvl="0" marL="0" rtl="0" algn="l">
                        <a:spcBef>
                          <a:spcPts val="0"/>
                        </a:spcBef>
                        <a:spcAft>
                          <a:spcPts val="0"/>
                        </a:spcAft>
                        <a:buNone/>
                      </a:pPr>
                      <a:r>
                        <a:rPr lang="en"/>
                        <a:t>93.42%</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99.97%</a:t>
                      </a:r>
                      <a:endParaRPr/>
                    </a:p>
                  </a:txBody>
                  <a:tcPr marT="91425" marB="91425" marR="91425" marL="91425"/>
                </a:tc>
                <a:tc>
                  <a:txBody>
                    <a:bodyPr/>
                    <a:lstStyle/>
                    <a:p>
                      <a:pPr indent="0" lvl="0" marL="0" rtl="0" algn="l">
                        <a:spcBef>
                          <a:spcPts val="0"/>
                        </a:spcBef>
                        <a:spcAft>
                          <a:spcPts val="0"/>
                        </a:spcAft>
                        <a:buNone/>
                      </a:pPr>
                      <a:r>
                        <a:rPr lang="en"/>
                        <a:t>94.80%</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95.01%</a:t>
                      </a:r>
                      <a:endParaRPr/>
                    </a:p>
                  </a:txBody>
                  <a:tcPr marT="91425" marB="91425" marR="91425" marL="91425"/>
                </a:tc>
                <a:tc>
                  <a:txBody>
                    <a:bodyPr/>
                    <a:lstStyle/>
                    <a:p>
                      <a:pPr indent="0" lvl="0" marL="0" rtl="0" algn="l">
                        <a:spcBef>
                          <a:spcPts val="0"/>
                        </a:spcBef>
                        <a:spcAft>
                          <a:spcPts val="0"/>
                        </a:spcAft>
                        <a:buNone/>
                      </a:pPr>
                      <a:r>
                        <a:rPr lang="en"/>
                        <a:t>95.01%</a:t>
                      </a:r>
                      <a:endParaRPr/>
                    </a:p>
                  </a:txBody>
                  <a:tcPr marT="91425" marB="91425" marR="91425" marL="91425"/>
                </a:tc>
              </a:tr>
            </a:tbl>
          </a:graphicData>
        </a:graphic>
      </p:graphicFrame>
      <p:pic>
        <p:nvPicPr>
          <p:cNvPr id="191" name="Google Shape;191;p28"/>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AFTER SMOTE</a:t>
            </a:r>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9"/>
          <p:cNvPicPr preferRelativeResize="0"/>
          <p:nvPr/>
        </p:nvPicPr>
        <p:blipFill>
          <a:blip r:embed="rId3">
            <a:alphaModFix/>
          </a:blip>
          <a:stretch>
            <a:fillRect/>
          </a:stretch>
        </p:blipFill>
        <p:spPr>
          <a:xfrm>
            <a:off x="6400800" y="4500969"/>
            <a:ext cx="2743201" cy="566338"/>
          </a:xfrm>
          <a:prstGeom prst="rect">
            <a:avLst/>
          </a:prstGeom>
          <a:noFill/>
          <a:ln>
            <a:noFill/>
          </a:ln>
        </p:spPr>
      </p:pic>
      <p:pic>
        <p:nvPicPr>
          <p:cNvPr id="199" name="Google Shape;199;p29"/>
          <p:cNvPicPr preferRelativeResize="0"/>
          <p:nvPr/>
        </p:nvPicPr>
        <p:blipFill>
          <a:blip r:embed="rId4">
            <a:alphaModFix/>
          </a:blip>
          <a:stretch>
            <a:fillRect/>
          </a:stretch>
        </p:blipFill>
        <p:spPr>
          <a:xfrm>
            <a:off x="311693" y="1152475"/>
            <a:ext cx="3849624" cy="3867913"/>
          </a:xfrm>
          <a:prstGeom prst="rect">
            <a:avLst/>
          </a:prstGeom>
          <a:noFill/>
          <a:ln>
            <a:noFill/>
          </a:ln>
        </p:spPr>
      </p:pic>
      <p:sp>
        <p:nvSpPr>
          <p:cNvPr id="200" name="Google Shape;200;p29"/>
          <p:cNvSpPr/>
          <p:nvPr/>
        </p:nvSpPr>
        <p:spPr>
          <a:xfrm>
            <a:off x="2762025" y="1369425"/>
            <a:ext cx="696600" cy="357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100300"/>
            <a:ext cx="8520600" cy="43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WITH CROSS VALIDATION AFTER SMOTE</a:t>
            </a:r>
            <a:endParaRPr/>
          </a:p>
        </p:txBody>
      </p:sp>
      <p:pic>
        <p:nvPicPr>
          <p:cNvPr id="206" name="Google Shape;206;p30"/>
          <p:cNvPicPr preferRelativeResize="0"/>
          <p:nvPr/>
        </p:nvPicPr>
        <p:blipFill>
          <a:blip r:embed="rId3">
            <a:alphaModFix/>
          </a:blip>
          <a:stretch>
            <a:fillRect/>
          </a:stretch>
        </p:blipFill>
        <p:spPr>
          <a:xfrm>
            <a:off x="6400800" y="4500969"/>
            <a:ext cx="2743201" cy="566338"/>
          </a:xfrm>
          <a:prstGeom prst="rect">
            <a:avLst/>
          </a:prstGeom>
          <a:noFill/>
          <a:ln>
            <a:noFill/>
          </a:ln>
        </p:spPr>
      </p:pic>
      <p:graphicFrame>
        <p:nvGraphicFramePr>
          <p:cNvPr id="207" name="Google Shape;207;p30"/>
          <p:cNvGraphicFramePr/>
          <p:nvPr/>
        </p:nvGraphicFramePr>
        <p:xfrm>
          <a:off x="311700" y="1131125"/>
          <a:ext cx="3000000" cy="3000000"/>
        </p:xfrm>
        <a:graphic>
          <a:graphicData uri="http://schemas.openxmlformats.org/drawingml/2006/table">
            <a:tbl>
              <a:tblPr>
                <a:noFill/>
                <a:tableStyleId>{F96655A2-80BC-450E-91D7-21E55DFCCDE4}</a:tableStyleId>
              </a:tblPr>
              <a:tblGrid>
                <a:gridCol w="2541675"/>
                <a:gridCol w="2233875"/>
                <a:gridCol w="2114125"/>
                <a:gridCol w="1630925"/>
              </a:tblGrid>
              <a:tr h="294775">
                <a:tc>
                  <a:txBody>
                    <a:bodyPr/>
                    <a:lstStyle/>
                    <a:p>
                      <a:pPr indent="0" lvl="0" marL="0" rtl="0" algn="l">
                        <a:spcBef>
                          <a:spcPts val="0"/>
                        </a:spcBef>
                        <a:spcAft>
                          <a:spcPts val="0"/>
                        </a:spcAft>
                        <a:buNone/>
                      </a:pPr>
                      <a:r>
                        <a:rPr lang="en"/>
                        <a:t>MODEL/SET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AVG. TRAINING SET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AVG. TEST SET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F1 SCORE</a:t>
                      </a:r>
                      <a:endParaRPr/>
                    </a:p>
                  </a:txBody>
                  <a:tcPr marT="91425" marB="91425" marR="91425" marL="91425">
                    <a:lnL cap="flat" cmpd="sng" w="9525">
                      <a:solidFill>
                        <a:srgbClr val="9E9E9E"/>
                      </a:solidFill>
                      <a:prstDash val="solid"/>
                      <a:round/>
                      <a:headEnd len="sm" w="sm" type="none"/>
                      <a:tailEnd len="sm" w="sm" type="none"/>
                    </a:lnL>
                  </a:tcPr>
                </a:tc>
              </a:tr>
              <a:tr h="294775">
                <a:tc>
                  <a:txBody>
                    <a:bodyPr/>
                    <a:lstStyle/>
                    <a:p>
                      <a:pPr indent="0" lvl="0" marL="0" rtl="0" algn="l">
                        <a:spcBef>
                          <a:spcPts val="0"/>
                        </a:spcBef>
                        <a:spcAft>
                          <a:spcPts val="0"/>
                        </a:spcAft>
                        <a:buNone/>
                      </a:pPr>
                      <a:r>
                        <a:rPr lang="en"/>
                        <a:t>KNN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94.45%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89.80%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0.89(89%)</a:t>
                      </a:r>
                      <a:endParaRPr/>
                    </a:p>
                  </a:txBody>
                  <a:tcPr marT="91425" marB="91425" marR="91425" marL="91425">
                    <a:lnL cap="flat" cmpd="sng" w="9525">
                      <a:solidFill>
                        <a:srgbClr val="9E9E9E"/>
                      </a:solidFill>
                      <a:prstDash val="solid"/>
                      <a:round/>
                      <a:headEnd len="sm" w="sm" type="none"/>
                      <a:tailEnd len="sm" w="sm" type="none"/>
                    </a:lnL>
                  </a:tcPr>
                </a:tc>
              </a:tr>
              <a:tr h="294775">
                <a:tc>
                  <a:txBody>
                    <a:bodyPr/>
                    <a:lstStyle/>
                    <a:p>
                      <a:pPr indent="0" lvl="0" marL="0" rtl="0" algn="l">
                        <a:spcBef>
                          <a:spcPts val="0"/>
                        </a:spcBef>
                        <a:spcAft>
                          <a:spcPts val="0"/>
                        </a:spcAft>
                        <a:buNone/>
                      </a:pPr>
                      <a:r>
                        <a:rPr lang="en"/>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99.97%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93.45%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0.92(92%)</a:t>
                      </a:r>
                      <a:endParaRPr/>
                    </a:p>
                  </a:txBody>
                  <a:tcPr marT="91425" marB="91425" marR="91425" marL="91425">
                    <a:lnL cap="flat" cmpd="sng" w="9525">
                      <a:solidFill>
                        <a:srgbClr val="9E9E9E"/>
                      </a:solidFill>
                      <a:prstDash val="solid"/>
                      <a:round/>
                      <a:headEnd len="sm" w="sm" type="none"/>
                      <a:tailEnd len="sm" w="sm" type="none"/>
                    </a:lnL>
                    <a:solidFill>
                      <a:schemeClr val="lt2"/>
                    </a:solidFill>
                  </a:tcPr>
                </a:tc>
              </a:tr>
              <a:tr h="316325">
                <a:tc>
                  <a:txBody>
                    <a:bodyPr/>
                    <a:lstStyle/>
                    <a:p>
                      <a:pPr indent="0" lvl="0" marL="0" rtl="0" algn="l">
                        <a:spcBef>
                          <a:spcPts val="0"/>
                        </a:spcBef>
                        <a:spcAft>
                          <a:spcPts val="0"/>
                        </a:spcAft>
                        <a:buNone/>
                      </a:pPr>
                      <a:r>
                        <a:rPr lang="en"/>
                        <a:t>LOGISTIC REGRESSION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80.84%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80.84%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0.74(74%)</a:t>
                      </a:r>
                      <a:endParaRPr/>
                    </a:p>
                  </a:txBody>
                  <a:tcPr marT="91425" marB="91425" marR="91425" marL="91425">
                    <a:lnL cap="flat" cmpd="sng" w="9525">
                      <a:solidFill>
                        <a:srgbClr val="9E9E9E"/>
                      </a:solidFill>
                      <a:prstDash val="solid"/>
                      <a:round/>
                      <a:headEnd len="sm" w="sm" type="none"/>
                      <a:tailEnd len="sm" w="sm" type="none"/>
                    </a:lnL>
                  </a:tcPr>
                </a:tc>
              </a:tr>
              <a:tr h="294775">
                <a:tc>
                  <a:txBody>
                    <a:bodyPr/>
                    <a:lstStyle/>
                    <a:p>
                      <a:pPr indent="0" lvl="0" marL="0" rtl="0" algn="l">
                        <a:spcBef>
                          <a:spcPts val="0"/>
                        </a:spcBef>
                        <a:spcAft>
                          <a:spcPts val="0"/>
                        </a:spcAft>
                        <a:buNone/>
                      </a:pPr>
                      <a:r>
                        <a:rPr lang="en"/>
                        <a:t>DECISION TREES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100%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100%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0.86(86%)</a:t>
                      </a:r>
                      <a:endParaRPr/>
                    </a:p>
                  </a:txBody>
                  <a:tcPr marT="91425" marB="91425" marR="91425" marL="91425"/>
                </a:tc>
              </a:tr>
              <a:tr h="294775">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77.83%</a:t>
                      </a:r>
                      <a:endParaRPr/>
                    </a:p>
                  </a:txBody>
                  <a:tcPr marT="91425" marB="91425" marR="91425" marL="91425"/>
                </a:tc>
                <a:tc>
                  <a:txBody>
                    <a:bodyPr/>
                    <a:lstStyle/>
                    <a:p>
                      <a:pPr indent="0" lvl="0" marL="0" rtl="0" algn="l">
                        <a:spcBef>
                          <a:spcPts val="0"/>
                        </a:spcBef>
                        <a:spcAft>
                          <a:spcPts val="0"/>
                        </a:spcAft>
                        <a:buNone/>
                      </a:pPr>
                      <a:r>
                        <a:rPr lang="en"/>
                        <a:t>81.07%</a:t>
                      </a:r>
                      <a:endParaRPr/>
                    </a:p>
                  </a:txBody>
                  <a:tcPr marT="91425" marB="91425" marR="91425" marL="91425"/>
                </a:tc>
                <a:tc>
                  <a:txBody>
                    <a:bodyPr/>
                    <a:lstStyle/>
                    <a:p>
                      <a:pPr indent="0" lvl="0" marL="0" rtl="0" algn="l">
                        <a:spcBef>
                          <a:spcPts val="0"/>
                        </a:spcBef>
                        <a:spcAft>
                          <a:spcPts val="0"/>
                        </a:spcAft>
                        <a:buNone/>
                      </a:pPr>
                      <a:r>
                        <a:rPr lang="en"/>
                        <a:t>0.75(75%)</a:t>
                      </a:r>
                      <a:endParaRPr/>
                    </a:p>
                  </a:txBody>
                  <a:tcPr marT="91425" marB="91425" marR="91425" marL="91425"/>
                </a:tc>
              </a:tr>
              <a:tr h="3484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81.03%</a:t>
                      </a:r>
                      <a:endParaRPr/>
                    </a:p>
                  </a:txBody>
                  <a:tcPr marT="91425" marB="91425" marR="91425" marL="91425"/>
                </a:tc>
                <a:tc>
                  <a:txBody>
                    <a:bodyPr/>
                    <a:lstStyle/>
                    <a:p>
                      <a:pPr indent="0" lvl="0" marL="0" rtl="0" algn="l">
                        <a:spcBef>
                          <a:spcPts val="0"/>
                        </a:spcBef>
                        <a:spcAft>
                          <a:spcPts val="0"/>
                        </a:spcAft>
                        <a:buNone/>
                      </a:pPr>
                      <a:r>
                        <a:rPr lang="en"/>
                        <a:t>81.03%</a:t>
                      </a:r>
                      <a:endParaRPr/>
                    </a:p>
                  </a:txBody>
                  <a:tcPr marT="91425" marB="91425" marR="91425" marL="91425"/>
                </a:tc>
                <a:tc>
                  <a:txBody>
                    <a:bodyPr/>
                    <a:lstStyle/>
                    <a:p>
                      <a:pPr indent="0" lvl="0" marL="0" rtl="0" algn="l">
                        <a:spcBef>
                          <a:spcPts val="0"/>
                        </a:spcBef>
                        <a:spcAft>
                          <a:spcPts val="0"/>
                        </a:spcAft>
                        <a:buNone/>
                      </a:pPr>
                      <a:r>
                        <a:rPr lang="en"/>
                        <a:t>0.74(74%)</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WITH CROSS VALIDATION AFTER SMOTE</a:t>
            </a:r>
            <a:endParaRPr/>
          </a:p>
        </p:txBody>
      </p:sp>
      <p:pic>
        <p:nvPicPr>
          <p:cNvPr id="213" name="Google Shape;213;p31"/>
          <p:cNvPicPr preferRelativeResize="0"/>
          <p:nvPr/>
        </p:nvPicPr>
        <p:blipFill>
          <a:blip r:embed="rId3">
            <a:alphaModFix/>
          </a:blip>
          <a:stretch>
            <a:fillRect/>
          </a:stretch>
        </p:blipFill>
        <p:spPr>
          <a:xfrm>
            <a:off x="6400800" y="4500969"/>
            <a:ext cx="2743201" cy="566338"/>
          </a:xfrm>
          <a:prstGeom prst="rect">
            <a:avLst/>
          </a:prstGeom>
          <a:noFill/>
          <a:ln>
            <a:noFill/>
          </a:ln>
        </p:spPr>
      </p:pic>
      <p:pic>
        <p:nvPicPr>
          <p:cNvPr id="214" name="Google Shape;214;p31"/>
          <p:cNvPicPr preferRelativeResize="0"/>
          <p:nvPr/>
        </p:nvPicPr>
        <p:blipFill>
          <a:blip r:embed="rId4">
            <a:alphaModFix/>
          </a:blip>
          <a:stretch>
            <a:fillRect/>
          </a:stretch>
        </p:blipFill>
        <p:spPr>
          <a:xfrm>
            <a:off x="353250" y="1017725"/>
            <a:ext cx="5177250" cy="4008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Brain strokes pose a significant global health challenge, emphasizing the need for proactive measures and prevention strategies.</a:t>
            </a:r>
            <a:endParaRPr/>
          </a:p>
          <a:p>
            <a:pPr indent="-342900" lvl="0" marL="457200" marR="0" rtl="0" algn="l">
              <a:lnSpc>
                <a:spcPct val="115000"/>
              </a:lnSpc>
              <a:spcBef>
                <a:spcPts val="0"/>
              </a:spcBef>
              <a:spcAft>
                <a:spcPts val="0"/>
              </a:spcAft>
              <a:buSzPts val="1800"/>
              <a:buChar char="●"/>
            </a:pPr>
            <a:r>
              <a:rPr lang="en"/>
              <a:t>This study aims to predict the risk of brain stroke using advanced AI models and to compare their accuracy to identify the most effective model.</a:t>
            </a:r>
            <a:endParaRPr/>
          </a:p>
          <a:p>
            <a:pPr indent="-342900" lvl="0" marL="457200" marR="0" rtl="0" algn="l">
              <a:lnSpc>
                <a:spcPct val="115000"/>
              </a:lnSpc>
              <a:spcBef>
                <a:spcPts val="0"/>
              </a:spcBef>
              <a:spcAft>
                <a:spcPts val="0"/>
              </a:spcAft>
              <a:buSzPts val="1800"/>
              <a:buChar char="●"/>
            </a:pPr>
            <a:r>
              <a:rPr lang="en"/>
              <a:t>The dataset utilized for this study comprises nearly 5000 patient records sourced from Kaggle, encompassing crucial attributes such as age, gender, blood pressure levels, smoking status, body mass index (BMI), and stroke history. </a:t>
            </a:r>
            <a:endParaRPr/>
          </a:p>
          <a:p>
            <a:pPr indent="0" lvl="0" marL="0" marR="0" rtl="0" algn="l">
              <a:lnSpc>
                <a:spcPct val="115000"/>
              </a:lnSpc>
              <a:spcBef>
                <a:spcPts val="1200"/>
              </a:spcBef>
              <a:spcAft>
                <a:spcPts val="1200"/>
              </a:spcAft>
              <a:buNone/>
            </a:pPr>
            <a:r>
              <a:t/>
            </a:r>
            <a:endParaRPr/>
          </a:p>
        </p:txBody>
      </p:sp>
      <p:pic>
        <p:nvPicPr>
          <p:cNvPr id="69" name="Google Shape;69;p14"/>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0" name="Google Shape;22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ML algorithms can be used as an important tool in medical field.</a:t>
            </a:r>
            <a:endParaRPr/>
          </a:p>
          <a:p>
            <a:pPr indent="-342900" lvl="0" marL="457200" rtl="0" algn="l">
              <a:spcBef>
                <a:spcPts val="0"/>
              </a:spcBef>
              <a:spcAft>
                <a:spcPts val="0"/>
              </a:spcAft>
              <a:buSzPts val="1800"/>
              <a:buChar char="●"/>
            </a:pPr>
            <a:r>
              <a:rPr lang="en"/>
              <a:t>Our main objective from this work was to develop a ML based approach to predict brain stroke with consideration of several Attributes.</a:t>
            </a:r>
            <a:endParaRPr/>
          </a:p>
          <a:p>
            <a:pPr indent="-342900" lvl="0" marL="457200" rtl="0" algn="l">
              <a:spcBef>
                <a:spcPts val="0"/>
              </a:spcBef>
              <a:spcAft>
                <a:spcPts val="0"/>
              </a:spcAft>
              <a:buSzPts val="1800"/>
              <a:buChar char="●"/>
            </a:pPr>
            <a:r>
              <a:rPr lang="en"/>
              <a:t>Considering the research done previously which involved SVM the highest accuracy which was achieved was only 91 %.</a:t>
            </a:r>
            <a:endParaRPr/>
          </a:p>
          <a:p>
            <a:pPr indent="-342900" lvl="0" marL="457200" rtl="0" algn="l">
              <a:spcBef>
                <a:spcPts val="0"/>
              </a:spcBef>
              <a:spcAft>
                <a:spcPts val="0"/>
              </a:spcAft>
              <a:buSzPts val="1800"/>
              <a:buChar char="●"/>
            </a:pPr>
            <a:r>
              <a:rPr lang="en"/>
              <a:t>While on the other hand after balancing the data set our model is having the accuracy of 93.45% using Random Forest classifier.</a:t>
            </a:r>
            <a:endParaRPr/>
          </a:p>
          <a:p>
            <a:pPr indent="-342900" lvl="0" marL="457200" rtl="0" algn="l">
              <a:spcBef>
                <a:spcPts val="0"/>
              </a:spcBef>
              <a:spcAft>
                <a:spcPts val="0"/>
              </a:spcAft>
              <a:buSzPts val="1800"/>
              <a:buChar char="●"/>
            </a:pPr>
            <a:r>
              <a:rPr lang="en"/>
              <a:t>Our model is also </a:t>
            </a:r>
            <a:r>
              <a:rPr lang="en"/>
              <a:t>having better F1 score of 0.92 compared to the model of SVM.</a:t>
            </a:r>
            <a:endParaRPr/>
          </a:p>
          <a:p>
            <a:pPr indent="-342900" lvl="0" marL="457200" rtl="0" algn="l">
              <a:spcBef>
                <a:spcPts val="0"/>
              </a:spcBef>
              <a:spcAft>
                <a:spcPts val="0"/>
              </a:spcAft>
              <a:buSzPts val="1800"/>
              <a:buChar char="●"/>
            </a:pPr>
            <a:r>
              <a:rPr lang="en"/>
              <a:t>Our method can be extended to large datasets which also involves more attributes so as to improve its performance.</a:t>
            </a:r>
            <a:endParaRPr/>
          </a:p>
        </p:txBody>
      </p:sp>
      <p:pic>
        <p:nvPicPr>
          <p:cNvPr id="221" name="Google Shape;221;p32"/>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7" name="Google Shape;22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u="sng">
                <a:solidFill>
                  <a:schemeClr val="hlink"/>
                </a:solidFill>
                <a:hlinkClick r:id="rId3"/>
              </a:rPr>
              <a:t>Designing an Artificial Neural Network Model for the Prediction of Thrombo-embolic Stroke</a:t>
            </a:r>
            <a:r>
              <a:rPr lang="en"/>
              <a:t> </a:t>
            </a:r>
            <a:endParaRPr/>
          </a:p>
          <a:p>
            <a:pPr indent="-334327" lvl="0" marL="457200" rtl="0" algn="l">
              <a:spcBef>
                <a:spcPts val="0"/>
              </a:spcBef>
              <a:spcAft>
                <a:spcPts val="0"/>
              </a:spcAft>
              <a:buSzPct val="100000"/>
              <a:buChar char="●"/>
            </a:pPr>
            <a:r>
              <a:rPr lang="en" u="sng">
                <a:solidFill>
                  <a:schemeClr val="hlink"/>
                </a:solidFill>
                <a:hlinkClick r:id="rId4"/>
              </a:rPr>
              <a:t>Stroke prediction using SVM</a:t>
            </a:r>
            <a:endParaRPr/>
          </a:p>
          <a:p>
            <a:pPr indent="-334327" lvl="0" marL="457200" rtl="0" algn="l">
              <a:spcBef>
                <a:spcPts val="0"/>
              </a:spcBef>
              <a:spcAft>
                <a:spcPts val="0"/>
              </a:spcAft>
              <a:buSzPct val="100000"/>
              <a:buChar char="●"/>
            </a:pPr>
            <a:r>
              <a:rPr lang="en" u="sng">
                <a:solidFill>
                  <a:schemeClr val="hlink"/>
                </a:solidFill>
                <a:hlinkClick r:id="rId5"/>
              </a:rPr>
              <a:t>Effective Analysis and Predictive Model of Stroke Disease using Classification Methods</a:t>
            </a:r>
            <a:endParaRPr/>
          </a:p>
          <a:p>
            <a:pPr indent="-334327" lvl="0" marL="457200" rtl="0" algn="l">
              <a:spcBef>
                <a:spcPts val="0"/>
              </a:spcBef>
              <a:spcAft>
                <a:spcPts val="0"/>
              </a:spcAft>
              <a:buSzPct val="100000"/>
              <a:buChar char="●"/>
            </a:pPr>
            <a:r>
              <a:rPr lang="en" u="sng">
                <a:solidFill>
                  <a:schemeClr val="hlink"/>
                </a:solidFill>
                <a:hlinkClick r:id="rId6"/>
              </a:rPr>
              <a:t>Stroke risk prediction using machine learning: a prospective cohort study of 0.5 million Chinese adults</a:t>
            </a:r>
            <a:endParaRPr/>
          </a:p>
          <a:p>
            <a:pPr indent="-334327" lvl="0" marL="457200" rtl="0" algn="l">
              <a:spcBef>
                <a:spcPts val="0"/>
              </a:spcBef>
              <a:spcAft>
                <a:spcPts val="0"/>
              </a:spcAft>
              <a:buSzPct val="78260"/>
              <a:buChar char="●"/>
            </a:pPr>
            <a:r>
              <a:rPr lang="en" u="sng">
                <a:solidFill>
                  <a:schemeClr val="hlink"/>
                </a:solidFill>
                <a:hlinkClick r:id="rId7"/>
              </a:rPr>
              <a:t>A predictive analytics approach for stroke prediction using machine learning and neural networks</a:t>
            </a:r>
            <a:endParaRPr sz="2300">
              <a:solidFill>
                <a:srgbClr val="1F1F1F"/>
              </a:solidFill>
              <a:latin typeface="Georgia"/>
              <a:ea typeface="Georgia"/>
              <a:cs typeface="Georgia"/>
              <a:sym typeface="Georgia"/>
            </a:endParaRPr>
          </a:p>
          <a:p>
            <a:pPr indent="-334327" lvl="0" marL="457200" rtl="0" algn="l">
              <a:spcBef>
                <a:spcPts val="0"/>
              </a:spcBef>
              <a:spcAft>
                <a:spcPts val="0"/>
              </a:spcAft>
              <a:buSzPct val="100000"/>
              <a:buChar char="●"/>
            </a:pPr>
            <a:r>
              <a:rPr lang="en" u="sng">
                <a:solidFill>
                  <a:schemeClr val="hlink"/>
                </a:solidFill>
                <a:hlinkClick r:id="rId8"/>
              </a:rPr>
              <a:t>Designing an Artificial Neural Network Model for the Prediction of Thrombo-embolic Stroke</a:t>
            </a:r>
            <a:endParaRPr/>
          </a:p>
          <a:p>
            <a:pPr indent="-334327" lvl="0" marL="457200" rtl="0" algn="l">
              <a:spcBef>
                <a:spcPts val="0"/>
              </a:spcBef>
              <a:spcAft>
                <a:spcPts val="0"/>
              </a:spcAft>
              <a:buSzPct val="100000"/>
              <a:buChar char="●"/>
            </a:pPr>
            <a:r>
              <a:rPr lang="en" u="sng">
                <a:solidFill>
                  <a:schemeClr val="hlink"/>
                </a:solidFill>
                <a:hlinkClick r:id="rId9"/>
              </a:rPr>
              <a:t>Working with Imbalance Data sets</a:t>
            </a:r>
            <a:r>
              <a:rPr lang="en"/>
              <a:t> </a:t>
            </a:r>
            <a:endParaRPr/>
          </a:p>
          <a:p>
            <a:pPr indent="-334327" lvl="0" marL="457200" rtl="0" algn="l">
              <a:spcBef>
                <a:spcPts val="0"/>
              </a:spcBef>
              <a:spcAft>
                <a:spcPts val="0"/>
              </a:spcAft>
              <a:buSzPct val="100000"/>
              <a:buChar char="●"/>
            </a:pPr>
            <a:r>
              <a:rPr lang="en" u="sng">
                <a:solidFill>
                  <a:schemeClr val="hlink"/>
                </a:solidFill>
                <a:hlinkClick r:id="rId10"/>
              </a:rPr>
              <a:t>Dataset</a:t>
            </a:r>
            <a:endParaRPr/>
          </a:p>
        </p:txBody>
      </p:sp>
      <p:pic>
        <p:nvPicPr>
          <p:cNvPr id="228" name="Google Shape;228;p33"/>
          <p:cNvPicPr preferRelativeResize="0"/>
          <p:nvPr/>
        </p:nvPicPr>
        <p:blipFill>
          <a:blip r:embed="rId11">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pic>
        <p:nvPicPr>
          <p:cNvPr id="234" name="Google Shape;234;p34"/>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a:t>
            </a:r>
            <a:r>
              <a:rPr lang="en"/>
              <a:t> REVIEW </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Recent research have shown that there are ways we can predict stroke prior its occurrence.</a:t>
            </a:r>
            <a:endParaRPr/>
          </a:p>
          <a:p>
            <a:pPr indent="-342900" lvl="0" marL="457200" rtl="0" algn="l">
              <a:spcBef>
                <a:spcPts val="0"/>
              </a:spcBef>
              <a:spcAft>
                <a:spcPts val="0"/>
              </a:spcAft>
              <a:buSzPts val="1800"/>
              <a:buChar char="●"/>
            </a:pPr>
            <a:r>
              <a:rPr lang="en"/>
              <a:t>They used the Data Mining techniques to generate vast amount of data which can be used to train the model and predict the outcome of new incoming patient.</a:t>
            </a:r>
            <a:endParaRPr/>
          </a:p>
          <a:p>
            <a:pPr indent="-342900" lvl="0" marL="457200" rtl="0" algn="l">
              <a:spcBef>
                <a:spcPts val="0"/>
              </a:spcBef>
              <a:spcAft>
                <a:spcPts val="0"/>
              </a:spcAft>
              <a:buSzPts val="1800"/>
              <a:buChar char="●"/>
            </a:pPr>
            <a:r>
              <a:rPr lang="en"/>
              <a:t>They have used SVM model to predict the outcomes from the data and training the model with different kernels.</a:t>
            </a:r>
            <a:endParaRPr/>
          </a:p>
          <a:p>
            <a:pPr indent="-342900" lvl="0" marL="457200" rtl="0" algn="l">
              <a:spcBef>
                <a:spcPts val="0"/>
              </a:spcBef>
              <a:spcAft>
                <a:spcPts val="0"/>
              </a:spcAft>
              <a:buSzPts val="1800"/>
              <a:buChar char="●"/>
            </a:pPr>
            <a:r>
              <a:rPr lang="en"/>
              <a:t>Our aim is not only to use one ML algorithm but to deploy several and select the model with highest accuracy.</a:t>
            </a:r>
            <a:endParaRPr/>
          </a:p>
          <a:p>
            <a:pPr indent="-342900" lvl="0" marL="457200" rtl="0" algn="l">
              <a:spcBef>
                <a:spcPts val="0"/>
              </a:spcBef>
              <a:spcAft>
                <a:spcPts val="0"/>
              </a:spcAft>
              <a:buSzPts val="1800"/>
              <a:buChar char="●"/>
            </a:pPr>
            <a:r>
              <a:rPr lang="en"/>
              <a:t>Also we will be using the feature selection method to select the attributes with high importance.</a:t>
            </a:r>
            <a:endParaRPr/>
          </a:p>
        </p:txBody>
      </p:sp>
      <p:pic>
        <p:nvPicPr>
          <p:cNvPr id="76" name="Google Shape;76;p15"/>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have selected our dataset from Kaggle.</a:t>
            </a:r>
            <a:endParaRPr/>
          </a:p>
          <a:p>
            <a:pPr indent="-342900" lvl="0" marL="457200" rtl="0" algn="l">
              <a:spcBef>
                <a:spcPts val="0"/>
              </a:spcBef>
              <a:spcAft>
                <a:spcPts val="0"/>
              </a:spcAft>
              <a:buSzPts val="1800"/>
              <a:buChar char="●"/>
            </a:pPr>
            <a:r>
              <a:rPr lang="en"/>
              <a:t>The data have various attributes that contribute to the stroke such as the smoking history, Hypertension, BMI, Blood glucose levels and several other attributes.</a:t>
            </a:r>
            <a:endParaRPr/>
          </a:p>
          <a:p>
            <a:pPr indent="-342900" lvl="0" marL="457200" rtl="0" algn="l">
              <a:spcBef>
                <a:spcPts val="0"/>
              </a:spcBef>
              <a:spcAft>
                <a:spcPts val="0"/>
              </a:spcAft>
              <a:buSzPts val="1800"/>
              <a:buChar char="●"/>
            </a:pPr>
            <a:r>
              <a:rPr lang="en"/>
              <a:t>The Dataset is original patient dataset which consists of nearly 5000 patient records.</a:t>
            </a:r>
            <a:endParaRPr/>
          </a:p>
          <a:p>
            <a:pPr indent="-342900" lvl="0" marL="457200" rtl="0" algn="l">
              <a:spcBef>
                <a:spcPts val="0"/>
              </a:spcBef>
              <a:spcAft>
                <a:spcPts val="0"/>
              </a:spcAft>
              <a:buSzPts val="1800"/>
              <a:buChar char="●"/>
            </a:pPr>
            <a:r>
              <a:rPr lang="en"/>
              <a:t>Despite the data is highly unbalance towards the target attribute which is stroke we are performing statistical </a:t>
            </a:r>
            <a:r>
              <a:rPr lang="en"/>
              <a:t>techniques</a:t>
            </a:r>
            <a:r>
              <a:rPr lang="en"/>
              <a:t> to upsample the data and balance the dataset, rest several attributes are highly balance and can help us to train our model efficiently.</a:t>
            </a:r>
            <a:endParaRPr/>
          </a:p>
          <a:p>
            <a:pPr indent="-342900" lvl="0" marL="457200" rtl="0" algn="l">
              <a:spcBef>
                <a:spcPts val="0"/>
              </a:spcBef>
              <a:spcAft>
                <a:spcPts val="0"/>
              </a:spcAft>
              <a:buSzPts val="1800"/>
              <a:buChar char="●"/>
            </a:pPr>
            <a:r>
              <a:rPr lang="en"/>
              <a:t>SMOTE - Synthetic Minority Oversampling Technique</a:t>
            </a:r>
            <a:endParaRPr/>
          </a:p>
        </p:txBody>
      </p:sp>
      <p:pic>
        <p:nvPicPr>
          <p:cNvPr id="83" name="Google Shape;83;p16"/>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APPROACH</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Collecting the data from the Datasource using the Kaggle API.</a:t>
            </a:r>
            <a:endParaRPr/>
          </a:p>
          <a:p>
            <a:pPr indent="-342900" lvl="0" marL="457200" rtl="0" algn="l">
              <a:spcBef>
                <a:spcPts val="0"/>
              </a:spcBef>
              <a:spcAft>
                <a:spcPts val="0"/>
              </a:spcAft>
              <a:buSzPts val="1800"/>
              <a:buChar char="●"/>
            </a:pPr>
            <a:r>
              <a:rPr lang="en"/>
              <a:t>Performing Data cleaning operations.</a:t>
            </a:r>
            <a:endParaRPr/>
          </a:p>
          <a:p>
            <a:pPr indent="-342900" lvl="0" marL="457200" rtl="0" algn="l">
              <a:spcBef>
                <a:spcPts val="0"/>
              </a:spcBef>
              <a:spcAft>
                <a:spcPts val="0"/>
              </a:spcAft>
              <a:buSzPts val="1800"/>
              <a:buChar char="●"/>
            </a:pPr>
            <a:r>
              <a:rPr lang="en"/>
              <a:t>Using SMOTE to balance the dataset.</a:t>
            </a:r>
            <a:endParaRPr/>
          </a:p>
          <a:p>
            <a:pPr indent="-342900" lvl="0" marL="457200" rtl="0" algn="l">
              <a:spcBef>
                <a:spcPts val="0"/>
              </a:spcBef>
              <a:spcAft>
                <a:spcPts val="0"/>
              </a:spcAft>
              <a:buSzPts val="1800"/>
              <a:buChar char="●"/>
            </a:pPr>
            <a:r>
              <a:rPr lang="en"/>
              <a:t>Performing the Exploratory Data Analysis using Pandas,Numpy, Matplotlib and Seaborn libraries.</a:t>
            </a:r>
            <a:endParaRPr/>
          </a:p>
          <a:p>
            <a:pPr indent="-342900" lvl="0" marL="457200" rtl="0" algn="l">
              <a:spcBef>
                <a:spcPts val="0"/>
              </a:spcBef>
              <a:spcAft>
                <a:spcPts val="0"/>
              </a:spcAft>
              <a:buSzPts val="1800"/>
              <a:buChar char="●"/>
            </a:pPr>
            <a:r>
              <a:rPr lang="en"/>
              <a:t>Using Scikit </a:t>
            </a:r>
            <a:r>
              <a:rPr lang="en"/>
              <a:t>Labelencoder</a:t>
            </a:r>
            <a:r>
              <a:rPr lang="en"/>
              <a:t> Library </a:t>
            </a:r>
            <a:endParaRPr/>
          </a:p>
          <a:p>
            <a:pPr indent="-342900" lvl="0" marL="457200" rtl="0" algn="l">
              <a:spcBef>
                <a:spcPts val="0"/>
              </a:spcBef>
              <a:spcAft>
                <a:spcPts val="0"/>
              </a:spcAft>
              <a:buSzPts val="1800"/>
              <a:buChar char="●"/>
            </a:pPr>
            <a:r>
              <a:rPr lang="en"/>
              <a:t>Finding the Skewness of the dataset.</a:t>
            </a:r>
            <a:endParaRPr/>
          </a:p>
          <a:p>
            <a:pPr indent="-342900" lvl="0" marL="457200" rtl="0" algn="l">
              <a:spcBef>
                <a:spcPts val="0"/>
              </a:spcBef>
              <a:spcAft>
                <a:spcPts val="0"/>
              </a:spcAft>
              <a:buSzPts val="1800"/>
              <a:buChar char="●"/>
            </a:pPr>
            <a:r>
              <a:rPr lang="en"/>
              <a:t>Creating Correlation matrix to come up with a conclusion which attributes have a possible linear relationship with the output.</a:t>
            </a:r>
            <a:endParaRPr/>
          </a:p>
        </p:txBody>
      </p:sp>
      <p:pic>
        <p:nvPicPr>
          <p:cNvPr id="90" name="Google Shape;90;p17"/>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APPROACH</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Selecting the important features from the dataset using Random Forest Classifier.</a:t>
            </a:r>
            <a:endParaRPr/>
          </a:p>
          <a:p>
            <a:pPr indent="-342900" lvl="0" marL="457200" rtl="0" algn="l">
              <a:spcBef>
                <a:spcPts val="0"/>
              </a:spcBef>
              <a:spcAft>
                <a:spcPts val="0"/>
              </a:spcAft>
              <a:buSzPts val="1800"/>
              <a:buChar char="●"/>
            </a:pPr>
            <a:r>
              <a:rPr lang="en"/>
              <a:t>Splitting the dataset into 3 parts training set, validation set and test set.</a:t>
            </a:r>
            <a:endParaRPr/>
          </a:p>
          <a:p>
            <a:pPr indent="-342900" lvl="0" marL="457200" rtl="0" algn="l">
              <a:spcBef>
                <a:spcPts val="0"/>
              </a:spcBef>
              <a:spcAft>
                <a:spcPts val="0"/>
              </a:spcAft>
              <a:buSzPts val="1800"/>
              <a:buChar char="●"/>
            </a:pPr>
            <a:r>
              <a:rPr lang="en"/>
              <a:t>Using the Import features finding the accuracy for every ML model such as KNN, SVM, RF, LR.</a:t>
            </a:r>
            <a:endParaRPr/>
          </a:p>
          <a:p>
            <a:pPr indent="-342900" lvl="0" marL="457200" rtl="0" algn="l">
              <a:spcBef>
                <a:spcPts val="0"/>
              </a:spcBef>
              <a:spcAft>
                <a:spcPts val="0"/>
              </a:spcAft>
              <a:buSzPts val="1800"/>
              <a:buChar char="●"/>
            </a:pPr>
            <a:r>
              <a:rPr lang="en"/>
              <a:t>Selecting the model with the best test set accuracy, F1 score, </a:t>
            </a:r>
            <a:r>
              <a:rPr lang="en"/>
              <a:t>Precision</a:t>
            </a:r>
            <a:r>
              <a:rPr lang="en"/>
              <a:t> and Recall value.</a:t>
            </a:r>
            <a:endParaRPr/>
          </a:p>
          <a:p>
            <a:pPr indent="-342900" lvl="0" marL="457200" rtl="0" algn="l">
              <a:spcBef>
                <a:spcPts val="0"/>
              </a:spcBef>
              <a:spcAft>
                <a:spcPts val="0"/>
              </a:spcAft>
              <a:buSzPts val="1800"/>
              <a:buChar char="●"/>
            </a:pPr>
            <a:r>
              <a:rPr lang="en"/>
              <a:t>Deploying the model to make future predictions.</a:t>
            </a:r>
            <a:endParaRPr/>
          </a:p>
        </p:txBody>
      </p:sp>
      <p:pic>
        <p:nvPicPr>
          <p:cNvPr id="97" name="Google Shape;97;p18"/>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performing EDA on every attribute which is a categorical data to know the distribution of data and know if it is balanced or not.</a:t>
            </a:r>
            <a:endParaRPr/>
          </a:p>
          <a:p>
            <a:pPr indent="-342900" lvl="0" marL="457200" rtl="0" algn="l">
              <a:spcBef>
                <a:spcPts val="0"/>
              </a:spcBef>
              <a:spcAft>
                <a:spcPts val="0"/>
              </a:spcAft>
              <a:buSzPts val="1800"/>
              <a:buChar char="●"/>
            </a:pPr>
            <a:r>
              <a:rPr lang="en"/>
              <a:t>Using the Label Encoder library we will be able to convert categorical data labels to 0’s, 1’s and so on.</a:t>
            </a:r>
            <a:endParaRPr/>
          </a:p>
          <a:p>
            <a:pPr indent="-342900" lvl="0" marL="457200" rtl="0" algn="l">
              <a:spcBef>
                <a:spcPts val="0"/>
              </a:spcBef>
              <a:spcAft>
                <a:spcPts val="0"/>
              </a:spcAft>
              <a:buSzPts val="1800"/>
              <a:buChar char="●"/>
            </a:pPr>
            <a:r>
              <a:rPr lang="en"/>
              <a:t>Now we are performing correlation on the dataset to know what all attributes are highly correlated and which are not.</a:t>
            </a:r>
            <a:endParaRPr/>
          </a:p>
          <a:p>
            <a:pPr indent="-342900" lvl="0" marL="457200" rtl="0" algn="l">
              <a:spcBef>
                <a:spcPts val="0"/>
              </a:spcBef>
              <a:spcAft>
                <a:spcPts val="0"/>
              </a:spcAft>
              <a:buSzPts val="1800"/>
              <a:buChar char="●"/>
            </a:pPr>
            <a:r>
              <a:rPr lang="en"/>
              <a:t>Performing the histogram plot on the dataframe to summarize discrete or continuous data that are measured on a </a:t>
            </a:r>
            <a:r>
              <a:rPr lang="en"/>
              <a:t>particular</a:t>
            </a:r>
            <a:r>
              <a:rPr lang="en"/>
              <a:t> interval.</a:t>
            </a:r>
            <a:endParaRPr/>
          </a:p>
        </p:txBody>
      </p:sp>
      <p:pic>
        <p:nvPicPr>
          <p:cNvPr id="104" name="Google Shape;104;p19"/>
          <p:cNvPicPr preferRelativeResize="0"/>
          <p:nvPr/>
        </p:nvPicPr>
        <p:blipFill>
          <a:blip r:embed="rId3">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10" name="Google Shape;110;p20"/>
          <p:cNvPicPr preferRelativeResize="0"/>
          <p:nvPr/>
        </p:nvPicPr>
        <p:blipFill>
          <a:blip r:embed="rId3">
            <a:alphaModFix/>
          </a:blip>
          <a:stretch>
            <a:fillRect/>
          </a:stretch>
        </p:blipFill>
        <p:spPr>
          <a:xfrm>
            <a:off x="345275" y="1042025"/>
            <a:ext cx="1828800" cy="1828800"/>
          </a:xfrm>
          <a:prstGeom prst="rect">
            <a:avLst/>
          </a:prstGeom>
          <a:noFill/>
          <a:ln>
            <a:noFill/>
          </a:ln>
        </p:spPr>
      </p:pic>
      <p:pic>
        <p:nvPicPr>
          <p:cNvPr id="111" name="Google Shape;111;p20"/>
          <p:cNvPicPr preferRelativeResize="0"/>
          <p:nvPr/>
        </p:nvPicPr>
        <p:blipFill>
          <a:blip r:embed="rId4">
            <a:alphaModFix/>
          </a:blip>
          <a:stretch>
            <a:fillRect/>
          </a:stretch>
        </p:blipFill>
        <p:spPr>
          <a:xfrm>
            <a:off x="1334700" y="2663212"/>
            <a:ext cx="1828800" cy="1828800"/>
          </a:xfrm>
          <a:prstGeom prst="rect">
            <a:avLst/>
          </a:prstGeom>
          <a:noFill/>
          <a:ln>
            <a:noFill/>
          </a:ln>
        </p:spPr>
      </p:pic>
      <p:pic>
        <p:nvPicPr>
          <p:cNvPr id="112" name="Google Shape;112;p20"/>
          <p:cNvPicPr preferRelativeResize="0"/>
          <p:nvPr/>
        </p:nvPicPr>
        <p:blipFill>
          <a:blip r:embed="rId5">
            <a:alphaModFix/>
          </a:blip>
          <a:stretch>
            <a:fillRect/>
          </a:stretch>
        </p:blipFill>
        <p:spPr>
          <a:xfrm>
            <a:off x="2482201" y="1042026"/>
            <a:ext cx="1828800" cy="1828800"/>
          </a:xfrm>
          <a:prstGeom prst="rect">
            <a:avLst/>
          </a:prstGeom>
          <a:noFill/>
          <a:ln>
            <a:noFill/>
          </a:ln>
        </p:spPr>
      </p:pic>
      <p:pic>
        <p:nvPicPr>
          <p:cNvPr id="113" name="Google Shape;113;p20"/>
          <p:cNvPicPr preferRelativeResize="0"/>
          <p:nvPr/>
        </p:nvPicPr>
        <p:blipFill>
          <a:blip r:embed="rId6">
            <a:alphaModFix/>
          </a:blip>
          <a:stretch>
            <a:fillRect/>
          </a:stretch>
        </p:blipFill>
        <p:spPr>
          <a:xfrm>
            <a:off x="4690326" y="1042026"/>
            <a:ext cx="1828800" cy="1828800"/>
          </a:xfrm>
          <a:prstGeom prst="rect">
            <a:avLst/>
          </a:prstGeom>
          <a:noFill/>
          <a:ln>
            <a:noFill/>
          </a:ln>
        </p:spPr>
      </p:pic>
      <p:pic>
        <p:nvPicPr>
          <p:cNvPr id="114" name="Google Shape;114;p20"/>
          <p:cNvPicPr preferRelativeResize="0"/>
          <p:nvPr/>
        </p:nvPicPr>
        <p:blipFill>
          <a:blip r:embed="rId7">
            <a:alphaModFix/>
          </a:blip>
          <a:stretch>
            <a:fillRect/>
          </a:stretch>
        </p:blipFill>
        <p:spPr>
          <a:xfrm>
            <a:off x="6898438" y="1042025"/>
            <a:ext cx="1828800" cy="1828800"/>
          </a:xfrm>
          <a:prstGeom prst="rect">
            <a:avLst/>
          </a:prstGeom>
          <a:noFill/>
          <a:ln>
            <a:noFill/>
          </a:ln>
        </p:spPr>
      </p:pic>
      <p:pic>
        <p:nvPicPr>
          <p:cNvPr id="115" name="Google Shape;115;p20"/>
          <p:cNvPicPr preferRelativeResize="0"/>
          <p:nvPr/>
        </p:nvPicPr>
        <p:blipFill>
          <a:blip r:embed="rId8">
            <a:alphaModFix/>
          </a:blip>
          <a:stretch>
            <a:fillRect/>
          </a:stretch>
        </p:blipFill>
        <p:spPr>
          <a:xfrm>
            <a:off x="3621863" y="2663212"/>
            <a:ext cx="1828800" cy="1828800"/>
          </a:xfrm>
          <a:prstGeom prst="rect">
            <a:avLst/>
          </a:prstGeom>
          <a:noFill/>
          <a:ln>
            <a:noFill/>
          </a:ln>
        </p:spPr>
      </p:pic>
      <p:pic>
        <p:nvPicPr>
          <p:cNvPr id="116" name="Google Shape;116;p20"/>
          <p:cNvPicPr preferRelativeResize="0"/>
          <p:nvPr/>
        </p:nvPicPr>
        <p:blipFill>
          <a:blip r:embed="rId9">
            <a:alphaModFix/>
          </a:blip>
          <a:stretch>
            <a:fillRect/>
          </a:stretch>
        </p:blipFill>
        <p:spPr>
          <a:xfrm>
            <a:off x="5762487" y="2663212"/>
            <a:ext cx="1828801" cy="1828800"/>
          </a:xfrm>
          <a:prstGeom prst="rect">
            <a:avLst/>
          </a:prstGeom>
          <a:noFill/>
          <a:ln>
            <a:noFill/>
          </a:ln>
        </p:spPr>
      </p:pic>
      <p:pic>
        <p:nvPicPr>
          <p:cNvPr id="117" name="Google Shape;117;p20"/>
          <p:cNvPicPr preferRelativeResize="0"/>
          <p:nvPr/>
        </p:nvPicPr>
        <p:blipFill>
          <a:blip r:embed="rId10">
            <a:alphaModFix/>
          </a:blip>
          <a:stretch>
            <a:fillRect/>
          </a:stretch>
        </p:blipFill>
        <p:spPr>
          <a:xfrm>
            <a:off x="6400800" y="4500969"/>
            <a:ext cx="2743201" cy="566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1"/>
          <p:cNvPicPr preferRelativeResize="0"/>
          <p:nvPr/>
        </p:nvPicPr>
        <p:blipFill>
          <a:blip r:embed="rId3">
            <a:alphaModFix/>
          </a:blip>
          <a:stretch>
            <a:fillRect/>
          </a:stretch>
        </p:blipFill>
        <p:spPr>
          <a:xfrm>
            <a:off x="1" y="0"/>
            <a:ext cx="9143999" cy="5143500"/>
          </a:xfrm>
          <a:prstGeom prst="rect">
            <a:avLst/>
          </a:prstGeom>
          <a:noFill/>
          <a:ln>
            <a:noFill/>
          </a:ln>
        </p:spPr>
      </p:pic>
      <p:pic>
        <p:nvPicPr>
          <p:cNvPr id="125" name="Google Shape;125;p21"/>
          <p:cNvPicPr preferRelativeResize="0"/>
          <p:nvPr/>
        </p:nvPicPr>
        <p:blipFill>
          <a:blip r:embed="rId4">
            <a:alphaModFix/>
          </a:blip>
          <a:stretch>
            <a:fillRect/>
          </a:stretch>
        </p:blipFill>
        <p:spPr>
          <a:xfrm>
            <a:off x="6400800" y="4500969"/>
            <a:ext cx="2743201" cy="566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