
<file path=[Content_Types].xml><?xml version="1.0" encoding="utf-8"?>
<Types xmlns="http://schemas.openxmlformats.org/package/2006/content-types">
  <Default Extension="xml" ContentType="application/xml"/>
  <Default Extension="rels" ContentType="application/vnd.openxmlformats-package.relationships+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62" r:id="rId4"/>
    <p:sldId id="263" r:id="rId5"/>
    <p:sldId id="264" r:id="rId6"/>
    <p:sldId id="266" r:id="rId7"/>
    <p:sldId id="265" r:id="rId8"/>
    <p:sldId id="267" r:id="rId9"/>
    <p:sldId id="278" r:id="rId10"/>
    <p:sldId id="276" r:id="rId11"/>
    <p:sldId id="268" r:id="rId12"/>
    <p:sldId id="282" r:id="rId13"/>
    <p:sldId id="270" r:id="rId14"/>
    <p:sldId id="271" r:id="rId15"/>
    <p:sldId id="269" r:id="rId16"/>
    <p:sldId id="272" r:id="rId17"/>
    <p:sldId id="279" r:id="rId18"/>
    <p:sldId id="273" r:id="rId19"/>
    <p:sldId id="280" r:id="rId20"/>
    <p:sldId id="274" r:id="rId21"/>
    <p:sldId id="275" r:id="rId22"/>
    <p:sldId id="277" r:id="rId23"/>
    <p:sldId id="281" r:id="rId24"/>
    <p:sldId id="260" r:id="rId25"/>
    <p:sldId id="25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52237"/>
  </p:normalViewPr>
  <p:slideViewPr>
    <p:cSldViewPr snapToGrid="0" snapToObjects="1">
      <p:cViewPr varScale="1">
        <p:scale>
          <a:sx n="92" d="100"/>
          <a:sy n="92" d="100"/>
        </p:scale>
        <p:origin x="1736" y="168"/>
      </p:cViewPr>
      <p:guideLst/>
    </p:cSldViewPr>
  </p:slideViewPr>
  <p:outlineViewPr>
    <p:cViewPr>
      <p:scale>
        <a:sx n="33" d="100"/>
        <a:sy n="33" d="100"/>
      </p:scale>
      <p:origin x="0" y="-335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07B18-F68E-9D42-AC1C-1F75DA5EE204}" type="datetimeFigureOut">
              <a:rPr lang="en-US" smtClean="0"/>
              <a:t>1/21/18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53CEE-62DC-1043-B7A1-C293DA72E574}" type="slidenum">
              <a:rPr lang="en-US" smtClean="0"/>
              <a:t>‹#›</a:t>
            </a:fld>
            <a:endParaRPr lang="en-US"/>
          </a:p>
        </p:txBody>
      </p:sp>
    </p:spTree>
    <p:extLst>
      <p:ext uri="{BB962C8B-B14F-4D97-AF65-F5344CB8AC3E}">
        <p14:creationId xmlns:p14="http://schemas.microsoft.com/office/powerpoint/2010/main" val="90982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p>
          <a:p>
            <a:endParaRPr lang="en-US" dirty="0" smtClean="0"/>
          </a:p>
          <a:p>
            <a:r>
              <a:rPr lang="en-US" dirty="0" smtClean="0"/>
              <a:t>## Who am I</a:t>
            </a:r>
          </a:p>
          <a:p>
            <a:endParaRPr lang="en-US" dirty="0" smtClean="0"/>
          </a:p>
          <a:p>
            <a:r>
              <a:rPr lang="en-US" dirty="0" smtClean="0"/>
              <a:t>##</a:t>
            </a:r>
            <a:r>
              <a:rPr lang="en-US" baseline="0" dirty="0" smtClean="0"/>
              <a:t> Why am I doing this talk</a:t>
            </a:r>
          </a:p>
          <a:p>
            <a:pPr marL="171450" indent="-171450">
              <a:buFontTx/>
              <a:buChar char="-"/>
            </a:pPr>
            <a:r>
              <a:rPr lang="en-US" baseline="0" dirty="0" smtClean="0"/>
              <a:t>There are some libraries out there which I believe everyone should know about</a:t>
            </a:r>
          </a:p>
          <a:p>
            <a:pPr marL="171450" indent="-171450">
              <a:buFontTx/>
              <a:buChar char="-"/>
            </a:pPr>
            <a:r>
              <a:rPr lang="en-US" baseline="0" dirty="0" smtClean="0"/>
              <a:t>Knowing what exists will help you be more productive and maybe even guide projects in a certain direction</a:t>
            </a:r>
          </a:p>
          <a:p>
            <a:pPr marL="171450" indent="-171450">
              <a:buFontTx/>
              <a:buChar char="-"/>
            </a:pPr>
            <a:r>
              <a:rPr lang="en-US" baseline="0" dirty="0" smtClean="0"/>
              <a:t>Some libraries really show off the power of cross platform, </a:t>
            </a:r>
            <a:r>
              <a:rPr lang="en-US" baseline="0" dirty="0" err="1" smtClean="0"/>
              <a:t>ie</a:t>
            </a:r>
            <a:r>
              <a:rPr lang="en-US" baseline="0" dirty="0" smtClean="0"/>
              <a:t> what can be achieved from the core</a:t>
            </a:r>
          </a:p>
          <a:p>
            <a:pPr marL="171450" indent="-171450">
              <a:buFontTx/>
              <a:buChar char="-"/>
            </a:pPr>
            <a:r>
              <a:rPr lang="en-US" baseline="0" dirty="0" smtClean="0"/>
              <a:t>I want to give some personal opinions on what you should check on before using a library or updating libraries</a:t>
            </a:r>
          </a:p>
          <a:p>
            <a:pPr marL="171450" indent="-171450">
              <a:buFontTx/>
              <a:buChar char="-"/>
            </a:pPr>
            <a:endParaRPr lang="en-US" baseline="0" dirty="0" smtClean="0"/>
          </a:p>
          <a:p>
            <a:pPr marL="171450" indent="-171450">
              <a:buFontTx/>
              <a:buChar char="-"/>
            </a:pPr>
            <a:r>
              <a:rPr lang="en-US" baseline="0" dirty="0" smtClean="0"/>
              <a:t>We’re only touching on </a:t>
            </a:r>
            <a:r>
              <a:rPr lang="en-US" baseline="0" dirty="0" err="1" smtClean="0"/>
              <a:t>opensource</a:t>
            </a:r>
            <a:r>
              <a:rPr lang="en-US" baseline="0" dirty="0" smtClean="0"/>
              <a:t> </a:t>
            </a:r>
            <a:r>
              <a:rPr lang="en-US" baseline="0" dirty="0" err="1" smtClean="0"/>
              <a:t>libaries</a:t>
            </a:r>
            <a:endParaRPr lang="en-US" baseline="0" dirty="0" smtClean="0"/>
          </a:p>
          <a:p>
            <a:endParaRPr lang="en-US" dirty="0" smtClean="0"/>
          </a:p>
          <a:p>
            <a:r>
              <a:rPr lang="en-US" dirty="0" smtClean="0"/>
              <a:t>##</a:t>
            </a:r>
            <a:r>
              <a:rPr lang="en-US" baseline="0" dirty="0" smtClean="0"/>
              <a:t> We’ll start with some general considerations about libraries and then I’ll show some interesting libraries</a:t>
            </a:r>
          </a:p>
          <a:p>
            <a:r>
              <a:rPr lang="en-US" baseline="0" dirty="0" smtClean="0"/>
              <a:t>- When making this presentation I kept coming up with interesting bits which deserved to be in here, lots of them had to be scrapped</a:t>
            </a:r>
            <a:endParaRPr lang="en-US" dirty="0"/>
          </a:p>
        </p:txBody>
      </p:sp>
      <p:sp>
        <p:nvSpPr>
          <p:cNvPr id="4" name="Slide Number Placeholder 3"/>
          <p:cNvSpPr>
            <a:spLocks noGrp="1"/>
          </p:cNvSpPr>
          <p:nvPr>
            <p:ph type="sldNum" sz="quarter" idx="10"/>
          </p:nvPr>
        </p:nvSpPr>
        <p:spPr/>
        <p:txBody>
          <a:bodyPr/>
          <a:lstStyle/>
          <a:p>
            <a:fld id="{57D53CEE-62DC-1043-B7A1-C293DA72E574}" type="slidenum">
              <a:rPr lang="en-US" smtClean="0"/>
              <a:t>1</a:t>
            </a:fld>
            <a:endParaRPr lang="en-US"/>
          </a:p>
        </p:txBody>
      </p:sp>
    </p:spTree>
    <p:extLst>
      <p:ext uri="{BB962C8B-B14F-4D97-AF65-F5344CB8AC3E}">
        <p14:creationId xmlns:p14="http://schemas.microsoft.com/office/powerpoint/2010/main" val="171358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aritchie</a:t>
            </a:r>
            <a:r>
              <a:rPr lang="en-US" dirty="0" smtClean="0"/>
              <a:t>/</a:t>
            </a:r>
            <a:r>
              <a:rPr lang="en-US" dirty="0" err="1" smtClean="0"/>
              <a:t>userdialogs</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Demo</a:t>
            </a:r>
          </a:p>
        </p:txBody>
      </p:sp>
      <p:sp>
        <p:nvSpPr>
          <p:cNvPr id="4" name="Slide Number Placeholder 3"/>
          <p:cNvSpPr>
            <a:spLocks noGrp="1"/>
          </p:cNvSpPr>
          <p:nvPr>
            <p:ph type="sldNum" sz="quarter" idx="10"/>
          </p:nvPr>
        </p:nvSpPr>
        <p:spPr/>
        <p:txBody>
          <a:bodyPr/>
          <a:lstStyle/>
          <a:p>
            <a:fld id="{57D53CEE-62DC-1043-B7A1-C293DA72E574}" type="slidenum">
              <a:rPr lang="en-US" smtClean="0"/>
              <a:t>10</a:t>
            </a:fld>
            <a:endParaRPr lang="en-US"/>
          </a:p>
        </p:txBody>
      </p:sp>
    </p:spTree>
    <p:extLst>
      <p:ext uri="{BB962C8B-B14F-4D97-AF65-F5344CB8AC3E}">
        <p14:creationId xmlns:p14="http://schemas.microsoft.com/office/powerpoint/2010/main" val="42537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airbnb</a:t>
            </a:r>
            <a:r>
              <a:rPr lang="en-US" dirty="0" smtClean="0"/>
              <a:t>/</a:t>
            </a:r>
            <a:r>
              <a:rPr lang="en-US" dirty="0" err="1" smtClean="0"/>
              <a:t>lottie</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/martijn00/</a:t>
            </a:r>
            <a:r>
              <a:rPr lang="en-US" dirty="0" err="1" smtClean="0"/>
              <a:t>LottieXamarin</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57D53CEE-62DC-1043-B7A1-C293DA72E574}" type="slidenum">
              <a:rPr lang="en-US" smtClean="0"/>
              <a:t>11</a:t>
            </a:fld>
            <a:endParaRPr lang="en-US"/>
          </a:p>
        </p:txBody>
      </p:sp>
    </p:spTree>
    <p:extLst>
      <p:ext uri="{BB962C8B-B14F-4D97-AF65-F5344CB8AC3E}">
        <p14:creationId xmlns:p14="http://schemas.microsoft.com/office/powerpoint/2010/main" val="1055117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praeclarum</a:t>
            </a:r>
            <a:r>
              <a:rPr lang="en-US" dirty="0" smtClean="0"/>
              <a:t>/</a:t>
            </a:r>
            <a:r>
              <a:rPr lang="en-US" dirty="0" err="1" smtClean="0"/>
              <a:t>Ngraphics</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/mono/</a:t>
            </a:r>
            <a:r>
              <a:rPr lang="en-US" dirty="0" err="1" smtClean="0"/>
              <a:t>SkiaSharp</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57D53CEE-62DC-1043-B7A1-C293DA72E574}" type="slidenum">
              <a:rPr lang="en-US" smtClean="0"/>
              <a:t>12</a:t>
            </a:fld>
            <a:endParaRPr lang="en-US"/>
          </a:p>
        </p:txBody>
      </p:sp>
    </p:spTree>
    <p:extLst>
      <p:ext uri="{BB962C8B-B14F-4D97-AF65-F5344CB8AC3E}">
        <p14:creationId xmlns:p14="http://schemas.microsoft.com/office/powerpoint/2010/main" val="11944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jamesmontemagno</a:t>
            </a:r>
            <a:r>
              <a:rPr lang="en-US" dirty="0" smtClean="0"/>
              <a:t>/</a:t>
            </a:r>
            <a:r>
              <a:rPr lang="en-US" dirty="0" err="1" smtClean="0"/>
              <a:t>ConnectivityPlugin</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jamesmontemagno.github.io</a:t>
            </a:r>
            <a:r>
              <a:rPr lang="en-US" dirty="0" smtClean="0"/>
              <a:t>/</a:t>
            </a:r>
            <a:r>
              <a:rPr lang="en-US" dirty="0" err="1" smtClean="0"/>
              <a:t>ConnectivityPlugin</a:t>
            </a:r>
            <a:r>
              <a:rPr lang="en-US" dirty="0" smtClean="0"/>
              <a:t>/</a:t>
            </a:r>
          </a:p>
        </p:txBody>
      </p:sp>
      <p:sp>
        <p:nvSpPr>
          <p:cNvPr id="4" name="Slide Number Placeholder 3"/>
          <p:cNvSpPr>
            <a:spLocks noGrp="1"/>
          </p:cNvSpPr>
          <p:nvPr>
            <p:ph type="sldNum" sz="quarter" idx="10"/>
          </p:nvPr>
        </p:nvSpPr>
        <p:spPr/>
        <p:txBody>
          <a:bodyPr/>
          <a:lstStyle/>
          <a:p>
            <a:fld id="{57D53CEE-62DC-1043-B7A1-C293DA72E574}" type="slidenum">
              <a:rPr lang="en-US" smtClean="0"/>
              <a:t>13</a:t>
            </a:fld>
            <a:endParaRPr lang="en-US"/>
          </a:p>
        </p:txBody>
      </p:sp>
    </p:spTree>
    <p:extLst>
      <p:ext uri="{BB962C8B-B14F-4D97-AF65-F5344CB8AC3E}">
        <p14:creationId xmlns:p14="http://schemas.microsoft.com/office/powerpoint/2010/main" val="1684460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smstuebe</a:t>
            </a:r>
            <a:r>
              <a:rPr lang="en-US" dirty="0" smtClean="0"/>
              <a:t>/</a:t>
            </a:r>
            <a:r>
              <a:rPr lang="en-US" dirty="0" err="1" smtClean="0"/>
              <a:t>xamarin</a:t>
            </a:r>
            <a:r>
              <a:rPr lang="en-US" dirty="0" smtClean="0"/>
              <a:t>-fingerprint</a:t>
            </a:r>
          </a:p>
        </p:txBody>
      </p:sp>
      <p:sp>
        <p:nvSpPr>
          <p:cNvPr id="4" name="Slide Number Placeholder 3"/>
          <p:cNvSpPr>
            <a:spLocks noGrp="1"/>
          </p:cNvSpPr>
          <p:nvPr>
            <p:ph type="sldNum" sz="quarter" idx="10"/>
          </p:nvPr>
        </p:nvSpPr>
        <p:spPr/>
        <p:txBody>
          <a:bodyPr/>
          <a:lstStyle/>
          <a:p>
            <a:fld id="{57D53CEE-62DC-1043-B7A1-C293DA72E574}" type="slidenum">
              <a:rPr lang="en-US" smtClean="0"/>
              <a:t>14</a:t>
            </a:fld>
            <a:endParaRPr lang="en-US"/>
          </a:p>
        </p:txBody>
      </p:sp>
    </p:spTree>
    <p:extLst>
      <p:ext uri="{BB962C8B-B14F-4D97-AF65-F5344CB8AC3E}">
        <p14:creationId xmlns:p14="http://schemas.microsoft.com/office/powerpoint/2010/main" val="95034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MvvmCross</a:t>
            </a:r>
            <a:r>
              <a:rPr lang="en-US" dirty="0" smtClean="0"/>
              <a:t>/</a:t>
            </a:r>
            <a:r>
              <a:rPr lang="en-US" dirty="0" err="1" smtClean="0"/>
              <a:t>MvvmCross</a:t>
            </a:r>
            <a:r>
              <a:rPr lang="en-US" dirty="0" smtClean="0"/>
              <a:t>/</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www.mvvmcross.com</a:t>
            </a:r>
            <a:r>
              <a:rPr lang="en-US" dirty="0" smtClean="0"/>
              <a:t>/</a:t>
            </a:r>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Demo</a:t>
            </a:r>
          </a:p>
        </p:txBody>
      </p:sp>
      <p:sp>
        <p:nvSpPr>
          <p:cNvPr id="4" name="Slide Number Placeholder 3"/>
          <p:cNvSpPr>
            <a:spLocks noGrp="1"/>
          </p:cNvSpPr>
          <p:nvPr>
            <p:ph type="sldNum" sz="quarter" idx="10"/>
          </p:nvPr>
        </p:nvSpPr>
        <p:spPr/>
        <p:txBody>
          <a:bodyPr/>
          <a:lstStyle/>
          <a:p>
            <a:fld id="{57D53CEE-62DC-1043-B7A1-C293DA72E574}" type="slidenum">
              <a:rPr lang="en-US" smtClean="0"/>
              <a:t>15</a:t>
            </a:fld>
            <a:endParaRPr lang="en-US"/>
          </a:p>
        </p:txBody>
      </p:sp>
    </p:spTree>
    <p:extLst>
      <p:ext uri="{BB962C8B-B14F-4D97-AF65-F5344CB8AC3E}">
        <p14:creationId xmlns:p14="http://schemas.microsoft.com/office/powerpoint/2010/main" val="2100620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jamesmontemagno</a:t>
            </a:r>
            <a:r>
              <a:rPr lang="en-US" dirty="0" smtClean="0"/>
              <a:t>/</a:t>
            </a:r>
            <a:r>
              <a:rPr lang="en-US" dirty="0" err="1" smtClean="0"/>
              <a:t>InAppBillingPlugin</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jamesmontemagno.github.io</a:t>
            </a:r>
            <a:r>
              <a:rPr lang="en-US" dirty="0" smtClean="0"/>
              <a:t>/</a:t>
            </a:r>
            <a:r>
              <a:rPr lang="en-US" dirty="0" err="1" smtClean="0"/>
              <a:t>InAppBillingPlugin</a:t>
            </a:r>
            <a:r>
              <a:rPr lang="en-US" dirty="0" smtClean="0"/>
              <a:t>/</a:t>
            </a:r>
          </a:p>
        </p:txBody>
      </p:sp>
      <p:sp>
        <p:nvSpPr>
          <p:cNvPr id="4" name="Slide Number Placeholder 3"/>
          <p:cNvSpPr>
            <a:spLocks noGrp="1"/>
          </p:cNvSpPr>
          <p:nvPr>
            <p:ph type="sldNum" sz="quarter" idx="10"/>
          </p:nvPr>
        </p:nvSpPr>
        <p:spPr/>
        <p:txBody>
          <a:bodyPr/>
          <a:lstStyle/>
          <a:p>
            <a:fld id="{57D53CEE-62DC-1043-B7A1-C293DA72E574}" type="slidenum">
              <a:rPr lang="en-US" smtClean="0"/>
              <a:t>16</a:t>
            </a:fld>
            <a:endParaRPr lang="en-US"/>
          </a:p>
        </p:txBody>
      </p:sp>
    </p:spTree>
    <p:extLst>
      <p:ext uri="{BB962C8B-B14F-4D97-AF65-F5344CB8AC3E}">
        <p14:creationId xmlns:p14="http://schemas.microsoft.com/office/powerpoint/2010/main" val="2025670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Connect/disconnect &amp;&amp; error handling omitted</a:t>
            </a:r>
          </a:p>
        </p:txBody>
      </p:sp>
      <p:sp>
        <p:nvSpPr>
          <p:cNvPr id="4" name="Slide Number Placeholder 3"/>
          <p:cNvSpPr>
            <a:spLocks noGrp="1"/>
          </p:cNvSpPr>
          <p:nvPr>
            <p:ph type="sldNum" sz="quarter" idx="10"/>
          </p:nvPr>
        </p:nvSpPr>
        <p:spPr/>
        <p:txBody>
          <a:bodyPr/>
          <a:lstStyle/>
          <a:p>
            <a:fld id="{57D53CEE-62DC-1043-B7A1-C293DA72E574}" type="slidenum">
              <a:rPr lang="en-US" smtClean="0"/>
              <a:t>17</a:t>
            </a:fld>
            <a:endParaRPr lang="en-US"/>
          </a:p>
        </p:txBody>
      </p:sp>
    </p:spTree>
    <p:extLst>
      <p:ext uri="{BB962C8B-B14F-4D97-AF65-F5344CB8AC3E}">
        <p14:creationId xmlns:p14="http://schemas.microsoft.com/office/powerpoint/2010/main" val="189558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jamesmontemagno</a:t>
            </a:r>
            <a:r>
              <a:rPr lang="en-US" dirty="0" smtClean="0"/>
              <a:t>/</a:t>
            </a:r>
            <a:r>
              <a:rPr lang="en-US" dirty="0" err="1" smtClean="0"/>
              <a:t>PermissionsPlugin</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Demo?</a:t>
            </a:r>
          </a:p>
        </p:txBody>
      </p:sp>
      <p:sp>
        <p:nvSpPr>
          <p:cNvPr id="4" name="Slide Number Placeholder 3"/>
          <p:cNvSpPr>
            <a:spLocks noGrp="1"/>
          </p:cNvSpPr>
          <p:nvPr>
            <p:ph type="sldNum" sz="quarter" idx="10"/>
          </p:nvPr>
        </p:nvSpPr>
        <p:spPr/>
        <p:txBody>
          <a:bodyPr/>
          <a:lstStyle/>
          <a:p>
            <a:fld id="{57D53CEE-62DC-1043-B7A1-C293DA72E574}" type="slidenum">
              <a:rPr lang="en-US" smtClean="0"/>
              <a:t>18</a:t>
            </a:fld>
            <a:endParaRPr lang="en-US"/>
          </a:p>
        </p:txBody>
      </p:sp>
    </p:spTree>
    <p:extLst>
      <p:ext uri="{BB962C8B-B14F-4D97-AF65-F5344CB8AC3E}">
        <p14:creationId xmlns:p14="http://schemas.microsoft.com/office/powerpoint/2010/main" val="980494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jamesmontemagno</a:t>
            </a:r>
            <a:r>
              <a:rPr lang="en-US" dirty="0" smtClean="0"/>
              <a:t>/</a:t>
            </a:r>
            <a:r>
              <a:rPr lang="en-US" dirty="0" err="1" smtClean="0"/>
              <a:t>PermissionsPlugin</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Demo?</a:t>
            </a:r>
          </a:p>
        </p:txBody>
      </p:sp>
      <p:sp>
        <p:nvSpPr>
          <p:cNvPr id="4" name="Slide Number Placeholder 3"/>
          <p:cNvSpPr>
            <a:spLocks noGrp="1"/>
          </p:cNvSpPr>
          <p:nvPr>
            <p:ph type="sldNum" sz="quarter" idx="10"/>
          </p:nvPr>
        </p:nvSpPr>
        <p:spPr/>
        <p:txBody>
          <a:bodyPr/>
          <a:lstStyle/>
          <a:p>
            <a:fld id="{57D53CEE-62DC-1043-B7A1-C293DA72E574}" type="slidenum">
              <a:rPr lang="en-US" smtClean="0"/>
              <a:t>19</a:t>
            </a:fld>
            <a:endParaRPr lang="en-US"/>
          </a:p>
        </p:txBody>
      </p:sp>
    </p:spTree>
    <p:extLst>
      <p:ext uri="{BB962C8B-B14F-4D97-AF65-F5344CB8AC3E}">
        <p14:creationId xmlns:p14="http://schemas.microsoft.com/office/powerpoint/2010/main" val="105945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Compare options</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Open source libraries usually come to live because of a need for a developer. In most cases the library is made to fix his need, not necessary yours.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Be sure to match your needs to the available features of the library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Check existing </a:t>
            </a:r>
            <a:r>
              <a:rPr lang="en-US" baseline="0" dirty="0" err="1" smtClean="0"/>
              <a:t>nuget</a:t>
            </a:r>
            <a:r>
              <a:rPr lang="en-US" baseline="0" dirty="0" smtClean="0"/>
              <a:t> packages // target framework</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(depends somewhat on the library of course)</a:t>
            </a:r>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dirty="0" smtClean="0"/>
              <a:t>Native libraries are also an option</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You don’t have to stop yourself at only C# libraries </a:t>
            </a:r>
            <a:r>
              <a:rPr lang="mr-IN" baseline="0" dirty="0" smtClean="0"/>
              <a:t>–</a:t>
            </a:r>
            <a:r>
              <a:rPr lang="en-US" baseline="0" dirty="0" smtClean="0"/>
              <a:t> with </a:t>
            </a:r>
            <a:r>
              <a:rPr lang="en-US" baseline="0" dirty="0" err="1" smtClean="0"/>
              <a:t>Xamarin</a:t>
            </a:r>
            <a:r>
              <a:rPr lang="en-US" baseline="0" dirty="0" smtClean="0"/>
              <a:t> you can bind native Android and iOS libraries and use them in your projects</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https://</a:t>
            </a:r>
            <a:r>
              <a:rPr lang="en-US" baseline="0" dirty="0" err="1" smtClean="0"/>
              <a:t>github.com</a:t>
            </a:r>
            <a:r>
              <a:rPr lang="en-US" baseline="0" dirty="0" smtClean="0"/>
              <a:t>/</a:t>
            </a:r>
            <a:r>
              <a:rPr lang="en-US" baseline="0" dirty="0" err="1" smtClean="0"/>
              <a:t>aloisdeniel</a:t>
            </a:r>
            <a:r>
              <a:rPr lang="en-US" baseline="0" dirty="0" smtClean="0"/>
              <a:t>/</a:t>
            </a:r>
            <a:r>
              <a:rPr lang="en-US" baseline="0" dirty="0" err="1" smtClean="0"/>
              <a:t>Xamarin.Bindings</a:t>
            </a: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Bigger native libraries will usually have a binding already </a:t>
            </a:r>
            <a:r>
              <a:rPr lang="mr-IN" baseline="0" dirty="0" smtClean="0"/>
              <a:t>–</a:t>
            </a:r>
            <a:r>
              <a:rPr lang="en-US" baseline="0" dirty="0" smtClean="0"/>
              <a:t> google on [library name] + binding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Bindings are in most cases not that hard to make (if it doesn’t work immediately, different talk </a:t>
            </a:r>
            <a:r>
              <a:rPr lang="en-US" baseline="0" dirty="0" err="1" smtClean="0"/>
              <a:t>alltogether</a:t>
            </a:r>
            <a:r>
              <a:rPr lang="en-US" baseline="0" dirty="0" smtClean="0"/>
              <a:t> though)</a:t>
            </a:r>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 Library direction may differ from your intent</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If you find a library which somewhat fits your need but not exactly, be prepared to make the necessary changes yourself. Libraries are mostly maintained in the free time of developers so feature requests will not be picked up immediately to fix your needs. Moreover you might be abusing the library to do something which wasn’t intended.</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(if you do make changes </a:t>
            </a:r>
            <a:r>
              <a:rPr lang="mr-IN" baseline="0" dirty="0" smtClean="0"/>
              <a:t>–</a:t>
            </a:r>
            <a:r>
              <a:rPr lang="en-US" baseline="0" dirty="0" smtClean="0"/>
              <a:t> make sure to feed back to the project if the library author is interested)</a:t>
            </a:r>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dirty="0" smtClean="0"/>
              <a:t>Check up on the project’s health</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https://</a:t>
            </a:r>
            <a:r>
              <a:rPr lang="en-US" baseline="0" dirty="0" err="1" smtClean="0"/>
              <a:t>github.com</a:t>
            </a:r>
            <a:r>
              <a:rPr lang="en-US" baseline="0" dirty="0" smtClean="0"/>
              <a:t>/</a:t>
            </a:r>
            <a:r>
              <a:rPr lang="en-US" baseline="0" dirty="0" err="1" smtClean="0"/>
              <a:t>paulcbetts</a:t>
            </a:r>
            <a:r>
              <a:rPr lang="en-US" baseline="0" dirty="0" smtClean="0"/>
              <a:t>/</a:t>
            </a:r>
            <a:r>
              <a:rPr lang="en-US" baseline="0" dirty="0" err="1" smtClean="0"/>
              <a:t>ModernHttpClient</a:t>
            </a:r>
            <a:r>
              <a:rPr lang="en-US" baseline="0" dirty="0" smtClean="0"/>
              <a:t> - nice example of this</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Some important caveats here as some projects need less maintenance than others. So use your judgment and read through possible issues. Useful areas to check on according to 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Last commit date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Open pull requests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Open issues (search for crash for example)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err="1" smtClean="0"/>
              <a:t>Github</a:t>
            </a:r>
            <a:r>
              <a:rPr lang="en-US" baseline="0" dirty="0" smtClean="0"/>
              <a:t> releases / </a:t>
            </a:r>
            <a:r>
              <a:rPr lang="en-US" baseline="0" dirty="0" err="1" smtClean="0"/>
              <a:t>nuget</a:t>
            </a:r>
            <a:r>
              <a:rPr lang="en-US" baseline="0" dirty="0" smtClean="0"/>
              <a:t> releases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Often issues also mention workarounds so even if the library doesn’t fix it yet you might find solutions there.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Forks could fix some of the issues as well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Important for libraries related to mobile as new versions of Android/iOS tend to break things</a:t>
            </a:r>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 Have a look at the feature</a:t>
            </a:r>
            <a:r>
              <a:rPr lang="en-US" baseline="0" dirty="0" smtClean="0"/>
              <a:t> of the project</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Usually interesting to see if a project has some new things in the pipeline which could be interesting. Or the project might go in an entirely different direction then you’d expect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err="1" smtClean="0"/>
              <a:t>Miilestones</a:t>
            </a: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err="1" smtClean="0"/>
              <a:t>Github</a:t>
            </a:r>
            <a:r>
              <a:rPr lang="en-US" baseline="0" dirty="0" smtClean="0"/>
              <a:t> labels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dirty="0" smtClean="0"/>
              <a:t>Apply same checks on package updates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Release/notes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New bugs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New milestones</a:t>
            </a:r>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7D53CEE-62DC-1043-B7A1-C293DA72E574}" type="slidenum">
              <a:rPr lang="en-US" smtClean="0"/>
              <a:t>2</a:t>
            </a:fld>
            <a:endParaRPr lang="en-US"/>
          </a:p>
        </p:txBody>
      </p:sp>
    </p:spTree>
    <p:extLst>
      <p:ext uri="{BB962C8B-B14F-4D97-AF65-F5344CB8AC3E}">
        <p14:creationId xmlns:p14="http://schemas.microsoft.com/office/powerpoint/2010/main" val="2059852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jamesmontemagno</a:t>
            </a:r>
            <a:r>
              <a:rPr lang="en-US" dirty="0" smtClean="0"/>
              <a:t>/</a:t>
            </a:r>
            <a:r>
              <a:rPr lang="en-US" dirty="0" err="1" smtClean="0"/>
              <a:t>SettingsPlugin</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jamesmontemagno.github.io</a:t>
            </a:r>
            <a:r>
              <a:rPr lang="en-US" dirty="0" smtClean="0"/>
              <a:t>/</a:t>
            </a:r>
            <a:r>
              <a:rPr lang="en-US" dirty="0" err="1" smtClean="0"/>
              <a:t>SettingsPlugin</a:t>
            </a:r>
            <a:r>
              <a:rPr lang="en-US" dirty="0" smtClean="0"/>
              <a:t>/</a:t>
            </a:r>
          </a:p>
        </p:txBody>
      </p:sp>
      <p:sp>
        <p:nvSpPr>
          <p:cNvPr id="4" name="Slide Number Placeholder 3"/>
          <p:cNvSpPr>
            <a:spLocks noGrp="1"/>
          </p:cNvSpPr>
          <p:nvPr>
            <p:ph type="sldNum" sz="quarter" idx="10"/>
          </p:nvPr>
        </p:nvSpPr>
        <p:spPr/>
        <p:txBody>
          <a:bodyPr/>
          <a:lstStyle/>
          <a:p>
            <a:fld id="{57D53CEE-62DC-1043-B7A1-C293DA72E574}" type="slidenum">
              <a:rPr lang="en-US" smtClean="0"/>
              <a:t>20</a:t>
            </a:fld>
            <a:endParaRPr lang="en-US"/>
          </a:p>
        </p:txBody>
      </p:sp>
    </p:spTree>
    <p:extLst>
      <p:ext uri="{BB962C8B-B14F-4D97-AF65-F5344CB8AC3E}">
        <p14:creationId xmlns:p14="http://schemas.microsoft.com/office/powerpoint/2010/main" val="451702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aritchie</a:t>
            </a:r>
            <a:r>
              <a:rPr lang="en-US" dirty="0" smtClean="0"/>
              <a:t>/sensors</a:t>
            </a:r>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Demo?</a:t>
            </a:r>
          </a:p>
        </p:txBody>
      </p:sp>
      <p:sp>
        <p:nvSpPr>
          <p:cNvPr id="4" name="Slide Number Placeholder 3"/>
          <p:cNvSpPr>
            <a:spLocks noGrp="1"/>
          </p:cNvSpPr>
          <p:nvPr>
            <p:ph type="sldNum" sz="quarter" idx="10"/>
          </p:nvPr>
        </p:nvSpPr>
        <p:spPr/>
        <p:txBody>
          <a:bodyPr/>
          <a:lstStyle/>
          <a:p>
            <a:fld id="{57D53CEE-62DC-1043-B7A1-C293DA72E574}" type="slidenum">
              <a:rPr lang="en-US" smtClean="0"/>
              <a:t>21</a:t>
            </a:fld>
            <a:endParaRPr lang="en-US"/>
          </a:p>
        </p:txBody>
      </p:sp>
    </p:spTree>
    <p:extLst>
      <p:ext uri="{BB962C8B-B14F-4D97-AF65-F5344CB8AC3E}">
        <p14:creationId xmlns:p14="http://schemas.microsoft.com/office/powerpoint/2010/main" val="509405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StephenCleary</a:t>
            </a:r>
            <a:r>
              <a:rPr lang="en-US" dirty="0" smtClean="0"/>
              <a:t>/</a:t>
            </a:r>
            <a:r>
              <a:rPr lang="en-US" dirty="0" err="1" smtClean="0"/>
              <a:t>AsyncEx</a:t>
            </a:r>
            <a:endParaRPr lang="en-US" dirty="0" smtClean="0"/>
          </a:p>
        </p:txBody>
      </p:sp>
      <p:sp>
        <p:nvSpPr>
          <p:cNvPr id="4" name="Slide Number Placeholder 3"/>
          <p:cNvSpPr>
            <a:spLocks noGrp="1"/>
          </p:cNvSpPr>
          <p:nvPr>
            <p:ph type="sldNum" sz="quarter" idx="10"/>
          </p:nvPr>
        </p:nvSpPr>
        <p:spPr/>
        <p:txBody>
          <a:bodyPr/>
          <a:lstStyle/>
          <a:p>
            <a:fld id="{57D53CEE-62DC-1043-B7A1-C293DA72E574}" type="slidenum">
              <a:rPr lang="en-US" smtClean="0"/>
              <a:t>22</a:t>
            </a:fld>
            <a:endParaRPr lang="en-US"/>
          </a:p>
        </p:txBody>
      </p:sp>
    </p:spTree>
    <p:extLst>
      <p:ext uri="{BB962C8B-B14F-4D97-AF65-F5344CB8AC3E}">
        <p14:creationId xmlns:p14="http://schemas.microsoft.com/office/powerpoint/2010/main" val="2026973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danielgindi</a:t>
            </a:r>
            <a:r>
              <a:rPr lang="en-US" dirty="0" smtClean="0"/>
              <a:t>/Charts</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/Flash3001/</a:t>
            </a:r>
            <a:r>
              <a:rPr lang="en-US" dirty="0" err="1" smtClean="0"/>
              <a:t>iOSCharts.Xamarin</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PhilJay</a:t>
            </a:r>
            <a:r>
              <a:rPr lang="en-US" dirty="0" smtClean="0"/>
              <a:t>/</a:t>
            </a:r>
            <a:r>
              <a:rPr lang="en-US" dirty="0" err="1" smtClean="0"/>
              <a:t>MPAndroidChart</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/Flash3001/</a:t>
            </a:r>
            <a:r>
              <a:rPr lang="en-US" dirty="0" err="1" smtClean="0"/>
              <a:t>MPAndroidChart.Xamarin</a:t>
            </a:r>
            <a:r>
              <a:rPr lang="en-US" dirty="0" smtClean="0"/>
              <a:t> ? =&gt; seems</a:t>
            </a:r>
            <a:r>
              <a:rPr lang="en-US" baseline="0" dirty="0" smtClean="0"/>
              <a:t> to be fairly </a:t>
            </a:r>
            <a:r>
              <a:rPr lang="en-US" baseline="0" dirty="0" err="1" smtClean="0"/>
              <a:t>popupar</a:t>
            </a:r>
            <a:r>
              <a:rPr lang="en-US" baseline="0" dirty="0" smtClean="0"/>
              <a:t> binding but no experience with it</a:t>
            </a:r>
            <a:endParaRPr lang="en-US" dirty="0" smtClean="0"/>
          </a:p>
        </p:txBody>
      </p:sp>
      <p:sp>
        <p:nvSpPr>
          <p:cNvPr id="4" name="Slide Number Placeholder 3"/>
          <p:cNvSpPr>
            <a:spLocks noGrp="1"/>
          </p:cNvSpPr>
          <p:nvPr>
            <p:ph type="sldNum" sz="quarter" idx="10"/>
          </p:nvPr>
        </p:nvSpPr>
        <p:spPr/>
        <p:txBody>
          <a:bodyPr/>
          <a:lstStyle/>
          <a:p>
            <a:fld id="{57D53CEE-62DC-1043-B7A1-C293DA72E574}" type="slidenum">
              <a:rPr lang="en-US" smtClean="0"/>
              <a:t>23</a:t>
            </a:fld>
            <a:endParaRPr lang="en-US"/>
          </a:p>
        </p:txBody>
      </p:sp>
    </p:spTree>
    <p:extLst>
      <p:ext uri="{BB962C8B-B14F-4D97-AF65-F5344CB8AC3E}">
        <p14:creationId xmlns:p14="http://schemas.microsoft.com/office/powerpoint/2010/main" val="859991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7D53CEE-62DC-1043-B7A1-C293DA72E574}" type="slidenum">
              <a:rPr lang="en-US" smtClean="0"/>
              <a:t>24</a:t>
            </a:fld>
            <a:endParaRPr lang="en-US"/>
          </a:p>
        </p:txBody>
      </p:sp>
    </p:spTree>
    <p:extLst>
      <p:ext uri="{BB962C8B-B14F-4D97-AF65-F5344CB8AC3E}">
        <p14:creationId xmlns:p14="http://schemas.microsoft.com/office/powerpoint/2010/main" val="872903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paulcbetts</a:t>
            </a:r>
            <a:r>
              <a:rPr lang="en-US" dirty="0" smtClean="0"/>
              <a:t>/refit</a:t>
            </a:r>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demo</a:t>
            </a:r>
            <a:endParaRPr lang="en-US" dirty="0"/>
          </a:p>
        </p:txBody>
      </p:sp>
      <p:sp>
        <p:nvSpPr>
          <p:cNvPr id="4" name="Slide Number Placeholder 3"/>
          <p:cNvSpPr>
            <a:spLocks noGrp="1"/>
          </p:cNvSpPr>
          <p:nvPr>
            <p:ph type="sldNum" sz="quarter" idx="10"/>
          </p:nvPr>
        </p:nvSpPr>
        <p:spPr/>
        <p:txBody>
          <a:bodyPr/>
          <a:lstStyle/>
          <a:p>
            <a:fld id="{57D53CEE-62DC-1043-B7A1-C293DA72E574}" type="slidenum">
              <a:rPr lang="en-US" smtClean="0"/>
              <a:t>3</a:t>
            </a:fld>
            <a:endParaRPr lang="en-US"/>
          </a:p>
        </p:txBody>
      </p:sp>
    </p:spTree>
    <p:extLst>
      <p:ext uri="{BB962C8B-B14F-4D97-AF65-F5344CB8AC3E}">
        <p14:creationId xmlns:p14="http://schemas.microsoft.com/office/powerpoint/2010/main" val="97659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Fody</a:t>
            </a:r>
            <a:r>
              <a:rPr lang="en-US" dirty="0" smtClean="0"/>
              <a:t>/</a:t>
            </a:r>
            <a:r>
              <a:rPr lang="en-US" dirty="0" err="1" smtClean="0"/>
              <a:t>PropertyChanged</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Fody</a:t>
            </a:r>
            <a:r>
              <a:rPr lang="en-US" dirty="0" smtClean="0"/>
              <a:t>/</a:t>
            </a:r>
            <a:r>
              <a:rPr lang="en-US" dirty="0" err="1" smtClean="0"/>
              <a:t>PropertyChanged</a:t>
            </a:r>
            <a:r>
              <a:rPr lang="en-US" dirty="0" smtClean="0"/>
              <a:t>/wiki</a:t>
            </a:r>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Demo</a:t>
            </a:r>
          </a:p>
        </p:txBody>
      </p:sp>
      <p:sp>
        <p:nvSpPr>
          <p:cNvPr id="4" name="Slide Number Placeholder 3"/>
          <p:cNvSpPr>
            <a:spLocks noGrp="1"/>
          </p:cNvSpPr>
          <p:nvPr>
            <p:ph type="sldNum" sz="quarter" idx="10"/>
          </p:nvPr>
        </p:nvSpPr>
        <p:spPr/>
        <p:txBody>
          <a:bodyPr/>
          <a:lstStyle/>
          <a:p>
            <a:fld id="{57D53CEE-62DC-1043-B7A1-C293DA72E574}" type="slidenum">
              <a:rPr lang="en-US" smtClean="0"/>
              <a:t>4</a:t>
            </a:fld>
            <a:endParaRPr lang="en-US"/>
          </a:p>
        </p:txBody>
      </p:sp>
    </p:spTree>
    <p:extLst>
      <p:ext uri="{BB962C8B-B14F-4D97-AF65-F5344CB8AC3E}">
        <p14:creationId xmlns:p14="http://schemas.microsoft.com/office/powerpoint/2010/main" val="116013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paulcbetts</a:t>
            </a:r>
            <a:r>
              <a:rPr lang="en-US" dirty="0" smtClean="0"/>
              <a:t>/Fusillade</a:t>
            </a:r>
          </a:p>
        </p:txBody>
      </p:sp>
      <p:sp>
        <p:nvSpPr>
          <p:cNvPr id="4" name="Slide Number Placeholder 3"/>
          <p:cNvSpPr>
            <a:spLocks noGrp="1"/>
          </p:cNvSpPr>
          <p:nvPr>
            <p:ph type="sldNum" sz="quarter" idx="10"/>
          </p:nvPr>
        </p:nvSpPr>
        <p:spPr/>
        <p:txBody>
          <a:bodyPr/>
          <a:lstStyle/>
          <a:p>
            <a:fld id="{57D53CEE-62DC-1043-B7A1-C293DA72E574}" type="slidenum">
              <a:rPr lang="en-US" smtClean="0"/>
              <a:t>5</a:t>
            </a:fld>
            <a:endParaRPr lang="en-US"/>
          </a:p>
        </p:txBody>
      </p:sp>
    </p:spTree>
    <p:extLst>
      <p:ext uri="{BB962C8B-B14F-4D97-AF65-F5344CB8AC3E}">
        <p14:creationId xmlns:p14="http://schemas.microsoft.com/office/powerpoint/2010/main" val="307348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/Reactive-Extensions/</a:t>
            </a:r>
            <a:r>
              <a:rPr lang="en-US" dirty="0" err="1" smtClean="0"/>
              <a:t>Rx.NET</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reactivex.io</a:t>
            </a:r>
            <a:r>
              <a:rPr lang="en-US" dirty="0" smtClean="0"/>
              <a:t>/</a:t>
            </a:r>
          </a:p>
        </p:txBody>
      </p:sp>
      <p:sp>
        <p:nvSpPr>
          <p:cNvPr id="4" name="Slide Number Placeholder 3"/>
          <p:cNvSpPr>
            <a:spLocks noGrp="1"/>
          </p:cNvSpPr>
          <p:nvPr>
            <p:ph type="sldNum" sz="quarter" idx="10"/>
          </p:nvPr>
        </p:nvSpPr>
        <p:spPr/>
        <p:txBody>
          <a:bodyPr/>
          <a:lstStyle/>
          <a:p>
            <a:fld id="{57D53CEE-62DC-1043-B7A1-C293DA72E574}" type="slidenum">
              <a:rPr lang="en-US" smtClean="0"/>
              <a:t>6</a:t>
            </a:fld>
            <a:endParaRPr lang="en-US"/>
          </a:p>
        </p:txBody>
      </p:sp>
    </p:spTree>
    <p:extLst>
      <p:ext uri="{BB962C8B-B14F-4D97-AF65-F5344CB8AC3E}">
        <p14:creationId xmlns:p14="http://schemas.microsoft.com/office/powerpoint/2010/main" val="342231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akavache</a:t>
            </a:r>
            <a:r>
              <a:rPr lang="en-US" dirty="0" smtClean="0"/>
              <a:t>/</a:t>
            </a:r>
            <a:r>
              <a:rPr lang="en-US" dirty="0" err="1" smtClean="0"/>
              <a:t>Akavache</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Possibly alternative:</a:t>
            </a:r>
            <a:r>
              <a:rPr lang="en-US" baseline="0" dirty="0" smtClean="0"/>
              <a:t> https://</a:t>
            </a:r>
            <a:r>
              <a:rPr lang="en-US" baseline="0" dirty="0" err="1" smtClean="0"/>
              <a:t>github.com</a:t>
            </a:r>
            <a:r>
              <a:rPr lang="en-US" baseline="0" dirty="0" smtClean="0"/>
              <a:t>/</a:t>
            </a:r>
            <a:r>
              <a:rPr lang="en-US" baseline="0" dirty="0" err="1" smtClean="0"/>
              <a:t>jamesmontemagno</a:t>
            </a:r>
            <a:r>
              <a:rPr lang="en-US" baseline="0" dirty="0" smtClean="0"/>
              <a:t>/monkey-cache/</a:t>
            </a:r>
          </a:p>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err="1" smtClean="0"/>
              <a:t>Xamarin</a:t>
            </a:r>
            <a:r>
              <a:rPr lang="en-US" dirty="0" smtClean="0"/>
              <a:t> evolve</a:t>
            </a:r>
            <a:r>
              <a:rPr lang="en-US" baseline="0" dirty="0" smtClean="0"/>
              <a:t> talk on the ‘magic’ in </a:t>
            </a:r>
            <a:r>
              <a:rPr lang="en-US" baseline="0" dirty="0" err="1" smtClean="0"/>
              <a:t>akavache</a:t>
            </a:r>
            <a:r>
              <a:rPr lang="en-US" baseline="0" dirty="0" smtClean="0"/>
              <a:t> making it so performant</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www.youtube.com</a:t>
            </a:r>
            <a:r>
              <a:rPr lang="en-US" dirty="0" smtClean="0"/>
              <a:t>/</a:t>
            </a:r>
            <a:r>
              <a:rPr lang="en-US" dirty="0" err="1" smtClean="0"/>
              <a:t>watch?v</a:t>
            </a:r>
            <a:r>
              <a:rPr lang="en-US" dirty="0" smtClean="0"/>
              <a:t>=j7WnQhwBwqA</a:t>
            </a:r>
            <a:endParaRPr lang="en-US" dirty="0" smtClean="0"/>
          </a:p>
        </p:txBody>
      </p:sp>
      <p:sp>
        <p:nvSpPr>
          <p:cNvPr id="4" name="Slide Number Placeholder 3"/>
          <p:cNvSpPr>
            <a:spLocks noGrp="1"/>
          </p:cNvSpPr>
          <p:nvPr>
            <p:ph type="sldNum" sz="quarter" idx="10"/>
          </p:nvPr>
        </p:nvSpPr>
        <p:spPr/>
        <p:txBody>
          <a:bodyPr/>
          <a:lstStyle/>
          <a:p>
            <a:fld id="{57D53CEE-62DC-1043-B7A1-C293DA72E574}" type="slidenum">
              <a:rPr lang="en-US" smtClean="0"/>
              <a:t>7</a:t>
            </a:fld>
            <a:endParaRPr lang="en-US"/>
          </a:p>
        </p:txBody>
      </p:sp>
    </p:spTree>
    <p:extLst>
      <p:ext uri="{BB962C8B-B14F-4D97-AF65-F5344CB8AC3E}">
        <p14:creationId xmlns:p14="http://schemas.microsoft.com/office/powerpoint/2010/main" val="214917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akavache</a:t>
            </a:r>
            <a:r>
              <a:rPr lang="en-US" dirty="0" smtClean="0"/>
              <a:t>/</a:t>
            </a:r>
            <a:r>
              <a:rPr lang="en-US" dirty="0" err="1" smtClean="0"/>
              <a:t>Akavache</a:t>
            </a:r>
            <a:endParaRPr lang="en-US" dirty="0" smtClean="0"/>
          </a:p>
        </p:txBody>
      </p:sp>
      <p:sp>
        <p:nvSpPr>
          <p:cNvPr id="4" name="Slide Number Placeholder 3"/>
          <p:cNvSpPr>
            <a:spLocks noGrp="1"/>
          </p:cNvSpPr>
          <p:nvPr>
            <p:ph type="sldNum" sz="quarter" idx="10"/>
          </p:nvPr>
        </p:nvSpPr>
        <p:spPr/>
        <p:txBody>
          <a:bodyPr/>
          <a:lstStyle/>
          <a:p>
            <a:fld id="{57D53CEE-62DC-1043-B7A1-C293DA72E574}" type="slidenum">
              <a:rPr lang="en-US" smtClean="0"/>
              <a:t>8</a:t>
            </a:fld>
            <a:endParaRPr lang="en-US"/>
          </a:p>
        </p:txBody>
      </p:sp>
    </p:spTree>
    <p:extLst>
      <p:ext uri="{BB962C8B-B14F-4D97-AF65-F5344CB8AC3E}">
        <p14:creationId xmlns:p14="http://schemas.microsoft.com/office/powerpoint/2010/main" val="1214159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praeclarum</a:t>
            </a:r>
            <a:r>
              <a:rPr lang="en-US" dirty="0" smtClean="0"/>
              <a:t>/</a:t>
            </a:r>
            <a:r>
              <a:rPr lang="en-US" dirty="0" err="1" smtClean="0"/>
              <a:t>sqlite</a:t>
            </a:r>
            <a:r>
              <a:rPr lang="en-US" dirty="0" smtClean="0"/>
              <a:t>-net</a:t>
            </a:r>
          </a:p>
        </p:txBody>
      </p:sp>
      <p:sp>
        <p:nvSpPr>
          <p:cNvPr id="4" name="Slide Number Placeholder 3"/>
          <p:cNvSpPr>
            <a:spLocks noGrp="1"/>
          </p:cNvSpPr>
          <p:nvPr>
            <p:ph type="sldNum" sz="quarter" idx="10"/>
          </p:nvPr>
        </p:nvSpPr>
        <p:spPr/>
        <p:txBody>
          <a:bodyPr/>
          <a:lstStyle/>
          <a:p>
            <a:fld id="{57D53CEE-62DC-1043-B7A1-C293DA72E574}" type="slidenum">
              <a:rPr lang="en-US" smtClean="0"/>
              <a:t>9</a:t>
            </a:fld>
            <a:endParaRPr lang="en-US"/>
          </a:p>
        </p:txBody>
      </p:sp>
    </p:spTree>
    <p:extLst>
      <p:ext uri="{BB962C8B-B14F-4D97-AF65-F5344CB8AC3E}">
        <p14:creationId xmlns:p14="http://schemas.microsoft.com/office/powerpoint/2010/main" val="100837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1/21/18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1/21/18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1/21/18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aritchie/userdialog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rtijn00/LottieXamarin" TargetMode="External"/><Relationship Id="rId4" Type="http://schemas.openxmlformats.org/officeDocument/2006/relationships/image" Target="../media/image2.gi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raeclarum/NGraphics" TargetMode="External"/><Relationship Id="rId4" Type="http://schemas.openxmlformats.org/officeDocument/2006/relationships/hyperlink" Target="https://github.com/mono/SkiaSharp"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jamesmontemagno/ConnectivityPlug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smstuebe/xamarin-fingerprin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MvvmCross/MvvmCros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jamesmontemagno/InAppBillingPlugi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jamesmontemagno/InAppBillingPlugi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jamesmontemagno/PermissionsPlugi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github.com/jamesmontemagno/PermissionsPlug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github.com/jamesmontemagno/SettingsPlugi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github.com/aritchie/sensor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github.com/StephenCleary/AsyncEx"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github.com/Flash3001/iOSCharts.Xamarin"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xamarin/XamarinComponents" TargetMode="External"/><Relationship Id="rId4" Type="http://schemas.openxmlformats.org/officeDocument/2006/relationships/hyperlink" Target="https://github.com/aloisdeniel/Xamarin.Bindings" TargetMode="External"/><Relationship Id="rId5" Type="http://schemas.openxmlformats.org/officeDocument/2006/relationships/hyperlink" Target="https://github.com/mattleibow/CreatingPlatformPlugins"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paulcbetts/refi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ody/PropertyChanged" TargetMode="External"/><Relationship Id="rId4" Type="http://schemas.openxmlformats.org/officeDocument/2006/relationships/hyperlink" Target="https://github.com/Fody/Fody"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paulcbetts/Fusilla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Reactive-Extensions/Rx.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akavache/Akavach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akavache/Akavach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praeclarum/sqlite-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Great libraries and where to find them</a:t>
            </a:r>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9555562" y="5893515"/>
            <a:ext cx="1600118" cy="369332"/>
          </a:xfrm>
          <a:prstGeom prst="rect">
            <a:avLst/>
          </a:prstGeom>
          <a:noFill/>
        </p:spPr>
        <p:txBody>
          <a:bodyPr wrap="none" rtlCol="0">
            <a:spAutoFit/>
          </a:bodyPr>
          <a:lstStyle/>
          <a:p>
            <a:r>
              <a:rPr lang="en-US" dirty="0" smtClean="0"/>
              <a:t>@</a:t>
            </a:r>
            <a:r>
              <a:rPr lang="en-US" dirty="0" err="1" smtClean="0"/>
              <a:t>MichielSioen</a:t>
            </a:r>
            <a:endParaRPr lang="en-US" dirty="0"/>
          </a:p>
        </p:txBody>
      </p:sp>
    </p:spTree>
    <p:extLst>
      <p:ext uri="{BB962C8B-B14F-4D97-AF65-F5344CB8AC3E}">
        <p14:creationId xmlns:p14="http://schemas.microsoft.com/office/powerpoint/2010/main" val="782605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Userdialogs</a:t>
            </a:r>
            <a:r>
              <a:rPr lang="en-US" dirty="0" smtClean="0"/>
              <a:t>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a:t>A cross platform library that allows you to call for standard user dialogs from a shared/portable </a:t>
            </a:r>
            <a:r>
              <a:rPr lang="en-US" dirty="0" smtClean="0"/>
              <a:t>library</a:t>
            </a:r>
          </a:p>
          <a:p>
            <a:pPr>
              <a:buFont typeface=".AppleSystemUIFont" charset="-120"/>
              <a:buChar char="-"/>
            </a:pPr>
            <a:r>
              <a:rPr lang="en-US" dirty="0" smtClean="0"/>
              <a:t> </a:t>
            </a:r>
            <a:r>
              <a:rPr lang="en-US" dirty="0" err="1"/>
              <a:t>Actionsheets</a:t>
            </a:r>
            <a:r>
              <a:rPr lang="en-US" dirty="0"/>
              <a:t>, alerts, confirmations, loading, login, progress, prompt, </a:t>
            </a:r>
            <a:r>
              <a:rPr lang="en-US" dirty="0" smtClean="0"/>
              <a:t>toast</a:t>
            </a:r>
          </a:p>
          <a:p>
            <a:pPr>
              <a:buFont typeface=".AppleSystemUIFont" charset="-120"/>
              <a:buChar char="-"/>
            </a:pPr>
            <a:r>
              <a:rPr lang="en-US" dirty="0"/>
              <a:t> </a:t>
            </a:r>
            <a:r>
              <a:rPr lang="en-US" dirty="0" err="1"/>
              <a:t>nuget</a:t>
            </a:r>
            <a:r>
              <a:rPr lang="en-US" dirty="0"/>
              <a:t> package </a:t>
            </a:r>
            <a:r>
              <a:rPr lang="en-US" dirty="0" err="1"/>
              <a:t>.Net</a:t>
            </a:r>
            <a:r>
              <a:rPr lang="en-US" dirty="0"/>
              <a:t> Standard </a:t>
            </a:r>
            <a:r>
              <a:rPr lang="en-US" dirty="0" smtClean="0"/>
              <a:t>from v6.5 but offers </a:t>
            </a:r>
            <a:r>
              <a:rPr lang="en-US" dirty="0" err="1" smtClean="0"/>
              <a:t>pcl</a:t>
            </a:r>
            <a:r>
              <a:rPr lang="en-US" dirty="0" smtClean="0"/>
              <a:t> compatible packages</a:t>
            </a:r>
            <a:endParaRPr lang="en-US" dirty="0"/>
          </a:p>
        </p:txBody>
      </p:sp>
    </p:spTree>
    <p:extLst>
      <p:ext uri="{BB962C8B-B14F-4D97-AF65-F5344CB8AC3E}">
        <p14:creationId xmlns:p14="http://schemas.microsoft.com/office/powerpoint/2010/main" val="170079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Lottie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a:t>Render After Effects animations natively on Android, iOS, </a:t>
            </a:r>
            <a:r>
              <a:rPr lang="en-US" dirty="0" err="1"/>
              <a:t>MacOS</a:t>
            </a:r>
            <a:r>
              <a:rPr lang="en-US" dirty="0"/>
              <a:t> and </a:t>
            </a:r>
            <a:r>
              <a:rPr lang="en-US" dirty="0" err="1"/>
              <a:t>TvOS</a:t>
            </a:r>
            <a:r>
              <a:rPr lang="en-US" dirty="0"/>
              <a:t> for </a:t>
            </a:r>
            <a:r>
              <a:rPr lang="en-US" dirty="0" err="1" smtClean="0"/>
              <a:t>Xamarin</a:t>
            </a:r>
            <a:endParaRPr lang="en-US" dirty="0" smtClean="0"/>
          </a:p>
          <a:p>
            <a:pPr>
              <a:buFont typeface=".AppleSystemUIFont" charset="-120"/>
              <a:buChar char="-"/>
            </a:pPr>
            <a:r>
              <a:rPr lang="en-US" dirty="0"/>
              <a:t> </a:t>
            </a:r>
            <a:r>
              <a:rPr lang="en-US" dirty="0" smtClean="0"/>
              <a:t>Animations are exported as a </a:t>
            </a:r>
            <a:r>
              <a:rPr lang="en-US" dirty="0" err="1" smtClean="0"/>
              <a:t>Json</a:t>
            </a:r>
            <a:r>
              <a:rPr lang="en-US" dirty="0" smtClean="0"/>
              <a:t> file</a:t>
            </a:r>
          </a:p>
          <a:p>
            <a:pPr>
              <a:buFont typeface=".AppleSystemUIFont" charset="-120"/>
              <a:buChar char="-"/>
            </a:pPr>
            <a:endParaRPr lang="en-US" dirty="0" smtClean="0"/>
          </a:p>
          <a:p>
            <a:pPr>
              <a:buFont typeface=".AppleSystemUIFont" charset="-120"/>
              <a:buChar char="-"/>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2339" y="2946132"/>
            <a:ext cx="6368281" cy="3184141"/>
          </a:xfrm>
          <a:prstGeom prst="rect">
            <a:avLst/>
          </a:prstGeom>
        </p:spPr>
      </p:pic>
    </p:spTree>
    <p:extLst>
      <p:ext uri="{BB962C8B-B14F-4D97-AF65-F5344CB8AC3E}">
        <p14:creationId xmlns:p14="http://schemas.microsoft.com/office/powerpoint/2010/main" val="125594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Ngraphics</a:t>
            </a:r>
            <a:r>
              <a:rPr lang="en-US" dirty="0" smtClean="0"/>
              <a:t> (</a:t>
            </a:r>
            <a:r>
              <a:rPr lang="en-US" dirty="0" smtClean="0">
                <a:hlinkClick r:id="rId3"/>
              </a:rPr>
              <a:t>github</a:t>
            </a:r>
            <a:r>
              <a:rPr lang="en-US" dirty="0" smtClean="0"/>
              <a:t>) </a:t>
            </a:r>
            <a:r>
              <a:rPr lang="en-US" dirty="0"/>
              <a:t>/ </a:t>
            </a:r>
            <a:r>
              <a:rPr lang="en-US" dirty="0" err="1"/>
              <a:t>SkiaSharp</a:t>
            </a:r>
            <a:r>
              <a:rPr lang="en-US" dirty="0"/>
              <a:t> </a:t>
            </a:r>
            <a:r>
              <a:rPr lang="en-US" dirty="0" smtClean="0"/>
              <a:t>(</a:t>
            </a:r>
            <a:r>
              <a:rPr lang="en-US" dirty="0" smtClean="0">
                <a:hlinkClick r:id="rId4"/>
              </a:rPr>
              <a:t>github</a:t>
            </a:r>
            <a:r>
              <a:rPr lang="en-US" dirty="0" smtClean="0"/>
              <a:t>)</a:t>
            </a:r>
            <a:endParaRPr lang="en-US" dirty="0"/>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smtClean="0"/>
              <a:t>Cross platform graphics renderers</a:t>
            </a:r>
          </a:p>
          <a:p>
            <a:pPr>
              <a:buFont typeface=".AppleSystemUIFont" charset="-120"/>
              <a:buChar char="-"/>
            </a:pPr>
            <a:endParaRPr lang="en-US" dirty="0"/>
          </a:p>
          <a:p>
            <a:pPr marL="0" indent="0">
              <a:buNone/>
            </a:pPr>
            <a:r>
              <a:rPr lang="en-US" b="1" dirty="0" err="1" smtClean="0"/>
              <a:t>NGraphics</a:t>
            </a:r>
            <a:endParaRPr lang="en-US" b="1" dirty="0" smtClean="0"/>
          </a:p>
          <a:p>
            <a:pPr>
              <a:buFont typeface=".AppleSystemUIFont" charset="-120"/>
              <a:buChar char="-"/>
            </a:pPr>
            <a:r>
              <a:rPr lang="en-US" dirty="0"/>
              <a:t> </a:t>
            </a:r>
            <a:r>
              <a:rPr lang="en-US" dirty="0" smtClean="0"/>
              <a:t>Code editor and live preview available for OS X</a:t>
            </a:r>
          </a:p>
          <a:p>
            <a:pPr>
              <a:buFont typeface=".AppleSystemUIFont" charset="-120"/>
              <a:buChar char="-"/>
            </a:pPr>
            <a:r>
              <a:rPr lang="en-US" dirty="0"/>
              <a:t> </a:t>
            </a:r>
            <a:r>
              <a:rPr lang="en-US" dirty="0" smtClean="0"/>
              <a:t>Used to draw all icons in Continuous IDE</a:t>
            </a:r>
            <a:endParaRPr lang="en-US" dirty="0" smtClean="0"/>
          </a:p>
          <a:p>
            <a:pPr>
              <a:buFont typeface=".AppleSystemUIFont" charset="-120"/>
              <a:buChar char="-"/>
            </a:pPr>
            <a:endParaRPr lang="en-US" dirty="0" smtClean="0"/>
          </a:p>
          <a:p>
            <a:pPr marL="0" indent="0">
              <a:buNone/>
            </a:pPr>
            <a:r>
              <a:rPr lang="en-US" b="1" dirty="0" err="1" smtClean="0"/>
              <a:t>SkiaSharp</a:t>
            </a:r>
            <a:endParaRPr lang="en-US" b="1" dirty="0" smtClean="0"/>
          </a:p>
          <a:p>
            <a:pPr>
              <a:buFont typeface=".AppleSystemUIFont" charset="-120"/>
              <a:buChar char="-"/>
            </a:pPr>
            <a:r>
              <a:rPr lang="en-US" dirty="0"/>
              <a:t> </a:t>
            </a:r>
            <a:r>
              <a:rPr lang="en-US" dirty="0" smtClean="0"/>
              <a:t>Based </a:t>
            </a:r>
            <a:r>
              <a:rPr lang="en-US" dirty="0"/>
              <a:t>on Google's </a:t>
            </a:r>
            <a:r>
              <a:rPr lang="en-US" dirty="0" err="1"/>
              <a:t>Skia</a:t>
            </a:r>
            <a:r>
              <a:rPr lang="en-US" dirty="0"/>
              <a:t> Graphics Library</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5357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a:t>Connectivity Plugin for </a:t>
            </a:r>
            <a:r>
              <a:rPr lang="en-US" dirty="0" err="1"/>
              <a:t>Xamarin</a:t>
            </a:r>
            <a:r>
              <a:rPr lang="en-US" dirty="0"/>
              <a:t> and </a:t>
            </a:r>
            <a:r>
              <a:rPr lang="en-US" dirty="0" smtClean="0"/>
              <a:t>Windows</a:t>
            </a:r>
          </a:p>
          <a:p>
            <a:pPr>
              <a:buFont typeface=".AppleSystemUIFont" charset="-120"/>
              <a:buChar char="-"/>
            </a:pPr>
            <a:r>
              <a:rPr lang="en-US" dirty="0" smtClean="0"/>
              <a:t> Easily check cross-platform if you’re connected to the internet</a:t>
            </a:r>
          </a:p>
          <a:p>
            <a:pPr>
              <a:buFont typeface=".AppleSystemUIFont" charset="-120"/>
              <a:buChar char="-"/>
            </a:pPr>
            <a:r>
              <a:rPr lang="en-US" dirty="0"/>
              <a:t> </a:t>
            </a:r>
            <a:r>
              <a:rPr lang="en-US" dirty="0" smtClean="0"/>
              <a:t>Listen to connectivity changes</a:t>
            </a:r>
          </a:p>
          <a:p>
            <a:pPr marL="0" indent="0">
              <a:buNone/>
            </a:pPr>
            <a:endParaRPr lang="en-US" dirty="0"/>
          </a:p>
          <a:p>
            <a:pPr marL="0" indent="0">
              <a:buNone/>
            </a:pPr>
            <a:r>
              <a:rPr lang="en-US" dirty="0" err="1">
                <a:solidFill>
                  <a:srgbClr val="009695"/>
                </a:solidFill>
                <a:latin typeface="Menlo" charset="0"/>
              </a:rPr>
              <a:t>var</a:t>
            </a:r>
            <a:r>
              <a:rPr lang="en-US" dirty="0">
                <a:solidFill>
                  <a:srgbClr val="222222"/>
                </a:solidFill>
                <a:latin typeface="Menlo" charset="0"/>
              </a:rPr>
              <a:t> </a:t>
            </a:r>
            <a:r>
              <a:rPr lang="en-US" dirty="0" err="1">
                <a:solidFill>
                  <a:srgbClr val="222222"/>
                </a:solidFill>
                <a:latin typeface="Menlo" charset="0"/>
              </a:rPr>
              <a:t>isConnected</a:t>
            </a:r>
            <a:r>
              <a:rPr lang="en-US" dirty="0">
                <a:solidFill>
                  <a:srgbClr val="222222"/>
                </a:solidFill>
                <a:latin typeface="Menlo" charset="0"/>
              </a:rPr>
              <a:t> = </a:t>
            </a:r>
            <a:r>
              <a:rPr lang="en-US" dirty="0" err="1">
                <a:solidFill>
                  <a:srgbClr val="3363A4"/>
                </a:solidFill>
                <a:latin typeface="Menlo" charset="0"/>
              </a:rPr>
              <a:t>CrossConnectivity</a:t>
            </a:r>
            <a:r>
              <a:rPr lang="en-US" dirty="0" err="1">
                <a:solidFill>
                  <a:srgbClr val="222222"/>
                </a:solidFill>
                <a:latin typeface="Menlo" charset="0"/>
              </a:rPr>
              <a:t>.Current.IsConnected</a:t>
            </a:r>
            <a:r>
              <a:rPr lang="en-US" dirty="0" smtClean="0">
                <a:solidFill>
                  <a:srgbClr val="222222"/>
                </a:solidFill>
                <a:latin typeface="Menlo" charset="0"/>
              </a:rPr>
              <a:t>;</a:t>
            </a:r>
          </a:p>
          <a:p>
            <a:pPr marL="0" indent="0">
              <a:buNone/>
            </a:pPr>
            <a:r>
              <a:rPr lang="en-US" dirty="0" err="1" smtClean="0">
                <a:solidFill>
                  <a:srgbClr val="3363A4"/>
                </a:solidFill>
                <a:latin typeface="Menlo" charset="0"/>
              </a:rPr>
              <a:t>CrossConnectivity</a:t>
            </a:r>
            <a:r>
              <a:rPr lang="en-US" dirty="0" err="1" smtClean="0">
                <a:solidFill>
                  <a:srgbClr val="222222"/>
                </a:solidFill>
                <a:latin typeface="Menlo" charset="0"/>
              </a:rPr>
              <a:t>.Current.ConnectivityChanged</a:t>
            </a:r>
            <a:r>
              <a:rPr lang="en-US" dirty="0">
                <a:solidFill>
                  <a:srgbClr val="222222"/>
                </a:solidFill>
                <a:latin typeface="Menlo" charset="0"/>
              </a:rPr>
              <a:t> += </a:t>
            </a:r>
            <a:r>
              <a:rPr lang="en-US" dirty="0" err="1">
                <a:solidFill>
                  <a:srgbClr val="222222"/>
                </a:solidFill>
                <a:latin typeface="Menlo" charset="0"/>
              </a:rPr>
              <a:t>ConnectivityChanged</a:t>
            </a:r>
            <a:r>
              <a:rPr lang="en-US" dirty="0">
                <a:solidFill>
                  <a:srgbClr val="222222"/>
                </a:solidFill>
                <a:latin typeface="Menlo" charset="0"/>
              </a:rPr>
              <a:t>;</a:t>
            </a: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28907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Fingerprint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909190" cy="4341238"/>
          </a:xfrm>
        </p:spPr>
        <p:txBody>
          <a:bodyPr>
            <a:normAutofit lnSpcReduction="10000"/>
          </a:bodyPr>
          <a:lstStyle/>
          <a:p>
            <a:pPr>
              <a:buFont typeface=".AppleSystemUIFont" charset="-120"/>
              <a:buChar char="-"/>
            </a:pPr>
            <a:r>
              <a:rPr lang="en-US" dirty="0" smtClean="0"/>
              <a:t> </a:t>
            </a:r>
            <a:r>
              <a:rPr lang="en-US" dirty="0" err="1" smtClean="0"/>
              <a:t>Xamarin</a:t>
            </a:r>
            <a:r>
              <a:rPr lang="en-US" dirty="0" smtClean="0"/>
              <a:t> </a:t>
            </a:r>
            <a:r>
              <a:rPr lang="en-US" dirty="0"/>
              <a:t>and </a:t>
            </a:r>
            <a:r>
              <a:rPr lang="en-US" dirty="0" err="1"/>
              <a:t>MvvMCross</a:t>
            </a:r>
            <a:r>
              <a:rPr lang="en-US" dirty="0"/>
              <a:t> plugin for authenticate a user via fingerprint </a:t>
            </a:r>
            <a:r>
              <a:rPr lang="en-US" dirty="0" smtClean="0"/>
              <a:t>sensor</a:t>
            </a:r>
          </a:p>
          <a:p>
            <a:pPr>
              <a:buFont typeface=".AppleSystemUIFont" charset="-120"/>
              <a:buChar char="-"/>
            </a:pPr>
            <a:r>
              <a:rPr lang="en-US" dirty="0"/>
              <a:t> </a:t>
            </a:r>
            <a:r>
              <a:rPr lang="en-US" dirty="0" smtClean="0"/>
              <a:t>Get fingerprint availability and authenticate cross platform</a:t>
            </a:r>
          </a:p>
          <a:p>
            <a:pPr>
              <a:buFont typeface=".AppleSystemUIFont" charset="-120"/>
              <a:buChar char="-"/>
            </a:pPr>
            <a:r>
              <a:rPr lang="en-US" dirty="0" smtClean="0"/>
              <a:t> on iOS standard dialog, on Android customizable dialog</a:t>
            </a:r>
          </a:p>
          <a:p>
            <a:pPr marL="0" indent="0">
              <a:buNone/>
            </a:pPr>
            <a:r>
              <a:rPr lang="pl-PL" dirty="0">
                <a:solidFill>
                  <a:srgbClr val="222222"/>
                </a:solidFill>
                <a:latin typeface="Menlo" charset="0"/>
              </a:rPr>
              <a:t> </a:t>
            </a:r>
            <a:r>
              <a:rPr lang="pl-PL" sz="1800" dirty="0" err="1" smtClean="0">
                <a:solidFill>
                  <a:srgbClr val="009695"/>
                </a:solidFill>
                <a:latin typeface="Menlo" charset="0"/>
              </a:rPr>
              <a:t>var</a:t>
            </a:r>
            <a:r>
              <a:rPr lang="pl-PL" sz="1800" dirty="0">
                <a:solidFill>
                  <a:srgbClr val="222222"/>
                </a:solidFill>
                <a:latin typeface="Menlo" charset="0"/>
              </a:rPr>
              <a:t> </a:t>
            </a:r>
            <a:r>
              <a:rPr lang="pl-PL" sz="1800" dirty="0" err="1">
                <a:solidFill>
                  <a:srgbClr val="222222"/>
                </a:solidFill>
                <a:latin typeface="Menlo" charset="0"/>
              </a:rPr>
              <a:t>result</a:t>
            </a:r>
            <a:r>
              <a:rPr lang="pl-PL" sz="1800" dirty="0">
                <a:solidFill>
                  <a:srgbClr val="222222"/>
                </a:solidFill>
                <a:latin typeface="Menlo" charset="0"/>
              </a:rPr>
              <a:t> = </a:t>
            </a:r>
            <a:r>
              <a:rPr lang="pl-PL" sz="1800" dirty="0" err="1">
                <a:solidFill>
                  <a:srgbClr val="009695"/>
                </a:solidFill>
                <a:latin typeface="Menlo" charset="0"/>
              </a:rPr>
              <a:t>await</a:t>
            </a:r>
            <a:r>
              <a:rPr lang="pl-PL" sz="1800" dirty="0">
                <a:solidFill>
                  <a:srgbClr val="222222"/>
                </a:solidFill>
                <a:latin typeface="Menlo" charset="0"/>
              </a:rPr>
              <a:t> </a:t>
            </a:r>
            <a:r>
              <a:rPr lang="pl-PL" sz="1800" dirty="0" err="1">
                <a:solidFill>
                  <a:srgbClr val="3363A4"/>
                </a:solidFill>
                <a:latin typeface="Menlo" charset="0"/>
              </a:rPr>
              <a:t>CrossFingerprint</a:t>
            </a:r>
            <a:r>
              <a:rPr lang="pl-PL" sz="1800" dirty="0" err="1">
                <a:solidFill>
                  <a:srgbClr val="222222"/>
                </a:solidFill>
                <a:latin typeface="Menlo" charset="0"/>
              </a:rPr>
              <a:t>.Current.AuthenticateAsync</a:t>
            </a:r>
            <a:r>
              <a:rPr lang="pl-PL" sz="1800" dirty="0">
                <a:solidFill>
                  <a:srgbClr val="222222"/>
                </a:solidFill>
                <a:latin typeface="Menlo" charset="0"/>
              </a:rPr>
              <a:t>(</a:t>
            </a:r>
            <a:r>
              <a:rPr lang="pl-PL" sz="1800" dirty="0">
                <a:solidFill>
                  <a:srgbClr val="DB7100"/>
                </a:solidFill>
                <a:latin typeface="Menlo" charset="0"/>
              </a:rPr>
              <a:t>"</a:t>
            </a:r>
            <a:r>
              <a:rPr lang="pl-PL" sz="1800" dirty="0" err="1">
                <a:solidFill>
                  <a:srgbClr val="DB7100"/>
                </a:solidFill>
                <a:latin typeface="Menlo" charset="0"/>
              </a:rPr>
              <a:t>Prove</a:t>
            </a:r>
            <a:r>
              <a:rPr lang="pl-PL" sz="1800" dirty="0">
                <a:solidFill>
                  <a:srgbClr val="DB7100"/>
                </a:solidFill>
                <a:latin typeface="Menlo" charset="0"/>
              </a:rPr>
              <a:t> </a:t>
            </a:r>
            <a:r>
              <a:rPr lang="pl-PL" sz="1800" dirty="0" err="1">
                <a:solidFill>
                  <a:srgbClr val="DB7100"/>
                </a:solidFill>
                <a:latin typeface="Menlo" charset="0"/>
              </a:rPr>
              <a:t>you</a:t>
            </a:r>
            <a:r>
              <a:rPr lang="pl-PL" sz="1800" dirty="0">
                <a:solidFill>
                  <a:srgbClr val="DB7100"/>
                </a:solidFill>
                <a:latin typeface="Menlo" charset="0"/>
              </a:rPr>
              <a:t> </a:t>
            </a:r>
            <a:r>
              <a:rPr lang="pl-PL" sz="1800" dirty="0" err="1">
                <a:solidFill>
                  <a:srgbClr val="DB7100"/>
                </a:solidFill>
                <a:latin typeface="Menlo" charset="0"/>
              </a:rPr>
              <a:t>have</a:t>
            </a:r>
            <a:r>
              <a:rPr lang="pl-PL" sz="1800" dirty="0">
                <a:solidFill>
                  <a:srgbClr val="DB7100"/>
                </a:solidFill>
                <a:latin typeface="Menlo" charset="0"/>
              </a:rPr>
              <a:t> </a:t>
            </a:r>
            <a:r>
              <a:rPr lang="pl-PL" sz="1800" dirty="0" err="1">
                <a:solidFill>
                  <a:srgbClr val="DB7100"/>
                </a:solidFill>
                <a:latin typeface="Menlo" charset="0"/>
              </a:rPr>
              <a:t>fingers</a:t>
            </a:r>
            <a:r>
              <a:rPr lang="pl-PL" sz="1800" dirty="0" smtClean="0">
                <a:solidFill>
                  <a:srgbClr val="DB7100"/>
                </a:solidFill>
                <a:latin typeface="Menlo" charset="0"/>
              </a:rPr>
              <a:t>!"</a:t>
            </a:r>
            <a:r>
              <a:rPr lang="pl-PL" sz="1800" dirty="0" smtClean="0">
                <a:solidFill>
                  <a:srgbClr val="222222"/>
                </a:solidFill>
                <a:latin typeface="Menlo" charset="0"/>
              </a:rPr>
              <a:t>);</a:t>
            </a:r>
          </a:p>
          <a:p>
            <a:pPr marL="0" indent="0">
              <a:buNone/>
            </a:pPr>
            <a:r>
              <a:rPr lang="pl-PL" dirty="0">
                <a:latin typeface="Menlo" charset="0"/>
              </a:rPr>
              <a:t/>
            </a:r>
            <a:br>
              <a:rPr lang="pl-PL" dirty="0">
                <a:latin typeface="Menlo" charset="0"/>
              </a:rPr>
            </a:br>
            <a:r>
              <a:rPr lang="pl-PL" dirty="0">
                <a:solidFill>
                  <a:srgbClr val="222222"/>
                </a:solidFill>
                <a:latin typeface="Menlo" charset="0"/>
              </a:rPr>
              <a:t> </a:t>
            </a:r>
            <a:r>
              <a:rPr lang="pl-PL" sz="1800" dirty="0" err="1" smtClean="0">
                <a:solidFill>
                  <a:srgbClr val="009695"/>
                </a:solidFill>
                <a:latin typeface="Menlo" charset="0"/>
              </a:rPr>
              <a:t>if</a:t>
            </a:r>
            <a:r>
              <a:rPr lang="pl-PL" sz="1800" dirty="0">
                <a:solidFill>
                  <a:srgbClr val="222222"/>
                </a:solidFill>
                <a:latin typeface="Menlo" charset="0"/>
              </a:rPr>
              <a:t> (</a:t>
            </a:r>
            <a:r>
              <a:rPr lang="pl-PL" sz="1800" dirty="0" err="1">
                <a:solidFill>
                  <a:srgbClr val="222222"/>
                </a:solidFill>
                <a:latin typeface="Menlo" charset="0"/>
              </a:rPr>
              <a:t>result.Authenticated</a:t>
            </a:r>
            <a:r>
              <a:rPr lang="pl-PL" sz="1800" dirty="0">
                <a:solidFill>
                  <a:srgbClr val="222222"/>
                </a:solidFill>
                <a:latin typeface="Menlo" charset="0"/>
              </a:rPr>
              <a:t>)</a:t>
            </a:r>
            <a:r>
              <a:rPr lang="pl-PL" sz="1800" dirty="0">
                <a:latin typeface="Menlo" charset="0"/>
              </a:rPr>
              <a:t/>
            </a:r>
            <a:br>
              <a:rPr lang="pl-PL" sz="1800" dirty="0">
                <a:latin typeface="Menlo" charset="0"/>
              </a:rPr>
            </a:br>
            <a:r>
              <a:rPr lang="pl-PL" sz="1800" dirty="0">
                <a:solidFill>
                  <a:srgbClr val="222222"/>
                </a:solidFill>
                <a:latin typeface="Menlo" charset="0"/>
              </a:rPr>
              <a:t> </a:t>
            </a:r>
            <a:r>
              <a:rPr lang="pl-PL" sz="1800" dirty="0" smtClean="0">
                <a:solidFill>
                  <a:srgbClr val="222222"/>
                </a:solidFill>
                <a:latin typeface="Menlo" charset="0"/>
              </a:rPr>
              <a:t>{</a:t>
            </a:r>
            <a:r>
              <a:rPr lang="pl-PL" sz="1800" dirty="0">
                <a:latin typeface="Menlo" charset="0"/>
              </a:rPr>
              <a:t/>
            </a:r>
            <a:br>
              <a:rPr lang="pl-PL" sz="1800" dirty="0">
                <a:latin typeface="Menlo" charset="0"/>
              </a:rPr>
            </a:br>
            <a:r>
              <a:rPr lang="pl-PL" sz="1800" dirty="0">
                <a:solidFill>
                  <a:srgbClr val="222222"/>
                </a:solidFill>
                <a:latin typeface="Menlo" charset="0"/>
              </a:rPr>
              <a:t> </a:t>
            </a:r>
            <a:r>
              <a:rPr lang="pl-PL" sz="1800" dirty="0" smtClean="0">
                <a:solidFill>
                  <a:srgbClr val="222222"/>
                </a:solidFill>
                <a:latin typeface="Menlo" charset="0"/>
              </a:rPr>
              <a:t>    </a:t>
            </a:r>
            <a:r>
              <a:rPr lang="pl-PL" sz="1800" dirty="0" smtClean="0">
                <a:solidFill>
                  <a:srgbClr val="888A85"/>
                </a:solidFill>
                <a:latin typeface="Menlo" charset="0"/>
              </a:rPr>
              <a:t>//</a:t>
            </a:r>
            <a:r>
              <a:rPr lang="pl-PL" sz="1800" dirty="0">
                <a:solidFill>
                  <a:srgbClr val="888A85"/>
                </a:solidFill>
                <a:latin typeface="Menlo" charset="0"/>
              </a:rPr>
              <a:t> do </a:t>
            </a:r>
            <a:r>
              <a:rPr lang="pl-PL" sz="1800" dirty="0" err="1">
                <a:solidFill>
                  <a:srgbClr val="888A85"/>
                </a:solidFill>
                <a:latin typeface="Menlo" charset="0"/>
              </a:rPr>
              <a:t>secret</a:t>
            </a:r>
            <a:r>
              <a:rPr lang="pl-PL" sz="1800" dirty="0">
                <a:solidFill>
                  <a:srgbClr val="888A85"/>
                </a:solidFill>
                <a:latin typeface="Menlo" charset="0"/>
              </a:rPr>
              <a:t> </a:t>
            </a:r>
            <a:r>
              <a:rPr lang="pl-PL" sz="1800" dirty="0" err="1">
                <a:solidFill>
                  <a:srgbClr val="888A85"/>
                </a:solidFill>
                <a:latin typeface="Menlo" charset="0"/>
              </a:rPr>
              <a:t>stuff</a:t>
            </a:r>
            <a:r>
              <a:rPr lang="pl-PL" sz="1800" dirty="0">
                <a:solidFill>
                  <a:srgbClr val="888A85"/>
                </a:solidFill>
                <a:latin typeface="Menlo" charset="0"/>
              </a:rPr>
              <a:t> :)</a:t>
            </a:r>
            <a:r>
              <a:rPr lang="pl-PL" sz="1800" dirty="0">
                <a:latin typeface="Menlo" charset="0"/>
              </a:rPr>
              <a:t/>
            </a:r>
            <a:br>
              <a:rPr lang="pl-PL" sz="1800" dirty="0">
                <a:latin typeface="Menlo" charset="0"/>
              </a:rPr>
            </a:br>
            <a:r>
              <a:rPr lang="pl-PL" sz="1800" dirty="0">
                <a:solidFill>
                  <a:srgbClr val="222222"/>
                </a:solidFill>
                <a:latin typeface="Menlo" charset="0"/>
              </a:rPr>
              <a:t> </a:t>
            </a:r>
            <a:r>
              <a:rPr lang="pl-PL" sz="1800" dirty="0" smtClean="0">
                <a:solidFill>
                  <a:srgbClr val="222222"/>
                </a:solidFill>
                <a:latin typeface="Menlo" charset="0"/>
              </a:rPr>
              <a:t>}</a:t>
            </a:r>
            <a:r>
              <a:rPr lang="pl-PL" sz="1800" dirty="0">
                <a:latin typeface="Menlo" charset="0"/>
              </a:rPr>
              <a:t/>
            </a:r>
            <a:br>
              <a:rPr lang="pl-PL" sz="1800" dirty="0">
                <a:latin typeface="Menlo" charset="0"/>
              </a:rPr>
            </a:br>
            <a:r>
              <a:rPr lang="pl-PL" sz="1800" dirty="0">
                <a:solidFill>
                  <a:srgbClr val="222222"/>
                </a:solidFill>
                <a:latin typeface="Menlo" charset="0"/>
              </a:rPr>
              <a:t> </a:t>
            </a:r>
            <a:r>
              <a:rPr lang="pl-PL" sz="1800" dirty="0" err="1" smtClean="0">
                <a:solidFill>
                  <a:srgbClr val="009695"/>
                </a:solidFill>
                <a:latin typeface="Menlo" charset="0"/>
              </a:rPr>
              <a:t>else</a:t>
            </a:r>
            <a:r>
              <a:rPr lang="pl-PL" sz="1800" dirty="0">
                <a:latin typeface="Menlo" charset="0"/>
              </a:rPr>
              <a:t/>
            </a:r>
            <a:br>
              <a:rPr lang="pl-PL" sz="1800" dirty="0">
                <a:latin typeface="Menlo" charset="0"/>
              </a:rPr>
            </a:br>
            <a:r>
              <a:rPr lang="pl-PL" sz="1800" dirty="0">
                <a:solidFill>
                  <a:srgbClr val="222222"/>
                </a:solidFill>
                <a:latin typeface="Menlo" charset="0"/>
              </a:rPr>
              <a:t> </a:t>
            </a:r>
            <a:r>
              <a:rPr lang="pl-PL" sz="1800" dirty="0" smtClean="0">
                <a:solidFill>
                  <a:srgbClr val="222222"/>
                </a:solidFill>
                <a:latin typeface="Menlo" charset="0"/>
              </a:rPr>
              <a:t>{</a:t>
            </a:r>
            <a:r>
              <a:rPr lang="pl-PL" sz="1800" dirty="0">
                <a:latin typeface="Menlo" charset="0"/>
              </a:rPr>
              <a:t/>
            </a:r>
            <a:br>
              <a:rPr lang="pl-PL" sz="1800" dirty="0">
                <a:latin typeface="Menlo" charset="0"/>
              </a:rPr>
            </a:br>
            <a:r>
              <a:rPr lang="pl-PL" sz="1800" dirty="0">
                <a:solidFill>
                  <a:srgbClr val="222222"/>
                </a:solidFill>
                <a:latin typeface="Menlo" charset="0"/>
              </a:rPr>
              <a:t> </a:t>
            </a:r>
            <a:r>
              <a:rPr lang="pl-PL" sz="1800" dirty="0" smtClean="0">
                <a:solidFill>
                  <a:srgbClr val="222222"/>
                </a:solidFill>
                <a:latin typeface="Menlo" charset="0"/>
              </a:rPr>
              <a:t>    </a:t>
            </a:r>
            <a:r>
              <a:rPr lang="pl-PL" sz="1800" dirty="0" smtClean="0">
                <a:solidFill>
                  <a:srgbClr val="888A85"/>
                </a:solidFill>
                <a:latin typeface="Menlo" charset="0"/>
              </a:rPr>
              <a:t>//</a:t>
            </a:r>
            <a:r>
              <a:rPr lang="pl-PL" sz="1800" dirty="0">
                <a:solidFill>
                  <a:srgbClr val="888A85"/>
                </a:solidFill>
                <a:latin typeface="Menlo" charset="0"/>
              </a:rPr>
              <a:t> not </a:t>
            </a:r>
            <a:r>
              <a:rPr lang="pl-PL" sz="1800" dirty="0" err="1">
                <a:solidFill>
                  <a:srgbClr val="888A85"/>
                </a:solidFill>
                <a:latin typeface="Menlo" charset="0"/>
              </a:rPr>
              <a:t>allowed</a:t>
            </a:r>
            <a:r>
              <a:rPr lang="pl-PL" sz="1800" dirty="0">
                <a:solidFill>
                  <a:srgbClr val="888A85"/>
                </a:solidFill>
                <a:latin typeface="Menlo" charset="0"/>
              </a:rPr>
              <a:t> to do </a:t>
            </a:r>
            <a:r>
              <a:rPr lang="pl-PL" sz="1800" dirty="0" err="1">
                <a:solidFill>
                  <a:srgbClr val="888A85"/>
                </a:solidFill>
                <a:latin typeface="Menlo" charset="0"/>
              </a:rPr>
              <a:t>secret</a:t>
            </a:r>
            <a:r>
              <a:rPr lang="pl-PL" sz="1800" dirty="0">
                <a:solidFill>
                  <a:srgbClr val="888A85"/>
                </a:solidFill>
                <a:latin typeface="Menlo" charset="0"/>
              </a:rPr>
              <a:t> </a:t>
            </a:r>
            <a:r>
              <a:rPr lang="pl-PL" sz="1800" dirty="0" err="1">
                <a:solidFill>
                  <a:srgbClr val="888A85"/>
                </a:solidFill>
                <a:latin typeface="Menlo" charset="0"/>
              </a:rPr>
              <a:t>stuff</a:t>
            </a:r>
            <a:r>
              <a:rPr lang="pl-PL" sz="1800" dirty="0">
                <a:solidFill>
                  <a:srgbClr val="888A85"/>
                </a:solidFill>
                <a:latin typeface="Menlo" charset="0"/>
              </a:rPr>
              <a:t> :(</a:t>
            </a:r>
            <a:r>
              <a:rPr lang="pl-PL" sz="1800" dirty="0">
                <a:latin typeface="Menlo" charset="0"/>
              </a:rPr>
              <a:t/>
            </a:r>
            <a:br>
              <a:rPr lang="pl-PL" sz="1800" dirty="0">
                <a:latin typeface="Menlo" charset="0"/>
              </a:rPr>
            </a:br>
            <a:r>
              <a:rPr lang="pl-PL" sz="1800" dirty="0">
                <a:solidFill>
                  <a:srgbClr val="222222"/>
                </a:solidFill>
                <a:latin typeface="Menlo" charset="0"/>
              </a:rPr>
              <a:t> </a:t>
            </a:r>
            <a:r>
              <a:rPr lang="pl-PL" sz="1800" dirty="0" smtClean="0">
                <a:solidFill>
                  <a:srgbClr val="222222"/>
                </a:solidFill>
                <a:latin typeface="Menlo" charset="0"/>
              </a:rPr>
              <a:t>}</a:t>
            </a:r>
            <a:r>
              <a:rPr lang="pl-PL" sz="1800" dirty="0" smtClean="0"/>
              <a:t> </a:t>
            </a:r>
            <a:endParaRPr lang="en-US" sz="1800" dirty="0"/>
          </a:p>
        </p:txBody>
      </p:sp>
    </p:spTree>
    <p:extLst>
      <p:ext uri="{BB962C8B-B14F-4D97-AF65-F5344CB8AC3E}">
        <p14:creationId xmlns:p14="http://schemas.microsoft.com/office/powerpoint/2010/main" val="65918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MvvmCross</a:t>
            </a:r>
            <a:r>
              <a:rPr lang="en-US" dirty="0" smtClean="0"/>
              <a:t>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a:t>NET MVVM framework for cross-platform solutions, including </a:t>
            </a:r>
            <a:r>
              <a:rPr lang="en-US" dirty="0" err="1"/>
              <a:t>Xamarin.iOS</a:t>
            </a:r>
            <a:r>
              <a:rPr lang="en-US" dirty="0"/>
              <a:t>, </a:t>
            </a:r>
            <a:r>
              <a:rPr lang="en-US" dirty="0" err="1"/>
              <a:t>Xamarin.Android</a:t>
            </a:r>
            <a:r>
              <a:rPr lang="en-US" dirty="0"/>
              <a:t>, Windows and Mac</a:t>
            </a:r>
            <a:r>
              <a:rPr lang="en-US" dirty="0" smtClean="0"/>
              <a:t>.</a:t>
            </a:r>
          </a:p>
          <a:p>
            <a:pPr>
              <a:buFont typeface=".AppleSystemUIFont" charset="-120"/>
              <a:buChar char="-"/>
            </a:pPr>
            <a:r>
              <a:rPr lang="en-US" dirty="0"/>
              <a:t> </a:t>
            </a:r>
            <a:r>
              <a:rPr lang="en-US" dirty="0" smtClean="0"/>
              <a:t>Layout binding from core </a:t>
            </a:r>
            <a:r>
              <a:rPr lang="en-US" dirty="0" err="1" smtClean="0"/>
              <a:t>Viewmodel</a:t>
            </a:r>
            <a:r>
              <a:rPr lang="en-US" dirty="0" smtClean="0"/>
              <a:t> to Native view</a:t>
            </a:r>
          </a:p>
          <a:p>
            <a:pPr>
              <a:buFont typeface=".AppleSystemUIFont" charset="-120"/>
              <a:buChar char="-"/>
            </a:pPr>
            <a:r>
              <a:rPr lang="en-US" dirty="0"/>
              <a:t> </a:t>
            </a:r>
            <a:r>
              <a:rPr lang="en-US" dirty="0" smtClean="0"/>
              <a:t>Cross platform navigation</a:t>
            </a:r>
          </a:p>
          <a:p>
            <a:pPr>
              <a:buFont typeface=".AppleSystemUIFont" charset="-120"/>
              <a:buChar char="-"/>
            </a:pPr>
            <a:r>
              <a:rPr lang="en-US" dirty="0" smtClean="0"/>
              <a:t> </a:t>
            </a:r>
            <a:r>
              <a:rPr lang="en-US" dirty="0" err="1" smtClean="0"/>
              <a:t>IoC</a:t>
            </a:r>
            <a:r>
              <a:rPr lang="en-US" dirty="0" smtClean="0"/>
              <a:t> container</a:t>
            </a:r>
          </a:p>
          <a:p>
            <a:pPr>
              <a:buFont typeface=".AppleSystemUIFont" charset="-120"/>
              <a:buChar char="-"/>
            </a:pPr>
            <a:r>
              <a:rPr lang="en-US" dirty="0"/>
              <a:t> </a:t>
            </a:r>
            <a:r>
              <a:rPr lang="en-US" dirty="0" smtClean="0"/>
              <a:t>Out of the box presenters for Android, iOS, Mac and WPF to easily handle big view patterns: root view, tabs, modal view, split view</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7890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App Billing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a:t>Cross-platform In App Billing Plugin for </a:t>
            </a:r>
            <a:r>
              <a:rPr lang="en-US" dirty="0" err="1"/>
              <a:t>Xamarin</a:t>
            </a:r>
            <a:endParaRPr lang="en-US" dirty="0" smtClean="0"/>
          </a:p>
          <a:p>
            <a:pPr>
              <a:buFont typeface=".AppleSystemUIFont" charset="-120"/>
              <a:buChar char="-"/>
            </a:pPr>
            <a:r>
              <a:rPr lang="en-US" dirty="0" smtClean="0"/>
              <a:t> Makes adding in-app purchases to your app a lot simpler and everything can be handled by the shared core code</a:t>
            </a:r>
          </a:p>
          <a:p>
            <a:pPr>
              <a:buFont typeface=".AppleSystemUIFont" charset="-120"/>
              <a:buChar char="-"/>
            </a:pPr>
            <a:r>
              <a:rPr lang="en-US" dirty="0"/>
              <a:t> </a:t>
            </a:r>
            <a:r>
              <a:rPr lang="en-US" dirty="0" smtClean="0"/>
              <a:t>Excellent documentation</a:t>
            </a:r>
          </a:p>
          <a:p>
            <a:pPr>
              <a:buFont typeface=".AppleSystemUIFont" charset="-120"/>
              <a:buChar char="-"/>
            </a:pPr>
            <a:r>
              <a:rPr lang="en-US" dirty="0"/>
              <a:t> </a:t>
            </a:r>
            <a:r>
              <a:rPr lang="en-US" dirty="0" smtClean="0"/>
              <a:t>Supports consumable and non-consumable items, subscriptions and checking/restoring bought items</a:t>
            </a:r>
          </a:p>
        </p:txBody>
      </p:sp>
    </p:spTree>
    <p:extLst>
      <p:ext uri="{BB962C8B-B14F-4D97-AF65-F5344CB8AC3E}">
        <p14:creationId xmlns:p14="http://schemas.microsoft.com/office/powerpoint/2010/main" val="166871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App Billing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fontScale="92500" lnSpcReduction="10000"/>
          </a:bodyPr>
          <a:lstStyle/>
          <a:p>
            <a:pPr marL="0" indent="0">
              <a:buNone/>
            </a:pPr>
            <a:r>
              <a:rPr lang="en-US" dirty="0">
                <a:solidFill>
                  <a:srgbClr val="AA759F"/>
                </a:solidFill>
              </a:rPr>
              <a:t>public</a:t>
            </a:r>
            <a:r>
              <a:rPr lang="en-US" dirty="0"/>
              <a:t> </a:t>
            </a:r>
            <a:r>
              <a:rPr lang="en-US" dirty="0" err="1">
                <a:solidFill>
                  <a:srgbClr val="AA759F"/>
                </a:solidFill>
              </a:rPr>
              <a:t>async</a:t>
            </a:r>
            <a:r>
              <a:rPr lang="en-US" dirty="0"/>
              <a:t> Task</a:t>
            </a:r>
            <a:r>
              <a:rPr lang="en-US" dirty="0">
                <a:solidFill>
                  <a:srgbClr val="D0D0D0"/>
                </a:solidFill>
              </a:rPr>
              <a:t>&lt;</a:t>
            </a:r>
            <a:r>
              <a:rPr lang="en-US" dirty="0">
                <a:solidFill>
                  <a:srgbClr val="D28445"/>
                </a:solidFill>
              </a:rPr>
              <a:t>bool</a:t>
            </a:r>
            <a:r>
              <a:rPr lang="en-US" dirty="0">
                <a:solidFill>
                  <a:srgbClr val="D0D0D0"/>
                </a:solidFill>
              </a:rPr>
              <a:t>&gt;</a:t>
            </a:r>
            <a:r>
              <a:rPr lang="en-US" dirty="0"/>
              <a:t> </a:t>
            </a:r>
            <a:r>
              <a:rPr lang="en-US" dirty="0" err="1"/>
              <a:t>PurchaseItem</a:t>
            </a:r>
            <a:r>
              <a:rPr lang="en-US" dirty="0">
                <a:solidFill>
                  <a:srgbClr val="D0D0D0"/>
                </a:solidFill>
              </a:rPr>
              <a:t>(</a:t>
            </a:r>
            <a:r>
              <a:rPr lang="en-US" dirty="0">
                <a:solidFill>
                  <a:srgbClr val="D28445"/>
                </a:solidFill>
              </a:rPr>
              <a:t>string</a:t>
            </a:r>
            <a:r>
              <a:rPr lang="en-US" dirty="0"/>
              <a:t> </a:t>
            </a:r>
            <a:r>
              <a:rPr lang="en-US" dirty="0" err="1"/>
              <a:t>productId</a:t>
            </a:r>
            <a:r>
              <a:rPr lang="en-US" dirty="0">
                <a:solidFill>
                  <a:srgbClr val="D0D0D0"/>
                </a:solidFill>
              </a:rPr>
              <a:t>,</a:t>
            </a:r>
            <a:r>
              <a:rPr lang="en-US" dirty="0"/>
              <a:t> </a:t>
            </a:r>
            <a:r>
              <a:rPr lang="en-US" dirty="0">
                <a:solidFill>
                  <a:srgbClr val="D28445"/>
                </a:solidFill>
              </a:rPr>
              <a:t>string</a:t>
            </a:r>
            <a:r>
              <a:rPr lang="en-US" dirty="0"/>
              <a:t> payload</a:t>
            </a:r>
            <a:r>
              <a:rPr lang="en-US" dirty="0">
                <a:solidFill>
                  <a:srgbClr val="D0D0D0"/>
                </a:solidFill>
              </a:rPr>
              <a:t>)</a:t>
            </a:r>
            <a:r>
              <a:rPr lang="en-US" dirty="0"/>
              <a:t> </a:t>
            </a:r>
            <a:br>
              <a:rPr lang="en-US" dirty="0"/>
            </a:br>
            <a:r>
              <a:rPr lang="en-US" dirty="0" smtClean="0">
                <a:solidFill>
                  <a:srgbClr val="D0D0D0"/>
                </a:solidFill>
              </a:rPr>
              <a:t>{</a:t>
            </a:r>
          </a:p>
          <a:p>
            <a:pPr marL="0" indent="0">
              <a:buNone/>
            </a:pPr>
            <a:r>
              <a:rPr lang="en-US" dirty="0"/>
              <a:t> </a:t>
            </a:r>
            <a:r>
              <a:rPr lang="en-US" dirty="0" smtClean="0"/>
              <a:t>   </a:t>
            </a:r>
            <a:r>
              <a:rPr lang="en-US" dirty="0" err="1" smtClean="0">
                <a:solidFill>
                  <a:srgbClr val="D28445"/>
                </a:solidFill>
              </a:rPr>
              <a:t>var</a:t>
            </a:r>
            <a:r>
              <a:rPr lang="en-US" dirty="0" smtClean="0"/>
              <a:t> </a:t>
            </a:r>
            <a:r>
              <a:rPr lang="en-US" dirty="0"/>
              <a:t>billing </a:t>
            </a:r>
            <a:r>
              <a:rPr lang="en-US" dirty="0">
                <a:solidFill>
                  <a:srgbClr val="D0D0D0"/>
                </a:solidFill>
              </a:rPr>
              <a:t>=</a:t>
            </a:r>
            <a:r>
              <a:rPr lang="en-US" dirty="0"/>
              <a:t> </a:t>
            </a:r>
            <a:r>
              <a:rPr lang="en-US" dirty="0" err="1"/>
              <a:t>CrossInAppBilling</a:t>
            </a:r>
            <a:r>
              <a:rPr lang="en-US" dirty="0" err="1">
                <a:solidFill>
                  <a:srgbClr val="D0D0D0"/>
                </a:solidFill>
              </a:rPr>
              <a:t>.</a:t>
            </a:r>
            <a:r>
              <a:rPr lang="en-US" dirty="0" err="1"/>
              <a:t>Current</a:t>
            </a:r>
            <a:r>
              <a:rPr lang="en-US" dirty="0">
                <a:solidFill>
                  <a:srgbClr val="D0D0D0"/>
                </a:solidFill>
              </a:rPr>
              <a:t>;</a:t>
            </a:r>
            <a:r>
              <a:rPr lang="en-US" dirty="0"/>
              <a:t> </a:t>
            </a:r>
          </a:p>
          <a:p>
            <a:pPr marL="0" indent="0">
              <a:buNone/>
            </a:pPr>
            <a:r>
              <a:rPr lang="en-US" dirty="0" smtClean="0">
                <a:solidFill>
                  <a:srgbClr val="D28445"/>
                </a:solidFill>
              </a:rPr>
              <a:t>    </a:t>
            </a:r>
            <a:r>
              <a:rPr lang="en-US" dirty="0" err="1" smtClean="0">
                <a:solidFill>
                  <a:srgbClr val="D28445"/>
                </a:solidFill>
              </a:rPr>
              <a:t>var</a:t>
            </a:r>
            <a:r>
              <a:rPr lang="en-US" dirty="0" smtClean="0"/>
              <a:t> </a:t>
            </a:r>
            <a:r>
              <a:rPr lang="en-US" dirty="0"/>
              <a:t>purchase </a:t>
            </a:r>
            <a:r>
              <a:rPr lang="en-US" dirty="0">
                <a:solidFill>
                  <a:srgbClr val="D0D0D0"/>
                </a:solidFill>
              </a:rPr>
              <a:t>=</a:t>
            </a:r>
            <a:r>
              <a:rPr lang="en-US" dirty="0"/>
              <a:t> </a:t>
            </a:r>
            <a:r>
              <a:rPr lang="en-US" dirty="0">
                <a:solidFill>
                  <a:srgbClr val="AA759F"/>
                </a:solidFill>
              </a:rPr>
              <a:t>await</a:t>
            </a:r>
            <a:r>
              <a:rPr lang="en-US" dirty="0"/>
              <a:t> </a:t>
            </a:r>
            <a:r>
              <a:rPr lang="en-US" dirty="0" err="1"/>
              <a:t>billing</a:t>
            </a:r>
            <a:r>
              <a:rPr lang="en-US" dirty="0" err="1">
                <a:solidFill>
                  <a:srgbClr val="D0D0D0"/>
                </a:solidFill>
              </a:rPr>
              <a:t>.</a:t>
            </a:r>
            <a:r>
              <a:rPr lang="en-US" dirty="0" err="1"/>
              <a:t>PurchaseAsync</a:t>
            </a:r>
            <a:r>
              <a:rPr lang="en-US" dirty="0">
                <a:solidFill>
                  <a:srgbClr val="D0D0D0"/>
                </a:solidFill>
              </a:rPr>
              <a:t>(</a:t>
            </a:r>
            <a:r>
              <a:rPr lang="en-US" dirty="0" err="1"/>
              <a:t>productId</a:t>
            </a:r>
            <a:r>
              <a:rPr lang="en-US" dirty="0">
                <a:solidFill>
                  <a:srgbClr val="D0D0D0"/>
                </a:solidFill>
              </a:rPr>
              <a:t>,</a:t>
            </a:r>
            <a:r>
              <a:rPr lang="en-US" dirty="0"/>
              <a:t> </a:t>
            </a:r>
            <a:r>
              <a:rPr lang="en-US" dirty="0" err="1"/>
              <a:t>ItemType</a:t>
            </a:r>
            <a:r>
              <a:rPr lang="en-US" dirty="0" err="1">
                <a:solidFill>
                  <a:srgbClr val="D0D0D0"/>
                </a:solidFill>
              </a:rPr>
              <a:t>.</a:t>
            </a:r>
            <a:r>
              <a:rPr lang="en-US" dirty="0" err="1"/>
              <a:t>InAppPurchase</a:t>
            </a:r>
            <a:r>
              <a:rPr lang="en-US" dirty="0">
                <a:solidFill>
                  <a:srgbClr val="D0D0D0"/>
                </a:solidFill>
              </a:rPr>
              <a:t>,</a:t>
            </a:r>
            <a:r>
              <a:rPr lang="en-US" dirty="0"/>
              <a:t> payload</a:t>
            </a:r>
            <a:r>
              <a:rPr lang="en-US" dirty="0">
                <a:solidFill>
                  <a:srgbClr val="D0D0D0"/>
                </a:solidFill>
              </a:rPr>
              <a:t>);</a:t>
            </a:r>
            <a:r>
              <a:rPr lang="en-US" dirty="0"/>
              <a:t> </a:t>
            </a:r>
            <a:endParaRPr lang="en-US" dirty="0" smtClean="0"/>
          </a:p>
          <a:p>
            <a:pPr marL="0" indent="0">
              <a:buNone/>
            </a:pPr>
            <a:r>
              <a:rPr lang="en-US" dirty="0" smtClean="0">
                <a:solidFill>
                  <a:srgbClr val="AA759F"/>
                </a:solidFill>
              </a:rPr>
              <a:t>    if</a:t>
            </a:r>
            <a:r>
              <a:rPr lang="en-US" dirty="0" smtClean="0">
                <a:solidFill>
                  <a:srgbClr val="D0D0D0"/>
                </a:solidFill>
              </a:rPr>
              <a:t>(</a:t>
            </a:r>
            <a:r>
              <a:rPr lang="en-US" dirty="0" smtClean="0"/>
              <a:t>purchase </a:t>
            </a:r>
            <a:r>
              <a:rPr lang="en-US" dirty="0">
                <a:solidFill>
                  <a:srgbClr val="D0D0D0"/>
                </a:solidFill>
              </a:rPr>
              <a:t>==</a:t>
            </a:r>
            <a:r>
              <a:rPr lang="en-US" dirty="0"/>
              <a:t> </a:t>
            </a:r>
            <a:r>
              <a:rPr lang="en-US" dirty="0">
                <a:solidFill>
                  <a:srgbClr val="AA759F"/>
                </a:solidFill>
              </a:rPr>
              <a:t>null</a:t>
            </a:r>
            <a:r>
              <a:rPr lang="en-US" dirty="0">
                <a:solidFill>
                  <a:srgbClr val="D0D0D0"/>
                </a:solidFill>
              </a:rPr>
              <a:t>)</a:t>
            </a:r>
            <a:r>
              <a:rPr lang="en-US" dirty="0"/>
              <a:t> </a:t>
            </a:r>
            <a:r>
              <a:rPr lang="en-US" dirty="0" smtClean="0"/>
              <a:t/>
            </a:r>
            <a:br>
              <a:rPr lang="en-US" dirty="0" smtClean="0"/>
            </a:br>
            <a:r>
              <a:rPr lang="en-US" dirty="0" smtClean="0"/>
              <a:t>    </a:t>
            </a:r>
            <a:r>
              <a:rPr lang="en-US" dirty="0" smtClean="0">
                <a:solidFill>
                  <a:srgbClr val="D0D0D0"/>
                </a:solidFill>
              </a:rPr>
              <a:t>{</a:t>
            </a:r>
            <a:br>
              <a:rPr lang="en-US" dirty="0" smtClean="0">
                <a:solidFill>
                  <a:srgbClr val="D0D0D0"/>
                </a:solidFill>
              </a:rPr>
            </a:br>
            <a:r>
              <a:rPr lang="en-US" dirty="0" smtClean="0">
                <a:solidFill>
                  <a:srgbClr val="D0D0D0"/>
                </a:solidFill>
              </a:rPr>
              <a:t>        </a:t>
            </a:r>
            <a:r>
              <a:rPr lang="en-US" dirty="0" smtClean="0">
                <a:solidFill>
                  <a:srgbClr val="888888"/>
                </a:solidFill>
              </a:rPr>
              <a:t>//</a:t>
            </a:r>
            <a:r>
              <a:rPr lang="en-US" dirty="0">
                <a:solidFill>
                  <a:srgbClr val="888888"/>
                </a:solidFill>
              </a:rPr>
              <a:t>did not purchase </a:t>
            </a:r>
            <a:r>
              <a:rPr lang="en-US" dirty="0" smtClean="0">
                <a:solidFill>
                  <a:srgbClr val="888888"/>
                </a:solidFill>
              </a:rPr>
              <a:t/>
            </a:r>
            <a:br>
              <a:rPr lang="en-US" dirty="0" smtClean="0">
                <a:solidFill>
                  <a:srgbClr val="888888"/>
                </a:solidFill>
              </a:rPr>
            </a:br>
            <a:r>
              <a:rPr lang="en-US" dirty="0" smtClean="0">
                <a:solidFill>
                  <a:srgbClr val="888888"/>
                </a:solidFill>
              </a:rPr>
              <a:t>    </a:t>
            </a:r>
            <a:r>
              <a:rPr lang="en-US" dirty="0" smtClean="0">
                <a:solidFill>
                  <a:srgbClr val="D0D0D0"/>
                </a:solidFill>
              </a:rPr>
              <a:t>}</a:t>
            </a:r>
            <a:br>
              <a:rPr lang="en-US" dirty="0" smtClean="0">
                <a:solidFill>
                  <a:srgbClr val="D0D0D0"/>
                </a:solidFill>
              </a:rPr>
            </a:br>
            <a:r>
              <a:rPr lang="en-US" dirty="0" smtClean="0">
                <a:solidFill>
                  <a:srgbClr val="D0D0D0"/>
                </a:solidFill>
              </a:rPr>
              <a:t>   </a:t>
            </a:r>
            <a:r>
              <a:rPr lang="en-US" dirty="0" smtClean="0"/>
              <a:t> </a:t>
            </a:r>
            <a:r>
              <a:rPr lang="en-US" dirty="0" smtClean="0">
                <a:solidFill>
                  <a:srgbClr val="AA759F"/>
                </a:solidFill>
              </a:rPr>
              <a:t>else</a:t>
            </a:r>
            <a:br>
              <a:rPr lang="en-US" dirty="0" smtClean="0">
                <a:solidFill>
                  <a:srgbClr val="AA759F"/>
                </a:solidFill>
              </a:rPr>
            </a:br>
            <a:r>
              <a:rPr lang="en-US" dirty="0" smtClean="0">
                <a:solidFill>
                  <a:srgbClr val="AA759F"/>
                </a:solidFill>
              </a:rPr>
              <a:t>   </a:t>
            </a:r>
            <a:r>
              <a:rPr lang="en-US" dirty="0" smtClean="0"/>
              <a:t> </a:t>
            </a:r>
            <a:r>
              <a:rPr lang="en-US" dirty="0" smtClean="0">
                <a:solidFill>
                  <a:srgbClr val="D0D0D0"/>
                </a:solidFill>
              </a:rPr>
              <a:t>{</a:t>
            </a:r>
            <a:br>
              <a:rPr lang="en-US" dirty="0" smtClean="0">
                <a:solidFill>
                  <a:srgbClr val="D0D0D0"/>
                </a:solidFill>
              </a:rPr>
            </a:br>
            <a:r>
              <a:rPr lang="en-US" dirty="0" smtClean="0">
                <a:solidFill>
                  <a:srgbClr val="D0D0D0"/>
                </a:solidFill>
              </a:rPr>
              <a:t>        </a:t>
            </a:r>
            <a:r>
              <a:rPr lang="en-US" dirty="0" smtClean="0">
                <a:solidFill>
                  <a:srgbClr val="888888"/>
                </a:solidFill>
              </a:rPr>
              <a:t>//</a:t>
            </a:r>
            <a:r>
              <a:rPr lang="en-US" dirty="0">
                <a:solidFill>
                  <a:srgbClr val="888888"/>
                </a:solidFill>
              </a:rPr>
              <a:t>purchased! </a:t>
            </a:r>
            <a:r>
              <a:rPr lang="en-US" dirty="0" smtClean="0">
                <a:solidFill>
                  <a:srgbClr val="888888"/>
                </a:solidFill>
              </a:rPr>
              <a:t/>
            </a:r>
            <a:br>
              <a:rPr lang="en-US" dirty="0" smtClean="0">
                <a:solidFill>
                  <a:srgbClr val="888888"/>
                </a:solidFill>
              </a:rPr>
            </a:br>
            <a:r>
              <a:rPr lang="en-US" dirty="0" smtClean="0">
                <a:solidFill>
                  <a:srgbClr val="888888"/>
                </a:solidFill>
              </a:rPr>
              <a:t>    </a:t>
            </a:r>
            <a:r>
              <a:rPr lang="en-US" dirty="0" smtClean="0">
                <a:solidFill>
                  <a:srgbClr val="D0D0D0"/>
                </a:solidFill>
              </a:rPr>
              <a:t>}</a:t>
            </a:r>
          </a:p>
          <a:p>
            <a:pPr marL="0" indent="0">
              <a:buNone/>
            </a:pPr>
            <a:r>
              <a:rPr lang="en-US" dirty="0">
                <a:solidFill>
                  <a:srgbClr val="D0D0D0"/>
                </a:solidFill>
              </a:rPr>
              <a:t>}</a:t>
            </a:r>
            <a:endParaRPr lang="en-US" dirty="0" smtClean="0"/>
          </a:p>
        </p:txBody>
      </p:sp>
    </p:spTree>
    <p:extLst>
      <p:ext uri="{BB962C8B-B14F-4D97-AF65-F5344CB8AC3E}">
        <p14:creationId xmlns:p14="http://schemas.microsoft.com/office/powerpoint/2010/main" val="1570854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a:t>Check and Request Permissions Plugin for </a:t>
            </a:r>
            <a:r>
              <a:rPr lang="en-US" dirty="0" err="1"/>
              <a:t>Xamarin</a:t>
            </a:r>
            <a:r>
              <a:rPr lang="en-US" dirty="0"/>
              <a:t> and </a:t>
            </a:r>
            <a:r>
              <a:rPr lang="en-US" dirty="0" smtClean="0"/>
              <a:t>Windows</a:t>
            </a:r>
          </a:p>
          <a:p>
            <a:pPr>
              <a:buFont typeface=".AppleSystemUIFont" charset="-120"/>
              <a:buChar char="-"/>
            </a:pPr>
            <a:r>
              <a:rPr lang="en-US" dirty="0" smtClean="0"/>
              <a:t> Both recent Android and iOS versions require apps to request permissions at runtime instead of initially</a:t>
            </a:r>
          </a:p>
          <a:p>
            <a:pPr>
              <a:buFont typeface=".AppleSystemUIFont" charset="-120"/>
              <a:buChar char="-"/>
            </a:pPr>
            <a:r>
              <a:rPr lang="en-US" dirty="0"/>
              <a:t> </a:t>
            </a:r>
            <a:r>
              <a:rPr lang="en-US" dirty="0" smtClean="0"/>
              <a:t>Plugin supports getting permissions status, requesting new permissions and handling permissions status from your shared code</a:t>
            </a:r>
          </a:p>
          <a:p>
            <a:pPr>
              <a:buFont typeface=".AppleSystemUIFont" charset="-120"/>
              <a:buChar char="-"/>
            </a:pPr>
            <a:r>
              <a:rPr lang="en-US" dirty="0" smtClean="0"/>
              <a:t> Supported permissions: Calendar, Camera, Contacts, Location, Microphone, Phone, Photos, Reminders, Sensors, </a:t>
            </a:r>
            <a:r>
              <a:rPr lang="en-US" dirty="0" err="1" smtClean="0"/>
              <a:t>Sms</a:t>
            </a:r>
            <a:r>
              <a:rPr lang="en-US" dirty="0" smtClean="0"/>
              <a:t>, Storage, </a:t>
            </a:r>
            <a:r>
              <a:rPr lang="en-US" dirty="0" smtClean="0"/>
              <a:t>Speech</a:t>
            </a:r>
          </a:p>
          <a:p>
            <a:pPr>
              <a:buFont typeface=".AppleSystemUIFont" charset="-120"/>
              <a:buChar char="-"/>
            </a:pPr>
            <a:r>
              <a:rPr lang="en-US" dirty="0"/>
              <a:t> </a:t>
            </a:r>
            <a:r>
              <a:rPr lang="en-US" dirty="0" smtClean="0"/>
              <a:t>on iOS this adds calendar permission requirement even if you don’t use it</a:t>
            </a:r>
            <a:endParaRPr lang="en-US" dirty="0" smtClean="0"/>
          </a:p>
        </p:txBody>
      </p:sp>
    </p:spTree>
    <p:extLst>
      <p:ext uri="{BB962C8B-B14F-4D97-AF65-F5344CB8AC3E}">
        <p14:creationId xmlns:p14="http://schemas.microsoft.com/office/powerpoint/2010/main" val="12617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79" y="2019805"/>
            <a:ext cx="10690167" cy="3828023"/>
          </a:xfrm>
        </p:spPr>
        <p:txBody>
          <a:bodyPr>
            <a:normAutofit/>
          </a:bodyPr>
          <a:lstStyle/>
          <a:p>
            <a:pPr marL="0" indent="0">
              <a:buNone/>
            </a:pPr>
            <a:r>
              <a:rPr lang="en-US" dirty="0" err="1">
                <a:solidFill>
                  <a:srgbClr val="D73A49"/>
                </a:solidFill>
              </a:rPr>
              <a:t>var</a:t>
            </a:r>
            <a:r>
              <a:rPr lang="en-US" dirty="0"/>
              <a:t> </a:t>
            </a:r>
            <a:r>
              <a:rPr lang="en-US" dirty="0">
                <a:solidFill>
                  <a:srgbClr val="6F42C1"/>
                </a:solidFill>
              </a:rPr>
              <a:t>status </a:t>
            </a:r>
            <a:r>
              <a:rPr lang="en-US" dirty="0"/>
              <a:t>= </a:t>
            </a:r>
            <a:r>
              <a:rPr lang="en-US" dirty="0">
                <a:solidFill>
                  <a:srgbClr val="D73A49"/>
                </a:solidFill>
              </a:rPr>
              <a:t>await</a:t>
            </a:r>
            <a:r>
              <a:rPr lang="en-US" dirty="0"/>
              <a:t> </a:t>
            </a:r>
            <a:r>
              <a:rPr lang="en-US" dirty="0" err="1" smtClean="0"/>
              <a:t>CrossPermissions.Current.CheckPermissionStatusAsync</a:t>
            </a:r>
            <a:r>
              <a:rPr lang="en-US" dirty="0" smtClean="0"/>
              <a:t>(</a:t>
            </a:r>
            <a:r>
              <a:rPr lang="en-US" dirty="0" err="1" smtClean="0"/>
              <a:t>Permission.Location</a:t>
            </a:r>
            <a:r>
              <a:rPr lang="en-US" dirty="0" smtClean="0"/>
              <a:t>);</a:t>
            </a:r>
          </a:p>
          <a:p>
            <a:pPr marL="0" indent="0">
              <a:buNone/>
            </a:pPr>
            <a:r>
              <a:rPr lang="en-US" dirty="0">
                <a:solidFill>
                  <a:srgbClr val="D73A49"/>
                </a:solidFill>
              </a:rPr>
              <a:t>if</a:t>
            </a:r>
            <a:r>
              <a:rPr lang="en-US" dirty="0"/>
              <a:t>(</a:t>
            </a:r>
            <a:r>
              <a:rPr lang="en-US" dirty="0">
                <a:solidFill>
                  <a:srgbClr val="D73A49"/>
                </a:solidFill>
              </a:rPr>
              <a:t>await</a:t>
            </a:r>
            <a:r>
              <a:rPr lang="en-US" dirty="0"/>
              <a:t> CrossPermissions.Current.ShouldShowRequestPermissionRationaleAsync(</a:t>
            </a:r>
            <a:r>
              <a:rPr lang="en-US" dirty="0" err="1"/>
              <a:t>Permission.Location</a:t>
            </a:r>
            <a:r>
              <a:rPr lang="en-US" dirty="0" smtClean="0"/>
              <a:t>))</a:t>
            </a:r>
            <a:br>
              <a:rPr lang="en-US" dirty="0" smtClean="0"/>
            </a:br>
            <a:r>
              <a:rPr lang="en-US" dirty="0" smtClean="0"/>
              <a:t>{</a:t>
            </a:r>
            <a:br>
              <a:rPr lang="en-US" dirty="0" smtClean="0"/>
            </a:br>
            <a:r>
              <a:rPr lang="en-US" dirty="0" smtClean="0"/>
              <a:t>    </a:t>
            </a:r>
            <a:r>
              <a:rPr lang="en-US" dirty="0" smtClean="0">
                <a:solidFill>
                  <a:srgbClr val="D73A49"/>
                </a:solidFill>
              </a:rPr>
              <a:t>await</a:t>
            </a:r>
            <a:r>
              <a:rPr lang="en-US" dirty="0" smtClean="0"/>
              <a:t> </a:t>
            </a:r>
            <a:r>
              <a:rPr lang="en-US" dirty="0" err="1"/>
              <a:t>DisplayAlert</a:t>
            </a:r>
            <a:r>
              <a:rPr lang="en-US" dirty="0"/>
              <a:t>(</a:t>
            </a:r>
            <a:r>
              <a:rPr lang="en-US" dirty="0">
                <a:solidFill>
                  <a:srgbClr val="032F62"/>
                </a:solidFill>
              </a:rPr>
              <a:t>"Need location"</a:t>
            </a:r>
            <a:r>
              <a:rPr lang="en-US" dirty="0"/>
              <a:t>, </a:t>
            </a:r>
            <a:r>
              <a:rPr lang="en-US" dirty="0">
                <a:solidFill>
                  <a:srgbClr val="032F62"/>
                </a:solidFill>
              </a:rPr>
              <a:t>"</a:t>
            </a:r>
            <a:r>
              <a:rPr lang="en-US" dirty="0" err="1">
                <a:solidFill>
                  <a:srgbClr val="032F62"/>
                </a:solidFill>
              </a:rPr>
              <a:t>Gunna</a:t>
            </a:r>
            <a:r>
              <a:rPr lang="en-US" dirty="0">
                <a:solidFill>
                  <a:srgbClr val="032F62"/>
                </a:solidFill>
              </a:rPr>
              <a:t> need that location"</a:t>
            </a:r>
            <a:r>
              <a:rPr lang="en-US" dirty="0"/>
              <a:t>, </a:t>
            </a:r>
            <a:r>
              <a:rPr lang="en-US" dirty="0">
                <a:solidFill>
                  <a:srgbClr val="032F62"/>
                </a:solidFill>
              </a:rPr>
              <a:t>"OK</a:t>
            </a:r>
            <a:r>
              <a:rPr lang="en-US" dirty="0" smtClean="0">
                <a:solidFill>
                  <a:srgbClr val="032F62"/>
                </a:solidFill>
              </a:rPr>
              <a:t>"</a:t>
            </a:r>
            <a:r>
              <a:rPr lang="en-US" dirty="0" smtClean="0"/>
              <a:t>);</a:t>
            </a:r>
            <a:br>
              <a:rPr lang="en-US" dirty="0" smtClean="0"/>
            </a:br>
            <a:r>
              <a:rPr lang="en-US" dirty="0" smtClean="0"/>
              <a:t>}</a:t>
            </a:r>
            <a:endParaRPr lang="en-US" dirty="0"/>
          </a:p>
          <a:p>
            <a:pPr marL="0" indent="0">
              <a:buNone/>
            </a:pPr>
            <a:r>
              <a:rPr lang="en-US" dirty="0" err="1" smtClean="0">
                <a:solidFill>
                  <a:srgbClr val="D73A49"/>
                </a:solidFill>
              </a:rPr>
              <a:t>var</a:t>
            </a:r>
            <a:r>
              <a:rPr lang="en-US" dirty="0" smtClean="0"/>
              <a:t> </a:t>
            </a:r>
            <a:r>
              <a:rPr lang="en-US" dirty="0">
                <a:solidFill>
                  <a:srgbClr val="6F42C1"/>
                </a:solidFill>
              </a:rPr>
              <a:t>results </a:t>
            </a:r>
            <a:r>
              <a:rPr lang="en-US" dirty="0"/>
              <a:t>= </a:t>
            </a:r>
            <a:r>
              <a:rPr lang="en-US" dirty="0">
                <a:solidFill>
                  <a:srgbClr val="D73A49"/>
                </a:solidFill>
              </a:rPr>
              <a:t>await</a:t>
            </a:r>
            <a:r>
              <a:rPr lang="en-US" dirty="0"/>
              <a:t> </a:t>
            </a:r>
            <a:r>
              <a:rPr lang="en-US" dirty="0" err="1"/>
              <a:t>CrossPermissions.Current.RequestPermissionsAsync</a:t>
            </a:r>
            <a:r>
              <a:rPr lang="en-US" dirty="0"/>
              <a:t>(</a:t>
            </a:r>
            <a:r>
              <a:rPr lang="en-US" dirty="0" err="1"/>
              <a:t>Permission.Location</a:t>
            </a:r>
            <a:r>
              <a:rPr lang="en-US" dirty="0" smtClean="0"/>
              <a:t>);</a:t>
            </a:r>
            <a:br>
              <a:rPr lang="en-US" dirty="0" smtClean="0"/>
            </a:br>
            <a:r>
              <a:rPr lang="en-US" dirty="0" smtClean="0">
                <a:solidFill>
                  <a:srgbClr val="D73A49"/>
                </a:solidFill>
              </a:rPr>
              <a:t>if</a:t>
            </a:r>
            <a:r>
              <a:rPr lang="en-US" dirty="0" smtClean="0"/>
              <a:t>(</a:t>
            </a:r>
            <a:r>
              <a:rPr lang="en-US" dirty="0" err="1" smtClean="0"/>
              <a:t>results.ContainsKey</a:t>
            </a:r>
            <a:r>
              <a:rPr lang="en-US" dirty="0" smtClean="0"/>
              <a:t>(</a:t>
            </a:r>
            <a:r>
              <a:rPr lang="en-US" dirty="0" err="1" smtClean="0"/>
              <a:t>Permission.Location</a:t>
            </a:r>
            <a:r>
              <a:rPr lang="en-US" dirty="0" smtClean="0"/>
              <a:t>))</a:t>
            </a:r>
            <a:br>
              <a:rPr lang="en-US" dirty="0" smtClean="0"/>
            </a:br>
            <a:r>
              <a:rPr lang="en-US" dirty="0" smtClean="0"/>
              <a:t>    status </a:t>
            </a:r>
            <a:r>
              <a:rPr lang="en-US" dirty="0"/>
              <a:t>= results[</a:t>
            </a:r>
            <a:r>
              <a:rPr lang="en-US" dirty="0" err="1"/>
              <a:t>Permission.Location</a:t>
            </a:r>
            <a:r>
              <a:rPr lang="en-US" dirty="0"/>
              <a:t>]; </a:t>
            </a:r>
            <a:endParaRPr lang="en-US" dirty="0" smtClean="0"/>
          </a:p>
        </p:txBody>
      </p:sp>
    </p:spTree>
    <p:extLst>
      <p:ext uri="{BB962C8B-B14F-4D97-AF65-F5344CB8AC3E}">
        <p14:creationId xmlns:p14="http://schemas.microsoft.com/office/powerpoint/2010/main" val="649150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perfect library</a:t>
            </a:r>
            <a:endParaRPr lang="en-US" dirty="0"/>
          </a:p>
        </p:txBody>
      </p:sp>
      <p:sp>
        <p:nvSpPr>
          <p:cNvPr id="3" name="Content Placeholder 2"/>
          <p:cNvSpPr>
            <a:spLocks noGrp="1"/>
          </p:cNvSpPr>
          <p:nvPr>
            <p:ph idx="1"/>
          </p:nvPr>
        </p:nvSpPr>
        <p:spPr>
          <a:xfrm>
            <a:off x="1097280" y="2041070"/>
            <a:ext cx="10058400" cy="3828023"/>
          </a:xfrm>
        </p:spPr>
        <p:txBody>
          <a:bodyPr/>
          <a:lstStyle/>
          <a:p>
            <a:pPr>
              <a:buFont typeface=".AppleSystemUIFont" charset="-120"/>
              <a:buChar char="-"/>
            </a:pPr>
            <a:r>
              <a:rPr lang="en-US" dirty="0" smtClean="0"/>
              <a:t> Compare the available options</a:t>
            </a:r>
          </a:p>
          <a:p>
            <a:pPr>
              <a:buFont typeface=".AppleSystemUIFont" charset="-120"/>
              <a:buChar char="-"/>
            </a:pPr>
            <a:r>
              <a:rPr lang="en-US" dirty="0"/>
              <a:t> </a:t>
            </a:r>
            <a:r>
              <a:rPr lang="en-US" dirty="0" smtClean="0"/>
              <a:t>Native libraries are also an option</a:t>
            </a:r>
          </a:p>
          <a:p>
            <a:pPr>
              <a:buFont typeface=".AppleSystemUIFont" charset="-120"/>
              <a:buChar char="-"/>
            </a:pPr>
            <a:r>
              <a:rPr lang="en-US" dirty="0" smtClean="0"/>
              <a:t> Library direction may differ from your intent</a:t>
            </a:r>
          </a:p>
          <a:p>
            <a:pPr>
              <a:buFont typeface=".AppleSystemUIFont" charset="-120"/>
              <a:buChar char="-"/>
            </a:pPr>
            <a:r>
              <a:rPr lang="en-US" dirty="0"/>
              <a:t> </a:t>
            </a:r>
            <a:r>
              <a:rPr lang="en-US" dirty="0" smtClean="0"/>
              <a:t>Check up on the project’s health</a:t>
            </a:r>
          </a:p>
          <a:p>
            <a:pPr>
              <a:buFont typeface=".AppleSystemUIFont" charset="-120"/>
              <a:buChar char="-"/>
            </a:pPr>
            <a:r>
              <a:rPr lang="en-US" dirty="0"/>
              <a:t> </a:t>
            </a:r>
            <a:r>
              <a:rPr lang="en-US" dirty="0" smtClean="0"/>
              <a:t>Have a look at the feature of the project</a:t>
            </a:r>
          </a:p>
          <a:p>
            <a:pPr>
              <a:buFont typeface=".AppleSystemUIFont" charset="-120"/>
              <a:buChar char="-"/>
            </a:pPr>
            <a:r>
              <a:rPr lang="en-US" dirty="0" smtClean="0"/>
              <a:t> Apply same checks on package updates</a:t>
            </a:r>
          </a:p>
        </p:txBody>
      </p:sp>
    </p:spTree>
    <p:extLst>
      <p:ext uri="{BB962C8B-B14F-4D97-AF65-F5344CB8AC3E}">
        <p14:creationId xmlns:p14="http://schemas.microsoft.com/office/powerpoint/2010/main" val="61060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a:t>Create and access settings from shared code across all of your apps!</a:t>
            </a:r>
            <a:endParaRPr lang="en-US" dirty="0" smtClean="0"/>
          </a:p>
          <a:p>
            <a:pPr>
              <a:buFont typeface=".AppleSystemUIFont" charset="-120"/>
              <a:buChar char="-"/>
            </a:pPr>
            <a:r>
              <a:rPr lang="en-US" dirty="0" smtClean="0"/>
              <a:t> Saves </a:t>
            </a:r>
            <a:r>
              <a:rPr lang="en-US" dirty="0"/>
              <a:t>specific properties directly to each platforms native settings APIs (</a:t>
            </a:r>
            <a:r>
              <a:rPr lang="en-US" dirty="0" err="1"/>
              <a:t>NSUserDefaults</a:t>
            </a:r>
            <a:r>
              <a:rPr lang="en-US" dirty="0"/>
              <a:t>, </a:t>
            </a:r>
            <a:r>
              <a:rPr lang="en-US" dirty="0" err="1"/>
              <a:t>SharedPreferences</a:t>
            </a:r>
            <a:r>
              <a:rPr lang="en-US" dirty="0"/>
              <a:t>, </a:t>
            </a:r>
            <a:r>
              <a:rPr lang="en-US" dirty="0" err="1"/>
              <a:t>etc</a:t>
            </a:r>
            <a:r>
              <a:rPr lang="en-US" dirty="0" smtClean="0"/>
              <a:t>)</a:t>
            </a:r>
          </a:p>
          <a:p>
            <a:pPr marL="0" indent="0">
              <a:buNone/>
            </a:pPr>
            <a:endParaRPr lang="en-US" dirty="0" smtClean="0">
              <a:solidFill>
                <a:srgbClr val="AA759F"/>
              </a:solidFill>
            </a:endParaRPr>
          </a:p>
          <a:p>
            <a:pPr marL="0" indent="0">
              <a:buNone/>
            </a:pPr>
            <a:r>
              <a:rPr lang="en-US" dirty="0" smtClean="0">
                <a:solidFill>
                  <a:srgbClr val="AA759F"/>
                </a:solidFill>
              </a:rPr>
              <a:t>private</a:t>
            </a:r>
            <a:r>
              <a:rPr lang="en-US" dirty="0" smtClean="0"/>
              <a:t> </a:t>
            </a:r>
            <a:r>
              <a:rPr lang="en-US" dirty="0">
                <a:solidFill>
                  <a:srgbClr val="AA759F"/>
                </a:solidFill>
              </a:rPr>
              <a:t>static</a:t>
            </a:r>
            <a:r>
              <a:rPr lang="en-US" dirty="0"/>
              <a:t> </a:t>
            </a:r>
            <a:r>
              <a:rPr lang="en-US" dirty="0" err="1"/>
              <a:t>ISettings</a:t>
            </a:r>
            <a:r>
              <a:rPr lang="en-US" dirty="0"/>
              <a:t> </a:t>
            </a:r>
            <a:r>
              <a:rPr lang="en-US" dirty="0" err="1"/>
              <a:t>AppSettings</a:t>
            </a:r>
            <a:r>
              <a:rPr lang="en-US" dirty="0"/>
              <a:t> </a:t>
            </a:r>
            <a:r>
              <a:rPr lang="en-US" dirty="0">
                <a:solidFill>
                  <a:srgbClr val="D0D0D0"/>
                </a:solidFill>
              </a:rPr>
              <a:t>=&gt;</a:t>
            </a:r>
            <a:r>
              <a:rPr lang="en-US" dirty="0"/>
              <a:t> </a:t>
            </a:r>
            <a:r>
              <a:rPr lang="en-US" dirty="0" err="1"/>
              <a:t>CrossSettings</a:t>
            </a:r>
            <a:r>
              <a:rPr lang="en-US" dirty="0" err="1">
                <a:solidFill>
                  <a:srgbClr val="D0D0D0"/>
                </a:solidFill>
              </a:rPr>
              <a:t>.</a:t>
            </a:r>
            <a:r>
              <a:rPr lang="en-US" dirty="0" err="1"/>
              <a:t>Current</a:t>
            </a:r>
            <a:r>
              <a:rPr lang="en-US" dirty="0">
                <a:solidFill>
                  <a:srgbClr val="D0D0D0"/>
                </a:solidFill>
              </a:rPr>
              <a:t>;</a:t>
            </a:r>
            <a:r>
              <a:rPr lang="en-US" dirty="0"/>
              <a:t> </a:t>
            </a:r>
            <a:endParaRPr lang="en-US" dirty="0" smtClean="0"/>
          </a:p>
          <a:p>
            <a:pPr marL="0" indent="0">
              <a:buNone/>
            </a:pPr>
            <a:r>
              <a:rPr lang="en-US" dirty="0" smtClean="0">
                <a:solidFill>
                  <a:srgbClr val="AA759F"/>
                </a:solidFill>
              </a:rPr>
              <a:t>public</a:t>
            </a:r>
            <a:r>
              <a:rPr lang="en-US" dirty="0" smtClean="0"/>
              <a:t> </a:t>
            </a:r>
            <a:r>
              <a:rPr lang="en-US" dirty="0">
                <a:solidFill>
                  <a:srgbClr val="AA759F"/>
                </a:solidFill>
              </a:rPr>
              <a:t>static</a:t>
            </a:r>
            <a:r>
              <a:rPr lang="en-US" dirty="0"/>
              <a:t> </a:t>
            </a:r>
            <a:r>
              <a:rPr lang="en-US" dirty="0">
                <a:solidFill>
                  <a:srgbClr val="D28445"/>
                </a:solidFill>
              </a:rPr>
              <a:t>string</a:t>
            </a:r>
            <a:r>
              <a:rPr lang="en-US" dirty="0"/>
              <a:t> </a:t>
            </a:r>
            <a:r>
              <a:rPr lang="en-US" dirty="0" err="1" smtClean="0"/>
              <a:t>UserName</a:t>
            </a:r>
            <a:r>
              <a:rPr lang="en-US" dirty="0"/>
              <a:t/>
            </a:r>
            <a:br>
              <a:rPr lang="en-US" dirty="0"/>
            </a:br>
            <a:r>
              <a:rPr lang="en-US" dirty="0" smtClean="0">
                <a:solidFill>
                  <a:srgbClr val="D0D0D0"/>
                </a:solidFill>
              </a:rPr>
              <a:t>{</a:t>
            </a:r>
            <a:r>
              <a:rPr lang="en-US" dirty="0" smtClean="0"/>
              <a:t> </a:t>
            </a:r>
            <a:br>
              <a:rPr lang="en-US" dirty="0" smtClean="0"/>
            </a:br>
            <a:r>
              <a:rPr lang="en-US" dirty="0" smtClean="0"/>
              <a:t>    </a:t>
            </a:r>
            <a:r>
              <a:rPr lang="en-US" dirty="0" smtClean="0">
                <a:solidFill>
                  <a:srgbClr val="AA759F"/>
                </a:solidFill>
              </a:rPr>
              <a:t>get</a:t>
            </a:r>
            <a:r>
              <a:rPr lang="en-US" dirty="0" smtClean="0"/>
              <a:t> </a:t>
            </a:r>
            <a:r>
              <a:rPr lang="en-US" dirty="0">
                <a:solidFill>
                  <a:srgbClr val="D0D0D0"/>
                </a:solidFill>
              </a:rPr>
              <a:t>=&gt;</a:t>
            </a:r>
            <a:r>
              <a:rPr lang="en-US" dirty="0"/>
              <a:t> </a:t>
            </a:r>
            <a:r>
              <a:rPr lang="en-US" dirty="0" err="1"/>
              <a:t>AppSettings</a:t>
            </a:r>
            <a:r>
              <a:rPr lang="en-US" dirty="0" err="1">
                <a:solidFill>
                  <a:srgbClr val="D0D0D0"/>
                </a:solidFill>
              </a:rPr>
              <a:t>.</a:t>
            </a:r>
            <a:r>
              <a:rPr lang="en-US" dirty="0" err="1"/>
              <a:t>GetValueOrDefault</a:t>
            </a:r>
            <a:r>
              <a:rPr lang="en-US" dirty="0">
                <a:solidFill>
                  <a:srgbClr val="D0D0D0"/>
                </a:solidFill>
              </a:rPr>
              <a:t>(</a:t>
            </a:r>
            <a:r>
              <a:rPr lang="en-US" dirty="0" err="1">
                <a:solidFill>
                  <a:srgbClr val="AA759F"/>
                </a:solidFill>
              </a:rPr>
              <a:t>nameof</a:t>
            </a:r>
            <a:r>
              <a:rPr lang="en-US" dirty="0">
                <a:solidFill>
                  <a:srgbClr val="D0D0D0"/>
                </a:solidFill>
              </a:rPr>
              <a:t>(</a:t>
            </a:r>
            <a:r>
              <a:rPr lang="en-US" dirty="0" err="1"/>
              <a:t>UserName</a:t>
            </a:r>
            <a:r>
              <a:rPr lang="en-US" dirty="0">
                <a:solidFill>
                  <a:srgbClr val="D0D0D0"/>
                </a:solidFill>
              </a:rPr>
              <a:t>),</a:t>
            </a:r>
            <a:r>
              <a:rPr lang="en-US" dirty="0"/>
              <a:t> </a:t>
            </a:r>
            <a:r>
              <a:rPr lang="en-US" dirty="0" err="1">
                <a:solidFill>
                  <a:srgbClr val="D28445"/>
                </a:solidFill>
              </a:rPr>
              <a:t>string</a:t>
            </a:r>
            <a:r>
              <a:rPr lang="en-US" dirty="0" err="1">
                <a:solidFill>
                  <a:srgbClr val="D0D0D0"/>
                </a:solidFill>
              </a:rPr>
              <a:t>.</a:t>
            </a:r>
            <a:r>
              <a:rPr lang="en-US" dirty="0" err="1"/>
              <a:t>Empty</a:t>
            </a:r>
            <a:r>
              <a:rPr lang="en-US" dirty="0">
                <a:solidFill>
                  <a:srgbClr val="D0D0D0"/>
                </a:solidFill>
              </a:rPr>
              <a:t>);</a:t>
            </a:r>
            <a:r>
              <a:rPr lang="en-US" dirty="0"/>
              <a:t> </a:t>
            </a:r>
            <a:endParaRPr lang="en-US" dirty="0" smtClean="0"/>
          </a:p>
          <a:p>
            <a:pPr marL="0" indent="0">
              <a:buNone/>
            </a:pPr>
            <a:r>
              <a:rPr lang="en-US" dirty="0">
                <a:solidFill>
                  <a:srgbClr val="AA759F"/>
                </a:solidFill>
              </a:rPr>
              <a:t> </a:t>
            </a:r>
            <a:r>
              <a:rPr lang="en-US" dirty="0" smtClean="0">
                <a:solidFill>
                  <a:srgbClr val="AA759F"/>
                </a:solidFill>
              </a:rPr>
              <a:t>   set</a:t>
            </a:r>
            <a:r>
              <a:rPr lang="en-US" dirty="0" smtClean="0"/>
              <a:t> </a:t>
            </a:r>
            <a:r>
              <a:rPr lang="en-US" dirty="0">
                <a:solidFill>
                  <a:srgbClr val="D0D0D0"/>
                </a:solidFill>
              </a:rPr>
              <a:t>=&gt;</a:t>
            </a:r>
            <a:r>
              <a:rPr lang="en-US" dirty="0"/>
              <a:t> </a:t>
            </a:r>
            <a:r>
              <a:rPr lang="en-US" dirty="0" err="1"/>
              <a:t>AppSettings</a:t>
            </a:r>
            <a:r>
              <a:rPr lang="en-US" dirty="0" err="1">
                <a:solidFill>
                  <a:srgbClr val="D0D0D0"/>
                </a:solidFill>
              </a:rPr>
              <a:t>.</a:t>
            </a:r>
            <a:r>
              <a:rPr lang="en-US" dirty="0" err="1"/>
              <a:t>AddOrUpdateValue</a:t>
            </a:r>
            <a:r>
              <a:rPr lang="en-US" dirty="0">
                <a:solidFill>
                  <a:srgbClr val="D0D0D0"/>
                </a:solidFill>
              </a:rPr>
              <a:t>(</a:t>
            </a:r>
            <a:r>
              <a:rPr lang="en-US" dirty="0" err="1">
                <a:solidFill>
                  <a:srgbClr val="AA759F"/>
                </a:solidFill>
              </a:rPr>
              <a:t>nameof</a:t>
            </a:r>
            <a:r>
              <a:rPr lang="en-US" dirty="0">
                <a:solidFill>
                  <a:srgbClr val="D0D0D0"/>
                </a:solidFill>
              </a:rPr>
              <a:t>(</a:t>
            </a:r>
            <a:r>
              <a:rPr lang="en-US" dirty="0" err="1"/>
              <a:t>UserName</a:t>
            </a:r>
            <a:r>
              <a:rPr lang="en-US" dirty="0">
                <a:solidFill>
                  <a:srgbClr val="D0D0D0"/>
                </a:solidFill>
              </a:rPr>
              <a:t>),</a:t>
            </a:r>
            <a:r>
              <a:rPr lang="en-US" dirty="0"/>
              <a:t> </a:t>
            </a:r>
            <a:r>
              <a:rPr lang="en-US" dirty="0">
                <a:solidFill>
                  <a:srgbClr val="AA759F"/>
                </a:solidFill>
              </a:rPr>
              <a:t>value</a:t>
            </a:r>
            <a:r>
              <a:rPr lang="en-US" dirty="0">
                <a:solidFill>
                  <a:srgbClr val="D0D0D0"/>
                </a:solidFill>
              </a:rPr>
              <a:t>);</a:t>
            </a:r>
            <a:r>
              <a:rPr lang="en-US" dirty="0"/>
              <a:t> </a:t>
            </a:r>
            <a:r>
              <a:rPr lang="en-US" dirty="0" smtClean="0"/>
              <a:t/>
            </a:r>
            <a:br>
              <a:rPr lang="en-US" dirty="0" smtClean="0"/>
            </a:br>
            <a:r>
              <a:rPr lang="en-US" dirty="0" smtClean="0">
                <a:solidFill>
                  <a:srgbClr val="D0D0D0"/>
                </a:solidFill>
              </a:rPr>
              <a:t>}</a:t>
            </a:r>
            <a:endParaRPr lang="en-US" dirty="0" smtClean="0"/>
          </a:p>
        </p:txBody>
      </p:sp>
    </p:spTree>
    <p:extLst>
      <p:ext uri="{BB962C8B-B14F-4D97-AF65-F5344CB8AC3E}">
        <p14:creationId xmlns:p14="http://schemas.microsoft.com/office/powerpoint/2010/main" val="143581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a:t>Reactive mobile device sensors plugin for iOS, Android, &amp; UWP</a:t>
            </a:r>
            <a:endParaRPr lang="en-US" dirty="0" smtClean="0"/>
          </a:p>
          <a:p>
            <a:pPr>
              <a:buFont typeface=".AppleSystemUIFont" charset="-120"/>
              <a:buChar char="-"/>
            </a:pPr>
            <a:r>
              <a:rPr lang="en-US" dirty="0" smtClean="0"/>
              <a:t> </a:t>
            </a:r>
            <a:r>
              <a:rPr lang="en-US" dirty="0"/>
              <a:t>Support sensors - accelerometer, ambient light, barometer, compass, gyroscope, magnetometer, pedometer, and </a:t>
            </a:r>
            <a:r>
              <a:rPr lang="en-US" dirty="0" smtClean="0"/>
              <a:t>proximity</a:t>
            </a:r>
          </a:p>
          <a:p>
            <a:pPr>
              <a:buFont typeface=".AppleSystemUIFont" charset="-120"/>
              <a:buChar char="-"/>
            </a:pPr>
            <a:endParaRPr lang="en-US" dirty="0" smtClean="0"/>
          </a:p>
          <a:p>
            <a:pPr marL="0" indent="0">
              <a:buNone/>
            </a:pPr>
            <a:r>
              <a:rPr lang="en-US" dirty="0" smtClean="0">
                <a:solidFill>
                  <a:srgbClr val="009695"/>
                </a:solidFill>
                <a:latin typeface="Menlo" charset="0"/>
              </a:rPr>
              <a:t>public</a:t>
            </a:r>
            <a:r>
              <a:rPr lang="en-US" dirty="0">
                <a:solidFill>
                  <a:srgbClr val="222222"/>
                </a:solidFill>
                <a:latin typeface="Menlo" charset="0"/>
              </a:rPr>
              <a:t> </a:t>
            </a:r>
            <a:r>
              <a:rPr lang="en-US" dirty="0">
                <a:solidFill>
                  <a:srgbClr val="009695"/>
                </a:solidFill>
                <a:latin typeface="Menlo" charset="0"/>
              </a:rPr>
              <a:t>interface</a:t>
            </a:r>
            <a:r>
              <a:rPr lang="en-US" dirty="0">
                <a:solidFill>
                  <a:srgbClr val="222222"/>
                </a:solidFill>
                <a:latin typeface="Menlo" charset="0"/>
              </a:rPr>
              <a:t> </a:t>
            </a:r>
            <a:r>
              <a:rPr lang="en-US" dirty="0" err="1">
                <a:solidFill>
                  <a:srgbClr val="3363A4"/>
                </a:solidFill>
                <a:latin typeface="Menlo" charset="0"/>
              </a:rPr>
              <a:t>ISensor</a:t>
            </a:r>
            <a:r>
              <a:rPr lang="en-US" dirty="0">
                <a:solidFill>
                  <a:srgbClr val="222222"/>
                </a:solidFill>
                <a:latin typeface="Menlo" charset="0"/>
              </a:rPr>
              <a:t>&lt;</a:t>
            </a:r>
            <a:r>
              <a:rPr lang="en-US" dirty="0">
                <a:solidFill>
                  <a:srgbClr val="009695"/>
                </a:solidFill>
                <a:latin typeface="Menlo" charset="0"/>
              </a:rPr>
              <a:t>out</a:t>
            </a:r>
            <a:r>
              <a:rPr lang="en-US" dirty="0">
                <a:solidFill>
                  <a:srgbClr val="222222"/>
                </a:solidFill>
                <a:latin typeface="Menlo" charset="0"/>
              </a:rPr>
              <a:t> </a:t>
            </a:r>
            <a:r>
              <a:rPr lang="en-US" dirty="0">
                <a:solidFill>
                  <a:srgbClr val="3363A4"/>
                </a:solidFill>
                <a:latin typeface="Menlo" charset="0"/>
              </a:rPr>
              <a:t>T</a:t>
            </a:r>
            <a:r>
              <a:rPr lang="en-US" dirty="0">
                <a:solidFill>
                  <a:srgbClr val="222222"/>
                </a:solidFill>
                <a:latin typeface="Menlo" charset="0"/>
              </a:rPr>
              <a:t>&gt;</a:t>
            </a:r>
            <a:r>
              <a:rPr lang="en-US" dirty="0">
                <a:latin typeface="Menlo" charset="0"/>
              </a:rPr>
              <a:t/>
            </a:r>
            <a:br>
              <a:rPr lang="en-US" dirty="0">
                <a:latin typeface="Menlo" charset="0"/>
              </a:rPr>
            </a:br>
            <a:r>
              <a:rPr lang="en-US" dirty="0" smtClean="0">
                <a:solidFill>
                  <a:srgbClr val="222222"/>
                </a:solidFill>
                <a:latin typeface="Menlo" charset="0"/>
              </a:rPr>
              <a:t>{</a:t>
            </a:r>
            <a:r>
              <a:rPr lang="en-US" dirty="0">
                <a:latin typeface="Menlo" charset="0"/>
              </a:rPr>
              <a:t/>
            </a:r>
            <a:br>
              <a:rPr lang="en-US" dirty="0">
                <a:latin typeface="Menlo" charset="0"/>
              </a:rPr>
            </a:br>
            <a:r>
              <a:rPr lang="en-US" dirty="0">
                <a:solidFill>
                  <a:srgbClr val="222222"/>
                </a:solidFill>
                <a:latin typeface="Menlo" charset="0"/>
              </a:rPr>
              <a:t>    </a:t>
            </a:r>
            <a:r>
              <a:rPr lang="en-US" dirty="0">
                <a:solidFill>
                  <a:srgbClr val="009695"/>
                </a:solidFill>
                <a:latin typeface="Menlo" charset="0"/>
              </a:rPr>
              <a:t>bool</a:t>
            </a:r>
            <a:r>
              <a:rPr lang="en-US" dirty="0">
                <a:solidFill>
                  <a:srgbClr val="222222"/>
                </a:solidFill>
                <a:latin typeface="Menlo" charset="0"/>
              </a:rPr>
              <a:t> </a:t>
            </a:r>
            <a:r>
              <a:rPr lang="en-US" dirty="0" err="1">
                <a:solidFill>
                  <a:srgbClr val="222222"/>
                </a:solidFill>
                <a:latin typeface="Menlo" charset="0"/>
              </a:rPr>
              <a:t>IsAvailable</a:t>
            </a:r>
            <a:r>
              <a:rPr lang="en-US" dirty="0">
                <a:solidFill>
                  <a:srgbClr val="222222"/>
                </a:solidFill>
                <a:latin typeface="Menlo" charset="0"/>
              </a:rPr>
              <a:t> { </a:t>
            </a:r>
            <a:r>
              <a:rPr lang="en-US" dirty="0">
                <a:solidFill>
                  <a:srgbClr val="009695"/>
                </a:solidFill>
                <a:latin typeface="Menlo" charset="0"/>
              </a:rPr>
              <a:t>get</a:t>
            </a:r>
            <a:r>
              <a:rPr lang="en-US" dirty="0">
                <a:solidFill>
                  <a:srgbClr val="222222"/>
                </a:solidFill>
                <a:latin typeface="Menlo" charset="0"/>
              </a:rPr>
              <a:t>; }</a:t>
            </a:r>
            <a:r>
              <a:rPr lang="en-US" dirty="0">
                <a:latin typeface="Menlo" charset="0"/>
              </a:rPr>
              <a:t/>
            </a:r>
            <a:br>
              <a:rPr lang="en-US" dirty="0">
                <a:latin typeface="Menlo" charset="0"/>
              </a:rPr>
            </a:br>
            <a:r>
              <a:rPr lang="en-US" dirty="0">
                <a:solidFill>
                  <a:srgbClr val="222222"/>
                </a:solidFill>
                <a:latin typeface="Menlo" charset="0"/>
              </a:rPr>
              <a:t>    </a:t>
            </a:r>
            <a:r>
              <a:rPr lang="en-US" dirty="0" err="1">
                <a:solidFill>
                  <a:srgbClr val="3363A4"/>
                </a:solidFill>
                <a:latin typeface="Menlo" charset="0"/>
              </a:rPr>
              <a:t>IObservable</a:t>
            </a:r>
            <a:r>
              <a:rPr lang="en-US" dirty="0">
                <a:solidFill>
                  <a:srgbClr val="222222"/>
                </a:solidFill>
                <a:latin typeface="Menlo" charset="0"/>
              </a:rPr>
              <a:t>&lt;</a:t>
            </a:r>
            <a:r>
              <a:rPr lang="en-US" dirty="0">
                <a:solidFill>
                  <a:srgbClr val="3363A4"/>
                </a:solidFill>
                <a:latin typeface="Menlo" charset="0"/>
              </a:rPr>
              <a:t>T</a:t>
            </a:r>
            <a:r>
              <a:rPr lang="en-US" dirty="0">
                <a:solidFill>
                  <a:srgbClr val="222222"/>
                </a:solidFill>
                <a:latin typeface="Menlo" charset="0"/>
              </a:rPr>
              <a:t>&gt; </a:t>
            </a:r>
            <a:r>
              <a:rPr lang="en-US" dirty="0" err="1">
                <a:solidFill>
                  <a:srgbClr val="222222"/>
                </a:solidFill>
                <a:latin typeface="Menlo" charset="0"/>
              </a:rPr>
              <a:t>WhenReadingTaken</a:t>
            </a:r>
            <a:r>
              <a:rPr lang="en-US" dirty="0">
                <a:solidFill>
                  <a:srgbClr val="222222"/>
                </a:solidFill>
                <a:latin typeface="Menlo" charset="0"/>
              </a:rPr>
              <a:t>();</a:t>
            </a:r>
            <a:r>
              <a:rPr lang="en-US" dirty="0">
                <a:latin typeface="Menlo" charset="0"/>
              </a:rPr>
              <a:t/>
            </a:r>
            <a:br>
              <a:rPr lang="en-US" dirty="0">
                <a:latin typeface="Menlo" charset="0"/>
              </a:rPr>
            </a:br>
            <a:r>
              <a:rPr lang="en-US" dirty="0" smtClean="0">
                <a:solidFill>
                  <a:srgbClr val="222222"/>
                </a:solidFill>
                <a:latin typeface="Menlo" charset="0"/>
              </a:rPr>
              <a:t>}</a:t>
            </a:r>
            <a:r>
              <a:rPr lang="en-US" dirty="0" smtClean="0"/>
              <a:t> </a:t>
            </a:r>
          </a:p>
        </p:txBody>
      </p:sp>
    </p:spTree>
    <p:extLst>
      <p:ext uri="{BB962C8B-B14F-4D97-AF65-F5344CB8AC3E}">
        <p14:creationId xmlns:p14="http://schemas.microsoft.com/office/powerpoint/2010/main" val="44595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AsyncEx</a:t>
            </a:r>
            <a:r>
              <a:rPr lang="en-US" dirty="0" smtClean="0"/>
              <a:t>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smtClean="0"/>
              <a:t>Helper library for </a:t>
            </a:r>
            <a:r>
              <a:rPr lang="en-US" dirty="0" err="1" smtClean="0"/>
              <a:t>async</a:t>
            </a:r>
            <a:r>
              <a:rPr lang="en-US" dirty="0" smtClean="0"/>
              <a:t>/await</a:t>
            </a:r>
            <a:endParaRPr lang="en-US" dirty="0"/>
          </a:p>
          <a:p>
            <a:pPr>
              <a:buFont typeface=".AppleSystemUIFont" charset="-120"/>
              <a:buChar char="-"/>
            </a:pPr>
            <a:r>
              <a:rPr lang="en-US" dirty="0" smtClean="0"/>
              <a:t> </a:t>
            </a:r>
            <a:r>
              <a:rPr lang="en-US" dirty="0" err="1" smtClean="0"/>
              <a:t>AsyncLock</a:t>
            </a:r>
            <a:r>
              <a:rPr lang="en-US" dirty="0" smtClean="0"/>
              <a:t> and other additions to enable </a:t>
            </a:r>
            <a:r>
              <a:rPr lang="en-US" dirty="0" err="1" smtClean="0"/>
              <a:t>async</a:t>
            </a:r>
            <a:r>
              <a:rPr lang="en-US" dirty="0" smtClean="0"/>
              <a:t>/await in more advanced multithreading contexts</a:t>
            </a:r>
          </a:p>
        </p:txBody>
      </p:sp>
    </p:spTree>
    <p:extLst>
      <p:ext uri="{BB962C8B-B14F-4D97-AF65-F5344CB8AC3E}">
        <p14:creationId xmlns:p14="http://schemas.microsoft.com/office/powerpoint/2010/main" val="1875064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iOSCharts</a:t>
            </a:r>
            <a:r>
              <a:rPr lang="en-US" dirty="0" smtClean="0"/>
              <a:t> (</a:t>
            </a:r>
            <a:r>
              <a:rPr lang="en-US" dirty="0" smtClean="0">
                <a:hlinkClick r:id="rId3"/>
              </a:rPr>
              <a:t>github link</a:t>
            </a:r>
            <a:r>
              <a:rPr lang="en-US" dirty="0" smtClean="0"/>
              <a:t>)</a:t>
            </a:r>
            <a:endParaRPr lang="en-US" dirty="0"/>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smtClean="0"/>
              <a:t>Powerful, beautiful and easy to use charts</a:t>
            </a:r>
            <a:endParaRPr lang="en-US" dirty="0" smtClean="0"/>
          </a:p>
          <a:p>
            <a:pPr>
              <a:buFont typeface=".AppleSystemUIFont" charset="-120"/>
              <a:buChar char="-"/>
            </a:pPr>
            <a:r>
              <a:rPr lang="en-US" dirty="0"/>
              <a:t> </a:t>
            </a:r>
            <a:r>
              <a:rPr lang="en-US" dirty="0" smtClean="0"/>
              <a:t>Same </a:t>
            </a:r>
            <a:r>
              <a:rPr lang="en-US" dirty="0" err="1" smtClean="0"/>
              <a:t>api</a:t>
            </a:r>
            <a:r>
              <a:rPr lang="en-US" dirty="0" smtClean="0"/>
              <a:t> as </a:t>
            </a:r>
            <a:r>
              <a:rPr lang="en-US" dirty="0" err="1" smtClean="0"/>
              <a:t>MPAndroidChart</a:t>
            </a:r>
            <a:r>
              <a:rPr lang="en-US" dirty="0" smtClean="0"/>
              <a:t> library enabling you to reuse the same chart code for cross platform purposes</a:t>
            </a:r>
          </a:p>
        </p:txBody>
      </p:sp>
    </p:spTree>
    <p:extLst>
      <p:ext uri="{BB962C8B-B14F-4D97-AF65-F5344CB8AC3E}">
        <p14:creationId xmlns:p14="http://schemas.microsoft.com/office/powerpoint/2010/main" val="115430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1275906" y="2041070"/>
            <a:ext cx="9879773" cy="3828023"/>
          </a:xfrm>
        </p:spPr>
        <p:txBody>
          <a:bodyPr/>
          <a:lstStyle/>
          <a:p>
            <a:pPr marL="0" lvl="0" indent="0">
              <a:lnSpc>
                <a:spcPct val="100000"/>
              </a:lnSpc>
              <a:spcBef>
                <a:spcPts val="0"/>
              </a:spcBef>
              <a:spcAft>
                <a:spcPts val="0"/>
              </a:spcAft>
              <a:buClrTx/>
              <a:buSzTx/>
              <a:buNone/>
            </a:pPr>
            <a:r>
              <a:rPr lang="en-US" dirty="0" err="1" smtClean="0"/>
              <a:t>Xamarin</a:t>
            </a:r>
            <a:r>
              <a:rPr lang="en-US" dirty="0" smtClean="0"/>
              <a:t> plugins</a:t>
            </a:r>
          </a:p>
          <a:p>
            <a:pPr marL="0" lvl="0" indent="0">
              <a:lnSpc>
                <a:spcPct val="100000"/>
              </a:lnSpc>
              <a:spcBef>
                <a:spcPts val="0"/>
              </a:spcBef>
              <a:spcAft>
                <a:spcPts val="0"/>
              </a:spcAft>
              <a:buClrTx/>
              <a:buSzTx/>
              <a:buNone/>
            </a:pPr>
            <a:r>
              <a:rPr lang="en-US" dirty="0" smtClean="0">
                <a:hlinkClick r:id="rId3"/>
              </a:rPr>
              <a:t>https</a:t>
            </a:r>
            <a:r>
              <a:rPr lang="en-US" dirty="0">
                <a:hlinkClick r:id="rId3"/>
              </a:rPr>
              <a:t>://</a:t>
            </a:r>
            <a:r>
              <a:rPr lang="en-US" dirty="0" smtClean="0">
                <a:hlinkClick r:id="rId3"/>
              </a:rPr>
              <a:t>github.com/xamarin/XamarinComponents</a:t>
            </a:r>
            <a:endParaRPr lang="en-US" dirty="0" smtClean="0"/>
          </a:p>
          <a:p>
            <a:pPr marL="0" lvl="0" indent="0">
              <a:lnSpc>
                <a:spcPct val="100000"/>
              </a:lnSpc>
              <a:spcBef>
                <a:spcPts val="0"/>
              </a:spcBef>
              <a:spcAft>
                <a:spcPts val="0"/>
              </a:spcAft>
              <a:buClrTx/>
              <a:buSzTx/>
              <a:buNone/>
            </a:pPr>
            <a:endParaRPr lang="en-US" dirty="0"/>
          </a:p>
          <a:p>
            <a:pPr marL="0" lvl="0" indent="0">
              <a:lnSpc>
                <a:spcPct val="100000"/>
              </a:lnSpc>
              <a:spcBef>
                <a:spcPts val="0"/>
              </a:spcBef>
              <a:spcAft>
                <a:spcPts val="0"/>
              </a:spcAft>
              <a:buClrTx/>
              <a:buSzTx/>
              <a:buNone/>
              <a:defRPr/>
            </a:pPr>
            <a:r>
              <a:rPr lang="en-US" dirty="0" err="1"/>
              <a:t>Xamarin</a:t>
            </a:r>
            <a:r>
              <a:rPr lang="en-US" dirty="0"/>
              <a:t> bindings </a:t>
            </a:r>
            <a:r>
              <a:rPr lang="en-US" dirty="0" smtClean="0"/>
              <a:t>(not exclusive </a:t>
            </a:r>
            <a:r>
              <a:rPr lang="mr-IN" dirty="0"/>
              <a:t>–</a:t>
            </a:r>
            <a:r>
              <a:rPr lang="en-US" dirty="0"/>
              <a:t> google library name + binding): </a:t>
            </a:r>
          </a:p>
          <a:p>
            <a:pPr marL="0" lvl="0" indent="0">
              <a:lnSpc>
                <a:spcPct val="100000"/>
              </a:lnSpc>
              <a:spcBef>
                <a:spcPts val="0"/>
              </a:spcBef>
              <a:spcAft>
                <a:spcPts val="0"/>
              </a:spcAft>
              <a:buClrTx/>
              <a:buSzTx/>
              <a:buNone/>
            </a:pPr>
            <a:r>
              <a:rPr lang="en-US" dirty="0">
                <a:hlinkClick r:id="rId4"/>
              </a:rPr>
              <a:t>https://</a:t>
            </a:r>
            <a:r>
              <a:rPr lang="en-US" dirty="0" smtClean="0">
                <a:hlinkClick r:id="rId4"/>
              </a:rPr>
              <a:t>github.com/aloisdeniel/Xamarin.Bindings</a:t>
            </a:r>
            <a:endParaRPr lang="en-US" dirty="0" smtClean="0"/>
          </a:p>
          <a:p>
            <a:pPr marL="0" lvl="0" indent="0">
              <a:lnSpc>
                <a:spcPct val="100000"/>
              </a:lnSpc>
              <a:spcBef>
                <a:spcPts val="0"/>
              </a:spcBef>
              <a:spcAft>
                <a:spcPts val="0"/>
              </a:spcAft>
              <a:buClrTx/>
              <a:buSzTx/>
              <a:buNone/>
            </a:pPr>
            <a:endParaRPr lang="en-US" dirty="0"/>
          </a:p>
          <a:p>
            <a:pPr marL="0" lvl="0" indent="0">
              <a:lnSpc>
                <a:spcPct val="100000"/>
              </a:lnSpc>
              <a:spcBef>
                <a:spcPts val="0"/>
              </a:spcBef>
              <a:spcAft>
                <a:spcPts val="0"/>
              </a:spcAft>
              <a:buClrTx/>
              <a:buSzTx/>
              <a:buNone/>
            </a:pPr>
            <a:r>
              <a:rPr lang="en-US" dirty="0" smtClean="0"/>
              <a:t>How to create your own library</a:t>
            </a:r>
          </a:p>
          <a:p>
            <a:pPr marL="0" lvl="0" indent="0">
              <a:lnSpc>
                <a:spcPct val="100000"/>
              </a:lnSpc>
              <a:spcBef>
                <a:spcPts val="0"/>
              </a:spcBef>
              <a:spcAft>
                <a:spcPts val="0"/>
              </a:spcAft>
              <a:buClrTx/>
              <a:buSzTx/>
              <a:buNone/>
            </a:pPr>
            <a:r>
              <a:rPr lang="en-US" dirty="0">
                <a:hlinkClick r:id="rId5"/>
              </a:rPr>
              <a:t>https://</a:t>
            </a:r>
            <a:r>
              <a:rPr lang="en-US" dirty="0" err="1">
                <a:hlinkClick r:id="rId5"/>
              </a:rPr>
              <a:t>github.com</a:t>
            </a:r>
            <a:r>
              <a:rPr lang="en-US" dirty="0">
                <a:hlinkClick r:id="rId5"/>
              </a:rPr>
              <a:t>/</a:t>
            </a:r>
            <a:r>
              <a:rPr lang="en-US" dirty="0" err="1">
                <a:hlinkClick r:id="rId5"/>
              </a:rPr>
              <a:t>mattleibow</a:t>
            </a:r>
            <a:r>
              <a:rPr lang="en-US" dirty="0">
                <a:hlinkClick r:id="rId5"/>
              </a:rPr>
              <a:t>/</a:t>
            </a:r>
            <a:r>
              <a:rPr lang="en-US" dirty="0" err="1">
                <a:hlinkClick r:id="rId5"/>
              </a:rPr>
              <a:t>CreatingPlatformPlugins</a:t>
            </a:r>
            <a:endParaRPr lang="en-US" dirty="0"/>
          </a:p>
          <a:p>
            <a:pPr marL="0" lvl="0" indent="0">
              <a:lnSpc>
                <a:spcPct val="100000"/>
              </a:lnSpc>
              <a:spcBef>
                <a:spcPts val="0"/>
              </a:spcBef>
              <a:spcAft>
                <a:spcPts val="0"/>
              </a:spcAft>
              <a:buClrTx/>
              <a:buSzTx/>
              <a:buNone/>
            </a:pPr>
            <a:endParaRPr lang="en-US" dirty="0" smtClean="0"/>
          </a:p>
        </p:txBody>
      </p:sp>
    </p:spTree>
    <p:extLst>
      <p:ext uri="{BB962C8B-B14F-4D97-AF65-F5344CB8AC3E}">
        <p14:creationId xmlns:p14="http://schemas.microsoft.com/office/powerpoint/2010/main" val="1755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9555562" y="5893515"/>
            <a:ext cx="1600118" cy="369332"/>
          </a:xfrm>
          <a:prstGeom prst="rect">
            <a:avLst/>
          </a:prstGeom>
          <a:noFill/>
        </p:spPr>
        <p:txBody>
          <a:bodyPr wrap="none" rtlCol="0">
            <a:spAutoFit/>
          </a:bodyPr>
          <a:lstStyle/>
          <a:p>
            <a:r>
              <a:rPr lang="en-US" dirty="0" smtClean="0"/>
              <a:t>@</a:t>
            </a:r>
            <a:r>
              <a:rPr lang="en-US" dirty="0" err="1" smtClean="0"/>
              <a:t>MichielSioen</a:t>
            </a:r>
            <a:endParaRPr lang="en-US" dirty="0"/>
          </a:p>
        </p:txBody>
      </p:sp>
    </p:spTree>
    <p:extLst>
      <p:ext uri="{BB962C8B-B14F-4D97-AF65-F5344CB8AC3E}">
        <p14:creationId xmlns:p14="http://schemas.microsoft.com/office/powerpoint/2010/main" val="1312703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Refit (</a:t>
            </a:r>
            <a:r>
              <a:rPr lang="en-US" dirty="0">
                <a:hlinkClick r:id="rId3"/>
              </a:rPr>
              <a:t>github link</a:t>
            </a:r>
            <a:r>
              <a:rPr lang="en-US" dirty="0"/>
              <a:t>)</a:t>
            </a:r>
          </a:p>
        </p:txBody>
      </p:sp>
      <p:sp>
        <p:nvSpPr>
          <p:cNvPr id="3" name="Content Placeholder 2"/>
          <p:cNvSpPr>
            <a:spLocks noGrp="1"/>
          </p:cNvSpPr>
          <p:nvPr>
            <p:ph idx="1"/>
          </p:nvPr>
        </p:nvSpPr>
        <p:spPr>
          <a:xfrm>
            <a:off x="1097280" y="2019805"/>
            <a:ext cx="10058400" cy="3828023"/>
          </a:xfrm>
        </p:spPr>
        <p:txBody>
          <a:bodyPr>
            <a:normAutofit lnSpcReduction="10000"/>
          </a:bodyPr>
          <a:lstStyle/>
          <a:p>
            <a:pPr>
              <a:buFont typeface=".AppleSystemUIFont" charset="-120"/>
              <a:buChar char="-"/>
            </a:pPr>
            <a:r>
              <a:rPr lang="en-US" dirty="0" smtClean="0"/>
              <a:t> Automatic </a:t>
            </a:r>
            <a:r>
              <a:rPr lang="en-US" dirty="0"/>
              <a:t>type-safe REST library </a:t>
            </a:r>
            <a:r>
              <a:rPr lang="en-US" dirty="0" smtClean="0"/>
              <a:t>for .NET Core, </a:t>
            </a:r>
            <a:r>
              <a:rPr lang="en-US" dirty="0" err="1"/>
              <a:t>Xamarin</a:t>
            </a:r>
            <a:r>
              <a:rPr lang="en-US" dirty="0"/>
              <a:t> and .</a:t>
            </a:r>
            <a:r>
              <a:rPr lang="en-US" dirty="0" smtClean="0"/>
              <a:t>NET</a:t>
            </a:r>
          </a:p>
          <a:p>
            <a:pPr>
              <a:buFont typeface=".AppleSystemUIFont" charset="-120"/>
              <a:buChar char="-"/>
            </a:pPr>
            <a:r>
              <a:rPr lang="en-US" dirty="0" smtClean="0"/>
              <a:t> Create an interface for the rest calls you want to do and the library makes it happen</a:t>
            </a:r>
          </a:p>
          <a:p>
            <a:pPr marL="0" indent="0">
              <a:buNone/>
            </a:pPr>
            <a:r>
              <a:rPr lang="en-US" dirty="0" smtClean="0">
                <a:solidFill>
                  <a:srgbClr val="222222"/>
                </a:solidFill>
                <a:latin typeface="Menlo" charset="0"/>
              </a:rPr>
              <a:t>    [</a:t>
            </a:r>
            <a:r>
              <a:rPr lang="en-US" dirty="0">
                <a:solidFill>
                  <a:srgbClr val="3363A4"/>
                </a:solidFill>
                <a:latin typeface="Menlo" charset="0"/>
              </a:rPr>
              <a:t>Headers</a:t>
            </a:r>
            <a:r>
              <a:rPr lang="en-US" dirty="0">
                <a:solidFill>
                  <a:srgbClr val="222222"/>
                </a:solidFill>
                <a:latin typeface="Menlo" charset="0"/>
              </a:rPr>
              <a:t>(</a:t>
            </a:r>
            <a:r>
              <a:rPr lang="en-US" dirty="0">
                <a:solidFill>
                  <a:srgbClr val="DB7100"/>
                </a:solidFill>
                <a:latin typeface="Menlo" charset="0"/>
              </a:rPr>
              <a:t>"User-Agent: Console"</a:t>
            </a:r>
            <a:r>
              <a:rPr lang="en-US" dirty="0">
                <a:solidFill>
                  <a:srgbClr val="222222"/>
                </a:solidFill>
                <a:latin typeface="Menlo" charset="0"/>
              </a:rPr>
              <a:t>, </a:t>
            </a:r>
            <a:r>
              <a:rPr lang="en-US" dirty="0">
                <a:solidFill>
                  <a:srgbClr val="DB7100"/>
                </a:solidFill>
                <a:latin typeface="Menlo" charset="0"/>
              </a:rPr>
              <a:t>"Accept: */*"</a:t>
            </a:r>
            <a:r>
              <a:rPr lang="en-US" dirty="0">
                <a:solidFill>
                  <a:srgbClr val="222222"/>
                </a:solidFill>
                <a:latin typeface="Menlo" charset="0"/>
              </a:rPr>
              <a:t>)]</a:t>
            </a:r>
            <a:r>
              <a:rPr lang="en-US" dirty="0">
                <a:latin typeface="Menlo" charset="0"/>
              </a:rPr>
              <a:t/>
            </a:r>
            <a:br>
              <a:rPr lang="en-US" dirty="0">
                <a:latin typeface="Menlo" charset="0"/>
              </a:rPr>
            </a:br>
            <a:r>
              <a:rPr lang="en-US" dirty="0" smtClean="0">
                <a:solidFill>
                  <a:srgbClr val="222222"/>
                </a:solidFill>
                <a:latin typeface="Menlo" charset="0"/>
              </a:rPr>
              <a:t>    </a:t>
            </a:r>
            <a:r>
              <a:rPr lang="en-US" dirty="0" smtClean="0">
                <a:solidFill>
                  <a:srgbClr val="009695"/>
                </a:solidFill>
                <a:latin typeface="Menlo" charset="0"/>
              </a:rPr>
              <a:t>public</a:t>
            </a:r>
            <a:r>
              <a:rPr lang="en-US" dirty="0">
                <a:solidFill>
                  <a:srgbClr val="222222"/>
                </a:solidFill>
                <a:latin typeface="Menlo" charset="0"/>
              </a:rPr>
              <a:t> </a:t>
            </a:r>
            <a:r>
              <a:rPr lang="en-US" dirty="0">
                <a:solidFill>
                  <a:srgbClr val="009695"/>
                </a:solidFill>
                <a:latin typeface="Menlo" charset="0"/>
              </a:rPr>
              <a:t>interface</a:t>
            </a:r>
            <a:r>
              <a:rPr lang="en-US" dirty="0">
                <a:solidFill>
                  <a:srgbClr val="222222"/>
                </a:solidFill>
                <a:latin typeface="Menlo" charset="0"/>
              </a:rPr>
              <a:t> </a:t>
            </a:r>
            <a:r>
              <a:rPr lang="en-US" dirty="0" err="1">
                <a:solidFill>
                  <a:srgbClr val="3363A4"/>
                </a:solidFill>
                <a:latin typeface="Menlo" charset="0"/>
              </a:rPr>
              <a:t>IGithubApi</a:t>
            </a:r>
            <a:r>
              <a:rPr lang="en-US" dirty="0">
                <a:latin typeface="Menlo" charset="0"/>
              </a:rPr>
              <a:t/>
            </a:r>
            <a:br>
              <a:rPr lang="en-US" dirty="0">
                <a:latin typeface="Menlo" charset="0"/>
              </a:rPr>
            </a:br>
            <a:r>
              <a:rPr lang="en-US" dirty="0">
                <a:solidFill>
                  <a:srgbClr val="222222"/>
                </a:solidFill>
                <a:latin typeface="Menlo" charset="0"/>
              </a:rPr>
              <a:t>    {</a:t>
            </a:r>
            <a:r>
              <a:rPr lang="en-US" dirty="0">
                <a:latin typeface="Menlo" charset="0"/>
              </a:rPr>
              <a:t/>
            </a:r>
            <a:br>
              <a:rPr lang="en-US" dirty="0">
                <a:latin typeface="Menlo" charset="0"/>
              </a:rPr>
            </a:br>
            <a:r>
              <a:rPr lang="en-US" dirty="0">
                <a:solidFill>
                  <a:srgbClr val="222222"/>
                </a:solidFill>
                <a:latin typeface="Menlo" charset="0"/>
              </a:rPr>
              <a:t>        [</a:t>
            </a:r>
            <a:r>
              <a:rPr lang="en-US" dirty="0">
                <a:solidFill>
                  <a:srgbClr val="3363A4"/>
                </a:solidFill>
                <a:latin typeface="Menlo" charset="0"/>
              </a:rPr>
              <a:t>Get</a:t>
            </a:r>
            <a:r>
              <a:rPr lang="en-US" dirty="0">
                <a:solidFill>
                  <a:srgbClr val="222222"/>
                </a:solidFill>
                <a:latin typeface="Menlo" charset="0"/>
              </a:rPr>
              <a:t>(</a:t>
            </a:r>
            <a:r>
              <a:rPr lang="en-US" dirty="0">
                <a:solidFill>
                  <a:srgbClr val="DB7100"/>
                </a:solidFill>
                <a:latin typeface="Menlo" charset="0"/>
              </a:rPr>
              <a:t>"/users/{user}"</a:t>
            </a:r>
            <a:r>
              <a:rPr lang="en-US" dirty="0">
                <a:solidFill>
                  <a:srgbClr val="222222"/>
                </a:solidFill>
                <a:latin typeface="Menlo" charset="0"/>
              </a:rPr>
              <a:t>)]</a:t>
            </a:r>
            <a:r>
              <a:rPr lang="en-US" dirty="0">
                <a:latin typeface="Menlo" charset="0"/>
              </a:rPr>
              <a:t/>
            </a:r>
            <a:br>
              <a:rPr lang="en-US" dirty="0">
                <a:latin typeface="Menlo" charset="0"/>
              </a:rPr>
            </a:br>
            <a:r>
              <a:rPr lang="en-US" dirty="0">
                <a:solidFill>
                  <a:srgbClr val="222222"/>
                </a:solidFill>
                <a:latin typeface="Menlo" charset="0"/>
              </a:rPr>
              <a:t>        </a:t>
            </a:r>
            <a:r>
              <a:rPr lang="en-US" dirty="0">
                <a:solidFill>
                  <a:srgbClr val="3363A4"/>
                </a:solidFill>
                <a:latin typeface="Menlo" charset="0"/>
              </a:rPr>
              <a:t>Task</a:t>
            </a:r>
            <a:r>
              <a:rPr lang="en-US" dirty="0">
                <a:solidFill>
                  <a:srgbClr val="222222"/>
                </a:solidFill>
                <a:latin typeface="Menlo" charset="0"/>
              </a:rPr>
              <a:t>&lt;</a:t>
            </a:r>
            <a:r>
              <a:rPr lang="en-US" dirty="0">
                <a:solidFill>
                  <a:srgbClr val="3363A4"/>
                </a:solidFill>
                <a:latin typeface="Menlo" charset="0"/>
              </a:rPr>
              <a:t>User</a:t>
            </a:r>
            <a:r>
              <a:rPr lang="en-US" dirty="0">
                <a:solidFill>
                  <a:srgbClr val="222222"/>
                </a:solidFill>
                <a:latin typeface="Menlo" charset="0"/>
              </a:rPr>
              <a:t>&gt; </a:t>
            </a:r>
            <a:r>
              <a:rPr lang="en-US" dirty="0" err="1">
                <a:solidFill>
                  <a:srgbClr val="222222"/>
                </a:solidFill>
                <a:latin typeface="Menlo" charset="0"/>
              </a:rPr>
              <a:t>GetUser</a:t>
            </a:r>
            <a:r>
              <a:rPr lang="en-US" dirty="0">
                <a:solidFill>
                  <a:srgbClr val="222222"/>
                </a:solidFill>
                <a:latin typeface="Menlo" charset="0"/>
              </a:rPr>
              <a:t>(</a:t>
            </a:r>
            <a:r>
              <a:rPr lang="en-US" dirty="0">
                <a:solidFill>
                  <a:srgbClr val="009695"/>
                </a:solidFill>
                <a:latin typeface="Menlo" charset="0"/>
              </a:rPr>
              <a:t>string</a:t>
            </a:r>
            <a:r>
              <a:rPr lang="en-US" dirty="0">
                <a:solidFill>
                  <a:srgbClr val="222222"/>
                </a:solidFill>
                <a:latin typeface="Menlo" charset="0"/>
              </a:rPr>
              <a:t> user);</a:t>
            </a:r>
            <a:r>
              <a:rPr lang="en-US" dirty="0">
                <a:latin typeface="Menlo" charset="0"/>
              </a:rPr>
              <a:t/>
            </a:r>
            <a:br>
              <a:rPr lang="en-US" dirty="0">
                <a:latin typeface="Menlo" charset="0"/>
              </a:rPr>
            </a:br>
            <a:r>
              <a:rPr lang="en-US" dirty="0">
                <a:latin typeface="Menlo" charset="0"/>
              </a:rPr>
              <a:t/>
            </a:r>
            <a:br>
              <a:rPr lang="en-US" dirty="0">
                <a:latin typeface="Menlo" charset="0"/>
              </a:rPr>
            </a:br>
            <a:r>
              <a:rPr lang="en-US" dirty="0">
                <a:solidFill>
                  <a:srgbClr val="222222"/>
                </a:solidFill>
                <a:latin typeface="Menlo" charset="0"/>
              </a:rPr>
              <a:t>        [</a:t>
            </a:r>
            <a:r>
              <a:rPr lang="en-US" dirty="0">
                <a:solidFill>
                  <a:srgbClr val="3363A4"/>
                </a:solidFill>
                <a:latin typeface="Menlo" charset="0"/>
              </a:rPr>
              <a:t>Post</a:t>
            </a:r>
            <a:r>
              <a:rPr lang="en-US" dirty="0">
                <a:solidFill>
                  <a:srgbClr val="222222"/>
                </a:solidFill>
                <a:latin typeface="Menlo" charset="0"/>
              </a:rPr>
              <a:t>(</a:t>
            </a:r>
            <a:r>
              <a:rPr lang="en-US" dirty="0">
                <a:solidFill>
                  <a:srgbClr val="DB7100"/>
                </a:solidFill>
                <a:latin typeface="Menlo" charset="0"/>
              </a:rPr>
              <a:t>"/users/new"</a:t>
            </a:r>
            <a:r>
              <a:rPr lang="en-US" dirty="0">
                <a:solidFill>
                  <a:srgbClr val="222222"/>
                </a:solidFill>
                <a:latin typeface="Menlo" charset="0"/>
              </a:rPr>
              <a:t>)]</a:t>
            </a:r>
            <a:r>
              <a:rPr lang="en-US" dirty="0">
                <a:latin typeface="Menlo" charset="0"/>
              </a:rPr>
              <a:t/>
            </a:r>
            <a:br>
              <a:rPr lang="en-US" dirty="0">
                <a:latin typeface="Menlo" charset="0"/>
              </a:rPr>
            </a:br>
            <a:r>
              <a:rPr lang="en-US" dirty="0">
                <a:solidFill>
                  <a:srgbClr val="222222"/>
                </a:solidFill>
                <a:latin typeface="Menlo" charset="0"/>
              </a:rPr>
              <a:t>        </a:t>
            </a:r>
            <a:r>
              <a:rPr lang="en-US" dirty="0">
                <a:solidFill>
                  <a:srgbClr val="3363A4"/>
                </a:solidFill>
                <a:latin typeface="Menlo" charset="0"/>
              </a:rPr>
              <a:t>Task</a:t>
            </a:r>
            <a:r>
              <a:rPr lang="en-US" dirty="0">
                <a:solidFill>
                  <a:srgbClr val="222222"/>
                </a:solidFill>
                <a:latin typeface="Menlo" charset="0"/>
              </a:rPr>
              <a:t>&lt;</a:t>
            </a:r>
            <a:r>
              <a:rPr lang="en-US" dirty="0">
                <a:solidFill>
                  <a:srgbClr val="009695"/>
                </a:solidFill>
                <a:latin typeface="Menlo" charset="0"/>
              </a:rPr>
              <a:t>string</a:t>
            </a:r>
            <a:r>
              <a:rPr lang="en-US" dirty="0">
                <a:solidFill>
                  <a:srgbClr val="222222"/>
                </a:solidFill>
                <a:latin typeface="Menlo" charset="0"/>
              </a:rPr>
              <a:t>&gt; </a:t>
            </a:r>
            <a:r>
              <a:rPr lang="en-US" dirty="0" err="1">
                <a:solidFill>
                  <a:srgbClr val="222222"/>
                </a:solidFill>
                <a:latin typeface="Menlo" charset="0"/>
              </a:rPr>
              <a:t>CreateUser</a:t>
            </a:r>
            <a:r>
              <a:rPr lang="en-US" dirty="0">
                <a:solidFill>
                  <a:srgbClr val="222222"/>
                </a:solidFill>
                <a:latin typeface="Menlo" charset="0"/>
              </a:rPr>
              <a:t>([</a:t>
            </a:r>
            <a:r>
              <a:rPr lang="en-US" dirty="0">
                <a:solidFill>
                  <a:srgbClr val="3363A4"/>
                </a:solidFill>
                <a:latin typeface="Menlo" charset="0"/>
              </a:rPr>
              <a:t>Body</a:t>
            </a:r>
            <a:r>
              <a:rPr lang="en-US" dirty="0">
                <a:solidFill>
                  <a:srgbClr val="222222"/>
                </a:solidFill>
                <a:latin typeface="Menlo" charset="0"/>
              </a:rPr>
              <a:t>] </a:t>
            </a:r>
            <a:r>
              <a:rPr lang="en-US" dirty="0">
                <a:solidFill>
                  <a:srgbClr val="3363A4"/>
                </a:solidFill>
                <a:latin typeface="Menlo" charset="0"/>
              </a:rPr>
              <a:t>User</a:t>
            </a:r>
            <a:r>
              <a:rPr lang="en-US" dirty="0">
                <a:solidFill>
                  <a:srgbClr val="222222"/>
                </a:solidFill>
                <a:latin typeface="Menlo" charset="0"/>
              </a:rPr>
              <a:t> user);</a:t>
            </a:r>
            <a:r>
              <a:rPr lang="en-US" dirty="0">
                <a:latin typeface="Menlo" charset="0"/>
              </a:rPr>
              <a:t/>
            </a:r>
            <a:br>
              <a:rPr lang="en-US" dirty="0">
                <a:latin typeface="Menlo" charset="0"/>
              </a:rPr>
            </a:br>
            <a:r>
              <a:rPr lang="en-US" dirty="0">
                <a:solidFill>
                  <a:srgbClr val="222222"/>
                </a:solidFill>
                <a:latin typeface="Menlo" charset="0"/>
              </a:rPr>
              <a:t>    }</a:t>
            </a:r>
            <a:r>
              <a:rPr lang="en-US" dirty="0"/>
              <a:t> </a:t>
            </a:r>
            <a:endParaRPr lang="en-US" dirty="0" smtClean="0"/>
          </a:p>
          <a:p>
            <a:pPr>
              <a:buFont typeface=".AppleSystemUIFont" charset="-120"/>
              <a:buChar char="-"/>
            </a:pPr>
            <a:r>
              <a:rPr lang="en-US" dirty="0"/>
              <a:t> </a:t>
            </a:r>
            <a:r>
              <a:rPr lang="en-US" dirty="0" err="1" smtClean="0"/>
              <a:t>nuget</a:t>
            </a:r>
            <a:r>
              <a:rPr lang="en-US" dirty="0" smtClean="0"/>
              <a:t> package </a:t>
            </a:r>
            <a:r>
              <a:rPr lang="en-US" dirty="0" err="1" smtClean="0"/>
              <a:t>.Net</a:t>
            </a:r>
            <a:r>
              <a:rPr lang="en-US" dirty="0" smtClean="0"/>
              <a:t> </a:t>
            </a:r>
            <a:r>
              <a:rPr lang="en-US" dirty="0" smtClean="0"/>
              <a:t>Standard only above version 2.4.1</a:t>
            </a:r>
            <a:endParaRPr lang="en-US" dirty="0" smtClean="0"/>
          </a:p>
        </p:txBody>
      </p:sp>
    </p:spTree>
    <p:extLst>
      <p:ext uri="{BB962C8B-B14F-4D97-AF65-F5344CB8AC3E}">
        <p14:creationId xmlns:p14="http://schemas.microsoft.com/office/powerpoint/2010/main" val="3915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PropertyChanged.Fody</a:t>
            </a:r>
            <a:r>
              <a:rPr lang="en-US" dirty="0" smtClean="0"/>
              <a:t> </a:t>
            </a:r>
            <a:r>
              <a:rPr lang="en-US" dirty="0"/>
              <a:t>(</a:t>
            </a:r>
            <a:r>
              <a:rPr lang="en-US" dirty="0">
                <a:hlinkClick r:id="rId3"/>
              </a:rPr>
              <a:t>github 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a:t>Injects </a:t>
            </a:r>
            <a:r>
              <a:rPr lang="en-US" dirty="0" err="1"/>
              <a:t>INotifyPropertyChanged</a:t>
            </a:r>
            <a:r>
              <a:rPr lang="en-US" dirty="0"/>
              <a:t> code into properties at compile </a:t>
            </a:r>
            <a:r>
              <a:rPr lang="en-US" dirty="0" smtClean="0"/>
              <a:t>time</a:t>
            </a:r>
          </a:p>
          <a:p>
            <a:pPr>
              <a:buFont typeface=".AppleSystemUIFont" charset="-120"/>
              <a:buChar char="-"/>
            </a:pPr>
            <a:r>
              <a:rPr lang="en-US" dirty="0" smtClean="0"/>
              <a:t> Injects code into all objects which inherit from </a:t>
            </a:r>
            <a:r>
              <a:rPr lang="en-US" dirty="0" err="1" smtClean="0"/>
              <a:t>INotifyPropertyChanged</a:t>
            </a:r>
            <a:endParaRPr lang="en-US" dirty="0" smtClean="0"/>
          </a:p>
          <a:p>
            <a:pPr>
              <a:buFont typeface=".AppleSystemUIFont" charset="-120"/>
              <a:buChar char="-"/>
            </a:pPr>
            <a:r>
              <a:rPr lang="en-US" dirty="0" smtClean="0"/>
              <a:t> Classes without base interface can use the </a:t>
            </a:r>
            <a:r>
              <a:rPr lang="en-US" dirty="0" err="1" smtClean="0"/>
              <a:t>AddINotifyPropertyChangedInterface</a:t>
            </a:r>
            <a:r>
              <a:rPr lang="en-US" dirty="0" smtClean="0"/>
              <a:t> attribute</a:t>
            </a:r>
          </a:p>
          <a:p>
            <a:pPr>
              <a:buFont typeface=".AppleSystemUIFont" charset="-120"/>
              <a:buChar char="-"/>
            </a:pPr>
            <a:r>
              <a:rPr lang="en-US" dirty="0" smtClean="0"/>
              <a:t> Dependent properties are automatically detected and also send events (manual control with </a:t>
            </a:r>
            <a:r>
              <a:rPr lang="en-US" dirty="0" err="1" smtClean="0"/>
              <a:t>AlsoNotifyFor</a:t>
            </a:r>
            <a:r>
              <a:rPr lang="en-US" dirty="0" smtClean="0"/>
              <a:t> and </a:t>
            </a:r>
            <a:r>
              <a:rPr lang="en-US" dirty="0" err="1" smtClean="0"/>
              <a:t>DependsOn</a:t>
            </a:r>
            <a:r>
              <a:rPr lang="en-US" dirty="0" smtClean="0"/>
              <a:t> attributes)</a:t>
            </a:r>
          </a:p>
          <a:p>
            <a:pPr>
              <a:buFont typeface=".AppleSystemUIFont" charset="-120"/>
              <a:buChar char="-"/>
            </a:pPr>
            <a:r>
              <a:rPr lang="en-US" dirty="0"/>
              <a:t> </a:t>
            </a:r>
            <a:r>
              <a:rPr lang="en-US" dirty="0" smtClean="0"/>
              <a:t>Equality checking before changed events</a:t>
            </a:r>
          </a:p>
          <a:p>
            <a:pPr>
              <a:buFont typeface=".AppleSystemUIFont" charset="-120"/>
              <a:buChar char="-"/>
            </a:pPr>
            <a:endParaRPr lang="en-US" dirty="0" smtClean="0"/>
          </a:p>
          <a:p>
            <a:pPr>
              <a:buFont typeface=".AppleSystemUIFont" charset="-120"/>
              <a:buChar char="-"/>
            </a:pPr>
            <a:r>
              <a:rPr lang="en-US" dirty="0"/>
              <a:t> </a:t>
            </a:r>
            <a:r>
              <a:rPr lang="en-US" dirty="0" smtClean="0"/>
              <a:t>Other auto-injecting libraries over at </a:t>
            </a:r>
            <a:r>
              <a:rPr lang="en-US" dirty="0">
                <a:hlinkClick r:id="rId4"/>
              </a:rPr>
              <a:t>https://</a:t>
            </a:r>
            <a:r>
              <a:rPr lang="en-US" dirty="0" err="1">
                <a:hlinkClick r:id="rId4"/>
              </a:rPr>
              <a:t>github.com</a:t>
            </a:r>
            <a:r>
              <a:rPr lang="en-US" dirty="0">
                <a:hlinkClick r:id="rId4"/>
              </a:rPr>
              <a:t>/</a:t>
            </a:r>
            <a:r>
              <a:rPr lang="en-US" dirty="0" err="1">
                <a:hlinkClick r:id="rId4"/>
              </a:rPr>
              <a:t>Fody</a:t>
            </a:r>
            <a:r>
              <a:rPr lang="en-US" dirty="0">
                <a:hlinkClick r:id="rId4"/>
              </a:rPr>
              <a:t>/</a:t>
            </a:r>
            <a:r>
              <a:rPr lang="en-US" dirty="0" err="1">
                <a:hlinkClick r:id="rId4"/>
              </a:rPr>
              <a:t>Fody</a:t>
            </a:r>
            <a:endParaRPr lang="en-US" dirty="0" smtClean="0"/>
          </a:p>
        </p:txBody>
      </p:sp>
    </p:spTree>
    <p:extLst>
      <p:ext uri="{BB962C8B-B14F-4D97-AF65-F5344CB8AC3E}">
        <p14:creationId xmlns:p14="http://schemas.microsoft.com/office/powerpoint/2010/main" val="24079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Fusillade </a:t>
            </a:r>
            <a:r>
              <a:rPr lang="en-US" dirty="0"/>
              <a:t>(</a:t>
            </a:r>
            <a:r>
              <a:rPr lang="en-US" dirty="0">
                <a:hlinkClick r:id="rId3"/>
              </a:rPr>
              <a:t>github link</a:t>
            </a:r>
            <a:r>
              <a:rPr lang="en-US" dirty="0"/>
              <a:t>)</a:t>
            </a:r>
          </a:p>
        </p:txBody>
      </p:sp>
      <p:sp>
        <p:nvSpPr>
          <p:cNvPr id="3" name="Content Placeholder 2"/>
          <p:cNvSpPr>
            <a:spLocks noGrp="1"/>
          </p:cNvSpPr>
          <p:nvPr>
            <p:ph idx="1"/>
          </p:nvPr>
        </p:nvSpPr>
        <p:spPr>
          <a:xfrm>
            <a:off x="1097280" y="2019805"/>
            <a:ext cx="10058400" cy="3828023"/>
          </a:xfrm>
        </p:spPr>
        <p:txBody>
          <a:bodyPr>
            <a:normAutofit fontScale="92500" lnSpcReduction="10000"/>
          </a:bodyPr>
          <a:lstStyle/>
          <a:p>
            <a:pPr>
              <a:buFont typeface=".AppleSystemUIFont" charset="-120"/>
              <a:buChar char="-"/>
            </a:pPr>
            <a:r>
              <a:rPr lang="en-US" dirty="0" smtClean="0"/>
              <a:t> </a:t>
            </a:r>
            <a:r>
              <a:rPr lang="en-US" dirty="0"/>
              <a:t>An opinionated HTTP library for Mobile </a:t>
            </a:r>
            <a:r>
              <a:rPr lang="en-US" dirty="0" smtClean="0"/>
              <a:t>Development</a:t>
            </a:r>
          </a:p>
          <a:p>
            <a:pPr>
              <a:buFont typeface=".AppleSystemUIFont" charset="-120"/>
              <a:buChar char="-"/>
            </a:pPr>
            <a:r>
              <a:rPr lang="en-US" dirty="0" smtClean="0"/>
              <a:t> Auto-deduplication of requests</a:t>
            </a:r>
          </a:p>
          <a:p>
            <a:pPr>
              <a:buFont typeface=".AppleSystemUIFont" charset="-120"/>
              <a:buChar char="-"/>
            </a:pPr>
            <a:r>
              <a:rPr lang="en-US" dirty="0" smtClean="0"/>
              <a:t> Request limiting</a:t>
            </a:r>
          </a:p>
          <a:p>
            <a:pPr>
              <a:buFont typeface=".AppleSystemUIFont" charset="-120"/>
              <a:buChar char="-"/>
            </a:pPr>
            <a:r>
              <a:rPr lang="en-US" dirty="0" smtClean="0"/>
              <a:t> Request prioritization and speculative requests</a:t>
            </a:r>
          </a:p>
          <a:p>
            <a:pPr>
              <a:buFont typeface=".AppleSystemUIFont" charset="-120"/>
              <a:buChar char="-"/>
            </a:pPr>
            <a:r>
              <a:rPr lang="en-US" dirty="0"/>
              <a:t> </a:t>
            </a:r>
            <a:r>
              <a:rPr lang="en-US" dirty="0" smtClean="0"/>
              <a:t>Premade settings or custom </a:t>
            </a:r>
            <a:r>
              <a:rPr lang="en-US" dirty="0" err="1" smtClean="0"/>
              <a:t>RateLimitedHttpMessageHandler</a:t>
            </a:r>
            <a:endParaRPr lang="en-US" dirty="0" smtClean="0"/>
          </a:p>
          <a:p>
            <a:pPr marL="0" indent="0">
              <a:buNone/>
            </a:pPr>
            <a:r>
              <a:rPr lang="en-US" sz="1900" dirty="0">
                <a:solidFill>
                  <a:srgbClr val="888A85"/>
                </a:solidFill>
                <a:latin typeface="Menlo" charset="0"/>
              </a:rPr>
              <a:t>// high priority</a:t>
            </a:r>
            <a:r>
              <a:rPr lang="en-US" sz="1900" dirty="0">
                <a:latin typeface="Menlo" charset="0"/>
              </a:rPr>
              <a:t/>
            </a:r>
            <a:br>
              <a:rPr lang="en-US" sz="1900" dirty="0">
                <a:latin typeface="Menlo" charset="0"/>
              </a:rPr>
            </a:br>
            <a:r>
              <a:rPr lang="en-US" sz="1900" dirty="0" err="1" smtClean="0">
                <a:solidFill>
                  <a:srgbClr val="009695"/>
                </a:solidFill>
                <a:latin typeface="Menlo" charset="0"/>
              </a:rPr>
              <a:t>var</a:t>
            </a:r>
            <a:r>
              <a:rPr lang="en-US" sz="1900" dirty="0">
                <a:solidFill>
                  <a:srgbClr val="222222"/>
                </a:solidFill>
                <a:latin typeface="Menlo" charset="0"/>
              </a:rPr>
              <a:t> client = </a:t>
            </a:r>
            <a:r>
              <a:rPr lang="en-US" sz="1900" dirty="0">
                <a:solidFill>
                  <a:srgbClr val="009695"/>
                </a:solidFill>
                <a:latin typeface="Menlo" charset="0"/>
              </a:rPr>
              <a:t>new</a:t>
            </a:r>
            <a:r>
              <a:rPr lang="en-US" sz="1900" dirty="0">
                <a:solidFill>
                  <a:srgbClr val="222222"/>
                </a:solidFill>
                <a:latin typeface="Menlo" charset="0"/>
              </a:rPr>
              <a:t> </a:t>
            </a:r>
            <a:r>
              <a:rPr lang="en-US" sz="1900" dirty="0" err="1">
                <a:solidFill>
                  <a:srgbClr val="3363A4"/>
                </a:solidFill>
                <a:latin typeface="Menlo" charset="0"/>
              </a:rPr>
              <a:t>HttpClient</a:t>
            </a:r>
            <a:r>
              <a:rPr lang="en-US" sz="1900" dirty="0">
                <a:solidFill>
                  <a:srgbClr val="222222"/>
                </a:solidFill>
                <a:latin typeface="Menlo" charset="0"/>
              </a:rPr>
              <a:t>(</a:t>
            </a:r>
            <a:r>
              <a:rPr lang="en-US" sz="1900" dirty="0" err="1">
                <a:solidFill>
                  <a:srgbClr val="3363A4"/>
                </a:solidFill>
                <a:latin typeface="Menlo" charset="0"/>
              </a:rPr>
              <a:t>NetCache</a:t>
            </a:r>
            <a:r>
              <a:rPr lang="en-US" sz="1900" dirty="0" err="1">
                <a:solidFill>
                  <a:srgbClr val="222222"/>
                </a:solidFill>
                <a:latin typeface="Menlo" charset="0"/>
              </a:rPr>
              <a:t>.UserInitiated</a:t>
            </a:r>
            <a:r>
              <a:rPr lang="en-US" sz="1900" dirty="0">
                <a:solidFill>
                  <a:srgbClr val="222222"/>
                </a:solidFill>
                <a:latin typeface="Menlo" charset="0"/>
              </a:rPr>
              <a:t>);</a:t>
            </a:r>
            <a:r>
              <a:rPr lang="en-US" sz="1900" dirty="0"/>
              <a:t> </a:t>
            </a:r>
            <a:endParaRPr lang="en-US" sz="1900" dirty="0" smtClean="0"/>
          </a:p>
          <a:p>
            <a:pPr marL="0" indent="0">
              <a:buNone/>
            </a:pPr>
            <a:r>
              <a:rPr lang="en-US" sz="1900" dirty="0">
                <a:solidFill>
                  <a:srgbClr val="888A85"/>
                </a:solidFill>
                <a:latin typeface="Menlo" charset="0"/>
              </a:rPr>
              <a:t>// background calls</a:t>
            </a:r>
            <a:r>
              <a:rPr lang="en-US" sz="1900" dirty="0">
                <a:latin typeface="Menlo" charset="0"/>
              </a:rPr>
              <a:t/>
            </a:r>
            <a:br>
              <a:rPr lang="en-US" sz="1900" dirty="0">
                <a:latin typeface="Menlo" charset="0"/>
              </a:rPr>
            </a:br>
            <a:r>
              <a:rPr lang="en-US" sz="1900" dirty="0" err="1" smtClean="0">
                <a:solidFill>
                  <a:srgbClr val="009695"/>
                </a:solidFill>
                <a:latin typeface="Menlo" charset="0"/>
              </a:rPr>
              <a:t>var</a:t>
            </a:r>
            <a:r>
              <a:rPr lang="en-US" sz="1900" dirty="0">
                <a:solidFill>
                  <a:srgbClr val="222222"/>
                </a:solidFill>
                <a:latin typeface="Menlo" charset="0"/>
              </a:rPr>
              <a:t> client = </a:t>
            </a:r>
            <a:r>
              <a:rPr lang="en-US" sz="1900" dirty="0">
                <a:solidFill>
                  <a:srgbClr val="009695"/>
                </a:solidFill>
                <a:latin typeface="Menlo" charset="0"/>
              </a:rPr>
              <a:t>new</a:t>
            </a:r>
            <a:r>
              <a:rPr lang="en-US" sz="1900" dirty="0">
                <a:solidFill>
                  <a:srgbClr val="222222"/>
                </a:solidFill>
                <a:latin typeface="Menlo" charset="0"/>
              </a:rPr>
              <a:t> </a:t>
            </a:r>
            <a:r>
              <a:rPr lang="en-US" sz="1900" dirty="0" err="1">
                <a:solidFill>
                  <a:srgbClr val="3363A4"/>
                </a:solidFill>
                <a:latin typeface="Menlo" charset="0"/>
              </a:rPr>
              <a:t>HttpClient</a:t>
            </a:r>
            <a:r>
              <a:rPr lang="en-US" sz="1900" dirty="0">
                <a:solidFill>
                  <a:srgbClr val="222222"/>
                </a:solidFill>
                <a:latin typeface="Menlo" charset="0"/>
              </a:rPr>
              <a:t>(</a:t>
            </a:r>
            <a:r>
              <a:rPr lang="en-US" sz="1900" dirty="0" err="1">
                <a:solidFill>
                  <a:srgbClr val="3363A4"/>
                </a:solidFill>
                <a:latin typeface="Menlo" charset="0"/>
              </a:rPr>
              <a:t>NetCache</a:t>
            </a:r>
            <a:r>
              <a:rPr lang="en-US" sz="1900" dirty="0" err="1">
                <a:solidFill>
                  <a:srgbClr val="222222"/>
                </a:solidFill>
                <a:latin typeface="Menlo" charset="0"/>
              </a:rPr>
              <a:t>.Background</a:t>
            </a:r>
            <a:r>
              <a:rPr lang="en-US" sz="1900" dirty="0">
                <a:solidFill>
                  <a:srgbClr val="222222"/>
                </a:solidFill>
                <a:latin typeface="Menlo" charset="0"/>
              </a:rPr>
              <a:t>);</a:t>
            </a:r>
            <a:r>
              <a:rPr lang="en-US" sz="1900" dirty="0"/>
              <a:t> </a:t>
            </a:r>
            <a:endParaRPr lang="en-US" sz="1900" dirty="0" smtClean="0"/>
          </a:p>
          <a:p>
            <a:pPr marL="0" indent="0">
              <a:buNone/>
            </a:pPr>
            <a:r>
              <a:rPr lang="en-US" sz="1900" dirty="0">
                <a:solidFill>
                  <a:srgbClr val="888A85"/>
                </a:solidFill>
                <a:latin typeface="Menlo" charset="0"/>
              </a:rPr>
              <a:t>// </a:t>
            </a:r>
            <a:r>
              <a:rPr lang="en-US" sz="1900" dirty="0" err="1">
                <a:solidFill>
                  <a:srgbClr val="888A85"/>
                </a:solidFill>
                <a:latin typeface="Menlo" charset="0"/>
              </a:rPr>
              <a:t>prefetch</a:t>
            </a:r>
            <a:r>
              <a:rPr lang="en-US" sz="1900" dirty="0">
                <a:solidFill>
                  <a:srgbClr val="888A85"/>
                </a:solidFill>
                <a:latin typeface="Menlo" charset="0"/>
              </a:rPr>
              <a:t> data for likely next page</a:t>
            </a:r>
            <a:r>
              <a:rPr lang="en-US" sz="1900" dirty="0">
                <a:latin typeface="Menlo" charset="0"/>
              </a:rPr>
              <a:t/>
            </a:r>
            <a:br>
              <a:rPr lang="en-US" sz="1900" dirty="0">
                <a:latin typeface="Menlo" charset="0"/>
              </a:rPr>
            </a:br>
            <a:r>
              <a:rPr lang="en-US" sz="1900" dirty="0" err="1" smtClean="0">
                <a:solidFill>
                  <a:srgbClr val="009695"/>
                </a:solidFill>
                <a:latin typeface="Menlo" charset="0"/>
              </a:rPr>
              <a:t>var</a:t>
            </a:r>
            <a:r>
              <a:rPr lang="en-US" sz="1900" dirty="0">
                <a:solidFill>
                  <a:srgbClr val="222222"/>
                </a:solidFill>
                <a:latin typeface="Menlo" charset="0"/>
              </a:rPr>
              <a:t> client = </a:t>
            </a:r>
            <a:r>
              <a:rPr lang="en-US" sz="1900" dirty="0">
                <a:solidFill>
                  <a:srgbClr val="009695"/>
                </a:solidFill>
                <a:latin typeface="Menlo" charset="0"/>
              </a:rPr>
              <a:t>new</a:t>
            </a:r>
            <a:r>
              <a:rPr lang="en-US" sz="1900" dirty="0">
                <a:solidFill>
                  <a:srgbClr val="222222"/>
                </a:solidFill>
                <a:latin typeface="Menlo" charset="0"/>
              </a:rPr>
              <a:t> </a:t>
            </a:r>
            <a:r>
              <a:rPr lang="en-US" sz="1900" dirty="0" err="1">
                <a:solidFill>
                  <a:srgbClr val="3363A4"/>
                </a:solidFill>
                <a:latin typeface="Menlo" charset="0"/>
              </a:rPr>
              <a:t>HttpClient</a:t>
            </a:r>
            <a:r>
              <a:rPr lang="en-US" sz="1900" dirty="0">
                <a:solidFill>
                  <a:srgbClr val="222222"/>
                </a:solidFill>
                <a:latin typeface="Menlo" charset="0"/>
              </a:rPr>
              <a:t>(</a:t>
            </a:r>
            <a:r>
              <a:rPr lang="en-US" sz="1900" dirty="0" err="1">
                <a:solidFill>
                  <a:srgbClr val="3363A4"/>
                </a:solidFill>
                <a:latin typeface="Menlo" charset="0"/>
              </a:rPr>
              <a:t>NetCache</a:t>
            </a:r>
            <a:r>
              <a:rPr lang="en-US" sz="1900" dirty="0" err="1">
                <a:solidFill>
                  <a:srgbClr val="222222"/>
                </a:solidFill>
                <a:latin typeface="Menlo" charset="0"/>
              </a:rPr>
              <a:t>.Speculative</a:t>
            </a:r>
            <a:r>
              <a:rPr lang="en-US" sz="1900" dirty="0">
                <a:solidFill>
                  <a:srgbClr val="222222"/>
                </a:solidFill>
                <a:latin typeface="Menlo" charset="0"/>
              </a:rPr>
              <a:t>);</a:t>
            </a:r>
            <a:r>
              <a:rPr lang="en-US" sz="1900" dirty="0"/>
              <a:t> </a:t>
            </a:r>
            <a:endParaRPr lang="en-US" sz="1900" dirty="0" smtClean="0"/>
          </a:p>
        </p:txBody>
      </p:sp>
    </p:spTree>
    <p:extLst>
      <p:ext uri="{BB962C8B-B14F-4D97-AF65-F5344CB8AC3E}">
        <p14:creationId xmlns:p14="http://schemas.microsoft.com/office/powerpoint/2010/main" val="2429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Rx.NET</a:t>
            </a:r>
            <a:r>
              <a:rPr lang="en-US" dirty="0" smtClean="0"/>
              <a:t>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The </a:t>
            </a:r>
            <a:r>
              <a:rPr lang="en-US" dirty="0"/>
              <a:t>Reactive Extensions for .</a:t>
            </a:r>
            <a:r>
              <a:rPr lang="en-US" dirty="0" smtClean="0"/>
              <a:t>NET</a:t>
            </a:r>
          </a:p>
          <a:p>
            <a:pPr>
              <a:buFont typeface=".AppleSystemUIFont" charset="-120"/>
              <a:buChar char="-"/>
            </a:pPr>
            <a:r>
              <a:rPr lang="en-US" dirty="0"/>
              <a:t> </a:t>
            </a:r>
            <a:r>
              <a:rPr lang="en-US" dirty="0" smtClean="0"/>
              <a:t>Event-based programming through observable sequences and LINQ-style query operators</a:t>
            </a:r>
            <a:endParaRPr lang="en-US" dirty="0"/>
          </a:p>
          <a:p>
            <a:pPr>
              <a:buFont typeface=".AppleSystemUIFont" charset="-120"/>
              <a:buChar char="-"/>
            </a:pPr>
            <a:r>
              <a:rPr lang="en-US" dirty="0"/>
              <a:t> </a:t>
            </a:r>
            <a:r>
              <a:rPr lang="en-US" dirty="0" smtClean="0"/>
              <a:t>React to data streams / events</a:t>
            </a:r>
          </a:p>
          <a:p>
            <a:pPr>
              <a:buFont typeface=".AppleSystemUIFont" charset="-120"/>
              <a:buChar char="-"/>
            </a:pPr>
            <a:endParaRPr lang="en-US" dirty="0"/>
          </a:p>
          <a:p>
            <a:pPr>
              <a:buFont typeface=".AppleSystemUIFont" charset="-120"/>
              <a:buChar char="-"/>
            </a:pPr>
            <a:endParaRPr lang="en-US" dirty="0" smtClean="0"/>
          </a:p>
          <a:p>
            <a:pPr>
              <a:buFont typeface=".AppleSystemUIFont" charset="-120"/>
              <a:buChar char="-"/>
            </a:pPr>
            <a:endParaRPr lang="en-US" dirty="0" smtClean="0"/>
          </a:p>
          <a:p>
            <a:pPr>
              <a:buFont typeface=".AppleSystemUIFont" charset="-120"/>
              <a:buChar char="-"/>
            </a:pPr>
            <a:r>
              <a:rPr lang="en-US" dirty="0" smtClean="0"/>
              <a:t> Very popular work approach in a lot of different programming languages</a:t>
            </a:r>
          </a:p>
          <a:p>
            <a:pPr>
              <a:buFont typeface=".AppleSystemUIFont" charset="-120"/>
              <a:buChar char="-"/>
            </a:pP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1446444707"/>
              </p:ext>
            </p:extLst>
          </p:nvPr>
        </p:nvGraphicFramePr>
        <p:xfrm>
          <a:off x="1236428" y="3400416"/>
          <a:ext cx="9024729" cy="1066800"/>
        </p:xfrm>
        <a:graphic>
          <a:graphicData uri="http://schemas.openxmlformats.org/drawingml/2006/table">
            <a:tbl>
              <a:tblPr/>
              <a:tblGrid>
                <a:gridCol w="3008243"/>
                <a:gridCol w="3008243"/>
                <a:gridCol w="3008243"/>
              </a:tblGrid>
              <a:tr h="0">
                <a:tc>
                  <a:txBody>
                    <a:bodyPr/>
                    <a:lstStyle/>
                    <a:p>
                      <a:endParaRPr lang="en-US" b="1" dirty="0">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b="1" dirty="0" smtClean="0">
                          <a:effectLst/>
                        </a:rPr>
                        <a:t>Single return value</a:t>
                      </a:r>
                      <a:endParaRPr lang="en-US" b="1" dirty="0">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en-US" sz="1800" b="1" kern="1200" dirty="0" smtClean="0">
                          <a:solidFill>
                            <a:schemeClr val="tx1"/>
                          </a:solidFill>
                          <a:effectLst/>
                          <a:latin typeface="+mn-lt"/>
                          <a:ea typeface="+mn-ea"/>
                          <a:cs typeface="+mn-cs"/>
                        </a:rPr>
                        <a:t>Multiple return values</a:t>
                      </a:r>
                      <a:endParaRPr lang="en-US" sz="1800" b="1" kern="1200" dirty="0">
                        <a:solidFill>
                          <a:schemeClr val="tx1"/>
                        </a:solidFill>
                        <a:effectLst/>
                        <a:latin typeface="+mn-lt"/>
                        <a:ea typeface="+mn-ea"/>
                        <a:cs typeface="+mn-cs"/>
                      </a:endParaRPr>
                    </a:p>
                  </a:txBody>
                  <a:tcPr>
                    <a:lnL w="6350" cap="flat" cmpd="sng" algn="ctr">
                      <a:solidFill>
                        <a:srgbClr val="DFE2E5"/>
                      </a:solidFill>
                      <a:prstDash val="solid"/>
                      <a:round/>
                      <a:headEnd type="none" w="med" len="med"/>
                      <a:tailEnd type="none" w="med" len="med"/>
                    </a:lnL>
                    <a:lnB w="6350" cap="flat" cmpd="sng" algn="ctr">
                      <a:solidFill>
                        <a:srgbClr val="DFE2E5"/>
                      </a:solidFill>
                      <a:prstDash val="solid"/>
                      <a:round/>
                      <a:headEnd type="none" w="med" len="med"/>
                      <a:tailEnd type="none" w="med" len="med"/>
                    </a:lnB>
                  </a:tcPr>
                </a:tc>
              </a:tr>
              <a:tr h="0">
                <a:tc>
                  <a:txBody>
                    <a:bodyPr/>
                    <a:lstStyle/>
                    <a:p>
                      <a:r>
                        <a:rPr lang="en-US">
                          <a:effectLst/>
                        </a:rPr>
                        <a:t>Pull/Synchronous/Interactive</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a:effectLst/>
                        </a:rPr>
                        <a:t>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a:effectLst/>
                        </a:rPr>
                        <a:t>IEnumerable&lt;T&gt;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r>
              <a:tr h="0">
                <a:tc>
                  <a:txBody>
                    <a:bodyPr/>
                    <a:lstStyle/>
                    <a:p>
                      <a:r>
                        <a:rPr lang="en-US" dirty="0">
                          <a:effectLst/>
                        </a:rPr>
                        <a:t>Push/Asynchronous/Reactive</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Task&lt;T&gt;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err="1">
                          <a:effectLst/>
                        </a:rPr>
                        <a:t>IObservable</a:t>
                      </a:r>
                      <a:r>
                        <a:rPr lang="en-US" dirty="0">
                          <a:effectLst/>
                        </a:rPr>
                        <a:t>&lt;T&gt;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0187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Akavache</a:t>
            </a:r>
            <a:r>
              <a:rPr lang="en-US" dirty="0" smtClean="0"/>
              <a:t>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a:t>An asynchronous, persistent key-value </a:t>
            </a:r>
            <a:r>
              <a:rPr lang="en-US" dirty="0" smtClean="0"/>
              <a:t>store</a:t>
            </a:r>
          </a:p>
          <a:p>
            <a:pPr>
              <a:buFont typeface=".AppleSystemUIFont" charset="-120"/>
              <a:buChar char="-"/>
            </a:pPr>
            <a:r>
              <a:rPr lang="en-US" dirty="0" smtClean="0"/>
              <a:t> Store binary data or arbitrary objects via </a:t>
            </a:r>
            <a:r>
              <a:rPr lang="en-US" dirty="0" err="1" smtClean="0"/>
              <a:t>Json.NET</a:t>
            </a:r>
            <a:endParaRPr lang="en-US" dirty="0" smtClean="0"/>
          </a:p>
          <a:p>
            <a:pPr>
              <a:buFont typeface=".AppleSystemUIFont" charset="-120"/>
              <a:buChar char="-"/>
            </a:pPr>
            <a:r>
              <a:rPr lang="en-US" dirty="0"/>
              <a:t> </a:t>
            </a:r>
            <a:r>
              <a:rPr lang="en-US" dirty="0" smtClean="0"/>
              <a:t>Stored objects have timestamps and can get a lifetime</a:t>
            </a:r>
          </a:p>
          <a:p>
            <a:pPr>
              <a:buFont typeface=".AppleSystemUIFont" charset="-120"/>
              <a:buChar char="-"/>
            </a:pPr>
            <a:r>
              <a:rPr lang="en-US" dirty="0"/>
              <a:t> </a:t>
            </a:r>
            <a:r>
              <a:rPr lang="en-US" dirty="0" smtClean="0"/>
              <a:t>Several helper methods to automatically fetch and store data</a:t>
            </a:r>
          </a:p>
          <a:p>
            <a:pPr>
              <a:buFont typeface=".AppleSystemUIFont" charset="-120"/>
              <a:buChar char="-"/>
            </a:pPr>
            <a:r>
              <a:rPr lang="en-US" dirty="0" smtClean="0"/>
              <a:t> Rx necessary to get all benefits </a:t>
            </a:r>
            <a:r>
              <a:rPr lang="mr-IN" dirty="0" smtClean="0"/>
              <a:t>–</a:t>
            </a:r>
            <a:r>
              <a:rPr lang="en-US" dirty="0" smtClean="0"/>
              <a:t> functional with just tasks with correct using</a:t>
            </a:r>
          </a:p>
          <a:p>
            <a:pPr marL="0" indent="0">
              <a:buNone/>
            </a:pPr>
            <a:r>
              <a:rPr lang="en-US" dirty="0" smtClean="0">
                <a:latin typeface="Calibri" charset="0"/>
                <a:ea typeface="Calibri" charset="0"/>
                <a:cs typeface="Calibri" charset="0"/>
              </a:rPr>
              <a:t>   </a:t>
            </a:r>
            <a:r>
              <a:rPr lang="en-US" dirty="0">
                <a:solidFill>
                  <a:srgbClr val="009695"/>
                </a:solidFill>
                <a:latin typeface="Calibri" charset="0"/>
                <a:ea typeface="Calibri" charset="0"/>
                <a:cs typeface="Calibri" charset="0"/>
              </a:rPr>
              <a:t>using</a:t>
            </a:r>
            <a:r>
              <a:rPr lang="en-US" dirty="0">
                <a:solidFill>
                  <a:srgbClr val="222222"/>
                </a:solidFill>
                <a:latin typeface="Calibri" charset="0"/>
                <a:ea typeface="Calibri" charset="0"/>
                <a:cs typeface="Calibri" charset="0"/>
              </a:rPr>
              <a:t> </a:t>
            </a:r>
            <a:r>
              <a:rPr lang="en-US" dirty="0" err="1">
                <a:solidFill>
                  <a:srgbClr val="222222"/>
                </a:solidFill>
                <a:latin typeface="Calibri" charset="0"/>
                <a:ea typeface="Calibri" charset="0"/>
                <a:cs typeface="Calibri" charset="0"/>
              </a:rPr>
              <a:t>System.Reactive.Linq</a:t>
            </a:r>
            <a:r>
              <a:rPr lang="en-US" dirty="0">
                <a:solidFill>
                  <a:srgbClr val="222222"/>
                </a:solidFill>
                <a:latin typeface="Calibri" charset="0"/>
                <a:ea typeface="Calibri" charset="0"/>
                <a:cs typeface="Calibri" charset="0"/>
              </a:rPr>
              <a:t>;</a:t>
            </a:r>
            <a:r>
              <a:rPr lang="en-US" dirty="0">
                <a:latin typeface="Calibri" charset="0"/>
                <a:ea typeface="Calibri" charset="0"/>
                <a:cs typeface="Calibri" charset="0"/>
              </a:rPr>
              <a:t> </a:t>
            </a:r>
            <a:endParaRPr lang="en-US" dirty="0" smtClean="0">
              <a:latin typeface="Calibri" charset="0"/>
              <a:ea typeface="Calibri" charset="0"/>
              <a:cs typeface="Calibri" charset="0"/>
            </a:endParaRPr>
          </a:p>
          <a:p>
            <a:pPr>
              <a:buFont typeface=".AppleSystemUIFont" charset="-120"/>
              <a:buChar char="-"/>
            </a:pPr>
            <a:endParaRPr lang="en-US" dirty="0"/>
          </a:p>
          <a:p>
            <a:pPr>
              <a:buFont typeface=".AppleSystemUIFont" charset="-120"/>
              <a:buChar char="-"/>
            </a:pPr>
            <a:r>
              <a:rPr lang="en-US" dirty="0" smtClean="0"/>
              <a:t> </a:t>
            </a:r>
            <a:r>
              <a:rPr lang="en-US" dirty="0" err="1"/>
              <a:t>BlobCache.Secure</a:t>
            </a:r>
            <a:r>
              <a:rPr lang="en-US" dirty="0"/>
              <a:t> exists but isn’t actually secure</a:t>
            </a:r>
          </a:p>
          <a:p>
            <a:pPr>
              <a:buFont typeface=".AppleSystemUIFont" charset="-120"/>
              <a:buChar char="-"/>
            </a:pPr>
            <a:endParaRPr lang="en-US" dirty="0" smtClean="0"/>
          </a:p>
          <a:p>
            <a:pPr marL="0" indent="0">
              <a:buNone/>
            </a:pPr>
            <a:endParaRPr lang="en-US" dirty="0"/>
          </a:p>
        </p:txBody>
      </p:sp>
    </p:spTree>
    <p:extLst>
      <p:ext uri="{BB962C8B-B14F-4D97-AF65-F5344CB8AC3E}">
        <p14:creationId xmlns:p14="http://schemas.microsoft.com/office/powerpoint/2010/main" val="5955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Akavache</a:t>
            </a:r>
            <a:r>
              <a:rPr lang="en-US" dirty="0" smtClean="0"/>
              <a:t>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fontScale="85000" lnSpcReduction="10000"/>
          </a:bodyPr>
          <a:lstStyle/>
          <a:p>
            <a:pPr marL="0" indent="0">
              <a:buNone/>
            </a:pPr>
            <a:r>
              <a:rPr lang="en-US" dirty="0" err="1" smtClean="0">
                <a:solidFill>
                  <a:srgbClr val="009695"/>
                </a:solidFill>
                <a:latin typeface="Menlo" charset="0"/>
              </a:rPr>
              <a:t>var</a:t>
            </a:r>
            <a:r>
              <a:rPr lang="en-US" dirty="0">
                <a:solidFill>
                  <a:srgbClr val="222222"/>
                </a:solidFill>
                <a:latin typeface="Menlo" charset="0"/>
              </a:rPr>
              <a:t> </a:t>
            </a:r>
            <a:r>
              <a:rPr lang="en-US" dirty="0" err="1">
                <a:solidFill>
                  <a:srgbClr val="222222"/>
                </a:solidFill>
                <a:latin typeface="Menlo" charset="0"/>
              </a:rPr>
              <a:t>myToaster</a:t>
            </a:r>
            <a:r>
              <a:rPr lang="en-US" dirty="0">
                <a:solidFill>
                  <a:srgbClr val="222222"/>
                </a:solidFill>
                <a:latin typeface="Menlo" charset="0"/>
              </a:rPr>
              <a:t> = </a:t>
            </a:r>
            <a:r>
              <a:rPr lang="en-US" dirty="0">
                <a:solidFill>
                  <a:srgbClr val="009695"/>
                </a:solidFill>
                <a:latin typeface="Menlo" charset="0"/>
              </a:rPr>
              <a:t>new</a:t>
            </a:r>
            <a:r>
              <a:rPr lang="en-US" dirty="0">
                <a:solidFill>
                  <a:srgbClr val="222222"/>
                </a:solidFill>
                <a:latin typeface="Menlo" charset="0"/>
              </a:rPr>
              <a:t> </a:t>
            </a:r>
            <a:r>
              <a:rPr lang="en-US" dirty="0">
                <a:solidFill>
                  <a:srgbClr val="3363A4"/>
                </a:solidFill>
                <a:latin typeface="Menlo" charset="0"/>
              </a:rPr>
              <a:t>Toaster</a:t>
            </a:r>
            <a:r>
              <a:rPr lang="en-US" dirty="0" smtClean="0">
                <a:solidFill>
                  <a:srgbClr val="222222"/>
                </a:solidFill>
                <a:latin typeface="Menlo" charset="0"/>
              </a:rPr>
              <a:t>();</a:t>
            </a:r>
            <a:br>
              <a:rPr lang="en-US" dirty="0" smtClean="0">
                <a:solidFill>
                  <a:srgbClr val="222222"/>
                </a:solidFill>
                <a:latin typeface="Menlo" charset="0"/>
              </a:rPr>
            </a:br>
            <a:r>
              <a:rPr lang="en-US" dirty="0" smtClean="0">
                <a:solidFill>
                  <a:srgbClr val="222222"/>
                </a:solidFill>
                <a:latin typeface="Menlo" charset="0"/>
              </a:rPr>
              <a:t/>
            </a:r>
            <a:br>
              <a:rPr lang="en-US" dirty="0" smtClean="0">
                <a:solidFill>
                  <a:srgbClr val="222222"/>
                </a:solidFill>
                <a:latin typeface="Menlo" charset="0"/>
              </a:rPr>
            </a:br>
            <a:r>
              <a:rPr lang="en-US" dirty="0" smtClean="0">
                <a:solidFill>
                  <a:srgbClr val="009695"/>
                </a:solidFill>
                <a:latin typeface="Menlo" charset="0"/>
              </a:rPr>
              <a:t>await</a:t>
            </a:r>
            <a:r>
              <a:rPr lang="en-US" dirty="0">
                <a:solidFill>
                  <a:srgbClr val="222222"/>
                </a:solidFill>
                <a:latin typeface="Menlo" charset="0"/>
              </a:rPr>
              <a:t> </a:t>
            </a:r>
            <a:r>
              <a:rPr lang="en-US" dirty="0" err="1">
                <a:solidFill>
                  <a:srgbClr val="3363A4"/>
                </a:solidFill>
                <a:latin typeface="Menlo" charset="0"/>
              </a:rPr>
              <a:t>BlobCache</a:t>
            </a:r>
            <a:r>
              <a:rPr lang="en-US" dirty="0" err="1">
                <a:solidFill>
                  <a:srgbClr val="222222"/>
                </a:solidFill>
                <a:latin typeface="Menlo" charset="0"/>
              </a:rPr>
              <a:t>.UserAccount.InsertObject</a:t>
            </a:r>
            <a:r>
              <a:rPr lang="en-US" dirty="0">
                <a:solidFill>
                  <a:srgbClr val="222222"/>
                </a:solidFill>
                <a:latin typeface="Menlo" charset="0"/>
              </a:rPr>
              <a:t>(</a:t>
            </a:r>
            <a:r>
              <a:rPr lang="en-US" dirty="0">
                <a:solidFill>
                  <a:srgbClr val="DB7100"/>
                </a:solidFill>
                <a:latin typeface="Menlo" charset="0"/>
              </a:rPr>
              <a:t>"toaster"</a:t>
            </a:r>
            <a:r>
              <a:rPr lang="en-US" dirty="0">
                <a:solidFill>
                  <a:srgbClr val="222222"/>
                </a:solidFill>
                <a:latin typeface="Menlo" charset="0"/>
              </a:rPr>
              <a:t>, </a:t>
            </a:r>
            <a:r>
              <a:rPr lang="en-US" dirty="0" err="1">
                <a:solidFill>
                  <a:srgbClr val="222222"/>
                </a:solidFill>
                <a:latin typeface="Menlo" charset="0"/>
              </a:rPr>
              <a:t>myToaster</a:t>
            </a:r>
            <a:r>
              <a:rPr lang="en-US" dirty="0" smtClean="0">
                <a:solidFill>
                  <a:srgbClr val="222222"/>
                </a:solidFill>
                <a:latin typeface="Menlo" charset="0"/>
              </a:rPr>
              <a:t>);</a:t>
            </a:r>
          </a:p>
          <a:p>
            <a:pPr marL="0" indent="0">
              <a:buNone/>
            </a:pPr>
            <a:r>
              <a:rPr lang="en-US" dirty="0">
                <a:latin typeface="Menlo" charset="0"/>
              </a:rPr>
              <a:t/>
            </a:r>
            <a:br>
              <a:rPr lang="en-US" dirty="0">
                <a:latin typeface="Menlo" charset="0"/>
              </a:rPr>
            </a:br>
            <a:r>
              <a:rPr lang="en-US" dirty="0">
                <a:latin typeface="Menlo" charset="0"/>
              </a:rPr>
              <a:t/>
            </a:r>
            <a:br>
              <a:rPr lang="en-US" dirty="0">
                <a:latin typeface="Menlo" charset="0"/>
              </a:rPr>
            </a:br>
            <a:r>
              <a:rPr lang="en-US" dirty="0" smtClean="0">
                <a:solidFill>
                  <a:srgbClr val="888A85"/>
                </a:solidFill>
                <a:latin typeface="Menlo" charset="0"/>
              </a:rPr>
              <a:t>//</a:t>
            </a:r>
            <a:r>
              <a:rPr lang="en-US" dirty="0">
                <a:solidFill>
                  <a:srgbClr val="888A85"/>
                </a:solidFill>
                <a:latin typeface="Menlo" charset="0"/>
              </a:rPr>
              <a:t> Using </a:t>
            </a:r>
            <a:r>
              <a:rPr lang="en-US" dirty="0" err="1" smtClean="0">
                <a:solidFill>
                  <a:srgbClr val="888A85"/>
                </a:solidFill>
                <a:latin typeface="Menlo" charset="0"/>
              </a:rPr>
              <a:t>async</a:t>
            </a:r>
            <a:r>
              <a:rPr lang="en-US" dirty="0" smtClean="0">
                <a:solidFill>
                  <a:srgbClr val="888A85"/>
                </a:solidFill>
                <a:latin typeface="Menlo" charset="0"/>
              </a:rPr>
              <a:t>/await</a:t>
            </a:r>
            <a:br>
              <a:rPr lang="en-US" dirty="0" smtClean="0">
                <a:solidFill>
                  <a:srgbClr val="888A85"/>
                </a:solidFill>
                <a:latin typeface="Menlo" charset="0"/>
              </a:rPr>
            </a:br>
            <a:r>
              <a:rPr lang="en-US" dirty="0">
                <a:latin typeface="Menlo" charset="0"/>
              </a:rPr>
              <a:t/>
            </a:r>
            <a:br>
              <a:rPr lang="en-US" dirty="0">
                <a:latin typeface="Menlo" charset="0"/>
              </a:rPr>
            </a:br>
            <a:r>
              <a:rPr lang="en-US" dirty="0" err="1" smtClean="0">
                <a:solidFill>
                  <a:srgbClr val="009695"/>
                </a:solidFill>
                <a:latin typeface="Menlo" charset="0"/>
              </a:rPr>
              <a:t>var</a:t>
            </a:r>
            <a:r>
              <a:rPr lang="en-US" dirty="0">
                <a:solidFill>
                  <a:srgbClr val="222222"/>
                </a:solidFill>
                <a:latin typeface="Menlo" charset="0"/>
              </a:rPr>
              <a:t> toaster = </a:t>
            </a:r>
            <a:r>
              <a:rPr lang="en-US" dirty="0">
                <a:solidFill>
                  <a:srgbClr val="009695"/>
                </a:solidFill>
                <a:latin typeface="Menlo" charset="0"/>
              </a:rPr>
              <a:t>await</a:t>
            </a:r>
            <a:r>
              <a:rPr lang="en-US" dirty="0">
                <a:solidFill>
                  <a:srgbClr val="222222"/>
                </a:solidFill>
                <a:latin typeface="Menlo" charset="0"/>
              </a:rPr>
              <a:t> </a:t>
            </a:r>
            <a:r>
              <a:rPr lang="en-US" dirty="0" err="1">
                <a:solidFill>
                  <a:srgbClr val="3363A4"/>
                </a:solidFill>
                <a:latin typeface="Menlo" charset="0"/>
              </a:rPr>
              <a:t>BlobCache</a:t>
            </a:r>
            <a:r>
              <a:rPr lang="en-US" dirty="0" err="1">
                <a:solidFill>
                  <a:srgbClr val="222222"/>
                </a:solidFill>
                <a:latin typeface="Menlo" charset="0"/>
              </a:rPr>
              <a:t>.UserAccount.GetObject</a:t>
            </a:r>
            <a:r>
              <a:rPr lang="en-US" dirty="0">
                <a:solidFill>
                  <a:srgbClr val="222222"/>
                </a:solidFill>
                <a:latin typeface="Menlo" charset="0"/>
              </a:rPr>
              <a:t>&lt;</a:t>
            </a:r>
            <a:r>
              <a:rPr lang="en-US" dirty="0">
                <a:solidFill>
                  <a:srgbClr val="3363A4"/>
                </a:solidFill>
                <a:latin typeface="Menlo" charset="0"/>
              </a:rPr>
              <a:t>Toaster</a:t>
            </a:r>
            <a:r>
              <a:rPr lang="en-US" dirty="0">
                <a:solidFill>
                  <a:srgbClr val="222222"/>
                </a:solidFill>
                <a:latin typeface="Menlo" charset="0"/>
              </a:rPr>
              <a:t>&gt;(</a:t>
            </a:r>
            <a:r>
              <a:rPr lang="en-US" dirty="0">
                <a:solidFill>
                  <a:srgbClr val="DB7100"/>
                </a:solidFill>
                <a:latin typeface="Menlo" charset="0"/>
              </a:rPr>
              <a:t>"toaster"</a:t>
            </a:r>
            <a:r>
              <a:rPr lang="en-US" dirty="0">
                <a:solidFill>
                  <a:srgbClr val="222222"/>
                </a:solidFill>
                <a:latin typeface="Menlo" charset="0"/>
              </a:rPr>
              <a:t>);</a:t>
            </a:r>
            <a:r>
              <a:rPr lang="en-US" dirty="0"/>
              <a:t> </a:t>
            </a:r>
            <a:endParaRPr lang="en-US" dirty="0" smtClean="0"/>
          </a:p>
          <a:p>
            <a:pPr marL="0" indent="0">
              <a:buNone/>
            </a:pPr>
            <a:r>
              <a:rPr lang="en-US" dirty="0" smtClean="0">
                <a:solidFill>
                  <a:srgbClr val="888A85"/>
                </a:solidFill>
                <a:latin typeface="Menlo" charset="0"/>
              </a:rPr>
              <a:t>// or without </a:t>
            </a:r>
            <a:r>
              <a:rPr lang="en-US" dirty="0" err="1" smtClean="0">
                <a:solidFill>
                  <a:srgbClr val="888A85"/>
                </a:solidFill>
                <a:latin typeface="Menlo" charset="0"/>
              </a:rPr>
              <a:t>async</a:t>
            </a:r>
            <a:r>
              <a:rPr lang="en-US" dirty="0" smtClean="0">
                <a:solidFill>
                  <a:srgbClr val="888A85"/>
                </a:solidFill>
                <a:latin typeface="Menlo" charset="0"/>
              </a:rPr>
              <a:t>/await</a:t>
            </a:r>
            <a:br>
              <a:rPr lang="en-US" dirty="0" smtClean="0">
                <a:solidFill>
                  <a:srgbClr val="888A85"/>
                </a:solidFill>
                <a:latin typeface="Menlo" charset="0"/>
              </a:rPr>
            </a:br>
            <a:r>
              <a:rPr lang="en-US" dirty="0" smtClean="0">
                <a:latin typeface="Menlo" charset="0"/>
              </a:rPr>
              <a:t/>
            </a:r>
            <a:br>
              <a:rPr lang="en-US" dirty="0" smtClean="0">
                <a:latin typeface="Menlo" charset="0"/>
              </a:rPr>
            </a:br>
            <a:r>
              <a:rPr lang="en-US" dirty="0" smtClean="0">
                <a:solidFill>
                  <a:srgbClr val="3363A4"/>
                </a:solidFill>
                <a:latin typeface="Menlo" charset="0"/>
              </a:rPr>
              <a:t>Toaster</a:t>
            </a:r>
            <a:r>
              <a:rPr lang="en-US" dirty="0" smtClean="0">
                <a:solidFill>
                  <a:srgbClr val="222222"/>
                </a:solidFill>
                <a:latin typeface="Menlo" charset="0"/>
              </a:rPr>
              <a:t> toaster;</a:t>
            </a:r>
            <a:br>
              <a:rPr lang="en-US" dirty="0" smtClean="0">
                <a:solidFill>
                  <a:srgbClr val="222222"/>
                </a:solidFill>
                <a:latin typeface="Menlo" charset="0"/>
              </a:rPr>
            </a:br>
            <a:r>
              <a:rPr lang="en-US" dirty="0" smtClean="0">
                <a:latin typeface="Menlo" charset="0"/>
              </a:rPr>
              <a:t/>
            </a:r>
            <a:br>
              <a:rPr lang="en-US" dirty="0" smtClean="0">
                <a:latin typeface="Menlo" charset="0"/>
              </a:rPr>
            </a:br>
            <a:r>
              <a:rPr lang="en-US" dirty="0" err="1" smtClean="0">
                <a:solidFill>
                  <a:srgbClr val="3363A4"/>
                </a:solidFill>
                <a:latin typeface="Menlo" charset="0"/>
              </a:rPr>
              <a:t>BlobCache</a:t>
            </a:r>
            <a:r>
              <a:rPr lang="en-US" dirty="0" err="1" smtClean="0">
                <a:solidFill>
                  <a:srgbClr val="222222"/>
                </a:solidFill>
                <a:latin typeface="Menlo" charset="0"/>
              </a:rPr>
              <a:t>.UserAccount.GetObject</a:t>
            </a:r>
            <a:r>
              <a:rPr lang="en-US" dirty="0" smtClean="0">
                <a:solidFill>
                  <a:srgbClr val="222222"/>
                </a:solidFill>
                <a:latin typeface="Menlo" charset="0"/>
              </a:rPr>
              <a:t>&lt;</a:t>
            </a:r>
            <a:r>
              <a:rPr lang="en-US" dirty="0" smtClean="0">
                <a:solidFill>
                  <a:srgbClr val="3363A4"/>
                </a:solidFill>
                <a:latin typeface="Menlo" charset="0"/>
              </a:rPr>
              <a:t>Toaster</a:t>
            </a:r>
            <a:r>
              <a:rPr lang="en-US" dirty="0" smtClean="0">
                <a:solidFill>
                  <a:srgbClr val="222222"/>
                </a:solidFill>
                <a:latin typeface="Menlo" charset="0"/>
              </a:rPr>
              <a:t>&gt;(</a:t>
            </a:r>
            <a:r>
              <a:rPr lang="en-US" dirty="0" smtClean="0">
                <a:solidFill>
                  <a:srgbClr val="DB7100"/>
                </a:solidFill>
                <a:latin typeface="Menlo" charset="0"/>
              </a:rPr>
              <a:t>"toaster"</a:t>
            </a:r>
            <a:r>
              <a:rPr lang="en-US" dirty="0" smtClean="0">
                <a:solidFill>
                  <a:srgbClr val="222222"/>
                </a:solidFill>
                <a:latin typeface="Menlo" charset="0"/>
              </a:rPr>
              <a:t>)</a:t>
            </a:r>
            <a:br>
              <a:rPr lang="en-US" dirty="0" smtClean="0">
                <a:solidFill>
                  <a:srgbClr val="222222"/>
                </a:solidFill>
                <a:latin typeface="Menlo" charset="0"/>
              </a:rPr>
            </a:br>
            <a:r>
              <a:rPr lang="en-US" dirty="0" smtClean="0">
                <a:latin typeface="Menlo" charset="0"/>
              </a:rPr>
              <a:t/>
            </a:r>
            <a:br>
              <a:rPr lang="en-US" dirty="0" smtClean="0">
                <a:latin typeface="Menlo" charset="0"/>
              </a:rPr>
            </a:br>
            <a:r>
              <a:rPr lang="en-US" dirty="0" smtClean="0">
                <a:solidFill>
                  <a:srgbClr val="222222"/>
                </a:solidFill>
                <a:latin typeface="Menlo" charset="0"/>
              </a:rPr>
              <a:t>     .Subscribe(x =&gt; toaster = x, ex =&gt; </a:t>
            </a:r>
            <a:r>
              <a:rPr lang="en-US" dirty="0" err="1" smtClean="0">
                <a:solidFill>
                  <a:srgbClr val="3363A4"/>
                </a:solidFill>
                <a:latin typeface="Menlo" charset="0"/>
              </a:rPr>
              <a:t>Console</a:t>
            </a:r>
            <a:r>
              <a:rPr lang="en-US" dirty="0" err="1" smtClean="0">
                <a:solidFill>
                  <a:srgbClr val="222222"/>
                </a:solidFill>
                <a:latin typeface="Menlo" charset="0"/>
              </a:rPr>
              <a:t>.WriteLine</a:t>
            </a:r>
            <a:r>
              <a:rPr lang="en-US" dirty="0" smtClean="0">
                <a:solidFill>
                  <a:srgbClr val="222222"/>
                </a:solidFill>
                <a:latin typeface="Menlo" charset="0"/>
              </a:rPr>
              <a:t>(</a:t>
            </a:r>
            <a:r>
              <a:rPr lang="en-US" dirty="0" smtClean="0">
                <a:solidFill>
                  <a:srgbClr val="DB7100"/>
                </a:solidFill>
                <a:latin typeface="Menlo" charset="0"/>
              </a:rPr>
              <a:t>"No Key!"</a:t>
            </a:r>
            <a:r>
              <a:rPr lang="en-US" dirty="0" smtClean="0">
                <a:solidFill>
                  <a:srgbClr val="222222"/>
                </a:solidFill>
                <a:latin typeface="Menlo" charset="0"/>
              </a:rPr>
              <a:t>));</a:t>
            </a:r>
            <a:r>
              <a:rPr lang="en-US" dirty="0" smtClean="0"/>
              <a:t> </a:t>
            </a:r>
          </a:p>
          <a:p>
            <a:pPr>
              <a:buFont typeface=".AppleSystemUIFont" charset="-120"/>
              <a:buChar char="-"/>
            </a:pPr>
            <a:endParaRPr lang="en-US" dirty="0" smtClean="0"/>
          </a:p>
          <a:p>
            <a:pPr>
              <a:buFont typeface=".AppleSystemUIFont" charset="-120"/>
              <a:buChar char="-"/>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16078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SQLite-net PCL (</a:t>
            </a:r>
            <a:r>
              <a:rPr lang="en-US" dirty="0" smtClean="0">
                <a:hlinkClick r:id="rId3"/>
              </a:rPr>
              <a:t>github </a:t>
            </a:r>
            <a:r>
              <a:rPr lang="en-US" dirty="0">
                <a:hlinkClick r:id="rId3"/>
              </a:rPr>
              <a:t>link</a:t>
            </a:r>
            <a:r>
              <a:rPr lang="en-US" dirty="0"/>
              <a:t>)</a:t>
            </a:r>
          </a:p>
        </p:txBody>
      </p:sp>
      <p:sp>
        <p:nvSpPr>
          <p:cNvPr id="3" name="Content Placeholder 2"/>
          <p:cNvSpPr>
            <a:spLocks noGrp="1"/>
          </p:cNvSpPr>
          <p:nvPr>
            <p:ph idx="1"/>
          </p:nvPr>
        </p:nvSpPr>
        <p:spPr>
          <a:xfrm>
            <a:off x="1097280" y="2019805"/>
            <a:ext cx="10058400" cy="3828023"/>
          </a:xfrm>
        </p:spPr>
        <p:txBody>
          <a:bodyPr>
            <a:normAutofit/>
          </a:bodyPr>
          <a:lstStyle/>
          <a:p>
            <a:pPr>
              <a:buFont typeface=".AppleSystemUIFont" charset="-120"/>
              <a:buChar char="-"/>
            </a:pPr>
            <a:r>
              <a:rPr lang="en-US" dirty="0" smtClean="0"/>
              <a:t> </a:t>
            </a:r>
            <a:r>
              <a:rPr lang="en-US" dirty="0"/>
              <a:t>Simple, powerful, cross-platform SQLite client and ORM for .NET</a:t>
            </a:r>
            <a:r>
              <a:rPr lang="en-US" dirty="0" smtClean="0"/>
              <a:t> Store binary data or arbitrary objects via </a:t>
            </a:r>
            <a:r>
              <a:rPr lang="en-US" dirty="0" err="1" smtClean="0"/>
              <a:t>Json.NET</a:t>
            </a:r>
            <a:endParaRPr lang="en-US" dirty="0" smtClean="0"/>
          </a:p>
          <a:p>
            <a:pPr>
              <a:buFont typeface=".AppleSystemUIFont" charset="-120"/>
              <a:buChar char="-"/>
            </a:pPr>
            <a:r>
              <a:rPr lang="en-US" dirty="0"/>
              <a:t>  </a:t>
            </a:r>
            <a:r>
              <a:rPr lang="en-US" dirty="0" smtClean="0"/>
              <a:t>Quick </a:t>
            </a:r>
            <a:r>
              <a:rPr lang="en-US" dirty="0"/>
              <a:t>and convenient </a:t>
            </a:r>
            <a:r>
              <a:rPr lang="en-US" dirty="0" smtClean="0"/>
              <a:t>database layer</a:t>
            </a:r>
          </a:p>
          <a:p>
            <a:pPr>
              <a:buFont typeface=".AppleSystemUIFont" charset="-120"/>
              <a:buChar char="-"/>
            </a:pPr>
            <a:r>
              <a:rPr lang="en-US" dirty="0"/>
              <a:t> </a:t>
            </a:r>
            <a:r>
              <a:rPr lang="en-US" dirty="0" smtClean="0"/>
              <a:t>Very easy to integrate with existing projects and runs on all the .NET platforms</a:t>
            </a:r>
          </a:p>
          <a:p>
            <a:pPr>
              <a:buFont typeface=".AppleSystemUIFont" charset="-120"/>
              <a:buChar char="-"/>
            </a:pPr>
            <a:r>
              <a:rPr lang="en-US" dirty="0"/>
              <a:t> </a:t>
            </a:r>
            <a:r>
              <a:rPr lang="en-US" dirty="0" smtClean="0"/>
              <a:t>Works from your data model</a:t>
            </a:r>
          </a:p>
          <a:p>
            <a:pPr>
              <a:buFont typeface=".AppleSystemUIFont" charset="-120"/>
              <a:buChar char="-"/>
            </a:pPr>
            <a:r>
              <a:rPr lang="en-US" dirty="0"/>
              <a:t> </a:t>
            </a:r>
            <a:r>
              <a:rPr lang="en-US" dirty="0" smtClean="0"/>
              <a:t>Synchronous and Asynchronous </a:t>
            </a:r>
            <a:r>
              <a:rPr lang="en-US" dirty="0" err="1" smtClean="0"/>
              <a:t>api</a:t>
            </a:r>
            <a:r>
              <a:rPr lang="en-US" dirty="0" smtClean="0"/>
              <a:t> available</a:t>
            </a:r>
          </a:p>
          <a:p>
            <a:pPr marL="0" indent="0">
              <a:buNone/>
            </a:pPr>
            <a:endParaRPr lang="en-US" dirty="0"/>
          </a:p>
        </p:txBody>
      </p:sp>
    </p:spTree>
    <p:extLst>
      <p:ext uri="{BB962C8B-B14F-4D97-AF65-F5344CB8AC3E}">
        <p14:creationId xmlns:p14="http://schemas.microsoft.com/office/powerpoint/2010/main" val="155429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790</TotalTime>
  <Words>1659</Words>
  <Application>Microsoft Macintosh PowerPoint</Application>
  <PresentationFormat>Widescreen</PresentationFormat>
  <Paragraphs>281</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.AppleSystemUIFont</vt:lpstr>
      <vt:lpstr>Calibri</vt:lpstr>
      <vt:lpstr>Calibri Light</vt:lpstr>
      <vt:lpstr>Mangal</vt:lpstr>
      <vt:lpstr>Menlo</vt:lpstr>
      <vt:lpstr>Retrospect</vt:lpstr>
      <vt:lpstr>Great libraries and where to find them</vt:lpstr>
      <vt:lpstr>Finding the perfect library</vt:lpstr>
      <vt:lpstr>Refit (github link)</vt:lpstr>
      <vt:lpstr>PropertyChanged.Fody (github link)</vt:lpstr>
      <vt:lpstr>Fusillade (github link)</vt:lpstr>
      <vt:lpstr>Rx.NET (github link)</vt:lpstr>
      <vt:lpstr>Akavache (github link)</vt:lpstr>
      <vt:lpstr>Akavache (github link)</vt:lpstr>
      <vt:lpstr>SQLite-net PCL (github link)</vt:lpstr>
      <vt:lpstr>Userdialogs (github link)</vt:lpstr>
      <vt:lpstr>Lottie (github link)</vt:lpstr>
      <vt:lpstr>Ngraphics (github) / SkiaSharp (github)</vt:lpstr>
      <vt:lpstr>Connectivity (github link)</vt:lpstr>
      <vt:lpstr>Fingerprint (github link)</vt:lpstr>
      <vt:lpstr>MvvmCross (github link)</vt:lpstr>
      <vt:lpstr>In App Billing (github link)</vt:lpstr>
      <vt:lpstr>In App Billing (github link)</vt:lpstr>
      <vt:lpstr>Permissions (github link)</vt:lpstr>
      <vt:lpstr>Permissions (github link)</vt:lpstr>
      <vt:lpstr>Settings (github link)</vt:lpstr>
      <vt:lpstr>Sensors (github link)</vt:lpstr>
      <vt:lpstr>AsyncEx (github link)</vt:lpstr>
      <vt:lpstr>iOSCharts (github link)</vt:lpstr>
      <vt:lpstr>Resources</vt:lpstr>
      <vt:lpstr>Questions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libraries and where to find them</dc:title>
  <dc:creator>Michiel Sioen</dc:creator>
  <cp:lastModifiedBy>Michiel Sioen</cp:lastModifiedBy>
  <cp:revision>40</cp:revision>
  <dcterms:created xsi:type="dcterms:W3CDTF">2017-12-09T11:04:20Z</dcterms:created>
  <dcterms:modified xsi:type="dcterms:W3CDTF">2018-01-21T19:17:14Z</dcterms:modified>
</cp:coreProperties>
</file>