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8" r:id="rId4"/>
    <p:sldId id="259" r:id="rId5"/>
    <p:sldId id="267" r:id="rId6"/>
    <p:sldId id="269" r:id="rId7"/>
    <p:sldId id="260" r:id="rId8"/>
    <p:sldId id="261" r:id="rId9"/>
    <p:sldId id="263" r:id="rId10"/>
    <p:sldId id="265" r:id="rId11"/>
    <p:sldId id="270" r:id="rId12"/>
    <p:sldId id="264" r:id="rId13"/>
  </p:sldIdLst>
  <p:sldSz cx="9144000" cy="6858000" type="screen4x3"/>
  <p:notesSz cx="6934200" cy="923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429" autoAdjust="0"/>
  </p:normalViewPr>
  <p:slideViewPr>
    <p:cSldViewPr snapToGrid="0" snapToObjects="1">
      <p:cViewPr varScale="1">
        <p:scale>
          <a:sx n="61" d="100"/>
          <a:sy n="61" d="100"/>
        </p:scale>
        <p:origin x="18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CEC507CC-3BD2-4466-824A-0137EB54091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430B6E6C-DE79-413B-B78A-2F20225F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B6E6C-DE79-413B-B78A-2F20225F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eaLnBrk="0">
              <a:spcBef>
                <a:spcPct val="30000"/>
              </a:spcBef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279736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694234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08731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23229" indent="-207249" defTabSz="41449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14498" algn="l"/>
                <a:tab pos="828995" algn="l"/>
                <a:tab pos="1243493" algn="l"/>
                <a:tab pos="1657990" algn="l"/>
                <a:tab pos="2072488" algn="l"/>
                <a:tab pos="2486985" algn="l"/>
                <a:tab pos="2901483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  <a:buFont typeface="Times New Roman" pitchFamily="18" charset="0"/>
              <a:buNone/>
            </a:pPr>
            <a:fld id="{F04B9FC5-5588-4DD7-B967-D100C98456E2}" type="slidenum">
              <a:rPr lang="en-US" altLang="en-US" sz="1300">
                <a:ea typeface="Droid Sans Fallback"/>
                <a:cs typeface="Droid Sans Fallback"/>
              </a:rPr>
              <a:pPr eaLnBrk="1">
                <a:spcBef>
                  <a:spcPct val="0"/>
                </a:spcBef>
                <a:buFont typeface="Times New Roman" pitchFamily="18" charset="0"/>
                <a:buNone/>
              </a:pPr>
              <a:t>3</a:t>
            </a:fld>
            <a:endParaRPr lang="en-US" altLang="en-US" sz="1300">
              <a:ea typeface="Droid Sans Fallback"/>
              <a:cs typeface="Droid Sans Fallback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701675"/>
            <a:ext cx="4616450" cy="3462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986" y="4384754"/>
            <a:ext cx="5547644" cy="4154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3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98"/>
            <a:ext cx="6458166" cy="6413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5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1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DS_ppt_art_bold.jp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58"/>
          <a:stretch/>
        </p:blipFill>
        <p:spPr>
          <a:xfrm>
            <a:off x="0" y="1"/>
            <a:ext cx="9144000" cy="214808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2614"/>
            <a:ext cx="8229600" cy="478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collegeDep_mark_Hesburgh_1C_B.ai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38" y="6058615"/>
            <a:ext cx="1995900" cy="8897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7536"/>
            <a:ext cx="9144000" cy="1304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77918"/>
            <a:ext cx="6458166" cy="1381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rgbClr val="FFFFFF"/>
          </a:solidFill>
          <a:latin typeface="Arial Narrow Bold"/>
          <a:ea typeface="+mj-ea"/>
          <a:cs typeface="Arial Narrow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499"/>
            <a:ext cx="8056756" cy="179395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Spatial Data in 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956" y="3898233"/>
            <a:ext cx="7945244" cy="2658684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3600" kern="0" dirty="0"/>
              <a:t>Matthew L. Sisk</a:t>
            </a:r>
          </a:p>
          <a:p>
            <a:pPr>
              <a:defRPr/>
            </a:pPr>
            <a:r>
              <a:rPr lang="en-US" kern="0" dirty="0" smtClean="0"/>
              <a:t>GIS and Anthropology Librarian</a:t>
            </a:r>
            <a:endParaRPr lang="en-US" kern="0" dirty="0"/>
          </a:p>
          <a:p>
            <a:pPr>
              <a:defRPr/>
            </a:pPr>
            <a:r>
              <a:rPr lang="en-US" kern="0" dirty="0"/>
              <a:t>Center for Digital Scholarship</a:t>
            </a:r>
          </a:p>
          <a:p>
            <a:pPr>
              <a:defRPr/>
            </a:pPr>
            <a:r>
              <a:rPr lang="en-US" kern="0" dirty="0" err="1"/>
              <a:t>Hesburgh</a:t>
            </a:r>
            <a:r>
              <a:rPr lang="en-US" kern="0" dirty="0"/>
              <a:t> Library, University of Notre </a:t>
            </a:r>
            <a:r>
              <a:rPr lang="en-US" kern="0" dirty="0" smtClean="0"/>
              <a:t>Dame</a:t>
            </a:r>
          </a:p>
          <a:p>
            <a:pPr>
              <a:defRPr/>
            </a:pPr>
            <a:r>
              <a:rPr lang="en-US" kern="0" smtClean="0"/>
              <a:t>msisk1@nd.edu</a:t>
            </a:r>
            <a:endParaRPr lang="en-US" kern="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library.nd.edu/</a:t>
            </a:r>
            <a:r>
              <a:rPr lang="en-US" b="1" dirty="0" err="1" smtClean="0"/>
              <a:t>cds</a:t>
            </a:r>
            <a:r>
              <a:rPr lang="en-US" b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506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spatial data from </a:t>
            </a:r>
            <a:r>
              <a:rPr lang="en-US" dirty="0"/>
              <a:t>a </a:t>
            </a:r>
            <a:r>
              <a:rPr lang="en-US" dirty="0" smtClean="0"/>
              <a:t>table</a:t>
            </a:r>
          </a:p>
          <a:p>
            <a:r>
              <a:rPr lang="en-US" dirty="0" err="1" smtClean="0"/>
              <a:t>Reprojecting</a:t>
            </a:r>
            <a:endParaRPr lang="en-US" dirty="0" smtClean="0"/>
          </a:p>
          <a:p>
            <a:r>
              <a:rPr lang="en-US" dirty="0" smtClean="0"/>
              <a:t>Plotting</a:t>
            </a:r>
          </a:p>
          <a:p>
            <a:r>
              <a:rPr lang="en-US" dirty="0" smtClean="0"/>
              <a:t>Other various functions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47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spatial points from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table as a normal data frame</a:t>
            </a:r>
          </a:p>
          <a:p>
            <a:r>
              <a:rPr lang="en-US" dirty="0" smtClean="0"/>
              <a:t>Assign the coordinates</a:t>
            </a:r>
          </a:p>
          <a:p>
            <a:pPr lvl="1"/>
            <a:r>
              <a:rPr lang="en-US" dirty="0" smtClean="0"/>
              <a:t>Converts it to a spatial points data frame</a:t>
            </a:r>
          </a:p>
          <a:p>
            <a:r>
              <a:rPr lang="en-US" dirty="0" smtClean="0"/>
              <a:t>Assign the coordinate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Reprojecting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R: define the proj4 string as character string and convert it to a CRS (coordinate reference system) object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&lt;- CRS</a:t>
            </a:r>
            <a:r>
              <a:rPr lang="en-US" dirty="0" smtClean="0"/>
              <a:t>(“+</a:t>
            </a:r>
            <a:r>
              <a:rPr lang="en-US" dirty="0" err="1"/>
              <a:t>proj</a:t>
            </a:r>
            <a:r>
              <a:rPr lang="en-US" dirty="0"/>
              <a:t>=</a:t>
            </a:r>
            <a:r>
              <a:rPr lang="en-US" dirty="0" err="1"/>
              <a:t>longlat</a:t>
            </a:r>
            <a:r>
              <a:rPr lang="en-US" dirty="0"/>
              <a:t> +</a:t>
            </a:r>
            <a:r>
              <a:rPr lang="en-US" dirty="0" err="1"/>
              <a:t>ellps</a:t>
            </a:r>
            <a:r>
              <a:rPr lang="en-US" dirty="0"/>
              <a:t>=WGS84 +datum=WGS84 +</a:t>
            </a:r>
            <a:r>
              <a:rPr lang="en-US" dirty="0" err="1"/>
              <a:t>no_defs</a:t>
            </a:r>
            <a:r>
              <a:rPr lang="en-US" dirty="0"/>
              <a:t> +</a:t>
            </a:r>
            <a:r>
              <a:rPr lang="en-US" dirty="0" smtClean="0"/>
              <a:t>towgs84=0,0,0”)</a:t>
            </a:r>
            <a:endParaRPr lang="en-US" dirty="0"/>
          </a:p>
          <a:p>
            <a:r>
              <a:rPr lang="en-US" dirty="0" smtClean="0"/>
              <a:t>EPSG Codes: http</a:t>
            </a:r>
            <a:r>
              <a:rPr lang="en-US" dirty="0"/>
              <a:t>://spatialreference.org/ref/epsg/</a:t>
            </a:r>
          </a:p>
          <a:p>
            <a:r>
              <a:rPr lang="en-US" dirty="0"/>
              <a:t>Projections can be assigned: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sp</a:t>
            </a:r>
            <a:r>
              <a:rPr lang="en-US" dirty="0" smtClean="0"/>
              <a:t> (vectors): </a:t>
            </a:r>
            <a:r>
              <a:rPr lang="en-US" dirty="0"/>
              <a:t>proj4string(data) &lt;- CRS(…)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rasters</a:t>
            </a:r>
            <a:r>
              <a:rPr lang="en-US" dirty="0" smtClean="0"/>
              <a:t>: </a:t>
            </a:r>
            <a:r>
              <a:rPr lang="en-US" dirty="0"/>
              <a:t>projection(data) &lt;- CRS(…)</a:t>
            </a:r>
          </a:p>
          <a:p>
            <a:endParaRPr lang="en-US" dirty="0"/>
          </a:p>
          <a:p>
            <a:r>
              <a:rPr lang="en-US" dirty="0" err="1"/>
              <a:t>Reprojection</a:t>
            </a:r>
            <a:r>
              <a:rPr lang="en-US" dirty="0"/>
              <a:t> / Spatial transformation: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sp</a:t>
            </a:r>
            <a:r>
              <a:rPr lang="en-US" dirty="0" smtClean="0"/>
              <a:t> (vectors): </a:t>
            </a:r>
            <a:r>
              <a:rPr lang="en-US" dirty="0" err="1"/>
              <a:t>spTransform</a:t>
            </a:r>
            <a:r>
              <a:rPr lang="en-US" dirty="0"/>
              <a:t>(…)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rasters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 smtClean="0"/>
              <a:t>projectExtent</a:t>
            </a:r>
            <a:r>
              <a:rPr lang="en-US" dirty="0"/>
              <a:t>()</a:t>
            </a:r>
          </a:p>
          <a:p>
            <a:pPr lvl="2"/>
            <a:r>
              <a:rPr lang="en-US" dirty="0" err="1" smtClean="0"/>
              <a:t>projectRaster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3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download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614"/>
            <a:ext cx="8481848" cy="4784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/>
              <a:t>https://bit.ly/2wZdSVd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401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25" y="273514"/>
            <a:ext cx="8229311" cy="1144440"/>
          </a:xfrm>
        </p:spPr>
        <p:txBody>
          <a:bodyPr tIns="3520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altLang="en-US" smtClean="0"/>
              <a:t>Outline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25" y="1605095"/>
            <a:ext cx="8229311" cy="4525935"/>
          </a:xfrm>
        </p:spPr>
        <p:txBody>
          <a:bodyPr>
            <a:normAutofit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altLang="en-US" dirty="0" smtClean="0"/>
              <a:t>The Center for Digital Scholarship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altLang="en-US" dirty="0" smtClean="0"/>
              <a:t>GIS Data </a:t>
            </a:r>
            <a:r>
              <a:rPr lang="en-US" altLang="en-US" dirty="0"/>
              <a:t>t</a:t>
            </a:r>
            <a:r>
              <a:rPr lang="en-US" altLang="en-US" dirty="0" smtClean="0"/>
              <a:t>ypes in R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altLang="en-US" dirty="0" smtClean="0"/>
              <a:t>GIS packages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r>
              <a:rPr lang="en-US" altLang="en-US" dirty="0" smtClean="0"/>
              <a:t>Examples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n-US" altLang="en-US" dirty="0" smtClean="0"/>
          </a:p>
          <a:p>
            <a:pPr marL="391686" indent="-293764">
              <a:buClr>
                <a:srgbClr val="FFFFFF"/>
              </a:buClr>
              <a:buSzPct val="45000"/>
              <a:buNone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52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Center for Digital Scholarship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Center services:</a:t>
            </a:r>
          </a:p>
          <a:p>
            <a:pPr lvl="1"/>
            <a:r>
              <a:rPr lang="en-US" altLang="en-US" smtClean="0"/>
              <a:t>Text Analysis</a:t>
            </a:r>
          </a:p>
          <a:p>
            <a:pPr lvl="1"/>
            <a:r>
              <a:rPr lang="en-US" altLang="en-US" smtClean="0"/>
              <a:t>Research design</a:t>
            </a:r>
          </a:p>
          <a:p>
            <a:pPr lvl="1"/>
            <a:r>
              <a:rPr lang="en-US" altLang="en-US" smtClean="0"/>
              <a:t>Data management</a:t>
            </a:r>
          </a:p>
          <a:p>
            <a:pPr lvl="1"/>
            <a:r>
              <a:rPr lang="en-US" altLang="en-US" smtClean="0"/>
              <a:t>Statistic analysis</a:t>
            </a:r>
          </a:p>
          <a:p>
            <a:pPr lvl="1"/>
            <a:r>
              <a:rPr lang="en-US" altLang="en-US" smtClean="0"/>
              <a:t>Geographic Information Services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9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73748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Vector Data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3748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Raster Data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3313" y="2441986"/>
            <a:ext cx="706419" cy="426721"/>
            <a:chOff x="580913" y="2441986"/>
            <a:chExt cx="706419" cy="426721"/>
          </a:xfrm>
        </p:grpSpPr>
        <p:sp>
          <p:nvSpPr>
            <p:cNvPr id="8" name="Oval 7"/>
            <p:cNvSpPr/>
            <p:nvPr/>
          </p:nvSpPr>
          <p:spPr>
            <a:xfrm>
              <a:off x="580913" y="244198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85136" y="2486808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85713" y="274678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50" y="2775473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90513" y="278264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408791" y="3496235"/>
            <a:ext cx="1355463" cy="560773"/>
          </a:xfrm>
          <a:custGeom>
            <a:avLst/>
            <a:gdLst>
              <a:gd name="connsiteX0" fmla="*/ 0 w 1355463"/>
              <a:gd name="connsiteY0" fmla="*/ 43031 h 560773"/>
              <a:gd name="connsiteX1" fmla="*/ 107576 w 1355463"/>
              <a:gd name="connsiteY1" fmla="*/ 21516 h 560773"/>
              <a:gd name="connsiteX2" fmla="*/ 204395 w 1355463"/>
              <a:gd name="connsiteY2" fmla="*/ 0 h 560773"/>
              <a:gd name="connsiteX3" fmla="*/ 290456 w 1355463"/>
              <a:gd name="connsiteY3" fmla="*/ 53789 h 560773"/>
              <a:gd name="connsiteX4" fmla="*/ 322729 w 1355463"/>
              <a:gd name="connsiteY4" fmla="*/ 86061 h 560773"/>
              <a:gd name="connsiteX5" fmla="*/ 344244 w 1355463"/>
              <a:gd name="connsiteY5" fmla="*/ 150607 h 560773"/>
              <a:gd name="connsiteX6" fmla="*/ 355002 w 1355463"/>
              <a:gd name="connsiteY6" fmla="*/ 182880 h 560773"/>
              <a:gd name="connsiteX7" fmla="*/ 365760 w 1355463"/>
              <a:gd name="connsiteY7" fmla="*/ 258184 h 560773"/>
              <a:gd name="connsiteX8" fmla="*/ 376517 w 1355463"/>
              <a:gd name="connsiteY8" fmla="*/ 290457 h 560773"/>
              <a:gd name="connsiteX9" fmla="*/ 387275 w 1355463"/>
              <a:gd name="connsiteY9" fmla="*/ 398033 h 560773"/>
              <a:gd name="connsiteX10" fmla="*/ 408790 w 1355463"/>
              <a:gd name="connsiteY10" fmla="*/ 419549 h 560773"/>
              <a:gd name="connsiteX11" fmla="*/ 473336 w 1355463"/>
              <a:gd name="connsiteY11" fmla="*/ 451821 h 560773"/>
              <a:gd name="connsiteX12" fmla="*/ 505609 w 1355463"/>
              <a:gd name="connsiteY12" fmla="*/ 473337 h 560773"/>
              <a:gd name="connsiteX13" fmla="*/ 580913 w 1355463"/>
              <a:gd name="connsiteY13" fmla="*/ 494852 h 560773"/>
              <a:gd name="connsiteX14" fmla="*/ 645458 w 1355463"/>
              <a:gd name="connsiteY14" fmla="*/ 527125 h 560773"/>
              <a:gd name="connsiteX15" fmla="*/ 774550 w 1355463"/>
              <a:gd name="connsiteY15" fmla="*/ 516367 h 560773"/>
              <a:gd name="connsiteX16" fmla="*/ 806823 w 1355463"/>
              <a:gd name="connsiteY16" fmla="*/ 484094 h 560773"/>
              <a:gd name="connsiteX17" fmla="*/ 774550 w 1355463"/>
              <a:gd name="connsiteY17" fmla="*/ 301214 h 560773"/>
              <a:gd name="connsiteX18" fmla="*/ 742277 w 1355463"/>
              <a:gd name="connsiteY18" fmla="*/ 290457 h 560773"/>
              <a:gd name="connsiteX19" fmla="*/ 720762 w 1355463"/>
              <a:gd name="connsiteY19" fmla="*/ 268941 h 560773"/>
              <a:gd name="connsiteX20" fmla="*/ 688489 w 1355463"/>
              <a:gd name="connsiteY20" fmla="*/ 258184 h 560773"/>
              <a:gd name="connsiteX21" fmla="*/ 677731 w 1355463"/>
              <a:gd name="connsiteY21" fmla="*/ 225911 h 560773"/>
              <a:gd name="connsiteX22" fmla="*/ 656216 w 1355463"/>
              <a:gd name="connsiteY22" fmla="*/ 150607 h 560773"/>
              <a:gd name="connsiteX23" fmla="*/ 677731 w 1355463"/>
              <a:gd name="connsiteY23" fmla="*/ 75304 h 560773"/>
              <a:gd name="connsiteX24" fmla="*/ 785308 w 1355463"/>
              <a:gd name="connsiteY24" fmla="*/ 43031 h 560773"/>
              <a:gd name="connsiteX25" fmla="*/ 914400 w 1355463"/>
              <a:gd name="connsiteY25" fmla="*/ 53789 h 560773"/>
              <a:gd name="connsiteX26" fmla="*/ 946673 w 1355463"/>
              <a:gd name="connsiteY26" fmla="*/ 64546 h 560773"/>
              <a:gd name="connsiteX27" fmla="*/ 1032734 w 1355463"/>
              <a:gd name="connsiteY27" fmla="*/ 129092 h 560773"/>
              <a:gd name="connsiteX28" fmla="*/ 1054249 w 1355463"/>
              <a:gd name="connsiteY28" fmla="*/ 193638 h 560773"/>
              <a:gd name="connsiteX29" fmla="*/ 1065007 w 1355463"/>
              <a:gd name="connsiteY29" fmla="*/ 225911 h 560773"/>
              <a:gd name="connsiteX30" fmla="*/ 1075764 w 1355463"/>
              <a:gd name="connsiteY30" fmla="*/ 268941 h 560773"/>
              <a:gd name="connsiteX31" fmla="*/ 1086522 w 1355463"/>
              <a:gd name="connsiteY31" fmla="*/ 527125 h 560773"/>
              <a:gd name="connsiteX32" fmla="*/ 1151068 w 1355463"/>
              <a:gd name="connsiteY32" fmla="*/ 559398 h 560773"/>
              <a:gd name="connsiteX33" fmla="*/ 1355463 w 1355463"/>
              <a:gd name="connsiteY33" fmla="*/ 559398 h 56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5463" h="560773">
                <a:moveTo>
                  <a:pt x="0" y="43031"/>
                </a:moveTo>
                <a:cubicBezTo>
                  <a:pt x="35859" y="35859"/>
                  <a:pt x="72884" y="33080"/>
                  <a:pt x="107576" y="21516"/>
                </a:cubicBezTo>
                <a:cubicBezTo>
                  <a:pt x="160542" y="3860"/>
                  <a:pt x="128664" y="12622"/>
                  <a:pt x="204395" y="0"/>
                </a:cubicBezTo>
                <a:cubicBezTo>
                  <a:pt x="267105" y="15678"/>
                  <a:pt x="236970" y="303"/>
                  <a:pt x="290456" y="53789"/>
                </a:cubicBezTo>
                <a:lnTo>
                  <a:pt x="322729" y="86061"/>
                </a:lnTo>
                <a:lnTo>
                  <a:pt x="344244" y="150607"/>
                </a:lnTo>
                <a:lnTo>
                  <a:pt x="355002" y="182880"/>
                </a:lnTo>
                <a:cubicBezTo>
                  <a:pt x="358588" y="207981"/>
                  <a:pt x="360787" y="233320"/>
                  <a:pt x="365760" y="258184"/>
                </a:cubicBezTo>
                <a:cubicBezTo>
                  <a:pt x="367984" y="269303"/>
                  <a:pt x="374793" y="279249"/>
                  <a:pt x="376517" y="290457"/>
                </a:cubicBezTo>
                <a:cubicBezTo>
                  <a:pt x="381997" y="326075"/>
                  <a:pt x="378535" y="363071"/>
                  <a:pt x="387275" y="398033"/>
                </a:cubicBezTo>
                <a:cubicBezTo>
                  <a:pt x="389735" y="407873"/>
                  <a:pt x="400870" y="413213"/>
                  <a:pt x="408790" y="419549"/>
                </a:cubicBezTo>
                <a:cubicBezTo>
                  <a:pt x="438580" y="443382"/>
                  <a:pt x="439250" y="440460"/>
                  <a:pt x="473336" y="451821"/>
                </a:cubicBezTo>
                <a:cubicBezTo>
                  <a:pt x="484094" y="458993"/>
                  <a:pt x="493725" y="468244"/>
                  <a:pt x="505609" y="473337"/>
                </a:cubicBezTo>
                <a:cubicBezTo>
                  <a:pt x="553880" y="494024"/>
                  <a:pt x="539032" y="473911"/>
                  <a:pt x="580913" y="494852"/>
                </a:cubicBezTo>
                <a:cubicBezTo>
                  <a:pt x="664328" y="536560"/>
                  <a:pt x="564338" y="500084"/>
                  <a:pt x="645458" y="527125"/>
                </a:cubicBezTo>
                <a:cubicBezTo>
                  <a:pt x="688489" y="523539"/>
                  <a:pt x="732828" y="527493"/>
                  <a:pt x="774550" y="516367"/>
                </a:cubicBezTo>
                <a:cubicBezTo>
                  <a:pt x="789250" y="512447"/>
                  <a:pt x="805143" y="499215"/>
                  <a:pt x="806823" y="484094"/>
                </a:cubicBezTo>
                <a:cubicBezTo>
                  <a:pt x="810764" y="448626"/>
                  <a:pt x="831290" y="335258"/>
                  <a:pt x="774550" y="301214"/>
                </a:cubicBezTo>
                <a:cubicBezTo>
                  <a:pt x="764826" y="295380"/>
                  <a:pt x="753035" y="294043"/>
                  <a:pt x="742277" y="290457"/>
                </a:cubicBezTo>
                <a:cubicBezTo>
                  <a:pt x="735105" y="283285"/>
                  <a:pt x="729459" y="274159"/>
                  <a:pt x="720762" y="268941"/>
                </a:cubicBezTo>
                <a:cubicBezTo>
                  <a:pt x="711038" y="263107"/>
                  <a:pt x="696507" y="266202"/>
                  <a:pt x="688489" y="258184"/>
                </a:cubicBezTo>
                <a:cubicBezTo>
                  <a:pt x="680471" y="250166"/>
                  <a:pt x="680846" y="236814"/>
                  <a:pt x="677731" y="225911"/>
                </a:cubicBezTo>
                <a:cubicBezTo>
                  <a:pt x="650716" y="131355"/>
                  <a:pt x="682010" y="227987"/>
                  <a:pt x="656216" y="150607"/>
                </a:cubicBezTo>
                <a:cubicBezTo>
                  <a:pt x="663388" y="125506"/>
                  <a:pt x="660387" y="94815"/>
                  <a:pt x="677731" y="75304"/>
                </a:cubicBezTo>
                <a:cubicBezTo>
                  <a:pt x="685213" y="66887"/>
                  <a:pt x="766621" y="47703"/>
                  <a:pt x="785308" y="43031"/>
                </a:cubicBezTo>
                <a:cubicBezTo>
                  <a:pt x="828339" y="46617"/>
                  <a:pt x="871599" y="48082"/>
                  <a:pt x="914400" y="53789"/>
                </a:cubicBezTo>
                <a:cubicBezTo>
                  <a:pt x="925640" y="55288"/>
                  <a:pt x="936760" y="59039"/>
                  <a:pt x="946673" y="64546"/>
                </a:cubicBezTo>
                <a:cubicBezTo>
                  <a:pt x="1001407" y="94954"/>
                  <a:pt x="1000092" y="96451"/>
                  <a:pt x="1032734" y="129092"/>
                </a:cubicBezTo>
                <a:lnTo>
                  <a:pt x="1054249" y="193638"/>
                </a:lnTo>
                <a:cubicBezTo>
                  <a:pt x="1057835" y="204396"/>
                  <a:pt x="1062257" y="214910"/>
                  <a:pt x="1065007" y="225911"/>
                </a:cubicBezTo>
                <a:lnTo>
                  <a:pt x="1075764" y="268941"/>
                </a:lnTo>
                <a:cubicBezTo>
                  <a:pt x="1079350" y="355002"/>
                  <a:pt x="1073424" y="441991"/>
                  <a:pt x="1086522" y="527125"/>
                </a:cubicBezTo>
                <a:cubicBezTo>
                  <a:pt x="1088271" y="538494"/>
                  <a:pt x="1141576" y="558967"/>
                  <a:pt x="1151068" y="559398"/>
                </a:cubicBezTo>
                <a:cubicBezTo>
                  <a:pt x="1219129" y="562492"/>
                  <a:pt x="1287331" y="559398"/>
                  <a:pt x="1355463" y="559398"/>
                </a:cubicBezTo>
              </a:path>
            </a:pathLst>
          </a:cu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59398" y="4615028"/>
            <a:ext cx="1054249" cy="1011218"/>
          </a:xfrm>
          <a:custGeom>
            <a:avLst/>
            <a:gdLst>
              <a:gd name="connsiteX0" fmla="*/ 333487 w 1054249"/>
              <a:gd name="connsiteY0" fmla="*/ 10757 h 1011218"/>
              <a:gd name="connsiteX1" fmla="*/ 376517 w 1054249"/>
              <a:gd name="connsiteY1" fmla="*/ 0 h 1011218"/>
              <a:gd name="connsiteX2" fmla="*/ 494851 w 1054249"/>
              <a:gd name="connsiteY2" fmla="*/ 53788 h 1011218"/>
              <a:gd name="connsiteX3" fmla="*/ 548640 w 1054249"/>
              <a:gd name="connsiteY3" fmla="*/ 75303 h 1011218"/>
              <a:gd name="connsiteX4" fmla="*/ 613185 w 1054249"/>
              <a:gd name="connsiteY4" fmla="*/ 107576 h 1011218"/>
              <a:gd name="connsiteX5" fmla="*/ 677731 w 1054249"/>
              <a:gd name="connsiteY5" fmla="*/ 129091 h 1011218"/>
              <a:gd name="connsiteX6" fmla="*/ 774550 w 1054249"/>
              <a:gd name="connsiteY6" fmla="*/ 172122 h 1011218"/>
              <a:gd name="connsiteX7" fmla="*/ 839096 w 1054249"/>
              <a:gd name="connsiteY7" fmla="*/ 204395 h 1011218"/>
              <a:gd name="connsiteX8" fmla="*/ 925157 w 1054249"/>
              <a:gd name="connsiteY8" fmla="*/ 247426 h 1011218"/>
              <a:gd name="connsiteX9" fmla="*/ 968188 w 1054249"/>
              <a:gd name="connsiteY9" fmla="*/ 279698 h 1011218"/>
              <a:gd name="connsiteX10" fmla="*/ 1021976 w 1054249"/>
              <a:gd name="connsiteY10" fmla="*/ 322729 h 1011218"/>
              <a:gd name="connsiteX11" fmla="*/ 1043491 w 1054249"/>
              <a:gd name="connsiteY11" fmla="*/ 387275 h 1011218"/>
              <a:gd name="connsiteX12" fmla="*/ 1054249 w 1054249"/>
              <a:gd name="connsiteY12" fmla="*/ 419548 h 1011218"/>
              <a:gd name="connsiteX13" fmla="*/ 1043491 w 1054249"/>
              <a:gd name="connsiteY13" fmla="*/ 462578 h 1011218"/>
              <a:gd name="connsiteX14" fmla="*/ 527124 w 1054249"/>
              <a:gd name="connsiteY14" fmla="*/ 441063 h 1011218"/>
              <a:gd name="connsiteX15" fmla="*/ 398033 w 1054249"/>
              <a:gd name="connsiteY15" fmla="*/ 451821 h 1011218"/>
              <a:gd name="connsiteX16" fmla="*/ 376517 w 1054249"/>
              <a:gd name="connsiteY16" fmla="*/ 473336 h 1011218"/>
              <a:gd name="connsiteX17" fmla="*/ 408790 w 1054249"/>
              <a:gd name="connsiteY17" fmla="*/ 591670 h 1011218"/>
              <a:gd name="connsiteX18" fmla="*/ 430305 w 1054249"/>
              <a:gd name="connsiteY18" fmla="*/ 623943 h 1011218"/>
              <a:gd name="connsiteX19" fmla="*/ 441063 w 1054249"/>
              <a:gd name="connsiteY19" fmla="*/ 656216 h 1011218"/>
              <a:gd name="connsiteX20" fmla="*/ 473336 w 1054249"/>
              <a:gd name="connsiteY20" fmla="*/ 666974 h 1011218"/>
              <a:gd name="connsiteX21" fmla="*/ 516367 w 1054249"/>
              <a:gd name="connsiteY21" fmla="*/ 731520 h 1011218"/>
              <a:gd name="connsiteX22" fmla="*/ 484094 w 1054249"/>
              <a:gd name="connsiteY22" fmla="*/ 892884 h 1011218"/>
              <a:gd name="connsiteX23" fmla="*/ 473336 w 1054249"/>
              <a:gd name="connsiteY23" fmla="*/ 935915 h 1011218"/>
              <a:gd name="connsiteX24" fmla="*/ 408790 w 1054249"/>
              <a:gd name="connsiteY24" fmla="*/ 978946 h 1011218"/>
              <a:gd name="connsiteX25" fmla="*/ 311971 w 1054249"/>
              <a:gd name="connsiteY25" fmla="*/ 1011218 h 1011218"/>
              <a:gd name="connsiteX26" fmla="*/ 193637 w 1054249"/>
              <a:gd name="connsiteY26" fmla="*/ 1000461 h 1011218"/>
              <a:gd name="connsiteX27" fmla="*/ 129091 w 1054249"/>
              <a:gd name="connsiteY27" fmla="*/ 957430 h 1011218"/>
              <a:gd name="connsiteX28" fmla="*/ 96818 w 1054249"/>
              <a:gd name="connsiteY28" fmla="*/ 935915 h 1011218"/>
              <a:gd name="connsiteX29" fmla="*/ 53788 w 1054249"/>
              <a:gd name="connsiteY29" fmla="*/ 871369 h 1011218"/>
              <a:gd name="connsiteX30" fmla="*/ 32273 w 1054249"/>
              <a:gd name="connsiteY30" fmla="*/ 839096 h 1011218"/>
              <a:gd name="connsiteX31" fmla="*/ 21515 w 1054249"/>
              <a:gd name="connsiteY31" fmla="*/ 796066 h 1011218"/>
              <a:gd name="connsiteX32" fmla="*/ 0 w 1054249"/>
              <a:gd name="connsiteY32" fmla="*/ 731520 h 1011218"/>
              <a:gd name="connsiteX33" fmla="*/ 10757 w 1054249"/>
              <a:gd name="connsiteY33" fmla="*/ 516367 h 1011218"/>
              <a:gd name="connsiteX34" fmla="*/ 21515 w 1054249"/>
              <a:gd name="connsiteY34" fmla="*/ 484094 h 1011218"/>
              <a:gd name="connsiteX35" fmla="*/ 43030 w 1054249"/>
              <a:gd name="connsiteY35" fmla="*/ 451821 h 1011218"/>
              <a:gd name="connsiteX36" fmla="*/ 96818 w 1054249"/>
              <a:gd name="connsiteY36" fmla="*/ 344244 h 1011218"/>
              <a:gd name="connsiteX37" fmla="*/ 118334 w 1054249"/>
              <a:gd name="connsiteY37" fmla="*/ 311971 h 1011218"/>
              <a:gd name="connsiteX38" fmla="*/ 129091 w 1054249"/>
              <a:gd name="connsiteY38" fmla="*/ 279698 h 1011218"/>
              <a:gd name="connsiteX39" fmla="*/ 150607 w 1054249"/>
              <a:gd name="connsiteY39" fmla="*/ 247426 h 1011218"/>
              <a:gd name="connsiteX40" fmla="*/ 161364 w 1054249"/>
              <a:gd name="connsiteY40" fmla="*/ 182880 h 1011218"/>
              <a:gd name="connsiteX41" fmla="*/ 193637 w 1054249"/>
              <a:gd name="connsiteY41" fmla="*/ 107576 h 1011218"/>
              <a:gd name="connsiteX42" fmla="*/ 247425 w 1054249"/>
              <a:gd name="connsiteY42" fmla="*/ 64546 h 1011218"/>
              <a:gd name="connsiteX43" fmla="*/ 333487 w 1054249"/>
              <a:gd name="connsiteY43" fmla="*/ 10757 h 101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4249" h="1011218">
                <a:moveTo>
                  <a:pt x="333487" y="10757"/>
                </a:moveTo>
                <a:lnTo>
                  <a:pt x="376517" y="0"/>
                </a:lnTo>
                <a:lnTo>
                  <a:pt x="494851" y="53788"/>
                </a:lnTo>
                <a:cubicBezTo>
                  <a:pt x="512543" y="61528"/>
                  <a:pt x="531060" y="67312"/>
                  <a:pt x="548640" y="75303"/>
                </a:cubicBezTo>
                <a:cubicBezTo>
                  <a:pt x="570538" y="85257"/>
                  <a:pt x="590981" y="98324"/>
                  <a:pt x="613185" y="107576"/>
                </a:cubicBezTo>
                <a:cubicBezTo>
                  <a:pt x="634120" y="116299"/>
                  <a:pt x="657085" y="119706"/>
                  <a:pt x="677731" y="129091"/>
                </a:cubicBezTo>
                <a:cubicBezTo>
                  <a:pt x="791467" y="180788"/>
                  <a:pt x="677812" y="147936"/>
                  <a:pt x="774550" y="172122"/>
                </a:cubicBezTo>
                <a:cubicBezTo>
                  <a:pt x="867043" y="233783"/>
                  <a:pt x="750016" y="159854"/>
                  <a:pt x="839096" y="204395"/>
                </a:cubicBezTo>
                <a:cubicBezTo>
                  <a:pt x="940715" y="255205"/>
                  <a:pt x="852381" y="223167"/>
                  <a:pt x="925157" y="247426"/>
                </a:cubicBezTo>
                <a:cubicBezTo>
                  <a:pt x="939501" y="258183"/>
                  <a:pt x="952621" y="270803"/>
                  <a:pt x="968188" y="279698"/>
                </a:cubicBezTo>
                <a:cubicBezTo>
                  <a:pt x="1008147" y="302531"/>
                  <a:pt x="999392" y="271915"/>
                  <a:pt x="1021976" y="322729"/>
                </a:cubicBezTo>
                <a:cubicBezTo>
                  <a:pt x="1031187" y="343453"/>
                  <a:pt x="1036319" y="365760"/>
                  <a:pt x="1043491" y="387275"/>
                </a:cubicBezTo>
                <a:lnTo>
                  <a:pt x="1054249" y="419548"/>
                </a:lnTo>
                <a:cubicBezTo>
                  <a:pt x="1050663" y="433891"/>
                  <a:pt x="1058264" y="461975"/>
                  <a:pt x="1043491" y="462578"/>
                </a:cubicBezTo>
                <a:lnTo>
                  <a:pt x="527124" y="441063"/>
                </a:lnTo>
                <a:cubicBezTo>
                  <a:pt x="484094" y="444649"/>
                  <a:pt x="440254" y="442774"/>
                  <a:pt x="398033" y="451821"/>
                </a:cubicBezTo>
                <a:cubicBezTo>
                  <a:pt x="388116" y="453946"/>
                  <a:pt x="377637" y="463256"/>
                  <a:pt x="376517" y="473336"/>
                </a:cubicBezTo>
                <a:cubicBezTo>
                  <a:pt x="371364" y="519715"/>
                  <a:pt x="387433" y="554295"/>
                  <a:pt x="408790" y="591670"/>
                </a:cubicBezTo>
                <a:cubicBezTo>
                  <a:pt x="415205" y="602896"/>
                  <a:pt x="424523" y="612379"/>
                  <a:pt x="430305" y="623943"/>
                </a:cubicBezTo>
                <a:cubicBezTo>
                  <a:pt x="435376" y="634085"/>
                  <a:pt x="433045" y="648198"/>
                  <a:pt x="441063" y="656216"/>
                </a:cubicBezTo>
                <a:cubicBezTo>
                  <a:pt x="449081" y="664234"/>
                  <a:pt x="462578" y="663388"/>
                  <a:pt x="473336" y="666974"/>
                </a:cubicBezTo>
                <a:cubicBezTo>
                  <a:pt x="487680" y="688489"/>
                  <a:pt x="518940" y="705790"/>
                  <a:pt x="516367" y="731520"/>
                </a:cubicBezTo>
                <a:cubicBezTo>
                  <a:pt x="499035" y="904830"/>
                  <a:pt x="521486" y="780709"/>
                  <a:pt x="484094" y="892884"/>
                </a:cubicBezTo>
                <a:cubicBezTo>
                  <a:pt x="479419" y="906910"/>
                  <a:pt x="483072" y="924788"/>
                  <a:pt x="473336" y="935915"/>
                </a:cubicBezTo>
                <a:cubicBezTo>
                  <a:pt x="456308" y="955375"/>
                  <a:pt x="430305" y="964602"/>
                  <a:pt x="408790" y="978946"/>
                </a:cubicBezTo>
                <a:cubicBezTo>
                  <a:pt x="358369" y="1012560"/>
                  <a:pt x="389268" y="998336"/>
                  <a:pt x="311971" y="1011218"/>
                </a:cubicBezTo>
                <a:cubicBezTo>
                  <a:pt x="272526" y="1007632"/>
                  <a:pt x="231635" y="1011637"/>
                  <a:pt x="193637" y="1000461"/>
                </a:cubicBezTo>
                <a:cubicBezTo>
                  <a:pt x="168829" y="993165"/>
                  <a:pt x="150606" y="971774"/>
                  <a:pt x="129091" y="957430"/>
                </a:cubicBezTo>
                <a:lnTo>
                  <a:pt x="96818" y="935915"/>
                </a:lnTo>
                <a:lnTo>
                  <a:pt x="53788" y="871369"/>
                </a:lnTo>
                <a:lnTo>
                  <a:pt x="32273" y="839096"/>
                </a:lnTo>
                <a:cubicBezTo>
                  <a:pt x="28687" y="824753"/>
                  <a:pt x="25763" y="810227"/>
                  <a:pt x="21515" y="796066"/>
                </a:cubicBezTo>
                <a:cubicBezTo>
                  <a:pt x="14998" y="774343"/>
                  <a:pt x="0" y="731520"/>
                  <a:pt x="0" y="731520"/>
                </a:cubicBezTo>
                <a:cubicBezTo>
                  <a:pt x="3586" y="659802"/>
                  <a:pt x="4536" y="587904"/>
                  <a:pt x="10757" y="516367"/>
                </a:cubicBezTo>
                <a:cubicBezTo>
                  <a:pt x="11739" y="505070"/>
                  <a:pt x="16444" y="494236"/>
                  <a:pt x="21515" y="484094"/>
                </a:cubicBezTo>
                <a:cubicBezTo>
                  <a:pt x="27297" y="472530"/>
                  <a:pt x="35858" y="462579"/>
                  <a:pt x="43030" y="451821"/>
                </a:cubicBezTo>
                <a:cubicBezTo>
                  <a:pt x="60059" y="383705"/>
                  <a:pt x="45587" y="421090"/>
                  <a:pt x="96818" y="344244"/>
                </a:cubicBezTo>
                <a:lnTo>
                  <a:pt x="118334" y="311971"/>
                </a:lnTo>
                <a:cubicBezTo>
                  <a:pt x="121920" y="301213"/>
                  <a:pt x="124020" y="289840"/>
                  <a:pt x="129091" y="279698"/>
                </a:cubicBezTo>
                <a:cubicBezTo>
                  <a:pt x="134873" y="268134"/>
                  <a:pt x="146518" y="259691"/>
                  <a:pt x="150607" y="247426"/>
                </a:cubicBezTo>
                <a:cubicBezTo>
                  <a:pt x="157505" y="226733"/>
                  <a:pt x="156632" y="204173"/>
                  <a:pt x="161364" y="182880"/>
                </a:cubicBezTo>
                <a:cubicBezTo>
                  <a:pt x="166145" y="161367"/>
                  <a:pt x="182676" y="124017"/>
                  <a:pt x="193637" y="107576"/>
                </a:cubicBezTo>
                <a:cubicBezTo>
                  <a:pt x="205899" y="89184"/>
                  <a:pt x="230164" y="76053"/>
                  <a:pt x="247425" y="64546"/>
                </a:cubicBezTo>
                <a:cubicBezTo>
                  <a:pt x="298412" y="-11935"/>
                  <a:pt x="264598" y="0"/>
                  <a:pt x="333487" y="10757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3045" y="2486808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3045" y="3591955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73044" y="4935971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Polygons</a:t>
            </a:r>
          </a:p>
        </p:txBody>
      </p:sp>
      <p:grpSp>
        <p:nvGrpSpPr>
          <p:cNvPr id="21" name="Group 111"/>
          <p:cNvGrpSpPr>
            <a:grpSpLocks/>
          </p:cNvGrpSpPr>
          <p:nvPr/>
        </p:nvGrpSpPr>
        <p:grpSpPr bwMode="auto">
          <a:xfrm>
            <a:off x="4741725" y="2478961"/>
            <a:ext cx="1112994" cy="1112994"/>
            <a:chOff x="604" y="3175"/>
            <a:chExt cx="300" cy="300"/>
          </a:xfrm>
        </p:grpSpPr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604" y="3217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7"/>
            <p:cNvSpPr>
              <a:spLocks noChangeShapeType="1"/>
            </p:cNvSpPr>
            <p:nvPr/>
          </p:nvSpPr>
          <p:spPr bwMode="auto">
            <a:xfrm>
              <a:off x="604" y="3259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>
              <a:off x="604" y="3301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9"/>
            <p:cNvSpPr>
              <a:spLocks noChangeShapeType="1"/>
            </p:cNvSpPr>
            <p:nvPr/>
          </p:nvSpPr>
          <p:spPr bwMode="auto">
            <a:xfrm>
              <a:off x="604" y="3337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0"/>
            <p:cNvSpPr>
              <a:spLocks noChangeShapeType="1"/>
            </p:cNvSpPr>
            <p:nvPr/>
          </p:nvSpPr>
          <p:spPr bwMode="auto">
            <a:xfrm>
              <a:off x="604" y="3379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1"/>
            <p:cNvSpPr>
              <a:spLocks noChangeShapeType="1"/>
            </p:cNvSpPr>
            <p:nvPr/>
          </p:nvSpPr>
          <p:spPr bwMode="auto">
            <a:xfrm>
              <a:off x="604" y="3421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2"/>
            <p:cNvSpPr>
              <a:spLocks noChangeShapeType="1"/>
            </p:cNvSpPr>
            <p:nvPr/>
          </p:nvSpPr>
          <p:spPr bwMode="auto">
            <a:xfrm>
              <a:off x="604" y="3463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3"/>
            <p:cNvSpPr>
              <a:spLocks noChangeShapeType="1"/>
            </p:cNvSpPr>
            <p:nvPr/>
          </p:nvSpPr>
          <p:spPr bwMode="auto">
            <a:xfrm flipV="1">
              <a:off x="646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4"/>
            <p:cNvSpPr>
              <a:spLocks noChangeShapeType="1"/>
            </p:cNvSpPr>
            <p:nvPr/>
          </p:nvSpPr>
          <p:spPr bwMode="auto">
            <a:xfrm flipV="1">
              <a:off x="688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 flipV="1">
              <a:off x="724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 flipV="1">
              <a:off x="766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 flipV="1">
              <a:off x="808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8"/>
            <p:cNvSpPr>
              <a:spLocks noChangeShapeType="1"/>
            </p:cNvSpPr>
            <p:nvPr/>
          </p:nvSpPr>
          <p:spPr bwMode="auto">
            <a:xfrm flipV="1">
              <a:off x="850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9"/>
            <p:cNvSpPr>
              <a:spLocks noChangeShapeType="1"/>
            </p:cNvSpPr>
            <p:nvPr/>
          </p:nvSpPr>
          <p:spPr bwMode="auto">
            <a:xfrm flipV="1">
              <a:off x="892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604" y="3175"/>
              <a:ext cx="300" cy="300"/>
            </a:xfrm>
            <a:custGeom>
              <a:avLst/>
              <a:gdLst>
                <a:gd name="T0" fmla="*/ 150 w 300"/>
                <a:gd name="T1" fmla="*/ 300 h 300"/>
                <a:gd name="T2" fmla="*/ 0 w 300"/>
                <a:gd name="T3" fmla="*/ 300 h 300"/>
                <a:gd name="T4" fmla="*/ 0 w 300"/>
                <a:gd name="T5" fmla="*/ 0 h 300"/>
                <a:gd name="T6" fmla="*/ 300 w 300"/>
                <a:gd name="T7" fmla="*/ 0 h 300"/>
                <a:gd name="T8" fmla="*/ 300 w 300"/>
                <a:gd name="T9" fmla="*/ 300 h 300"/>
                <a:gd name="T10" fmla="*/ 150 w 300"/>
                <a:gd name="T1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00">
                  <a:moveTo>
                    <a:pt x="15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300"/>
                  </a:lnTo>
                  <a:lnTo>
                    <a:pt x="150" y="3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41725" y="4163209"/>
            <a:ext cx="1112994" cy="1112994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94125" y="4315609"/>
            <a:ext cx="1112994" cy="111299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46525" y="4468009"/>
            <a:ext cx="1112994" cy="111299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912" y="2843590"/>
            <a:ext cx="15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band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5912" y="4687440"/>
            <a:ext cx="15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 band</a:t>
            </a:r>
          </a:p>
        </p:txBody>
      </p:sp>
    </p:spTree>
    <p:extLst>
      <p:ext uri="{BB962C8B-B14F-4D97-AF65-F5344CB8AC3E}">
        <p14:creationId xmlns:p14="http://schemas.microsoft.com/office/powerpoint/2010/main" val="22985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Data in 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73743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Vector Data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3743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Raster Data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3313" y="2441986"/>
            <a:ext cx="706419" cy="426721"/>
            <a:chOff x="580913" y="2441986"/>
            <a:chExt cx="706419" cy="426721"/>
          </a:xfrm>
        </p:grpSpPr>
        <p:sp>
          <p:nvSpPr>
            <p:cNvPr id="8" name="Oval 7"/>
            <p:cNvSpPr/>
            <p:nvPr/>
          </p:nvSpPr>
          <p:spPr>
            <a:xfrm>
              <a:off x="580913" y="244198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85136" y="2486808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85713" y="274678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50" y="2775473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90513" y="2782646"/>
              <a:ext cx="96819" cy="8606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408791" y="3496235"/>
            <a:ext cx="1355463" cy="560773"/>
          </a:xfrm>
          <a:custGeom>
            <a:avLst/>
            <a:gdLst>
              <a:gd name="connsiteX0" fmla="*/ 0 w 1355463"/>
              <a:gd name="connsiteY0" fmla="*/ 43031 h 560773"/>
              <a:gd name="connsiteX1" fmla="*/ 107576 w 1355463"/>
              <a:gd name="connsiteY1" fmla="*/ 21516 h 560773"/>
              <a:gd name="connsiteX2" fmla="*/ 204395 w 1355463"/>
              <a:gd name="connsiteY2" fmla="*/ 0 h 560773"/>
              <a:gd name="connsiteX3" fmla="*/ 290456 w 1355463"/>
              <a:gd name="connsiteY3" fmla="*/ 53789 h 560773"/>
              <a:gd name="connsiteX4" fmla="*/ 322729 w 1355463"/>
              <a:gd name="connsiteY4" fmla="*/ 86061 h 560773"/>
              <a:gd name="connsiteX5" fmla="*/ 344244 w 1355463"/>
              <a:gd name="connsiteY5" fmla="*/ 150607 h 560773"/>
              <a:gd name="connsiteX6" fmla="*/ 355002 w 1355463"/>
              <a:gd name="connsiteY6" fmla="*/ 182880 h 560773"/>
              <a:gd name="connsiteX7" fmla="*/ 365760 w 1355463"/>
              <a:gd name="connsiteY7" fmla="*/ 258184 h 560773"/>
              <a:gd name="connsiteX8" fmla="*/ 376517 w 1355463"/>
              <a:gd name="connsiteY8" fmla="*/ 290457 h 560773"/>
              <a:gd name="connsiteX9" fmla="*/ 387275 w 1355463"/>
              <a:gd name="connsiteY9" fmla="*/ 398033 h 560773"/>
              <a:gd name="connsiteX10" fmla="*/ 408790 w 1355463"/>
              <a:gd name="connsiteY10" fmla="*/ 419549 h 560773"/>
              <a:gd name="connsiteX11" fmla="*/ 473336 w 1355463"/>
              <a:gd name="connsiteY11" fmla="*/ 451821 h 560773"/>
              <a:gd name="connsiteX12" fmla="*/ 505609 w 1355463"/>
              <a:gd name="connsiteY12" fmla="*/ 473337 h 560773"/>
              <a:gd name="connsiteX13" fmla="*/ 580913 w 1355463"/>
              <a:gd name="connsiteY13" fmla="*/ 494852 h 560773"/>
              <a:gd name="connsiteX14" fmla="*/ 645458 w 1355463"/>
              <a:gd name="connsiteY14" fmla="*/ 527125 h 560773"/>
              <a:gd name="connsiteX15" fmla="*/ 774550 w 1355463"/>
              <a:gd name="connsiteY15" fmla="*/ 516367 h 560773"/>
              <a:gd name="connsiteX16" fmla="*/ 806823 w 1355463"/>
              <a:gd name="connsiteY16" fmla="*/ 484094 h 560773"/>
              <a:gd name="connsiteX17" fmla="*/ 774550 w 1355463"/>
              <a:gd name="connsiteY17" fmla="*/ 301214 h 560773"/>
              <a:gd name="connsiteX18" fmla="*/ 742277 w 1355463"/>
              <a:gd name="connsiteY18" fmla="*/ 290457 h 560773"/>
              <a:gd name="connsiteX19" fmla="*/ 720762 w 1355463"/>
              <a:gd name="connsiteY19" fmla="*/ 268941 h 560773"/>
              <a:gd name="connsiteX20" fmla="*/ 688489 w 1355463"/>
              <a:gd name="connsiteY20" fmla="*/ 258184 h 560773"/>
              <a:gd name="connsiteX21" fmla="*/ 677731 w 1355463"/>
              <a:gd name="connsiteY21" fmla="*/ 225911 h 560773"/>
              <a:gd name="connsiteX22" fmla="*/ 656216 w 1355463"/>
              <a:gd name="connsiteY22" fmla="*/ 150607 h 560773"/>
              <a:gd name="connsiteX23" fmla="*/ 677731 w 1355463"/>
              <a:gd name="connsiteY23" fmla="*/ 75304 h 560773"/>
              <a:gd name="connsiteX24" fmla="*/ 785308 w 1355463"/>
              <a:gd name="connsiteY24" fmla="*/ 43031 h 560773"/>
              <a:gd name="connsiteX25" fmla="*/ 914400 w 1355463"/>
              <a:gd name="connsiteY25" fmla="*/ 53789 h 560773"/>
              <a:gd name="connsiteX26" fmla="*/ 946673 w 1355463"/>
              <a:gd name="connsiteY26" fmla="*/ 64546 h 560773"/>
              <a:gd name="connsiteX27" fmla="*/ 1032734 w 1355463"/>
              <a:gd name="connsiteY27" fmla="*/ 129092 h 560773"/>
              <a:gd name="connsiteX28" fmla="*/ 1054249 w 1355463"/>
              <a:gd name="connsiteY28" fmla="*/ 193638 h 560773"/>
              <a:gd name="connsiteX29" fmla="*/ 1065007 w 1355463"/>
              <a:gd name="connsiteY29" fmla="*/ 225911 h 560773"/>
              <a:gd name="connsiteX30" fmla="*/ 1075764 w 1355463"/>
              <a:gd name="connsiteY30" fmla="*/ 268941 h 560773"/>
              <a:gd name="connsiteX31" fmla="*/ 1086522 w 1355463"/>
              <a:gd name="connsiteY31" fmla="*/ 527125 h 560773"/>
              <a:gd name="connsiteX32" fmla="*/ 1151068 w 1355463"/>
              <a:gd name="connsiteY32" fmla="*/ 559398 h 560773"/>
              <a:gd name="connsiteX33" fmla="*/ 1355463 w 1355463"/>
              <a:gd name="connsiteY33" fmla="*/ 559398 h 56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5463" h="560773">
                <a:moveTo>
                  <a:pt x="0" y="43031"/>
                </a:moveTo>
                <a:cubicBezTo>
                  <a:pt x="35859" y="35859"/>
                  <a:pt x="72884" y="33080"/>
                  <a:pt x="107576" y="21516"/>
                </a:cubicBezTo>
                <a:cubicBezTo>
                  <a:pt x="160542" y="3860"/>
                  <a:pt x="128664" y="12622"/>
                  <a:pt x="204395" y="0"/>
                </a:cubicBezTo>
                <a:cubicBezTo>
                  <a:pt x="267105" y="15678"/>
                  <a:pt x="236970" y="303"/>
                  <a:pt x="290456" y="53789"/>
                </a:cubicBezTo>
                <a:lnTo>
                  <a:pt x="322729" y="86061"/>
                </a:lnTo>
                <a:lnTo>
                  <a:pt x="344244" y="150607"/>
                </a:lnTo>
                <a:lnTo>
                  <a:pt x="355002" y="182880"/>
                </a:lnTo>
                <a:cubicBezTo>
                  <a:pt x="358588" y="207981"/>
                  <a:pt x="360787" y="233320"/>
                  <a:pt x="365760" y="258184"/>
                </a:cubicBezTo>
                <a:cubicBezTo>
                  <a:pt x="367984" y="269303"/>
                  <a:pt x="374793" y="279249"/>
                  <a:pt x="376517" y="290457"/>
                </a:cubicBezTo>
                <a:cubicBezTo>
                  <a:pt x="381997" y="326075"/>
                  <a:pt x="378535" y="363071"/>
                  <a:pt x="387275" y="398033"/>
                </a:cubicBezTo>
                <a:cubicBezTo>
                  <a:pt x="389735" y="407873"/>
                  <a:pt x="400870" y="413213"/>
                  <a:pt x="408790" y="419549"/>
                </a:cubicBezTo>
                <a:cubicBezTo>
                  <a:pt x="438580" y="443382"/>
                  <a:pt x="439250" y="440460"/>
                  <a:pt x="473336" y="451821"/>
                </a:cubicBezTo>
                <a:cubicBezTo>
                  <a:pt x="484094" y="458993"/>
                  <a:pt x="493725" y="468244"/>
                  <a:pt x="505609" y="473337"/>
                </a:cubicBezTo>
                <a:cubicBezTo>
                  <a:pt x="553880" y="494024"/>
                  <a:pt x="539032" y="473911"/>
                  <a:pt x="580913" y="494852"/>
                </a:cubicBezTo>
                <a:cubicBezTo>
                  <a:pt x="664328" y="536560"/>
                  <a:pt x="564338" y="500084"/>
                  <a:pt x="645458" y="527125"/>
                </a:cubicBezTo>
                <a:cubicBezTo>
                  <a:pt x="688489" y="523539"/>
                  <a:pt x="732828" y="527493"/>
                  <a:pt x="774550" y="516367"/>
                </a:cubicBezTo>
                <a:cubicBezTo>
                  <a:pt x="789250" y="512447"/>
                  <a:pt x="805143" y="499215"/>
                  <a:pt x="806823" y="484094"/>
                </a:cubicBezTo>
                <a:cubicBezTo>
                  <a:pt x="810764" y="448626"/>
                  <a:pt x="831290" y="335258"/>
                  <a:pt x="774550" y="301214"/>
                </a:cubicBezTo>
                <a:cubicBezTo>
                  <a:pt x="764826" y="295380"/>
                  <a:pt x="753035" y="294043"/>
                  <a:pt x="742277" y="290457"/>
                </a:cubicBezTo>
                <a:cubicBezTo>
                  <a:pt x="735105" y="283285"/>
                  <a:pt x="729459" y="274159"/>
                  <a:pt x="720762" y="268941"/>
                </a:cubicBezTo>
                <a:cubicBezTo>
                  <a:pt x="711038" y="263107"/>
                  <a:pt x="696507" y="266202"/>
                  <a:pt x="688489" y="258184"/>
                </a:cubicBezTo>
                <a:cubicBezTo>
                  <a:pt x="680471" y="250166"/>
                  <a:pt x="680846" y="236814"/>
                  <a:pt x="677731" y="225911"/>
                </a:cubicBezTo>
                <a:cubicBezTo>
                  <a:pt x="650716" y="131355"/>
                  <a:pt x="682010" y="227987"/>
                  <a:pt x="656216" y="150607"/>
                </a:cubicBezTo>
                <a:cubicBezTo>
                  <a:pt x="663388" y="125506"/>
                  <a:pt x="660387" y="94815"/>
                  <a:pt x="677731" y="75304"/>
                </a:cubicBezTo>
                <a:cubicBezTo>
                  <a:pt x="685213" y="66887"/>
                  <a:pt x="766621" y="47703"/>
                  <a:pt x="785308" y="43031"/>
                </a:cubicBezTo>
                <a:cubicBezTo>
                  <a:pt x="828339" y="46617"/>
                  <a:pt x="871599" y="48082"/>
                  <a:pt x="914400" y="53789"/>
                </a:cubicBezTo>
                <a:cubicBezTo>
                  <a:pt x="925640" y="55288"/>
                  <a:pt x="936760" y="59039"/>
                  <a:pt x="946673" y="64546"/>
                </a:cubicBezTo>
                <a:cubicBezTo>
                  <a:pt x="1001407" y="94954"/>
                  <a:pt x="1000092" y="96451"/>
                  <a:pt x="1032734" y="129092"/>
                </a:cubicBezTo>
                <a:lnTo>
                  <a:pt x="1054249" y="193638"/>
                </a:lnTo>
                <a:cubicBezTo>
                  <a:pt x="1057835" y="204396"/>
                  <a:pt x="1062257" y="214910"/>
                  <a:pt x="1065007" y="225911"/>
                </a:cubicBezTo>
                <a:lnTo>
                  <a:pt x="1075764" y="268941"/>
                </a:lnTo>
                <a:cubicBezTo>
                  <a:pt x="1079350" y="355002"/>
                  <a:pt x="1073424" y="441991"/>
                  <a:pt x="1086522" y="527125"/>
                </a:cubicBezTo>
                <a:cubicBezTo>
                  <a:pt x="1088271" y="538494"/>
                  <a:pt x="1141576" y="558967"/>
                  <a:pt x="1151068" y="559398"/>
                </a:cubicBezTo>
                <a:cubicBezTo>
                  <a:pt x="1219129" y="562492"/>
                  <a:pt x="1287331" y="559398"/>
                  <a:pt x="1355463" y="559398"/>
                </a:cubicBezTo>
              </a:path>
            </a:pathLst>
          </a:cu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59398" y="4615028"/>
            <a:ext cx="1054249" cy="1011218"/>
          </a:xfrm>
          <a:custGeom>
            <a:avLst/>
            <a:gdLst>
              <a:gd name="connsiteX0" fmla="*/ 333487 w 1054249"/>
              <a:gd name="connsiteY0" fmla="*/ 10757 h 1011218"/>
              <a:gd name="connsiteX1" fmla="*/ 376517 w 1054249"/>
              <a:gd name="connsiteY1" fmla="*/ 0 h 1011218"/>
              <a:gd name="connsiteX2" fmla="*/ 494851 w 1054249"/>
              <a:gd name="connsiteY2" fmla="*/ 53788 h 1011218"/>
              <a:gd name="connsiteX3" fmla="*/ 548640 w 1054249"/>
              <a:gd name="connsiteY3" fmla="*/ 75303 h 1011218"/>
              <a:gd name="connsiteX4" fmla="*/ 613185 w 1054249"/>
              <a:gd name="connsiteY4" fmla="*/ 107576 h 1011218"/>
              <a:gd name="connsiteX5" fmla="*/ 677731 w 1054249"/>
              <a:gd name="connsiteY5" fmla="*/ 129091 h 1011218"/>
              <a:gd name="connsiteX6" fmla="*/ 774550 w 1054249"/>
              <a:gd name="connsiteY6" fmla="*/ 172122 h 1011218"/>
              <a:gd name="connsiteX7" fmla="*/ 839096 w 1054249"/>
              <a:gd name="connsiteY7" fmla="*/ 204395 h 1011218"/>
              <a:gd name="connsiteX8" fmla="*/ 925157 w 1054249"/>
              <a:gd name="connsiteY8" fmla="*/ 247426 h 1011218"/>
              <a:gd name="connsiteX9" fmla="*/ 968188 w 1054249"/>
              <a:gd name="connsiteY9" fmla="*/ 279698 h 1011218"/>
              <a:gd name="connsiteX10" fmla="*/ 1021976 w 1054249"/>
              <a:gd name="connsiteY10" fmla="*/ 322729 h 1011218"/>
              <a:gd name="connsiteX11" fmla="*/ 1043491 w 1054249"/>
              <a:gd name="connsiteY11" fmla="*/ 387275 h 1011218"/>
              <a:gd name="connsiteX12" fmla="*/ 1054249 w 1054249"/>
              <a:gd name="connsiteY12" fmla="*/ 419548 h 1011218"/>
              <a:gd name="connsiteX13" fmla="*/ 1043491 w 1054249"/>
              <a:gd name="connsiteY13" fmla="*/ 462578 h 1011218"/>
              <a:gd name="connsiteX14" fmla="*/ 527124 w 1054249"/>
              <a:gd name="connsiteY14" fmla="*/ 441063 h 1011218"/>
              <a:gd name="connsiteX15" fmla="*/ 398033 w 1054249"/>
              <a:gd name="connsiteY15" fmla="*/ 451821 h 1011218"/>
              <a:gd name="connsiteX16" fmla="*/ 376517 w 1054249"/>
              <a:gd name="connsiteY16" fmla="*/ 473336 h 1011218"/>
              <a:gd name="connsiteX17" fmla="*/ 408790 w 1054249"/>
              <a:gd name="connsiteY17" fmla="*/ 591670 h 1011218"/>
              <a:gd name="connsiteX18" fmla="*/ 430305 w 1054249"/>
              <a:gd name="connsiteY18" fmla="*/ 623943 h 1011218"/>
              <a:gd name="connsiteX19" fmla="*/ 441063 w 1054249"/>
              <a:gd name="connsiteY19" fmla="*/ 656216 h 1011218"/>
              <a:gd name="connsiteX20" fmla="*/ 473336 w 1054249"/>
              <a:gd name="connsiteY20" fmla="*/ 666974 h 1011218"/>
              <a:gd name="connsiteX21" fmla="*/ 516367 w 1054249"/>
              <a:gd name="connsiteY21" fmla="*/ 731520 h 1011218"/>
              <a:gd name="connsiteX22" fmla="*/ 484094 w 1054249"/>
              <a:gd name="connsiteY22" fmla="*/ 892884 h 1011218"/>
              <a:gd name="connsiteX23" fmla="*/ 473336 w 1054249"/>
              <a:gd name="connsiteY23" fmla="*/ 935915 h 1011218"/>
              <a:gd name="connsiteX24" fmla="*/ 408790 w 1054249"/>
              <a:gd name="connsiteY24" fmla="*/ 978946 h 1011218"/>
              <a:gd name="connsiteX25" fmla="*/ 311971 w 1054249"/>
              <a:gd name="connsiteY25" fmla="*/ 1011218 h 1011218"/>
              <a:gd name="connsiteX26" fmla="*/ 193637 w 1054249"/>
              <a:gd name="connsiteY26" fmla="*/ 1000461 h 1011218"/>
              <a:gd name="connsiteX27" fmla="*/ 129091 w 1054249"/>
              <a:gd name="connsiteY27" fmla="*/ 957430 h 1011218"/>
              <a:gd name="connsiteX28" fmla="*/ 96818 w 1054249"/>
              <a:gd name="connsiteY28" fmla="*/ 935915 h 1011218"/>
              <a:gd name="connsiteX29" fmla="*/ 53788 w 1054249"/>
              <a:gd name="connsiteY29" fmla="*/ 871369 h 1011218"/>
              <a:gd name="connsiteX30" fmla="*/ 32273 w 1054249"/>
              <a:gd name="connsiteY30" fmla="*/ 839096 h 1011218"/>
              <a:gd name="connsiteX31" fmla="*/ 21515 w 1054249"/>
              <a:gd name="connsiteY31" fmla="*/ 796066 h 1011218"/>
              <a:gd name="connsiteX32" fmla="*/ 0 w 1054249"/>
              <a:gd name="connsiteY32" fmla="*/ 731520 h 1011218"/>
              <a:gd name="connsiteX33" fmla="*/ 10757 w 1054249"/>
              <a:gd name="connsiteY33" fmla="*/ 516367 h 1011218"/>
              <a:gd name="connsiteX34" fmla="*/ 21515 w 1054249"/>
              <a:gd name="connsiteY34" fmla="*/ 484094 h 1011218"/>
              <a:gd name="connsiteX35" fmla="*/ 43030 w 1054249"/>
              <a:gd name="connsiteY35" fmla="*/ 451821 h 1011218"/>
              <a:gd name="connsiteX36" fmla="*/ 96818 w 1054249"/>
              <a:gd name="connsiteY36" fmla="*/ 344244 h 1011218"/>
              <a:gd name="connsiteX37" fmla="*/ 118334 w 1054249"/>
              <a:gd name="connsiteY37" fmla="*/ 311971 h 1011218"/>
              <a:gd name="connsiteX38" fmla="*/ 129091 w 1054249"/>
              <a:gd name="connsiteY38" fmla="*/ 279698 h 1011218"/>
              <a:gd name="connsiteX39" fmla="*/ 150607 w 1054249"/>
              <a:gd name="connsiteY39" fmla="*/ 247426 h 1011218"/>
              <a:gd name="connsiteX40" fmla="*/ 161364 w 1054249"/>
              <a:gd name="connsiteY40" fmla="*/ 182880 h 1011218"/>
              <a:gd name="connsiteX41" fmla="*/ 193637 w 1054249"/>
              <a:gd name="connsiteY41" fmla="*/ 107576 h 1011218"/>
              <a:gd name="connsiteX42" fmla="*/ 247425 w 1054249"/>
              <a:gd name="connsiteY42" fmla="*/ 64546 h 1011218"/>
              <a:gd name="connsiteX43" fmla="*/ 333487 w 1054249"/>
              <a:gd name="connsiteY43" fmla="*/ 10757 h 101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4249" h="1011218">
                <a:moveTo>
                  <a:pt x="333487" y="10757"/>
                </a:moveTo>
                <a:lnTo>
                  <a:pt x="376517" y="0"/>
                </a:lnTo>
                <a:lnTo>
                  <a:pt x="494851" y="53788"/>
                </a:lnTo>
                <a:cubicBezTo>
                  <a:pt x="512543" y="61528"/>
                  <a:pt x="531060" y="67312"/>
                  <a:pt x="548640" y="75303"/>
                </a:cubicBezTo>
                <a:cubicBezTo>
                  <a:pt x="570538" y="85257"/>
                  <a:pt x="590981" y="98324"/>
                  <a:pt x="613185" y="107576"/>
                </a:cubicBezTo>
                <a:cubicBezTo>
                  <a:pt x="634120" y="116299"/>
                  <a:pt x="657085" y="119706"/>
                  <a:pt x="677731" y="129091"/>
                </a:cubicBezTo>
                <a:cubicBezTo>
                  <a:pt x="791467" y="180788"/>
                  <a:pt x="677812" y="147936"/>
                  <a:pt x="774550" y="172122"/>
                </a:cubicBezTo>
                <a:cubicBezTo>
                  <a:pt x="867043" y="233783"/>
                  <a:pt x="750016" y="159854"/>
                  <a:pt x="839096" y="204395"/>
                </a:cubicBezTo>
                <a:cubicBezTo>
                  <a:pt x="940715" y="255205"/>
                  <a:pt x="852381" y="223167"/>
                  <a:pt x="925157" y="247426"/>
                </a:cubicBezTo>
                <a:cubicBezTo>
                  <a:pt x="939501" y="258183"/>
                  <a:pt x="952621" y="270803"/>
                  <a:pt x="968188" y="279698"/>
                </a:cubicBezTo>
                <a:cubicBezTo>
                  <a:pt x="1008147" y="302531"/>
                  <a:pt x="999392" y="271915"/>
                  <a:pt x="1021976" y="322729"/>
                </a:cubicBezTo>
                <a:cubicBezTo>
                  <a:pt x="1031187" y="343453"/>
                  <a:pt x="1036319" y="365760"/>
                  <a:pt x="1043491" y="387275"/>
                </a:cubicBezTo>
                <a:lnTo>
                  <a:pt x="1054249" y="419548"/>
                </a:lnTo>
                <a:cubicBezTo>
                  <a:pt x="1050663" y="433891"/>
                  <a:pt x="1058264" y="461975"/>
                  <a:pt x="1043491" y="462578"/>
                </a:cubicBezTo>
                <a:lnTo>
                  <a:pt x="527124" y="441063"/>
                </a:lnTo>
                <a:cubicBezTo>
                  <a:pt x="484094" y="444649"/>
                  <a:pt x="440254" y="442774"/>
                  <a:pt x="398033" y="451821"/>
                </a:cubicBezTo>
                <a:cubicBezTo>
                  <a:pt x="388116" y="453946"/>
                  <a:pt x="377637" y="463256"/>
                  <a:pt x="376517" y="473336"/>
                </a:cubicBezTo>
                <a:cubicBezTo>
                  <a:pt x="371364" y="519715"/>
                  <a:pt x="387433" y="554295"/>
                  <a:pt x="408790" y="591670"/>
                </a:cubicBezTo>
                <a:cubicBezTo>
                  <a:pt x="415205" y="602896"/>
                  <a:pt x="424523" y="612379"/>
                  <a:pt x="430305" y="623943"/>
                </a:cubicBezTo>
                <a:cubicBezTo>
                  <a:pt x="435376" y="634085"/>
                  <a:pt x="433045" y="648198"/>
                  <a:pt x="441063" y="656216"/>
                </a:cubicBezTo>
                <a:cubicBezTo>
                  <a:pt x="449081" y="664234"/>
                  <a:pt x="462578" y="663388"/>
                  <a:pt x="473336" y="666974"/>
                </a:cubicBezTo>
                <a:cubicBezTo>
                  <a:pt x="487680" y="688489"/>
                  <a:pt x="518940" y="705790"/>
                  <a:pt x="516367" y="731520"/>
                </a:cubicBezTo>
                <a:cubicBezTo>
                  <a:pt x="499035" y="904830"/>
                  <a:pt x="521486" y="780709"/>
                  <a:pt x="484094" y="892884"/>
                </a:cubicBezTo>
                <a:cubicBezTo>
                  <a:pt x="479419" y="906910"/>
                  <a:pt x="483072" y="924788"/>
                  <a:pt x="473336" y="935915"/>
                </a:cubicBezTo>
                <a:cubicBezTo>
                  <a:pt x="456308" y="955375"/>
                  <a:pt x="430305" y="964602"/>
                  <a:pt x="408790" y="978946"/>
                </a:cubicBezTo>
                <a:cubicBezTo>
                  <a:pt x="358369" y="1012560"/>
                  <a:pt x="389268" y="998336"/>
                  <a:pt x="311971" y="1011218"/>
                </a:cubicBezTo>
                <a:cubicBezTo>
                  <a:pt x="272526" y="1007632"/>
                  <a:pt x="231635" y="1011637"/>
                  <a:pt x="193637" y="1000461"/>
                </a:cubicBezTo>
                <a:cubicBezTo>
                  <a:pt x="168829" y="993165"/>
                  <a:pt x="150606" y="971774"/>
                  <a:pt x="129091" y="957430"/>
                </a:cubicBezTo>
                <a:lnTo>
                  <a:pt x="96818" y="935915"/>
                </a:lnTo>
                <a:lnTo>
                  <a:pt x="53788" y="871369"/>
                </a:lnTo>
                <a:lnTo>
                  <a:pt x="32273" y="839096"/>
                </a:lnTo>
                <a:cubicBezTo>
                  <a:pt x="28687" y="824753"/>
                  <a:pt x="25763" y="810227"/>
                  <a:pt x="21515" y="796066"/>
                </a:cubicBezTo>
                <a:cubicBezTo>
                  <a:pt x="14998" y="774343"/>
                  <a:pt x="0" y="731520"/>
                  <a:pt x="0" y="731520"/>
                </a:cubicBezTo>
                <a:cubicBezTo>
                  <a:pt x="3586" y="659802"/>
                  <a:pt x="4536" y="587904"/>
                  <a:pt x="10757" y="516367"/>
                </a:cubicBezTo>
                <a:cubicBezTo>
                  <a:pt x="11739" y="505070"/>
                  <a:pt x="16444" y="494236"/>
                  <a:pt x="21515" y="484094"/>
                </a:cubicBezTo>
                <a:cubicBezTo>
                  <a:pt x="27297" y="472530"/>
                  <a:pt x="35858" y="462579"/>
                  <a:pt x="43030" y="451821"/>
                </a:cubicBezTo>
                <a:cubicBezTo>
                  <a:pt x="60059" y="383705"/>
                  <a:pt x="45587" y="421090"/>
                  <a:pt x="96818" y="344244"/>
                </a:cubicBezTo>
                <a:lnTo>
                  <a:pt x="118334" y="311971"/>
                </a:lnTo>
                <a:cubicBezTo>
                  <a:pt x="121920" y="301213"/>
                  <a:pt x="124020" y="289840"/>
                  <a:pt x="129091" y="279698"/>
                </a:cubicBezTo>
                <a:cubicBezTo>
                  <a:pt x="134873" y="268134"/>
                  <a:pt x="146518" y="259691"/>
                  <a:pt x="150607" y="247426"/>
                </a:cubicBezTo>
                <a:cubicBezTo>
                  <a:pt x="157505" y="226733"/>
                  <a:pt x="156632" y="204173"/>
                  <a:pt x="161364" y="182880"/>
                </a:cubicBezTo>
                <a:cubicBezTo>
                  <a:pt x="166145" y="161367"/>
                  <a:pt x="182676" y="124017"/>
                  <a:pt x="193637" y="107576"/>
                </a:cubicBezTo>
                <a:cubicBezTo>
                  <a:pt x="205899" y="89184"/>
                  <a:pt x="230164" y="76053"/>
                  <a:pt x="247425" y="64546"/>
                </a:cubicBezTo>
                <a:cubicBezTo>
                  <a:pt x="298412" y="-11935"/>
                  <a:pt x="264598" y="0"/>
                  <a:pt x="333487" y="10757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73045" y="2486808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3045" y="3591955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73044" y="4935971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Polygons</a:t>
            </a:r>
          </a:p>
        </p:txBody>
      </p:sp>
      <p:grpSp>
        <p:nvGrpSpPr>
          <p:cNvPr id="21" name="Group 111"/>
          <p:cNvGrpSpPr>
            <a:grpSpLocks/>
          </p:cNvGrpSpPr>
          <p:nvPr/>
        </p:nvGrpSpPr>
        <p:grpSpPr bwMode="auto">
          <a:xfrm>
            <a:off x="4741725" y="2478961"/>
            <a:ext cx="1112994" cy="1112994"/>
            <a:chOff x="604" y="3175"/>
            <a:chExt cx="300" cy="300"/>
          </a:xfrm>
        </p:grpSpPr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604" y="3217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7"/>
            <p:cNvSpPr>
              <a:spLocks noChangeShapeType="1"/>
            </p:cNvSpPr>
            <p:nvPr/>
          </p:nvSpPr>
          <p:spPr bwMode="auto">
            <a:xfrm>
              <a:off x="604" y="3259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>
              <a:off x="604" y="3301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9"/>
            <p:cNvSpPr>
              <a:spLocks noChangeShapeType="1"/>
            </p:cNvSpPr>
            <p:nvPr/>
          </p:nvSpPr>
          <p:spPr bwMode="auto">
            <a:xfrm>
              <a:off x="604" y="3337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0"/>
            <p:cNvSpPr>
              <a:spLocks noChangeShapeType="1"/>
            </p:cNvSpPr>
            <p:nvPr/>
          </p:nvSpPr>
          <p:spPr bwMode="auto">
            <a:xfrm>
              <a:off x="604" y="3379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1"/>
            <p:cNvSpPr>
              <a:spLocks noChangeShapeType="1"/>
            </p:cNvSpPr>
            <p:nvPr/>
          </p:nvSpPr>
          <p:spPr bwMode="auto">
            <a:xfrm>
              <a:off x="604" y="3421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2"/>
            <p:cNvSpPr>
              <a:spLocks noChangeShapeType="1"/>
            </p:cNvSpPr>
            <p:nvPr/>
          </p:nvSpPr>
          <p:spPr bwMode="auto">
            <a:xfrm>
              <a:off x="604" y="3463"/>
              <a:ext cx="300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3"/>
            <p:cNvSpPr>
              <a:spLocks noChangeShapeType="1"/>
            </p:cNvSpPr>
            <p:nvPr/>
          </p:nvSpPr>
          <p:spPr bwMode="auto">
            <a:xfrm flipV="1">
              <a:off x="646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4"/>
            <p:cNvSpPr>
              <a:spLocks noChangeShapeType="1"/>
            </p:cNvSpPr>
            <p:nvPr/>
          </p:nvSpPr>
          <p:spPr bwMode="auto">
            <a:xfrm flipV="1">
              <a:off x="688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 flipV="1">
              <a:off x="724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 flipV="1">
              <a:off x="766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 flipV="1">
              <a:off x="808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8"/>
            <p:cNvSpPr>
              <a:spLocks noChangeShapeType="1"/>
            </p:cNvSpPr>
            <p:nvPr/>
          </p:nvSpPr>
          <p:spPr bwMode="auto">
            <a:xfrm flipV="1">
              <a:off x="850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9"/>
            <p:cNvSpPr>
              <a:spLocks noChangeShapeType="1"/>
            </p:cNvSpPr>
            <p:nvPr/>
          </p:nvSpPr>
          <p:spPr bwMode="auto">
            <a:xfrm flipV="1">
              <a:off x="892" y="3175"/>
              <a:ext cx="1" cy="3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604" y="3175"/>
              <a:ext cx="300" cy="300"/>
            </a:xfrm>
            <a:custGeom>
              <a:avLst/>
              <a:gdLst>
                <a:gd name="T0" fmla="*/ 150 w 300"/>
                <a:gd name="T1" fmla="*/ 300 h 300"/>
                <a:gd name="T2" fmla="*/ 0 w 300"/>
                <a:gd name="T3" fmla="*/ 300 h 300"/>
                <a:gd name="T4" fmla="*/ 0 w 300"/>
                <a:gd name="T5" fmla="*/ 0 h 300"/>
                <a:gd name="T6" fmla="*/ 300 w 300"/>
                <a:gd name="T7" fmla="*/ 0 h 300"/>
                <a:gd name="T8" fmla="*/ 300 w 300"/>
                <a:gd name="T9" fmla="*/ 300 h 300"/>
                <a:gd name="T10" fmla="*/ 150 w 300"/>
                <a:gd name="T1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00">
                  <a:moveTo>
                    <a:pt x="15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300"/>
                  </a:lnTo>
                  <a:lnTo>
                    <a:pt x="150" y="3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41725" y="4163209"/>
            <a:ext cx="1112994" cy="1112994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94125" y="4315609"/>
            <a:ext cx="1112994" cy="111299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46525" y="4468009"/>
            <a:ext cx="1112994" cy="111299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912" y="2843590"/>
            <a:ext cx="15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Single band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65912" y="4687440"/>
            <a:ext cx="15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 band</a:t>
            </a: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2465128" y="2839213"/>
            <a:ext cx="1982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FF0000"/>
                </a:solidFill>
              </a:rPr>
              <a:t>SpatialPointsDataFrame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2465128" y="3961287"/>
            <a:ext cx="18937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FF0000"/>
                </a:solidFill>
              </a:rPr>
              <a:t>SpatialLinesDataFrame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5128" y="5287692"/>
            <a:ext cx="2394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en-US" sz="1600" dirty="0">
                <a:solidFill>
                  <a:srgbClr val="FF0000"/>
                </a:solidFill>
              </a:rPr>
              <a:t>SpatialPolygonsDataFrame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6508" y="2072654"/>
            <a:ext cx="2454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en-US" b="1" dirty="0">
                <a:solidFill>
                  <a:srgbClr val="000000"/>
                </a:solidFill>
              </a:rPr>
              <a:t>classes from </a:t>
            </a:r>
            <a:r>
              <a:rPr lang="de-DE" altLang="en-US" b="1" dirty="0">
                <a:solidFill>
                  <a:srgbClr val="FF0000"/>
                </a:solidFill>
              </a:rPr>
              <a:t>package sp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722" y="2072654"/>
            <a:ext cx="285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en-US" b="1" dirty="0">
                <a:solidFill>
                  <a:srgbClr val="000000"/>
                </a:solidFill>
              </a:rPr>
              <a:t>classes from </a:t>
            </a:r>
            <a:r>
              <a:rPr lang="de-DE" altLang="en-US" b="1" dirty="0">
                <a:solidFill>
                  <a:srgbClr val="00B0F0"/>
                </a:solidFill>
              </a:rPr>
              <a:t>package raster</a:t>
            </a:r>
            <a:r>
              <a:rPr lang="de-DE" altLang="en-US" b="1" dirty="0">
                <a:solidFill>
                  <a:srgbClr val="000000"/>
                </a:solidFill>
              </a:rPr>
              <a:t>:</a:t>
            </a:r>
            <a:endParaRPr lang="de-DE" altLang="en-US" b="1" dirty="0"/>
          </a:p>
        </p:txBody>
      </p:sp>
      <p:sp>
        <p:nvSpPr>
          <p:cNvPr id="42" name="Rectangle 72"/>
          <p:cNvSpPr>
            <a:spLocks noChangeArrowheads="1"/>
          </p:cNvSpPr>
          <p:nvPr/>
        </p:nvSpPr>
        <p:spPr bwMode="auto">
          <a:xfrm>
            <a:off x="7021493" y="3212922"/>
            <a:ext cx="9133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FF0000"/>
                </a:solidFill>
              </a:rPr>
              <a:t>SpatialGrid</a:t>
            </a:r>
          </a:p>
        </p:txBody>
      </p: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7021493" y="3470097"/>
            <a:ext cx="18264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FF0000"/>
                </a:solidFill>
              </a:rPr>
              <a:t>SpatialGridDataFrame</a:t>
            </a:r>
          </a:p>
        </p:txBody>
      </p:sp>
      <p:sp>
        <p:nvSpPr>
          <p:cNvPr id="44" name="Rectangle 89"/>
          <p:cNvSpPr>
            <a:spLocks noChangeArrowheads="1"/>
          </p:cNvSpPr>
          <p:nvPr/>
        </p:nvSpPr>
        <p:spPr bwMode="auto">
          <a:xfrm>
            <a:off x="7021493" y="3731745"/>
            <a:ext cx="975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00B0F0"/>
                </a:solidFill>
              </a:rPr>
              <a:t>RasterLayer</a:t>
            </a:r>
          </a:p>
        </p:txBody>
      </p:sp>
      <p:sp>
        <p:nvSpPr>
          <p:cNvPr id="45" name="Rectangle 90"/>
          <p:cNvSpPr>
            <a:spLocks noChangeArrowheads="1"/>
          </p:cNvSpPr>
          <p:nvPr/>
        </p:nvSpPr>
        <p:spPr bwMode="auto">
          <a:xfrm>
            <a:off x="7021493" y="5060828"/>
            <a:ext cx="10141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altLang="en-US" sz="1600" dirty="0">
                <a:solidFill>
                  <a:srgbClr val="00B0F0"/>
                </a:solidFill>
              </a:rPr>
              <a:t>RasterStack </a:t>
            </a:r>
          </a:p>
          <a:p>
            <a:r>
              <a:rPr lang="de-DE" altLang="en-US" sz="1600" dirty="0" smtClean="0">
                <a:solidFill>
                  <a:srgbClr val="00B0F0"/>
                </a:solidFill>
              </a:rPr>
              <a:t>RasterBrick</a:t>
            </a:r>
            <a:endParaRPr lang="de-DE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5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Maptools</a:t>
            </a:r>
            <a:r>
              <a:rPr lang="en-US" dirty="0" smtClean="0"/>
              <a:t>: Avoid for most things since it does not read the coordinate reference system for shapefiles</a:t>
            </a:r>
          </a:p>
          <a:p>
            <a:r>
              <a:rPr lang="en-US" b="1" i="1" dirty="0" err="1"/>
              <a:t>r</a:t>
            </a:r>
            <a:r>
              <a:rPr lang="en-US" b="1" i="1" dirty="0" err="1" smtClean="0"/>
              <a:t>gdal</a:t>
            </a:r>
            <a:r>
              <a:rPr lang="en-US" dirty="0" smtClean="0"/>
              <a:t>: R bindings for </a:t>
            </a:r>
            <a:r>
              <a:rPr lang="en-US" dirty="0"/>
              <a:t>the Geospatial Data Abstraction </a:t>
            </a:r>
            <a:r>
              <a:rPr lang="en-US" dirty="0" smtClean="0"/>
              <a:t>Library. Probably the most useful R library for geospatial data.</a:t>
            </a:r>
          </a:p>
          <a:p>
            <a:pPr lvl="1"/>
            <a:r>
              <a:rPr lang="en-US" dirty="0" smtClean="0"/>
              <a:t>Also loads the </a:t>
            </a:r>
            <a:r>
              <a:rPr lang="en-US" b="1" i="1" dirty="0" err="1" smtClean="0"/>
              <a:t>sp</a:t>
            </a:r>
            <a:r>
              <a:rPr lang="en-US" dirty="0" smtClean="0"/>
              <a:t> package: classes for spatial data</a:t>
            </a:r>
          </a:p>
          <a:p>
            <a:r>
              <a:rPr lang="en-US" b="1" i="1" dirty="0"/>
              <a:t>r</a:t>
            </a:r>
            <a:r>
              <a:rPr lang="en-US" b="1" i="1" dirty="0" smtClean="0"/>
              <a:t>aster: </a:t>
            </a:r>
            <a:r>
              <a:rPr lang="en-US" dirty="0" smtClean="0"/>
              <a:t>Better for raster data</a:t>
            </a:r>
          </a:p>
          <a:p>
            <a:pPr lvl="1"/>
            <a:r>
              <a:rPr lang="en-US" dirty="0" smtClean="0"/>
              <a:t>Allows stacks and multiband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rgdal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May require GDAL to be installed already:</a:t>
            </a:r>
          </a:p>
          <a:p>
            <a:pPr lvl="1" fontAlgn="ctr"/>
            <a:r>
              <a:rPr lang="en-US" dirty="0" smtClean="0"/>
              <a:t>If so, install QGIS, GRASS or just </a:t>
            </a:r>
            <a:r>
              <a:rPr lang="en-US" dirty="0" err="1" smtClean="0"/>
              <a:t>gdal</a:t>
            </a:r>
            <a:r>
              <a:rPr lang="en-US" dirty="0" smtClean="0"/>
              <a:t> directly</a:t>
            </a:r>
          </a:p>
          <a:p>
            <a:pPr lvl="1" fontAlgn="ctr"/>
            <a:r>
              <a:rPr lang="en-US" dirty="0" smtClean="0"/>
              <a:t>http://www.</a:t>
            </a:r>
            <a:r>
              <a:rPr lang="en-US" b="1" dirty="0" smtClean="0"/>
              <a:t>gdal</a:t>
            </a:r>
            <a:r>
              <a:rPr lang="en-US" dirty="0" smtClean="0"/>
              <a:t>.org</a:t>
            </a:r>
            <a:r>
              <a:rPr lang="en-US" dirty="0"/>
              <a:t>/</a:t>
            </a:r>
          </a:p>
          <a:p>
            <a:r>
              <a:rPr lang="en-US" dirty="0" smtClean="0"/>
              <a:t>Two sections: </a:t>
            </a:r>
          </a:p>
          <a:p>
            <a:pPr lvl="1"/>
            <a:r>
              <a:rPr lang="en-US" dirty="0" err="1" smtClean="0"/>
              <a:t>gdal</a:t>
            </a:r>
            <a:r>
              <a:rPr lang="en-US" dirty="0" smtClean="0"/>
              <a:t>: raster data</a:t>
            </a:r>
          </a:p>
          <a:p>
            <a:pPr lvl="2"/>
            <a:r>
              <a:rPr lang="en-US" dirty="0" err="1" smtClean="0"/>
              <a:t>gdalDrivers</a:t>
            </a:r>
            <a:r>
              <a:rPr lang="en-US" dirty="0" smtClean="0"/>
              <a:t> gives a list of formats</a:t>
            </a:r>
          </a:p>
          <a:p>
            <a:pPr lvl="1"/>
            <a:r>
              <a:rPr lang="en-US" dirty="0" smtClean="0"/>
              <a:t>OGR: vector data</a:t>
            </a:r>
          </a:p>
          <a:p>
            <a:pPr lvl="2"/>
            <a:r>
              <a:rPr lang="en-US" dirty="0" err="1" smtClean="0"/>
              <a:t>ogrDrivers</a:t>
            </a:r>
            <a:r>
              <a:rPr lang="en-US" dirty="0" smtClean="0"/>
              <a:t>() gives a list of formats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raster package allows better options for opening and working with raster data</a:t>
            </a:r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rgdal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In most cases the data are stored on the disk, not in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raster data with </a:t>
            </a:r>
            <a:r>
              <a:rPr lang="en-US" dirty="0" err="1" smtClean="0"/>
              <a:t>writeRaster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Regardless of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46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Three </a:t>
            </a:r>
            <a:r>
              <a:rPr lang="en-US" b="1" dirty="0"/>
              <a:t>types </a:t>
            </a:r>
          </a:p>
          <a:p>
            <a:r>
              <a:rPr lang="en-US" dirty="0" err="1"/>
              <a:t>RasterLayer</a:t>
            </a:r>
            <a:endParaRPr lang="en-US" dirty="0"/>
          </a:p>
          <a:p>
            <a:pPr lvl="1"/>
            <a:r>
              <a:rPr lang="en-US" dirty="0"/>
              <a:t>raster()</a:t>
            </a:r>
          </a:p>
          <a:p>
            <a:pPr lvl="1"/>
            <a:r>
              <a:rPr lang="en-US" dirty="0" smtClean="0"/>
              <a:t>one layer only</a:t>
            </a:r>
            <a:endParaRPr lang="en-US" dirty="0"/>
          </a:p>
          <a:p>
            <a:pPr lvl="1"/>
            <a:r>
              <a:rPr lang="en-US" dirty="0"/>
              <a:t>reference to file</a:t>
            </a:r>
          </a:p>
          <a:p>
            <a:r>
              <a:rPr lang="en-US" dirty="0"/>
              <a:t> </a:t>
            </a:r>
            <a:r>
              <a:rPr lang="en-US" dirty="0" err="1"/>
              <a:t>RasterStack</a:t>
            </a:r>
            <a:endParaRPr lang="en-US" dirty="0"/>
          </a:p>
          <a:p>
            <a:pPr lvl="1"/>
            <a:r>
              <a:rPr lang="en-US" dirty="0"/>
              <a:t>stack()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from files, </a:t>
            </a:r>
            <a:r>
              <a:rPr lang="en-US" dirty="0" err="1"/>
              <a:t>RasterLayers</a:t>
            </a:r>
            <a:r>
              <a:rPr lang="en-US" dirty="0"/>
              <a:t> or </a:t>
            </a:r>
            <a:r>
              <a:rPr lang="en-US" dirty="0" err="1"/>
              <a:t>SpatialGridData</a:t>
            </a:r>
            <a:r>
              <a:rPr lang="en-US" dirty="0"/>
              <a:t>-Frames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err="1"/>
              <a:t>RasterLayers</a:t>
            </a:r>
            <a:endParaRPr lang="en-US" dirty="0"/>
          </a:p>
          <a:p>
            <a:r>
              <a:rPr lang="en-US" dirty="0" err="1"/>
              <a:t>RasterBrick</a:t>
            </a:r>
            <a:endParaRPr lang="en-US" dirty="0"/>
          </a:p>
          <a:p>
            <a:pPr lvl="1"/>
            <a:r>
              <a:rPr lang="en-US" dirty="0"/>
              <a:t>brick()</a:t>
            </a:r>
          </a:p>
          <a:p>
            <a:pPr lvl="1"/>
            <a:r>
              <a:rPr lang="en-US" dirty="0" smtClean="0"/>
              <a:t>Multilayer data </a:t>
            </a:r>
            <a:r>
              <a:rPr lang="en-US" dirty="0"/>
              <a:t>stored in one multiband file</a:t>
            </a:r>
          </a:p>
          <a:p>
            <a:pPr lvl="1"/>
            <a:r>
              <a:rPr lang="en-US" dirty="0" smtClean="0"/>
              <a:t>Fast 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1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427</Words>
  <Application>Microsoft Office PowerPoint</Application>
  <PresentationFormat>On-screen Show (4:3)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Arial Narrow Bold</vt:lpstr>
      <vt:lpstr>Calibri</vt:lpstr>
      <vt:lpstr>Droid Sans Fallback</vt:lpstr>
      <vt:lpstr>StarSymbol</vt:lpstr>
      <vt:lpstr>Times New Roman</vt:lpstr>
      <vt:lpstr>Office Theme</vt:lpstr>
      <vt:lpstr>Using Spatial Data in R</vt:lpstr>
      <vt:lpstr>Data download</vt:lpstr>
      <vt:lpstr>Outline</vt:lpstr>
      <vt:lpstr>Center for Digital Scholarship</vt:lpstr>
      <vt:lpstr>GIS Data</vt:lpstr>
      <vt:lpstr>GIS Data in R</vt:lpstr>
      <vt:lpstr>Packages</vt:lpstr>
      <vt:lpstr>rgdal</vt:lpstr>
      <vt:lpstr>raster</vt:lpstr>
      <vt:lpstr>Tasks</vt:lpstr>
      <vt:lpstr>Creating spatial points from a table</vt:lpstr>
      <vt:lpstr>Reprojecting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Template</dc:title>
  <dc:creator>Matthew.Sisk@nd.edu</dc:creator>
  <cp:lastModifiedBy>Matthew Sisk</cp:lastModifiedBy>
  <cp:revision>93</cp:revision>
  <cp:lastPrinted>2014-02-26T15:51:10Z</cp:lastPrinted>
  <dcterms:created xsi:type="dcterms:W3CDTF">2013-10-06T02:09:01Z</dcterms:created>
  <dcterms:modified xsi:type="dcterms:W3CDTF">2018-05-17T17:56:36Z</dcterms:modified>
</cp:coreProperties>
</file>