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58" r:id="rId9"/>
    <p:sldId id="259" r:id="rId10"/>
    <p:sldId id="260" r:id="rId11"/>
    <p:sldId id="266" r:id="rId12"/>
    <p:sldId id="261" r:id="rId13"/>
    <p:sldId id="267" r:id="rId14"/>
    <p:sldId id="268" r:id="rId15"/>
    <p:sldId id="264" r:id="rId16"/>
    <p:sldId id="269" r:id="rId17"/>
    <p:sldId id="265" r:id="rId18"/>
    <p:sldId id="270" r:id="rId19"/>
    <p:sldId id="278" r:id="rId20"/>
    <p:sldId id="271" r:id="rId21"/>
    <p:sldId id="272" r:id="rId22"/>
    <p:sldId id="273" r:id="rId23"/>
    <p:sldId id="274" r:id="rId24"/>
    <p:sldId id="275" r:id="rId25"/>
    <p:sldId id="276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90" r:id="rId35"/>
  </p:sldIdLst>
  <p:sldSz cx="9144000" cy="6858000" type="screen4x3"/>
  <p:notesSz cx="69342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429" autoAdjust="0"/>
  </p:normalViewPr>
  <p:slideViewPr>
    <p:cSldViewPr snapToGrid="0" snapToObjects="1">
      <p:cViewPr varScale="1">
        <p:scale>
          <a:sx n="91" d="100"/>
          <a:sy n="91" d="100"/>
        </p:scale>
        <p:origin x="21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CEC507CC-3BD2-4466-824A-0137EB54091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430B6E6C-DE79-413B-B78A-2F20225F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B6E6C-DE79-413B-B78A-2F20225F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ECF81CB-4E56-4769-8812-18F47EE6551B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854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EE38A76-38D4-4448-8C61-58E6427EF624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8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A01C126-A7FA-4C1D-8F26-BD67C8CAFE27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9103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A01C126-A7FA-4C1D-8F26-BD67C8CAFE27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093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1DD4428-7CFA-4C7E-BC52-679BDCBAE379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62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0AA3455-268A-4415-A36D-1846E6D8B352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894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7249C3-6B7C-46B5-9ECC-CD15310952B5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28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42A1B51-1A82-4A94-ACC8-AA1BEEBFC89D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8400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5AAF821-EA9F-45B4-BB26-2409B90731C8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2133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E60ED54-DE7E-4972-9AEE-3F3A53EE8DC9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519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279736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694234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08731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23229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  <a:buFont typeface="Times New Roman" pitchFamily="18" charset="0"/>
              <a:buNone/>
            </a:pPr>
            <a:fld id="{B7567F67-DA5C-4783-BA43-0BA98DC7018D}" type="slidenum">
              <a:rPr lang="en-US" altLang="en-US" sz="1300">
                <a:ea typeface="Droid Sans Fallback"/>
                <a:cs typeface="Droid Sans Fallback"/>
              </a:rPr>
              <a:pPr eaLnBrk="1">
                <a:spcBef>
                  <a:spcPct val="0"/>
                </a:spcBef>
                <a:buFont typeface="Times New Roman" pitchFamily="18" charset="0"/>
                <a:buNone/>
              </a:pPr>
              <a:t>3</a:t>
            </a:fld>
            <a:endParaRPr lang="en-US" altLang="en-US" sz="1300">
              <a:ea typeface="Droid Sans Fallback"/>
              <a:cs typeface="Droid Sans Fallback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701675"/>
            <a:ext cx="4616450" cy="34623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986" y="4384754"/>
            <a:ext cx="5547644" cy="4154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88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F360143-E465-4F09-B65A-0BE360652C75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4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BA54C10-0959-45C2-9BC8-5B646260A25E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0987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D96694E-40C4-447C-BD8D-DF80371F9518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1047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140BF8E-C3FD-48BB-A1E7-FF7728C3A98B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286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3D0DAB2-4630-4EDF-BA1F-7DE1A4178198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2064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DE09FA9-FB50-4CE7-A246-778C2652616F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36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20575CD-C15D-4B21-B6F9-77280168F031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3810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926CDAC-5BC0-4914-A70F-4C6E9CE300D9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98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59D207B-6074-4BDB-A09D-C8966C184F83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583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279736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694234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08731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23229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  <a:buFont typeface="Times New Roman" pitchFamily="18" charset="0"/>
              <a:buNone/>
            </a:pPr>
            <a:fld id="{B5569376-EF67-4E97-9636-FB3FE1144DAF}" type="slidenum">
              <a:rPr lang="en-US" altLang="en-US" sz="1300">
                <a:ea typeface="Droid Sans Fallback"/>
                <a:cs typeface="Droid Sans Fallback"/>
              </a:rPr>
              <a:pPr eaLnBrk="1">
                <a:spcBef>
                  <a:spcPct val="0"/>
                </a:spcBef>
                <a:buFont typeface="Times New Roman" pitchFamily="18" charset="0"/>
                <a:buNone/>
              </a:pPr>
              <a:t>4</a:t>
            </a:fld>
            <a:endParaRPr lang="en-US" altLang="en-US" sz="1300">
              <a:ea typeface="Droid Sans Fallback"/>
              <a:cs typeface="Droid Sans Fallback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701675"/>
            <a:ext cx="4616450" cy="34623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986" y="4384754"/>
            <a:ext cx="5547644" cy="4154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279736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694234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08731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23229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  <a:buFont typeface="Times New Roman" pitchFamily="18" charset="0"/>
              <a:buNone/>
            </a:pPr>
            <a:fld id="{364159BD-F03A-4FC8-B0B0-03B257D0C51B}" type="slidenum">
              <a:rPr lang="en-US" altLang="en-US" sz="1300">
                <a:ea typeface="Droid Sans Fallback"/>
                <a:cs typeface="Droid Sans Fallback"/>
              </a:rPr>
              <a:pPr eaLnBrk="1">
                <a:spcBef>
                  <a:spcPct val="0"/>
                </a:spcBef>
                <a:buFont typeface="Times New Roman" pitchFamily="18" charset="0"/>
                <a:buNone/>
              </a:pPr>
              <a:t>5</a:t>
            </a:fld>
            <a:endParaRPr lang="en-US" altLang="en-US" sz="1300">
              <a:ea typeface="Droid Sans Fallback"/>
              <a:cs typeface="Droid Sans Fallback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986" y="4384754"/>
            <a:ext cx="5547644" cy="4154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0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279736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694234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08731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23229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  <a:buFont typeface="Times New Roman" pitchFamily="18" charset="0"/>
              <a:buNone/>
            </a:pPr>
            <a:fld id="{6856063D-A90F-45B8-A4AB-9579A6805B71}" type="slidenum">
              <a:rPr lang="en-US" altLang="en-US" sz="1300">
                <a:ea typeface="Droid Sans Fallback"/>
                <a:cs typeface="Droid Sans Fallback"/>
              </a:rPr>
              <a:pPr eaLnBrk="1">
                <a:spcBef>
                  <a:spcPct val="0"/>
                </a:spcBef>
                <a:buFont typeface="Times New Roman" pitchFamily="18" charset="0"/>
                <a:buNone/>
              </a:pPr>
              <a:t>7</a:t>
            </a:fld>
            <a:endParaRPr lang="en-US" altLang="en-US" sz="1300">
              <a:ea typeface="Droid Sans Fallback"/>
              <a:cs typeface="Droid Sans Fallback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701675"/>
            <a:ext cx="4613275" cy="34623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986" y="4384754"/>
            <a:ext cx="5547644" cy="4154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7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033D597-8736-46EE-BDB4-BB98C1B82B38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66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0D27346-14FB-44E7-A8A6-70609AE9A25C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064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295BA5-E717-4237-BF32-2E62AD54F324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0602" indent="-28869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4773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16682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78591" indent="-23095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050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2410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64319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6228" indent="-230955" defTabSz="4619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00EC30F-481D-4AA3-A863-9E8D8B7AF79E}" type="slidenum">
              <a:rPr lang="en-US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5" y="273514"/>
            <a:ext cx="822787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624" y="1605095"/>
            <a:ext cx="4044794" cy="3976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39702" y="1605095"/>
            <a:ext cx="4044794" cy="397602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6625" y="6247633"/>
            <a:ext cx="2128991" cy="470732"/>
          </a:xfrm>
          <a:prstGeom prst="rect">
            <a:avLst/>
          </a:prstGeom>
          <a:ln/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7225" y="6247633"/>
            <a:ext cx="2896752" cy="470732"/>
          </a:xfrm>
          <a:prstGeom prst="rect">
            <a:avLst/>
          </a:prstGeom>
          <a:ln/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5505" y="6247633"/>
            <a:ext cx="2128991" cy="470732"/>
          </a:xfrm>
          <a:prstGeom prst="rect">
            <a:avLst/>
          </a:prstGeom>
          <a:ln/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fld id="{12771F7D-542E-4A24-A1D9-F3984B1C1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98"/>
            <a:ext cx="6458166" cy="6413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98"/>
            <a:ext cx="6458166" cy="6413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2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98"/>
            <a:ext cx="6458166" cy="6413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98"/>
            <a:ext cx="6458166" cy="6413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52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4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01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DS_ppt_art_bold.jpg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58"/>
          <a:stretch/>
        </p:blipFill>
        <p:spPr>
          <a:xfrm>
            <a:off x="0" y="1"/>
            <a:ext cx="9144000" cy="214808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2614"/>
            <a:ext cx="8229600" cy="478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collegeDep_mark_Hesburgh_1C_B.ai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38" y="6058615"/>
            <a:ext cx="1995900" cy="88973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7536"/>
            <a:ext cx="9144000" cy="1304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77918"/>
            <a:ext cx="6458166" cy="1381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rgbClr val="FFFFFF"/>
          </a:solidFill>
          <a:latin typeface="Arial Narrow Bold"/>
          <a:ea typeface="+mj-ea"/>
          <a:cs typeface="Arial Narrow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l6bm8k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arcgis.com/en/arcgisdesktop/10.0/help/index.html#/Describe/000v0000002600000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499"/>
            <a:ext cx="8056756" cy="179395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Using Python in ArcGIS</a:t>
            </a:r>
            <a:br>
              <a:rPr lang="en-US" sz="4400" dirty="0" smtClean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956" y="3898233"/>
            <a:ext cx="7945244" cy="265868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3600" kern="0" dirty="0"/>
              <a:t>Matthew L. Sisk</a:t>
            </a:r>
          </a:p>
          <a:p>
            <a:pPr>
              <a:defRPr/>
            </a:pPr>
            <a:r>
              <a:rPr lang="en-US" kern="0" smtClean="0"/>
              <a:t>GIS Librarian</a:t>
            </a:r>
            <a:endParaRPr lang="en-US" kern="0" dirty="0"/>
          </a:p>
          <a:p>
            <a:pPr>
              <a:defRPr/>
            </a:pPr>
            <a:r>
              <a:rPr lang="en-US" kern="0" dirty="0"/>
              <a:t>Center for Digital Scholarship</a:t>
            </a:r>
          </a:p>
          <a:p>
            <a:pPr>
              <a:defRPr/>
            </a:pPr>
            <a:r>
              <a:rPr lang="en-US" kern="0" dirty="0" err="1"/>
              <a:t>Hesburgh</a:t>
            </a:r>
            <a:r>
              <a:rPr lang="en-US" kern="0" dirty="0"/>
              <a:t> Library, University of Notre Dame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library.nd.edu/</a:t>
            </a:r>
            <a:r>
              <a:rPr lang="en-US" b="1" dirty="0" err="1" smtClean="0"/>
              <a:t>cds</a:t>
            </a:r>
            <a:r>
              <a:rPr lang="en-US" b="1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506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Where do I write Python code?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IDE like IDLE</a:t>
            </a:r>
          </a:p>
          <a:p>
            <a:pPr lvl="2"/>
            <a:r>
              <a:rPr lang="en-US" altLang="en-US" dirty="0" err="1" smtClean="0">
                <a:cs typeface="Arial" pitchFamily="34" charset="0"/>
              </a:rPr>
              <a:t>PythonWin</a:t>
            </a:r>
            <a:r>
              <a:rPr lang="en-US" altLang="en-US" dirty="0" smtClean="0">
                <a:cs typeface="Arial" pitchFamily="34" charset="0"/>
              </a:rPr>
              <a:t> or </a:t>
            </a:r>
            <a:r>
              <a:rPr lang="en-US" altLang="en-US" dirty="0" err="1" smtClean="0">
                <a:cs typeface="Arial" pitchFamily="34" charset="0"/>
              </a:rPr>
              <a:t>PyScripter</a:t>
            </a:r>
            <a:endParaRPr lang="en-US" altLang="en-US" dirty="0" smtClean="0">
              <a:cs typeface="Arial" pitchFamily="34" charset="0"/>
            </a:endParaRP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Python window in ArcGIS	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How do I run a Python script?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Double-click or command prompt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Within IDE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As a tool in the </a:t>
            </a:r>
            <a:r>
              <a:rPr lang="en-US" altLang="en-US" dirty="0" err="1" smtClean="0">
                <a:cs typeface="Arial" pitchFamily="34" charset="0"/>
              </a:rPr>
              <a:t>ArcToolBox</a:t>
            </a:r>
            <a:endParaRPr lang="en-US" altLang="en-US" dirty="0" smtClean="0">
              <a:cs typeface="Arial" pitchFamily="34" charset="0"/>
            </a:endParaRPr>
          </a:p>
          <a:p>
            <a:pPr lvl="1" eaLnBrk="1" hangingPunct="1">
              <a:buFont typeface="Lucida Grande"/>
              <a:buNone/>
            </a:pPr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What are variables?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A name that stores a value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Acts as a substitute for a real value</a:t>
            </a:r>
          </a:p>
          <a:p>
            <a:pPr lvl="1" eaLnBrk="1" hangingPunct="1"/>
            <a:r>
              <a:rPr lang="en-US" altLang="en-US" dirty="0">
                <a:cs typeface="Arial" pitchFamily="34" charset="0"/>
              </a:rPr>
              <a:t>A</a:t>
            </a:r>
            <a:r>
              <a:rPr lang="en-US" altLang="en-US" dirty="0" smtClean="0">
                <a:cs typeface="Arial" pitchFamily="34" charset="0"/>
              </a:rPr>
              <a:t>ssigned using =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3040" r="61162" b="73189"/>
          <a:stretch/>
        </p:blipFill>
        <p:spPr bwMode="auto">
          <a:xfrm>
            <a:off x="4612678" y="2233382"/>
            <a:ext cx="4410849" cy="133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5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is a high-level computer language</a:t>
            </a:r>
          </a:p>
          <a:p>
            <a:pPr lvl="1"/>
            <a:r>
              <a:rPr lang="en-US" dirty="0" smtClean="0"/>
              <a:t>Designed to be human readable</a:t>
            </a:r>
          </a:p>
          <a:p>
            <a:pPr lvl="2"/>
            <a:r>
              <a:rPr lang="en-US" dirty="0" smtClean="0"/>
              <a:t>Indentation controls flow logic and code blocks</a:t>
            </a:r>
          </a:p>
          <a:p>
            <a:pPr lvl="1"/>
            <a:r>
              <a:rPr lang="en-US" dirty="0" smtClean="0"/>
              <a:t>Python is also very forgiving</a:t>
            </a:r>
          </a:p>
          <a:p>
            <a:pPr lvl="2"/>
            <a:r>
              <a:rPr lang="en-US" dirty="0" smtClean="0"/>
              <a:t>Strings can be defined using “ or ‘</a:t>
            </a:r>
          </a:p>
          <a:p>
            <a:pPr lvl="2"/>
            <a:r>
              <a:rPr lang="en-US" dirty="0" smtClean="0"/>
              <a:t>Parentheticals are not always required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rint (“Hello”) is the same as print “hello”</a:t>
            </a:r>
          </a:p>
          <a:p>
            <a:pPr lvl="2"/>
            <a:r>
              <a:rPr lang="en-US" dirty="0" smtClean="0"/>
              <a:t>Comments can be defined multiple ways</a:t>
            </a:r>
          </a:p>
          <a:p>
            <a:pPr lvl="3"/>
            <a:r>
              <a:rPr lang="en-US" dirty="0" smtClean="0"/>
              <a:t>#Comment</a:t>
            </a:r>
          </a:p>
          <a:p>
            <a:pPr lvl="3"/>
            <a:r>
              <a:rPr lang="en-US" dirty="0" smtClean="0"/>
              <a:t>##Comment</a:t>
            </a:r>
            <a:endParaRPr lang="en-US" dirty="0"/>
          </a:p>
          <a:p>
            <a:pPr lvl="3"/>
            <a:r>
              <a:rPr lang="en-US" dirty="0" smtClean="0"/>
              <a:t>‘’’Comment’’’</a:t>
            </a:r>
          </a:p>
          <a:p>
            <a:pPr lvl="1"/>
            <a:r>
              <a:rPr lang="en-US" dirty="0" smtClean="0"/>
              <a:t>Most things are case-sensitive</a:t>
            </a:r>
          </a:p>
          <a:p>
            <a:pPr lvl="2"/>
            <a:r>
              <a:rPr lang="en-US" altLang="en-US" dirty="0" smtClean="0">
                <a:cs typeface="Arial" pitchFamily="34" charset="0"/>
              </a:rPr>
              <a:t>Variables</a:t>
            </a:r>
            <a:r>
              <a:rPr lang="en-US" altLang="en-US" dirty="0">
                <a:cs typeface="Arial" pitchFamily="34" charset="0"/>
              </a:rPr>
              <a:t>, functions, etc. are case </a:t>
            </a:r>
            <a:r>
              <a:rPr lang="en-US" altLang="en-US" dirty="0" smtClean="0">
                <a:cs typeface="Arial" pitchFamily="34" charset="0"/>
              </a:rPr>
              <a:t>sensitive</a:t>
            </a:r>
          </a:p>
          <a:p>
            <a:pPr lvl="2"/>
            <a:r>
              <a:rPr lang="en-US" dirty="0"/>
              <a:t>Print is not the same </a:t>
            </a:r>
            <a:r>
              <a:rPr lang="en-US" dirty="0" smtClean="0"/>
              <a:t>as print</a:t>
            </a:r>
            <a:endParaRPr lang="en-US" dirty="0"/>
          </a:p>
          <a:p>
            <a:pPr lvl="2"/>
            <a:endParaRPr lang="en-US" altLang="en-US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9522" y="5128591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Placeholder 2"/>
          <p:cNvSpPr>
            <a:spLocks noGrp="1"/>
          </p:cNvSpPr>
          <p:nvPr>
            <p:ph idx="1"/>
          </p:nvPr>
        </p:nvSpPr>
        <p:spPr>
          <a:xfrm>
            <a:off x="332509" y="1585913"/>
            <a:ext cx="8333509" cy="3429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Python has logic for testing conditions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  <a:cs typeface="Arial" pitchFamily="34" charset="0"/>
              </a:rPr>
              <a:t>if, else </a:t>
            </a:r>
            <a:r>
              <a:rPr lang="en-US" altLang="en-US" dirty="0" smtClean="0">
                <a:cs typeface="Arial" pitchFamily="34" charset="0"/>
              </a:rPr>
              <a:t>statement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Colon at end of each condition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Indentation determines what is executed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== tests equality; other operators like &gt;, &lt;, !=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2415" r="65302" b="54697"/>
          <a:stretch/>
        </p:blipFill>
        <p:spPr bwMode="auto">
          <a:xfrm>
            <a:off x="966355" y="4457700"/>
            <a:ext cx="6213763" cy="200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522" y="5128591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07181" cy="4525963"/>
          </a:xfrm>
        </p:spPr>
        <p:txBody>
          <a:bodyPr/>
          <a:lstStyle/>
          <a:p>
            <a:r>
              <a:rPr lang="en-US" b="1" dirty="0"/>
              <a:t>Techniques for iterating or looping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loops</a:t>
            </a:r>
            <a:endParaRPr lang="en-US" dirty="0"/>
          </a:p>
          <a:p>
            <a:pPr lvl="2"/>
            <a:r>
              <a:rPr lang="en-US" dirty="0" smtClean="0"/>
              <a:t>Continue to loop as long as a condition is met</a:t>
            </a:r>
          </a:p>
          <a:p>
            <a:pPr lvl="1"/>
            <a:r>
              <a:rPr lang="en-US" dirty="0" smtClean="0"/>
              <a:t>for loops</a:t>
            </a:r>
          </a:p>
          <a:p>
            <a:pPr lvl="2"/>
            <a:r>
              <a:rPr lang="en-US" dirty="0" smtClean="0"/>
              <a:t>Step through a predefined list of values</a:t>
            </a:r>
            <a:endParaRPr lang="en-US" dirty="0"/>
          </a:p>
          <a:p>
            <a:pPr lvl="1"/>
            <a:r>
              <a:rPr lang="en-US" dirty="0"/>
              <a:t>Colon at end of statement</a:t>
            </a:r>
          </a:p>
          <a:p>
            <a:pPr lvl="1"/>
            <a:r>
              <a:rPr lang="en-US" dirty="0" smtClean="0"/>
              <a:t>Indentation </a:t>
            </a:r>
            <a:r>
              <a:rPr lang="en-US" dirty="0"/>
              <a:t>determines what is </a:t>
            </a:r>
            <a:r>
              <a:rPr lang="en-US" dirty="0" smtClean="0"/>
              <a:t>executed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47515" r="80333" b="38035"/>
          <a:stretch/>
        </p:blipFill>
        <p:spPr bwMode="auto">
          <a:xfrm>
            <a:off x="5756562" y="2055444"/>
            <a:ext cx="3387437" cy="23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522" y="5128591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cs typeface="Arial" pitchFamily="34" charset="0"/>
              </a:rPr>
              <a:t>Building blocks</a:t>
            </a:r>
          </a:p>
          <a:p>
            <a:pPr lvl="1"/>
            <a:r>
              <a:rPr lang="en-US" altLang="en-US" i="1" dirty="0">
                <a:solidFill>
                  <a:srgbClr val="92D050"/>
                </a:solidFill>
                <a:cs typeface="Arial" pitchFamily="34" charset="0"/>
              </a:rPr>
              <a:t>Function</a:t>
            </a:r>
            <a:r>
              <a:rPr lang="en-US" altLang="en-US" dirty="0">
                <a:cs typeface="Arial" pitchFamily="34" charset="0"/>
              </a:rPr>
              <a:t>: a defined piece of functionality that performs a specific task; requires arguments ()</a:t>
            </a:r>
          </a:p>
          <a:p>
            <a:pPr lvl="1"/>
            <a:r>
              <a:rPr lang="en-US" altLang="en-US" i="1" dirty="0">
                <a:solidFill>
                  <a:srgbClr val="FFC000"/>
                </a:solidFill>
                <a:cs typeface="Arial" pitchFamily="34" charset="0"/>
              </a:rPr>
              <a:t>Module</a:t>
            </a:r>
            <a:r>
              <a:rPr lang="en-US" altLang="en-US" dirty="0">
                <a:cs typeface="Arial" pitchFamily="34" charset="0"/>
              </a:rPr>
              <a:t>: a Python file where functions </a:t>
            </a:r>
            <a:r>
              <a:rPr lang="en-US" altLang="en-US" dirty="0" smtClean="0">
                <a:cs typeface="Arial" pitchFamily="34" charset="0"/>
              </a:rPr>
              <a:t>live</a:t>
            </a:r>
          </a:p>
          <a:p>
            <a:pPr lvl="2"/>
            <a:r>
              <a:rPr lang="en-US" altLang="en-US" dirty="0" smtClean="0">
                <a:cs typeface="Arial" pitchFamily="34" charset="0"/>
              </a:rPr>
              <a:t>Should be imported at the start of the script</a:t>
            </a:r>
            <a:endParaRPr lang="en-US" altLang="en-US" dirty="0">
              <a:cs typeface="Arial" pitchFamily="34" charset="0"/>
            </a:endParaRPr>
          </a:p>
          <a:p>
            <a:pPr lvl="1"/>
            <a:r>
              <a:rPr lang="en-US" altLang="en-US" dirty="0">
                <a:solidFill>
                  <a:srgbClr val="5AC3FA"/>
                </a:solidFill>
                <a:cs typeface="Arial" pitchFamily="34" charset="0"/>
              </a:rPr>
              <a:t>Package</a:t>
            </a:r>
            <a:r>
              <a:rPr lang="en-US" altLang="en-US" dirty="0">
                <a:cs typeface="Arial" pitchFamily="34" charset="0"/>
              </a:rPr>
              <a:t>: a collection of modules</a:t>
            </a:r>
          </a:p>
          <a:p>
            <a:pPr lvl="1"/>
            <a:r>
              <a:rPr lang="en-US" altLang="en-US" dirty="0" err="1">
                <a:solidFill>
                  <a:srgbClr val="FFC000"/>
                </a:solidFill>
                <a:cs typeface="Arial" pitchFamily="34" charset="0"/>
              </a:rPr>
              <a:t>math</a:t>
            </a:r>
            <a:r>
              <a:rPr lang="en-US" altLang="en-US" dirty="0" err="1">
                <a:cs typeface="Arial" pitchFamily="34" charset="0"/>
              </a:rPr>
              <a:t>.</a:t>
            </a:r>
            <a:r>
              <a:rPr lang="en-US" altLang="en-US" dirty="0" err="1">
                <a:solidFill>
                  <a:srgbClr val="92D050"/>
                </a:solidFill>
                <a:cs typeface="Arial" pitchFamily="34" charset="0"/>
              </a:rPr>
              <a:t>sqrt</a:t>
            </a:r>
            <a:r>
              <a:rPr lang="en-US" altLang="en-US" dirty="0">
                <a:cs typeface="Arial" pitchFamily="34" charset="0"/>
              </a:rPr>
              <a:t>(100) … </a:t>
            </a:r>
            <a:r>
              <a:rPr lang="en-US" altLang="en-US" dirty="0" smtClean="0">
                <a:cs typeface="Arial" pitchFamily="34" charset="0"/>
              </a:rPr>
              <a:t>10.0</a:t>
            </a:r>
          </a:p>
          <a:p>
            <a:r>
              <a:rPr lang="en-US" altLang="en-US" dirty="0" smtClean="0">
                <a:cs typeface="Arial" pitchFamily="34" charset="0"/>
              </a:rPr>
              <a:t>Python packages often have to be manually downloaded and installed</a:t>
            </a:r>
          </a:p>
          <a:p>
            <a:pPr lvl="1"/>
            <a:r>
              <a:rPr lang="en-US" altLang="en-US" dirty="0" smtClean="0">
                <a:cs typeface="Arial" pitchFamily="34" charset="0"/>
              </a:rPr>
              <a:t>Not like 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t="66522" r="82997" b="23975"/>
          <a:stretch/>
        </p:blipFill>
        <p:spPr bwMode="auto">
          <a:xfrm>
            <a:off x="6691745" y="3564083"/>
            <a:ext cx="2479582" cy="13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09522" y="5794512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665018" y="1501774"/>
            <a:ext cx="7221682" cy="4701599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buClr>
                <a:schemeClr val="tx1">
                  <a:lumMod val="6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The access </a:t>
            </a:r>
            <a:r>
              <a:rPr lang="en-US" dirty="0"/>
              <a:t>point to </a:t>
            </a:r>
            <a:r>
              <a:rPr lang="en-US" dirty="0" err="1" smtClean="0"/>
              <a:t>geoprocessing</a:t>
            </a:r>
            <a:r>
              <a:rPr lang="en-US" dirty="0" smtClean="0"/>
              <a:t> tools</a:t>
            </a:r>
          </a:p>
          <a:p>
            <a:pPr eaLnBrk="1" fontAlgn="auto" hangingPunct="1">
              <a:buClr>
                <a:schemeClr val="tx1">
                  <a:lumMod val="65000"/>
                </a:schemeClr>
              </a:buClr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buClr>
                <a:schemeClr val="tx1">
                  <a:lumMod val="6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A package of functions, classes and modules, all related to scripting in ArcGIS</a:t>
            </a:r>
          </a:p>
          <a:p>
            <a:pPr lvl="1" indent="-173736" eaLnBrk="1" fontAlgn="auto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r>
              <a:rPr lang="en-US" dirty="0" smtClean="0"/>
              <a:t>Helper functions that enable workflows </a:t>
            </a:r>
            <a:endParaRPr lang="en-US" dirty="0"/>
          </a:p>
          <a:p>
            <a:pPr lvl="2" indent="-173736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ListFeatureClasses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Describe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SearchCursor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 indent="-173736" eaLnBrk="1" fontAlgn="auto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r>
              <a:rPr lang="en-US" dirty="0" smtClean="0"/>
              <a:t>Classes that can be used to create complex objects </a:t>
            </a:r>
          </a:p>
          <a:p>
            <a:pPr lvl="2" indent="-173736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SpatialReference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FieldMap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objects</a:t>
            </a:r>
          </a:p>
          <a:p>
            <a:pPr lvl="1" indent="-173736" eaLnBrk="1" fontAlgn="auto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r>
              <a:rPr lang="en-US" dirty="0" smtClean="0"/>
              <a:t>Modules that provide extended functionality     </a:t>
            </a:r>
          </a:p>
          <a:p>
            <a:pPr lvl="2" indent="-173736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r>
              <a:rPr lang="en-US" dirty="0" smtClean="0">
                <a:solidFill>
                  <a:srgbClr val="FF0000"/>
                </a:solidFill>
              </a:rPr>
              <a:t>Mapping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SpatialAnalyst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ArcPy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ArcPy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73736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r>
              <a:rPr lang="en-US" dirty="0"/>
              <a:t>Works with Python version 2.7x</a:t>
            </a:r>
          </a:p>
          <a:p>
            <a:pPr lvl="1" indent="-173736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r>
              <a:rPr lang="en-US" dirty="0"/>
              <a:t>Python 3.x is not </a:t>
            </a:r>
            <a:r>
              <a:rPr lang="en-US" dirty="0" smtClean="0"/>
              <a:t>currently compatible</a:t>
            </a:r>
            <a:endParaRPr lang="en-US" dirty="0"/>
          </a:p>
          <a:p>
            <a:r>
              <a:rPr lang="en-US" dirty="0"/>
              <a:t>Enhancement of </a:t>
            </a:r>
            <a:r>
              <a:rPr lang="en-US" dirty="0" err="1"/>
              <a:t>arcgisscripting</a:t>
            </a:r>
            <a:r>
              <a:rPr lang="en-US" dirty="0"/>
              <a:t> module (pre-10.0)</a:t>
            </a:r>
          </a:p>
          <a:p>
            <a:pPr lvl="1"/>
            <a:r>
              <a:rPr lang="en-US" dirty="0" smtClean="0"/>
              <a:t>Older Python </a:t>
            </a:r>
            <a:r>
              <a:rPr lang="en-US" dirty="0"/>
              <a:t>scripts will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Every ArcGIS 10.x install also has Python 2.7</a:t>
            </a:r>
          </a:p>
          <a:p>
            <a:pPr lvl="1"/>
            <a:r>
              <a:rPr lang="en-US" dirty="0"/>
              <a:t>Typically in C</a:t>
            </a:r>
            <a:r>
              <a:rPr lang="en-US"/>
              <a:t>:\</a:t>
            </a:r>
            <a:r>
              <a:rPr lang="en-US" smtClean="0"/>
              <a:t>Python27\ArcGIS10.5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itchFamily="34" charset="0"/>
              </a:rPr>
              <a:t>ArcGIS Python window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Embedded, interactive Python window within ArcGIS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Access to </a:t>
            </a:r>
            <a:r>
              <a:rPr lang="en-US" altLang="en-US" dirty="0" err="1" smtClean="0">
                <a:cs typeface="Arial" pitchFamily="34" charset="0"/>
              </a:rPr>
              <a:t>ArcPy</a:t>
            </a:r>
            <a:r>
              <a:rPr lang="en-US" altLang="en-US" dirty="0">
                <a:cs typeface="Arial" pitchFamily="34" charset="0"/>
              </a:rPr>
              <a:t> </a:t>
            </a:r>
            <a:r>
              <a:rPr lang="en-US" altLang="en-US" dirty="0" smtClean="0">
                <a:cs typeface="Arial" pitchFamily="34" charset="0"/>
              </a:rPr>
              <a:t>and any Python functionality 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Great for experimenting with Python and learning tool syntax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Help pane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8" y="4927600"/>
            <a:ext cx="3827462" cy="1747837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pitchFamily="34" charset="0"/>
              </a:rPr>
              <a:t>Executing tools </a:t>
            </a:r>
            <a:r>
              <a:rPr lang="en-US" altLang="en-US" dirty="0">
                <a:cs typeface="Arial" pitchFamily="34" charset="0"/>
              </a:rPr>
              <a:t>in Python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cs typeface="Arial" pitchFamily="34" charset="0"/>
              </a:rPr>
              <a:t>ArcPy</a:t>
            </a:r>
            <a:r>
              <a:rPr lang="en-US" altLang="en-US" dirty="0" smtClean="0">
                <a:cs typeface="Arial" pitchFamily="34" charset="0"/>
              </a:rPr>
              <a:t> must be imported</a:t>
            </a: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General syntax: </a:t>
            </a:r>
            <a:r>
              <a:rPr lang="en-US" altLang="en-US" dirty="0" err="1" smtClean="0">
                <a:solidFill>
                  <a:srgbClr val="FF0000"/>
                </a:solidFill>
                <a:cs typeface="Arial" pitchFamily="34" charset="0"/>
              </a:rPr>
              <a:t>arcpy.toolname_toolboxalias</a:t>
            </a:r>
            <a:r>
              <a:rPr lang="en-US" altLang="en-US" dirty="0" smtClean="0">
                <a:solidFill>
                  <a:srgbClr val="FF0000"/>
                </a:solidFill>
                <a:cs typeface="Arial" pitchFamily="34" charset="0"/>
              </a:rPr>
              <a:t>()</a:t>
            </a: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Enter input and output parameters</a:t>
            </a:r>
          </a:p>
          <a:p>
            <a:pPr eaLnBrk="1" hangingPunct="1">
              <a:buFontTx/>
              <a:buNone/>
            </a:pPr>
            <a:endParaRPr lang="en-US" altLang="en-US" dirty="0" smtClean="0">
              <a:cs typeface="Arial" pitchFamily="34" charset="0"/>
            </a:endParaRP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t="71989" r="51140" b="11869"/>
          <a:stretch/>
        </p:blipFill>
        <p:spPr bwMode="auto">
          <a:xfrm>
            <a:off x="706582" y="4125191"/>
            <a:ext cx="7353997" cy="206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522" y="5128591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itchFamily="34" charset="0"/>
              </a:rPr>
              <a:t>Executing </a:t>
            </a:r>
            <a:r>
              <a:rPr lang="en-US" altLang="en-US" dirty="0" smtClean="0">
                <a:cs typeface="Arial" pitchFamily="34" charset="0"/>
              </a:rPr>
              <a:t>tools </a:t>
            </a:r>
            <a:r>
              <a:rPr lang="en-US" altLang="en-US" dirty="0">
                <a:cs typeface="Arial" pitchFamily="34" charset="0"/>
              </a:rPr>
              <a:t>in Python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Tools from extensions must have their license verified prior to running</a:t>
            </a:r>
          </a:p>
          <a:p>
            <a:pPr lvl="1"/>
            <a:r>
              <a:rPr lang="en-US" altLang="en-US" dirty="0" smtClean="0">
                <a:cs typeface="Arial" pitchFamily="34" charset="0"/>
              </a:rPr>
              <a:t>Spatial analyst, 3D analyst, </a:t>
            </a:r>
            <a:r>
              <a:rPr lang="en-US" altLang="en-US" dirty="0" err="1" smtClean="0">
                <a:cs typeface="Arial" pitchFamily="34" charset="0"/>
              </a:rPr>
              <a:t>etc</a:t>
            </a:r>
            <a:endParaRPr lang="en-US" altLang="en-US" dirty="0" smtClean="0">
              <a:cs typeface="Arial" pitchFamily="34" charset="0"/>
            </a:endParaRPr>
          </a:p>
          <a:p>
            <a:pPr lvl="1"/>
            <a:r>
              <a:rPr lang="en-US" altLang="en-US" dirty="0" smtClean="0">
                <a:cs typeface="Arial" pitchFamily="34" charset="0"/>
              </a:rPr>
              <a:t>Notre Dame’s site license includes most of these</a:t>
            </a:r>
          </a:p>
          <a:p>
            <a:pPr eaLnBrk="1" hangingPunct="1">
              <a:buFontTx/>
              <a:buNone/>
            </a:pPr>
            <a:endParaRPr lang="en-US" altLang="en-US" dirty="0" smtClean="0">
              <a:cs typeface="Arial" pitchFamily="34" charset="0"/>
            </a:endParaRP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82144" r="57183" b="11217"/>
          <a:stretch/>
        </p:blipFill>
        <p:spPr bwMode="auto">
          <a:xfrm>
            <a:off x="623455" y="4956464"/>
            <a:ext cx="8190081" cy="104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5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tinyurl.com/l6bm8k4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2400" b="1" dirty="0"/>
              <a:t>http://www3.nd.edu/~</a:t>
            </a:r>
            <a:r>
              <a:rPr lang="en-US" sz="2400" b="1" dirty="0" smtClean="0"/>
              <a:t>msisk1/PythonWorkshop_Data.zip</a:t>
            </a:r>
          </a:p>
          <a:p>
            <a:endParaRPr lang="en-US" b="1" dirty="0"/>
          </a:p>
          <a:p>
            <a:r>
              <a:rPr lang="en-US" b="1" dirty="0" smtClean="0"/>
              <a:t>Both links are the same data</a:t>
            </a:r>
            <a:endParaRPr lang="en-US" dirty="0"/>
          </a:p>
          <a:p>
            <a:r>
              <a:rPr lang="en-US" dirty="0" smtClean="0"/>
              <a:t>Extract to C:\Temp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Placeholder 2"/>
          <p:cNvSpPr>
            <a:spLocks noGrp="1"/>
          </p:cNvSpPr>
          <p:nvPr>
            <p:ph idx="1"/>
          </p:nvPr>
        </p:nvSpPr>
        <p:spPr>
          <a:xfrm>
            <a:off x="675410" y="1597025"/>
            <a:ext cx="6629400" cy="428423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  <a:cs typeface="Arial" pitchFamily="34" charset="0"/>
              </a:rPr>
              <a:t>Tool help page</a:t>
            </a:r>
          </a:p>
          <a:p>
            <a:pPr eaLnBrk="1" hangingPunct="1"/>
            <a:endParaRPr lang="en-US" altLang="en-US" i="1" dirty="0" smtClean="0">
              <a:cs typeface="Arial" pitchFamily="34" charset="0"/>
            </a:endParaRPr>
          </a:p>
          <a:p>
            <a:pPr eaLnBrk="1" hangingPunct="1"/>
            <a:r>
              <a:rPr lang="en-US" altLang="en-US" i="1" dirty="0" smtClean="0">
                <a:cs typeface="Arial" pitchFamily="34" charset="0"/>
              </a:rPr>
              <a:t>Copy as Python Snippet</a:t>
            </a:r>
            <a:endParaRPr lang="en-US" altLang="en-US" dirty="0" smtClean="0">
              <a:cs typeface="Arial" pitchFamily="34" charset="0"/>
            </a:endParaRP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Export Model to Python script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Drag tool into Python window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help(“</a:t>
            </a:r>
            <a:r>
              <a:rPr lang="en-US" altLang="en-US" dirty="0" err="1" smtClean="0">
                <a:cs typeface="Arial" pitchFamily="34" charset="0"/>
              </a:rPr>
              <a:t>arcpy.Buffer_analysis</a:t>
            </a:r>
            <a:r>
              <a:rPr lang="en-US" altLang="en-US" dirty="0" smtClean="0">
                <a:cs typeface="Arial" pitchFamily="34" charset="0"/>
              </a:rPr>
              <a:t>”)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3948113"/>
            <a:ext cx="2578100" cy="2016125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8763"/>
            <a:ext cx="2898775" cy="615950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60588"/>
            <a:ext cx="2905125" cy="1465262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tool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environment variables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Accessed from </a:t>
            </a:r>
            <a:r>
              <a:rPr lang="en-US" altLang="en-US" dirty="0" err="1" smtClean="0">
                <a:cs typeface="Arial" pitchFamily="34" charset="0"/>
              </a:rPr>
              <a:t>arcpy.env</a:t>
            </a:r>
            <a:endParaRPr lang="en-US" altLang="en-US" dirty="0" smtClean="0">
              <a:cs typeface="Arial" pitchFamily="34" charset="0"/>
            </a:endParaRP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Workspace, coordinate system, extent, etc.</a:t>
            </a: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Global parameter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See tool help for honored environments</a:t>
            </a: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Provides finer control of tool execution</a:t>
            </a: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Makes scripting easier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66793" r="46620" b="25266"/>
          <a:stretch/>
        </p:blipFill>
        <p:spPr bwMode="auto">
          <a:xfrm>
            <a:off x="384464" y="5320146"/>
            <a:ext cx="8426852" cy="105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522" y="5128591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92614"/>
            <a:ext cx="8229600" cy="445880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Why do errors occur?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Incorrect  tool use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Typos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Syntax errors</a:t>
            </a:r>
          </a:p>
          <a:p>
            <a:pPr lvl="1"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What can I do if my script doesn't work?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View the </a:t>
            </a:r>
            <a:r>
              <a:rPr lang="en-US" altLang="en-US" dirty="0" err="1" smtClean="0">
                <a:cs typeface="Arial" pitchFamily="34" charset="0"/>
              </a:rPr>
              <a:t>geoprocessing</a:t>
            </a:r>
            <a:r>
              <a:rPr lang="en-US" altLang="en-US" dirty="0" smtClean="0">
                <a:cs typeface="Arial" pitchFamily="34" charset="0"/>
              </a:rPr>
              <a:t> messages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Use Python error handling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Debug the script in an IDE</a:t>
            </a:r>
          </a:p>
          <a:p>
            <a:pPr lvl="1"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1" t="72641" r="16825" b="9004"/>
          <a:stretch/>
        </p:blipFill>
        <p:spPr bwMode="auto">
          <a:xfrm>
            <a:off x="4353791" y="1962777"/>
            <a:ext cx="4675909" cy="146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522" y="5128591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Geoprocessing</a:t>
            </a:r>
            <a:r>
              <a:rPr lang="en-US" dirty="0"/>
              <a:t> messages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Three types of messages: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Informative messages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Warning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Error messages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Displayed in the Python window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arcpy.GetMessages()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(): All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(0): Only informative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(1): Only warning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(2): Only error messages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altLang="en-US" smtClean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chemeClr val="tx2"/>
              </a:solidFill>
              <a:cs typeface="Arial" pitchFamily="34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2084818"/>
            <a:ext cx="2698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2418193"/>
            <a:ext cx="25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2716643"/>
            <a:ext cx="25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34" y="3183804"/>
            <a:ext cx="261937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1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cs typeface="Arial" pitchFamily="34" charset="0"/>
              </a:rPr>
              <a:t>arcpy.GetMessages</a:t>
            </a:r>
            <a:endParaRPr lang="en-US" altLang="en-US" dirty="0" smtClean="0"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7" t="78368" r="2484" b="6791"/>
          <a:stretch/>
        </p:blipFill>
        <p:spPr bwMode="auto">
          <a:xfrm>
            <a:off x="384463" y="3366654"/>
            <a:ext cx="8486086" cy="18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7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Python error handling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74073" y="1639888"/>
            <a:ext cx="8287327" cy="3429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Try…Except…</a:t>
            </a:r>
          </a:p>
          <a:p>
            <a:pPr lvl="1" eaLnBrk="1" hangingPunct="1"/>
            <a:r>
              <a:rPr lang="en-US" altLang="en-US" i="1" dirty="0" smtClean="0">
                <a:solidFill>
                  <a:schemeClr val="tx1"/>
                </a:solidFill>
                <a:cs typeface="Arial" pitchFamily="34" charset="0"/>
              </a:rPr>
              <a:t>Try to do something, and if an error occurs, do something else</a:t>
            </a: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1322388" y="3868738"/>
            <a:ext cx="7339012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/>
          <a:p>
            <a:pPr marL="517525" lvl="1" indent="-174625" fontAlgn="auto">
              <a:spcBef>
                <a:spcPct val="20000"/>
              </a:spcBef>
              <a:spcAft>
                <a:spcPts val="0"/>
              </a:spcAft>
              <a:buClr>
                <a:srgbClr val="FFFF66"/>
              </a:buClr>
              <a:defRPr/>
            </a:pPr>
            <a:endParaRPr lang="en-US" sz="2000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t="66392" r="46735" b="16294"/>
          <a:stretch/>
        </p:blipFill>
        <p:spPr bwMode="auto">
          <a:xfrm>
            <a:off x="130123" y="3379376"/>
            <a:ext cx="6135596" cy="16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0" t="76178" r="1630" b="9659"/>
          <a:stretch/>
        </p:blipFill>
        <p:spPr bwMode="auto">
          <a:xfrm>
            <a:off x="4768452" y="5068889"/>
            <a:ext cx="4375548" cy="16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72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610591"/>
            <a:ext cx="7437162" cy="51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ArcPy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cs typeface="Arial" pitchFamily="34" charset="0"/>
              </a:rPr>
              <a:t>ArcPy</a:t>
            </a:r>
            <a:r>
              <a:rPr lang="en-US" altLang="en-US" dirty="0" smtClean="0">
                <a:cs typeface="Arial" pitchFamily="34" charset="0"/>
              </a:rPr>
              <a:t>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199" y="1600200"/>
            <a:ext cx="4675909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Helper functions</a:t>
            </a: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Perform useful scripting tasks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Print messages (</a:t>
            </a:r>
            <a:r>
              <a:rPr lang="en-US" altLang="en-US" dirty="0" err="1" smtClean="0">
                <a:solidFill>
                  <a:srgbClr val="C00000"/>
                </a:solidFill>
                <a:cs typeface="Arial" pitchFamily="34" charset="0"/>
              </a:rPr>
              <a:t>GetMessages</a:t>
            </a:r>
            <a:r>
              <a:rPr lang="en-US" altLang="en-US" dirty="0" smtClean="0">
                <a:cs typeface="Arial" pitchFamily="34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List data to perform batch processing (</a:t>
            </a:r>
            <a:r>
              <a:rPr lang="en-US" altLang="en-US" dirty="0" err="1" smtClean="0">
                <a:solidFill>
                  <a:srgbClr val="C00000"/>
                </a:solidFill>
                <a:cs typeface="Arial" pitchFamily="34" charset="0"/>
              </a:rPr>
              <a:t>ListFeatureClasses</a:t>
            </a:r>
            <a:r>
              <a:rPr lang="en-US" altLang="en-US" dirty="0" smtClean="0">
                <a:cs typeface="Arial" pitchFamily="34" charset="0"/>
              </a:rPr>
              <a:t>, 12 total List functions)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Getting data properties (</a:t>
            </a:r>
            <a:r>
              <a:rPr lang="en-US" altLang="en-US" dirty="0" smtClean="0">
                <a:solidFill>
                  <a:srgbClr val="C00000"/>
                </a:solidFill>
                <a:cs typeface="Arial" pitchFamily="34" charset="0"/>
              </a:rPr>
              <a:t>Describe</a:t>
            </a:r>
            <a:r>
              <a:rPr lang="en-US" altLang="en-US" dirty="0" smtClean="0">
                <a:cs typeface="Arial" pitchFamily="34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Etc.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Supports </a:t>
            </a:r>
            <a:r>
              <a:rPr lang="en-US" altLang="en-US" sz="3200" dirty="0" smtClean="0">
                <a:cs typeface="Arial" pitchFamily="34" charset="0"/>
              </a:rPr>
              <a:t>automation</a:t>
            </a:r>
            <a:r>
              <a:rPr lang="en-US" altLang="en-US" dirty="0" smtClean="0">
                <a:cs typeface="Arial" pitchFamily="34" charset="0"/>
              </a:rPr>
              <a:t> of manual tasks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782763"/>
            <a:ext cx="2667000" cy="3136900"/>
          </a:xfrm>
          <a:prstGeom prst="rect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39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Batch processing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40327" y="1660524"/>
            <a:ext cx="6089073" cy="444341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Run a </a:t>
            </a:r>
            <a:r>
              <a:rPr lang="en-US" altLang="en-US" dirty="0" err="1" smtClean="0">
                <a:cs typeface="Arial" pitchFamily="34" charset="0"/>
              </a:rPr>
              <a:t>geoprocessing</a:t>
            </a:r>
            <a:r>
              <a:rPr lang="en-US" altLang="en-US" dirty="0" smtClean="0">
                <a:cs typeface="Arial" pitchFamily="34" charset="0"/>
              </a:rPr>
              <a:t> operation multiple times with some automation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Clip every feature class in a geodatabase to a boundary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Calculate statistics for every raster in a folder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List functions used in Python                                       to perform batch processing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One of the highest values in scripting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2129" y="3175145"/>
            <a:ext cx="2501900" cy="2835275"/>
          </a:xfrm>
          <a:prstGeom prst="rect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6915366" y="1997765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1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cs typeface="Arial" pitchFamily="34" charset="0"/>
              </a:rPr>
              <a:t>arcpy.ListFeatureClasses</a:t>
            </a:r>
            <a:endParaRPr lang="en-US" altLang="en-US" dirty="0" smtClean="0">
              <a:cs typeface="Arial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t="70688" r="68553" b="21241"/>
          <a:stretch/>
        </p:blipFill>
        <p:spPr bwMode="auto">
          <a:xfrm>
            <a:off x="3315670" y="1892877"/>
            <a:ext cx="2826327" cy="64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t="79019" r="68553" b="12910"/>
          <a:stretch/>
        </p:blipFill>
        <p:spPr bwMode="auto">
          <a:xfrm>
            <a:off x="3346841" y="3022022"/>
            <a:ext cx="2826327" cy="64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9" t="69170" r="3529" b="8613"/>
          <a:stretch/>
        </p:blipFill>
        <p:spPr bwMode="auto">
          <a:xfrm>
            <a:off x="6173168" y="3022021"/>
            <a:ext cx="2826327" cy="17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5" t="62019" r="18248" b="33945"/>
          <a:stretch/>
        </p:blipFill>
        <p:spPr bwMode="auto">
          <a:xfrm>
            <a:off x="6651150" y="1892877"/>
            <a:ext cx="1339702" cy="3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5" t="15330" r="36271" b="45301"/>
          <a:stretch/>
        </p:blipFill>
        <p:spPr bwMode="auto">
          <a:xfrm>
            <a:off x="0" y="2500743"/>
            <a:ext cx="3006693" cy="28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0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1639" tIns="42452" rIns="81639" bIns="42452" anchor="b"/>
          <a:lstStyle/>
          <a:p>
            <a:pPr>
              <a:lnSpc>
                <a:spcPct val="100000"/>
              </a:lnSpc>
              <a:buSzPct val="4500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mtClean="0"/>
              <a:t>What is GIS ?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/>
        <p:txBody>
          <a:bodyPr lIns="81639" tIns="42452" rIns="81639" bIns="42452"/>
          <a:lstStyle/>
          <a:p>
            <a:pPr marL="391686" indent="-293764">
              <a:spcBef>
                <a:spcPts val="635"/>
              </a:spcBef>
              <a:spcAft>
                <a:spcPct val="0"/>
              </a:spcAft>
              <a:buClr>
                <a:srgbClr val="FFFFFF"/>
              </a:buClr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</a:tabLst>
            </a:pPr>
            <a:r>
              <a:rPr lang="en-US" altLang="en-US" dirty="0" smtClean="0"/>
              <a:t>In short: “</a:t>
            </a:r>
            <a:r>
              <a:rPr lang="en-US" altLang="en-US" dirty="0" smtClean="0">
                <a:solidFill>
                  <a:srgbClr val="FF0000"/>
                </a:solidFill>
              </a:rPr>
              <a:t>computerized mapping software</a:t>
            </a:r>
            <a:r>
              <a:rPr lang="en-US" altLang="en-US" dirty="0" smtClean="0"/>
              <a:t>”</a:t>
            </a:r>
          </a:p>
          <a:p>
            <a:pPr marL="391686" indent="-293764">
              <a:spcBef>
                <a:spcPts val="635"/>
              </a:spcBef>
              <a:spcAft>
                <a:spcPct val="0"/>
              </a:spcAft>
              <a:buClr>
                <a:srgbClr val="FFFFFF"/>
              </a:buClr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</a:tabLst>
            </a:pPr>
            <a:r>
              <a:rPr lang="en-US" altLang="en-US" dirty="0" smtClean="0"/>
              <a:t>Formal definition</a:t>
            </a:r>
          </a:p>
          <a:p>
            <a:pPr lvl="1" indent="-257764">
              <a:spcBef>
                <a:spcPts val="544"/>
              </a:spcBef>
              <a:spcAft>
                <a:spcPct val="0"/>
              </a:spcAft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</a:tabLst>
            </a:pPr>
            <a:r>
              <a:rPr lang="en-US" altLang="en-US" dirty="0" smtClean="0"/>
              <a:t>	A Geographic Information System (GIS) is a </a:t>
            </a:r>
            <a:r>
              <a:rPr lang="en-US" altLang="en-US" dirty="0" smtClean="0">
                <a:solidFill>
                  <a:srgbClr val="FF0000"/>
                </a:solidFill>
              </a:rPr>
              <a:t>computerized</a:t>
            </a:r>
            <a:r>
              <a:rPr lang="en-US" altLang="en-US" dirty="0" smtClean="0"/>
              <a:t> database management </a:t>
            </a:r>
            <a:r>
              <a:rPr lang="en-US" altLang="en-US" dirty="0" smtClean="0">
                <a:solidFill>
                  <a:srgbClr val="FF0000"/>
                </a:solidFill>
              </a:rPr>
              <a:t>system</a:t>
            </a:r>
            <a:r>
              <a:rPr lang="en-US" altLang="en-US" dirty="0" smtClean="0"/>
              <a:t> for </a:t>
            </a:r>
            <a:r>
              <a:rPr lang="en-US" altLang="en-US" u="sng" dirty="0" smtClean="0"/>
              <a:t>capture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storage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retrieval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manipulation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analysis</a:t>
            </a:r>
            <a:r>
              <a:rPr lang="en-US" altLang="en-US" dirty="0" smtClean="0"/>
              <a:t> and </a:t>
            </a:r>
            <a:r>
              <a:rPr lang="en-US" altLang="en-US" u="sng" dirty="0" smtClean="0">
                <a:solidFill>
                  <a:srgbClr val="FF0000"/>
                </a:solidFill>
              </a:rPr>
              <a:t>display</a:t>
            </a:r>
            <a:r>
              <a:rPr lang="en-US" altLang="en-US" dirty="0" smtClean="0">
                <a:solidFill>
                  <a:srgbClr val="FF0000"/>
                </a:solidFill>
              </a:rPr>
              <a:t> of spatial</a:t>
            </a:r>
            <a:r>
              <a:rPr lang="en-US" altLang="en-US" dirty="0" smtClean="0"/>
              <a:t> (i.e. </a:t>
            </a:r>
            <a:r>
              <a:rPr lang="en-US" altLang="en-US" dirty="0" err="1" smtClean="0"/>
              <a:t>locationally</a:t>
            </a:r>
            <a:r>
              <a:rPr lang="en-US" altLang="en-US" dirty="0" smtClean="0"/>
              <a:t> defined) </a:t>
            </a:r>
            <a:r>
              <a:rPr lang="en-US" altLang="en-US" dirty="0" smtClean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04334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cs typeface="Arial" pitchFamily="34" charset="0"/>
              </a:rPr>
              <a:t>ArcPy</a:t>
            </a:r>
            <a:r>
              <a:rPr lang="en-US" altLang="en-US" dirty="0" smtClean="0">
                <a:cs typeface="Arial" pitchFamily="34" charset="0"/>
              </a:rPr>
              <a:t> functions -- Describe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404938"/>
            <a:ext cx="6629400" cy="9017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>
                <a:cs typeface="Arial" pitchFamily="34" charset="0"/>
              </a:rPr>
              <a:t>Use the Describe function to read data properties</a:t>
            </a:r>
          </a:p>
          <a:p>
            <a:pPr lvl="1" eaLnBrk="1" hangingPunct="1"/>
            <a:r>
              <a:rPr lang="en-US" altLang="en-US" smtClean="0">
                <a:cs typeface="Arial" pitchFamily="34" charset="0"/>
              </a:rPr>
              <a:t>Returns an object with properties</a:t>
            </a:r>
          </a:p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  <p:pic>
        <p:nvPicPr>
          <p:cNvPr id="921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9763" y="1905000"/>
            <a:ext cx="2244725" cy="715963"/>
          </a:xfrm>
          <a:prstGeom prst="rect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28725" y="2862263"/>
            <a:ext cx="6629400" cy="3429000"/>
          </a:xfrm>
          <a:prstGeom prst="rect">
            <a:avLst/>
          </a:prstGeom>
        </p:spPr>
        <p:txBody>
          <a:bodyPr lIns="0" tIns="0" rIns="0" bIns="0"/>
          <a:lstStyle/>
          <a:p>
            <a:pPr marL="176213" indent="-176213" fontAlgn="auto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Clr>
                <a:schemeClr val="tx1">
                  <a:lumMod val="65000"/>
                </a:schemeClr>
              </a:buClr>
              <a:buSzPct val="80000"/>
              <a:buFont typeface="Arial"/>
              <a:buChar char="•"/>
              <a:defRPr/>
            </a:pPr>
            <a:r>
              <a:rPr lang="en-US" sz="2000" b="1" dirty="0">
                <a:latin typeface="+mn-lt"/>
                <a:cs typeface="Arial"/>
              </a:rPr>
              <a:t>Allows script to determine properties of data</a:t>
            </a:r>
          </a:p>
          <a:p>
            <a:pPr lvl="1" indent="-173736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</a:schemeClr>
              </a:buClr>
              <a:buSzPct val="80000"/>
              <a:buFont typeface="Lucida Grande"/>
              <a:buChar char="-"/>
              <a:defRPr/>
            </a:pPr>
            <a:r>
              <a:rPr lang="en-US" b="1" dirty="0">
                <a:latin typeface="+mn-lt"/>
                <a:cs typeface="Arial"/>
              </a:rPr>
              <a:t>Data type (</a:t>
            </a:r>
            <a:r>
              <a:rPr lang="en-US" b="1" dirty="0" err="1">
                <a:latin typeface="+mn-lt"/>
                <a:cs typeface="Arial"/>
              </a:rPr>
              <a:t>shapefile</a:t>
            </a:r>
            <a:r>
              <a:rPr lang="en-US" b="1" dirty="0">
                <a:latin typeface="+mn-lt"/>
                <a:cs typeface="Arial"/>
              </a:rPr>
              <a:t>, coverage, network dataset, etc.)</a:t>
            </a:r>
          </a:p>
          <a:p>
            <a:pPr lvl="1" indent="-173736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</a:schemeClr>
              </a:buClr>
              <a:buSzPct val="80000"/>
              <a:buFont typeface="Lucida Grande"/>
              <a:buChar char="-"/>
              <a:defRPr/>
            </a:pPr>
            <a:r>
              <a:rPr lang="en-US" b="1" dirty="0">
                <a:latin typeface="+mn-lt"/>
                <a:cs typeface="Arial"/>
              </a:rPr>
              <a:t>Shape type (point, polygon, line, etc.)</a:t>
            </a:r>
          </a:p>
          <a:p>
            <a:pPr lvl="1" indent="-173736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</a:schemeClr>
              </a:buClr>
              <a:buSzPct val="80000"/>
              <a:buFont typeface="Lucida Grande"/>
              <a:buChar char="-"/>
              <a:defRPr/>
            </a:pPr>
            <a:r>
              <a:rPr lang="en-US" b="1" dirty="0">
                <a:latin typeface="+mn-lt"/>
                <a:cs typeface="Arial"/>
              </a:rPr>
              <a:t>Spatial reference</a:t>
            </a:r>
          </a:p>
          <a:p>
            <a:pPr lvl="1" indent="-173736" fontAlgn="auto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</a:schemeClr>
              </a:buClr>
              <a:buSzPct val="80000"/>
              <a:buFont typeface="Lucida Grande"/>
              <a:buChar char="-"/>
              <a:defRPr/>
            </a:pPr>
            <a:r>
              <a:rPr lang="en-US" b="1" dirty="0">
                <a:latin typeface="+mn-lt"/>
                <a:cs typeface="Arial"/>
              </a:rPr>
              <a:t>Etc.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76415" r="12932" b="7963"/>
          <a:stretch/>
        </p:blipFill>
        <p:spPr bwMode="auto">
          <a:xfrm>
            <a:off x="2784763" y="4395355"/>
            <a:ext cx="6145903" cy="189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9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Python script tools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363662"/>
            <a:ext cx="4933950" cy="5057919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Connects Python to ArcGIS</a:t>
            </a:r>
          </a:p>
          <a:p>
            <a:pPr lvl="1" eaLnBrk="1" hangingPunct="1">
              <a:buFont typeface="Lucida Grande"/>
              <a:buNone/>
            </a:pPr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Best way to create and share custom workflows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More accessible than stand-alone Python script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Extends ArcGIS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Integrated with </a:t>
            </a:r>
            <a:r>
              <a:rPr lang="en-US" altLang="en-US" dirty="0" err="1" smtClean="0">
                <a:cs typeface="Arial" pitchFamily="34" charset="0"/>
              </a:rPr>
              <a:t>geoprocessing</a:t>
            </a:r>
            <a:r>
              <a:rPr lang="en-US" altLang="en-US" dirty="0" smtClean="0">
                <a:cs typeface="Arial" pitchFamily="34" charset="0"/>
              </a:rPr>
              <a:t> framework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Inherits </a:t>
            </a:r>
            <a:r>
              <a:rPr lang="en-US" altLang="en-US" dirty="0" err="1" smtClean="0">
                <a:cs typeface="Arial" pitchFamily="34" charset="0"/>
              </a:rPr>
              <a:t>geoprocessing</a:t>
            </a:r>
            <a:r>
              <a:rPr lang="en-US" altLang="en-US" dirty="0" smtClean="0">
                <a:cs typeface="Arial" pitchFamily="34" charset="0"/>
              </a:rPr>
              <a:t> properties and environments from application</a:t>
            </a: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Can be used in </a:t>
            </a:r>
            <a:r>
              <a:rPr lang="en-US" altLang="en-US" dirty="0" err="1" smtClean="0">
                <a:cs typeface="Arial" pitchFamily="34" charset="0"/>
              </a:rPr>
              <a:t>ModelBuilder</a:t>
            </a:r>
            <a:endParaRPr lang="en-US" altLang="en-US" dirty="0" smtClean="0">
              <a:cs typeface="Arial" pitchFamily="34" charset="0"/>
            </a:endParaRPr>
          </a:p>
          <a:p>
            <a:pPr lvl="1" eaLnBrk="1" hangingPunct="1"/>
            <a:r>
              <a:rPr lang="en-US" altLang="en-US" dirty="0" smtClean="0">
                <a:cs typeface="Arial" pitchFamily="34" charset="0"/>
              </a:rPr>
              <a:t>Works with map layers</a:t>
            </a:r>
          </a:p>
          <a:p>
            <a:pPr lvl="1" eaLnBrk="1" hangingPunct="1"/>
            <a:endParaRPr lang="en-US" altLang="en-US" dirty="0" smtClean="0">
              <a:cs typeface="Arial" pitchFamily="34" charset="0"/>
            </a:endParaRPr>
          </a:p>
          <a:p>
            <a:pPr lvl="1"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19" y="1596304"/>
            <a:ext cx="1976437" cy="2063750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38" y="3288867"/>
            <a:ext cx="1308100" cy="2706687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arguments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buClr>
                <a:schemeClr val="tx1">
                  <a:lumMod val="6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Arguments are user-defined inputs to a script</a:t>
            </a:r>
          </a:p>
          <a:p>
            <a:pPr lvl="1" indent="-173736" eaLnBrk="1" fontAlgn="auto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r>
              <a:rPr lang="en-US" dirty="0" smtClean="0"/>
              <a:t>Values passed to script from user, instead of hard-coded</a:t>
            </a:r>
          </a:p>
          <a:p>
            <a:pPr eaLnBrk="1" fontAlgn="auto" hangingPunct="1">
              <a:buClr>
                <a:schemeClr val="tx1">
                  <a:lumMod val="65000"/>
                </a:schemeClr>
              </a:buClr>
              <a:buFont typeface="Arial"/>
              <a:buChar char="•"/>
              <a:defRPr/>
            </a:pPr>
            <a:r>
              <a:rPr lang="en-US" dirty="0" smtClean="0"/>
              <a:t>Use </a:t>
            </a:r>
            <a:r>
              <a:rPr lang="en-US" sz="2400" dirty="0" err="1" smtClean="0">
                <a:solidFill>
                  <a:srgbClr val="C00000"/>
                </a:solidFill>
              </a:rPr>
              <a:t>GetParameter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sz="2400" dirty="0" err="1" smtClean="0">
                <a:solidFill>
                  <a:srgbClr val="C00000"/>
                </a:solidFill>
              </a:rPr>
              <a:t>GetParameterAsText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read arguments</a:t>
            </a:r>
          </a:p>
          <a:p>
            <a:pPr eaLnBrk="1" fontAlgn="auto" hangingPunct="1">
              <a:buClr>
                <a:schemeClr val="tx1">
                  <a:lumMod val="65000"/>
                </a:schemeClr>
              </a:buClr>
              <a:buFont typeface="Arial"/>
              <a:buChar char="•"/>
              <a:defRPr/>
            </a:pPr>
            <a:endParaRPr lang="en-US" dirty="0" smtClean="0"/>
          </a:p>
          <a:p>
            <a:pPr lvl="1" indent="-173736" eaLnBrk="1" fontAlgn="auto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endParaRPr lang="en-US" dirty="0" smtClean="0"/>
          </a:p>
          <a:p>
            <a:pPr marL="795528" lvl="2" indent="-173736" eaLnBrk="1" fontAlgn="auto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t="70428" r="55442" b="16684"/>
          <a:stretch/>
        </p:blipFill>
        <p:spPr bwMode="auto">
          <a:xfrm>
            <a:off x="1059873" y="4592782"/>
            <a:ext cx="6600115" cy="158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8669" y="4134678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6" t="11185" r="2390" b="62743"/>
          <a:stretch>
            <a:fillRect/>
          </a:stretch>
        </p:blipFill>
        <p:spPr bwMode="auto">
          <a:xfrm>
            <a:off x="801399" y="1599478"/>
            <a:ext cx="3579812" cy="1403350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9" y="3508374"/>
            <a:ext cx="3629025" cy="2143125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54" b="51588"/>
          <a:stretch>
            <a:fillRect/>
          </a:stretch>
        </p:blipFill>
        <p:spPr bwMode="auto">
          <a:xfrm>
            <a:off x="5060950" y="1508125"/>
            <a:ext cx="3092450" cy="2643188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Connecting parameters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803073" y="2301153"/>
            <a:ext cx="1608715" cy="197211"/>
          </a:xfrm>
          <a:prstGeom prst="straightConnector1">
            <a:avLst/>
          </a:prstGeom>
          <a:noFill/>
          <a:ln w="508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381211" y="2498364"/>
            <a:ext cx="1030577" cy="140927"/>
          </a:xfrm>
          <a:prstGeom prst="straightConnector1">
            <a:avLst/>
          </a:prstGeom>
          <a:noFill/>
          <a:ln w="508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71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t="47388" r="22813" b="29266"/>
          <a:stretch>
            <a:fillRect/>
          </a:stretch>
        </p:blipFill>
        <p:spPr bwMode="auto">
          <a:xfrm>
            <a:off x="3803073" y="4982369"/>
            <a:ext cx="4927600" cy="1166812"/>
          </a:xfrm>
          <a:prstGeom prst="rect">
            <a:avLst/>
          </a:prstGeom>
          <a:noFill/>
          <a:ln w="9525">
            <a:solidFill>
              <a:srgbClr val="5AC3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cs typeface="Arial" pitchFamily="34" charset="0"/>
              </a:rPr>
              <a:t>Python scripting 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ArcGIS Resource Center</a:t>
            </a:r>
          </a:p>
          <a:p>
            <a:pPr lvl="1"/>
            <a:r>
              <a:rPr lang="en-US" dirty="0"/>
              <a:t>resources.arcgis.com </a:t>
            </a:r>
          </a:p>
          <a:p>
            <a:pPr lvl="1"/>
            <a:r>
              <a:rPr lang="en-US" dirty="0"/>
              <a:t>Online documentation</a:t>
            </a:r>
          </a:p>
          <a:p>
            <a:pPr lvl="1"/>
            <a:r>
              <a:rPr lang="en-US" dirty="0" err="1"/>
              <a:t>Geoprocessing</a:t>
            </a:r>
            <a:r>
              <a:rPr lang="en-US" dirty="0"/>
              <a:t>: script gallery, blog, tutorials, presentations</a:t>
            </a:r>
          </a:p>
          <a:p>
            <a:pPr lvl="1"/>
            <a:r>
              <a:rPr lang="en-US" dirty="0"/>
              <a:t>Web Course (free)</a:t>
            </a:r>
          </a:p>
          <a:p>
            <a:pPr lvl="2"/>
            <a:r>
              <a:rPr lang="en-US" dirty="0"/>
              <a:t>Using Python in ArcGIS Desktop </a:t>
            </a:r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Python Scripting for ArcGIS</a:t>
            </a:r>
          </a:p>
          <a:p>
            <a:pPr lvl="2"/>
            <a:r>
              <a:rPr lang="en-US" dirty="0" smtClean="0"/>
              <a:t>PA </a:t>
            </a:r>
            <a:r>
              <a:rPr lang="en-US" dirty="0" err="1" smtClean="0"/>
              <a:t>Zandbergen</a:t>
            </a:r>
            <a:endParaRPr lang="en-US" dirty="0"/>
          </a:p>
          <a:p>
            <a:r>
              <a:rPr lang="en-US" dirty="0"/>
              <a:t>Python Resources</a:t>
            </a:r>
          </a:p>
          <a:p>
            <a:pPr lvl="1"/>
            <a:r>
              <a:rPr lang="en-US" dirty="0"/>
              <a:t>python.org</a:t>
            </a:r>
          </a:p>
          <a:p>
            <a:pPr lvl="1"/>
            <a:r>
              <a:rPr lang="en-US" dirty="0"/>
              <a:t>Learning Python by Lutz, et al.</a:t>
            </a:r>
          </a:p>
          <a:p>
            <a:pPr lvl="1"/>
            <a:r>
              <a:rPr lang="en-US" dirty="0"/>
              <a:t>The Python Standard Library by Example by Hellmann</a:t>
            </a:r>
          </a:p>
          <a:p>
            <a:pPr lvl="1"/>
            <a:r>
              <a:rPr lang="en-US" dirty="0"/>
              <a:t>diveintopython.org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233488"/>
            <a:ext cx="2524125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17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25" y="273514"/>
            <a:ext cx="8229311" cy="1144440"/>
          </a:xfrm>
        </p:spPr>
        <p:txBody>
          <a:bodyPr tIns="35203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mtClean="0"/>
              <a:t>Layers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24" y="1605095"/>
            <a:ext cx="4014544" cy="3977467"/>
          </a:xfrm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</a:tabLst>
            </a:pPr>
            <a:r>
              <a:rPr lang="en-US" altLang="en-US" sz="2900" dirty="0"/>
              <a:t>A GIS is composed of layers of spatial information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</a:tabLst>
            </a:pPr>
            <a:r>
              <a:rPr lang="en-US" altLang="en-US" sz="2900" dirty="0"/>
              <a:t>Can be different types of data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</a:tabLst>
            </a:pPr>
            <a:r>
              <a:rPr lang="en-US" altLang="en-US" sz="2900" dirty="0"/>
              <a:t>Everything is referenced to a coordinate system</a:t>
            </a:r>
          </a:p>
          <a:p>
            <a:pPr marL="783372" lvl="1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</a:tabLst>
            </a:pPr>
            <a:r>
              <a:rPr lang="en-US" altLang="en-US" sz="2500" dirty="0"/>
              <a:t>e.g. latitude / longitude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51" y="1701545"/>
            <a:ext cx="4028949" cy="446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206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8" y="2355099"/>
            <a:ext cx="2846336" cy="283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75" y="4107027"/>
            <a:ext cx="2409879" cy="24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3652991" y="1321504"/>
            <a:ext cx="5286465" cy="1937630"/>
            <a:chOff x="2536" y="918"/>
            <a:chExt cx="3670" cy="1346"/>
          </a:xfrm>
        </p:grpSpPr>
        <p:pic>
          <p:nvPicPr>
            <p:cNvPr id="717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" y="918"/>
              <a:ext cx="1990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79" name="Rectangle 5"/>
            <p:cNvSpPr>
              <a:spLocks noChangeArrowheads="1"/>
            </p:cNvSpPr>
            <p:nvPr/>
          </p:nvSpPr>
          <p:spPr bwMode="auto">
            <a:xfrm>
              <a:off x="3473" y="1445"/>
              <a:ext cx="116" cy="116"/>
            </a:xfrm>
            <a:prstGeom prst="rect">
              <a:avLst/>
            </a:prstGeom>
            <a:noFill/>
            <a:ln w="3816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180" name="Line 6"/>
            <p:cNvSpPr>
              <a:spLocks noChangeShapeType="1"/>
            </p:cNvSpPr>
            <p:nvPr/>
          </p:nvSpPr>
          <p:spPr bwMode="auto">
            <a:xfrm flipV="1">
              <a:off x="3473" y="1132"/>
              <a:ext cx="1274" cy="324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7"/>
            <p:cNvSpPr>
              <a:spLocks noChangeShapeType="1"/>
            </p:cNvSpPr>
            <p:nvPr/>
          </p:nvSpPr>
          <p:spPr bwMode="auto">
            <a:xfrm>
              <a:off x="3473" y="1562"/>
              <a:ext cx="1268" cy="480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18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52"/>
              <a:ext cx="1444" cy="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106594" y="201536"/>
            <a:ext cx="7156651" cy="5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900" b="1" dirty="0">
                <a:solidFill>
                  <a:srgbClr val="FFFFFF"/>
                </a:solidFill>
                <a:latin typeface="Arial" pitchFamily="34" charset="0"/>
              </a:rPr>
              <a:t>GIS digitally models the real world using:</a:t>
            </a: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165653" y="5159336"/>
            <a:ext cx="3135867" cy="13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itchFamily="34" charset="0"/>
              </a:rPr>
              <a:t>Three types of geometry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itchFamily="34" charset="0"/>
              </a:rPr>
              <a:t>	-Points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itchFamily="34" charset="0"/>
              </a:rPr>
              <a:t>	-Lines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itchFamily="34" charset="0"/>
              </a:rPr>
              <a:t>	-Areas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3604016" y="3335430"/>
            <a:ext cx="2255750" cy="3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pitchFamily="34" charset="0"/>
              </a:rPr>
              <a:t>Cells in an image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6657777" y="5710682"/>
            <a:ext cx="1539845" cy="48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eaLnBrk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1pPr>
            <a:lvl2pPr eaLnBrk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2pPr>
            <a:lvl3pPr eaLnBrk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3pPr>
            <a:lvl4pPr eaLnBrk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4pPr>
            <a:lvl5pPr eaLnBrk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itchFamily="34" charset="0"/>
              </a:rPr>
              <a:t>Data tables</a:t>
            </a:r>
          </a:p>
        </p:txBody>
      </p:sp>
    </p:spTree>
    <p:extLst>
      <p:ext uri="{BB962C8B-B14F-4D97-AF65-F5344CB8AC3E}">
        <p14:creationId xmlns:p14="http://schemas.microsoft.com/office/powerpoint/2010/main" val="2498551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" descr="C:\Users\msisk1\Desktop\worldcountr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7856"/>
            <a:ext cx="9207380" cy="490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228600" y="151153"/>
            <a:ext cx="7086024" cy="71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 anchor="ctr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200" b="1" dirty="0">
                <a:solidFill>
                  <a:srgbClr val="FFFFFF"/>
                </a:solidFill>
                <a:latin typeface="Arial" pitchFamily="34" charset="0"/>
              </a:rPr>
              <a:t>Attribute Data</a:t>
            </a:r>
          </a:p>
        </p:txBody>
      </p:sp>
    </p:spTree>
    <p:extLst>
      <p:ext uri="{BB962C8B-B14F-4D97-AF65-F5344CB8AC3E}">
        <p14:creationId xmlns:p14="http://schemas.microsoft.com/office/powerpoint/2010/main" val="40583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056968" y="151153"/>
            <a:ext cx="5257656" cy="71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 anchor="ctr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chemeClr val="bg1"/>
                </a:solidFill>
                <a:latin typeface="Times New Roman" pitchFamily="18" charset="0"/>
                <a:ea typeface="Droid Sans Fallback"/>
                <a:cs typeface="Droid Sans Fallback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FFFFF"/>
                </a:solidFill>
                <a:latin typeface="Arial" pitchFamily="34" charset="0"/>
              </a:rPr>
              <a:t>Attribute Data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9" y="990408"/>
            <a:ext cx="8914967" cy="507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423494" y="6262028"/>
            <a:ext cx="7329028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Tabular data associated with each feature</a:t>
            </a:r>
          </a:p>
        </p:txBody>
      </p:sp>
    </p:spTree>
    <p:extLst>
      <p:ext uri="{BB962C8B-B14F-4D97-AF65-F5344CB8AC3E}">
        <p14:creationId xmlns:p14="http://schemas.microsoft.com/office/powerpoint/2010/main" val="986181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itchFamily="34" charset="0"/>
              </a:rPr>
              <a:t>What is Python?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25646"/>
            <a:ext cx="6176963" cy="465613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“</a:t>
            </a:r>
            <a:r>
              <a:rPr lang="en-US" altLang="en-US" b="0" i="1" dirty="0" smtClean="0">
                <a:cs typeface="Arial" pitchFamily="34" charset="0"/>
              </a:rPr>
              <a:t>Python is an easy to learn, powerful language… (with) high-level data structures and a simple but effective approach to object-oriented programming. Python’s elegant syntax and dynamic typing…make it an ideal language for scripting…in many areas and on most platforms.</a:t>
            </a:r>
            <a:r>
              <a:rPr lang="en-US" altLang="en-US" dirty="0" smtClean="0">
                <a:cs typeface="Arial" pitchFamily="34" charset="0"/>
              </a:rPr>
              <a:t>” </a:t>
            </a:r>
          </a:p>
          <a:p>
            <a:pPr marL="0" indent="0" algn="r" eaLnBrk="1" hangingPunct="1">
              <a:buNone/>
            </a:pPr>
            <a:r>
              <a:rPr lang="en-US" altLang="en-US" dirty="0" smtClean="0">
                <a:cs typeface="Arial" pitchFamily="34" charset="0"/>
              </a:rPr>
              <a:t>–python.org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Scripting language of ArcGIS (and several other GIS packages)</a:t>
            </a:r>
          </a:p>
          <a:p>
            <a:pPr eaLnBrk="1" hangingPunct="1"/>
            <a:endParaRPr lang="en-US" altLang="en-US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Free, cross-platform, easy to learn</a:t>
            </a:r>
          </a:p>
        </p:txBody>
      </p:sp>
      <p:pic>
        <p:nvPicPr>
          <p:cNvPr id="20484" name="Picture 4" descr="http://python-hosting.org/wp-content/uploads/2011/06/python-logo-master-v3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1462088"/>
            <a:ext cx="1712912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 descr="http://python-hosting.org/wp-content/uploads/2011/06/python-logo-master-v3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3216275"/>
            <a:ext cx="1438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8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cs typeface="Arial" pitchFamily="34" charset="0"/>
              </a:rPr>
              <a:t>Multiple ways to run the same tool</a:t>
            </a: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Excellent way to document, share and automate workflows</a:t>
            </a:r>
          </a:p>
          <a:p>
            <a:pPr lvl="1"/>
            <a:r>
              <a:rPr lang="en-US" altLang="en-US" dirty="0" smtClean="0">
                <a:cs typeface="Arial" pitchFamily="34" charset="0"/>
              </a:rPr>
              <a:t>GIS often has a metadata problem</a:t>
            </a:r>
          </a:p>
          <a:p>
            <a:pPr eaLnBrk="1" hangingPunct="1"/>
            <a:r>
              <a:rPr lang="en-US" altLang="en-US" dirty="0" smtClean="0">
                <a:cs typeface="Arial" pitchFamily="34" charset="0"/>
              </a:rPr>
              <a:t>Improves productivity</a:t>
            </a:r>
          </a:p>
          <a:p>
            <a:pPr lvl="1"/>
            <a:r>
              <a:rPr lang="en-US" altLang="en-US" dirty="0" smtClean="0">
                <a:cs typeface="Arial" pitchFamily="34" charset="0"/>
              </a:rPr>
              <a:t>Increased modularity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Python scripting?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25549"/>
            <a:ext cx="4472513" cy="351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9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1085</Words>
  <Application>Microsoft Office PowerPoint</Application>
  <PresentationFormat>On-screen Show (4:3)</PresentationFormat>
  <Paragraphs>275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Droid Sans Fallback</vt:lpstr>
      <vt:lpstr>Lucida Grande</vt:lpstr>
      <vt:lpstr>StarSymbol</vt:lpstr>
      <vt:lpstr>Arial</vt:lpstr>
      <vt:lpstr>Arial Narrow</vt:lpstr>
      <vt:lpstr>Arial Narrow Bold</vt:lpstr>
      <vt:lpstr>Calibri</vt:lpstr>
      <vt:lpstr>Times New Roman</vt:lpstr>
      <vt:lpstr>Office Theme</vt:lpstr>
      <vt:lpstr>Using Python in ArcGIS </vt:lpstr>
      <vt:lpstr>Data download</vt:lpstr>
      <vt:lpstr>What is GIS ?</vt:lpstr>
      <vt:lpstr>Layers</vt:lpstr>
      <vt:lpstr>PowerPoint Presentation</vt:lpstr>
      <vt:lpstr>PowerPoint Presentation</vt:lpstr>
      <vt:lpstr>PowerPoint Presentation</vt:lpstr>
      <vt:lpstr>What is Python?</vt:lpstr>
      <vt:lpstr>Why use Python scripting?</vt:lpstr>
      <vt:lpstr>Python basics</vt:lpstr>
      <vt:lpstr>Python basics</vt:lpstr>
      <vt:lpstr>Python basics</vt:lpstr>
      <vt:lpstr>Python Basics</vt:lpstr>
      <vt:lpstr>Python basics</vt:lpstr>
      <vt:lpstr>ArcPy Module</vt:lpstr>
      <vt:lpstr>ArcPy Module</vt:lpstr>
      <vt:lpstr>ArcGIS Python window</vt:lpstr>
      <vt:lpstr>Executing tools in Python</vt:lpstr>
      <vt:lpstr>Executing tools in Python</vt:lpstr>
      <vt:lpstr>Getting tool syntax</vt:lpstr>
      <vt:lpstr>Setting environment variables</vt:lpstr>
      <vt:lpstr>Error Handling</vt:lpstr>
      <vt:lpstr>Geoprocessing messages</vt:lpstr>
      <vt:lpstr>arcpy.GetMessages</vt:lpstr>
      <vt:lpstr>Python error handling</vt:lpstr>
      <vt:lpstr>ArcPy Functions</vt:lpstr>
      <vt:lpstr>ArcPy functions</vt:lpstr>
      <vt:lpstr>Batch processing</vt:lpstr>
      <vt:lpstr>arcpy.ListFeatureClasses</vt:lpstr>
      <vt:lpstr>ArcPy functions -- Describe</vt:lpstr>
      <vt:lpstr>Python script tools</vt:lpstr>
      <vt:lpstr>Receiving arguments</vt:lpstr>
      <vt:lpstr>Connecting parameters</vt:lpstr>
      <vt:lpstr>Python scripting resources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Template</dc:title>
  <dc:creator>Matthew.Sisk@nd.edu</dc:creator>
  <cp:lastModifiedBy>Matthew Sisk</cp:lastModifiedBy>
  <cp:revision>70</cp:revision>
  <cp:lastPrinted>2014-02-26T15:51:10Z</cp:lastPrinted>
  <dcterms:created xsi:type="dcterms:W3CDTF">2013-10-06T02:09:01Z</dcterms:created>
  <dcterms:modified xsi:type="dcterms:W3CDTF">2017-10-24T14:33:43Z</dcterms:modified>
</cp:coreProperties>
</file>