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sldIdLst>
    <p:sldId id="266" r:id="rId2"/>
    <p:sldId id="269" r:id="rId3"/>
    <p:sldId id="275" r:id="rId4"/>
    <p:sldId id="270" r:id="rId5"/>
    <p:sldId id="301" r:id="rId6"/>
    <p:sldId id="271" r:id="rId7"/>
    <p:sldId id="272" r:id="rId8"/>
    <p:sldId id="273" r:id="rId9"/>
    <p:sldId id="280" r:id="rId10"/>
    <p:sldId id="278" r:id="rId11"/>
    <p:sldId id="279" r:id="rId12"/>
    <p:sldId id="282" r:id="rId13"/>
    <p:sldId id="296" r:id="rId14"/>
    <p:sldId id="297" r:id="rId15"/>
    <p:sldId id="298" r:id="rId16"/>
    <p:sldId id="283" r:id="rId17"/>
    <p:sldId id="286" r:id="rId18"/>
    <p:sldId id="281" r:id="rId19"/>
    <p:sldId id="287" r:id="rId20"/>
    <p:sldId id="285" r:id="rId21"/>
    <p:sldId id="302" r:id="rId22"/>
    <p:sldId id="274" r:id="rId23"/>
    <p:sldId id="288" r:id="rId24"/>
    <p:sldId id="290" r:id="rId25"/>
    <p:sldId id="284" r:id="rId26"/>
    <p:sldId id="291" r:id="rId27"/>
    <p:sldId id="292" r:id="rId28"/>
    <p:sldId id="289" r:id="rId29"/>
    <p:sldId id="293" r:id="rId30"/>
    <p:sldId id="295" r:id="rId31"/>
    <p:sldId id="276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B97FC-A9C4-4B4C-8631-C6ACFCFA9E03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A2F1E-BAC9-4ED9-A367-9B5B3EB06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8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 DISTINCT device FROM </a:t>
            </a:r>
            <a:r>
              <a:rPr lang="en-US" altLang="zh-TW" dirty="0" err="1" smtClean="0"/>
              <a:t>public.monitor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A2F1E-BAC9-4ED9-A367-9B5B3EB0666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09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A2F1E-BAC9-4ED9-A367-9B5B3EB0666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06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A2F1E-BAC9-4ED9-A367-9B5B3EB0666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6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A2F1E-BAC9-4ED9-A367-9B5B3EB0666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43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A2F1E-BAC9-4ED9-A367-9B5B3EB0666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3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55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0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8" name="群組 7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1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2" name="矩形 11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25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13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59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460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59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64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401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6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505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690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414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828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516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5000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861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748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961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9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688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736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7284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4256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061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1661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358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658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3378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7973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296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6194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07032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8900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3529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0" y="4669323"/>
            <a:ext cx="9144000" cy="468000"/>
            <a:chOff x="0" y="5257798"/>
            <a:chExt cx="9144000" cy="468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5257798"/>
              <a:ext cx="9144000" cy="468000"/>
              <a:chOff x="0" y="5257798"/>
              <a:chExt cx="9144000" cy="468000"/>
            </a:xfrm>
          </p:grpSpPr>
          <p:pic>
            <p:nvPicPr>
              <p:cNvPr id="15" name="image1.png"/>
              <p:cNvPicPr>
                <a:picLocks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5257798"/>
                <a:ext cx="9144000" cy="46800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0" y="5257798"/>
                <a:ext cx="9144000" cy="468000"/>
              </a:xfrm>
              <a:prstGeom prst="rect">
                <a:avLst/>
              </a:prstGeom>
              <a:solidFill>
                <a:srgbClr val="003948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Shape 4"/>
            <p:cNvSpPr/>
            <p:nvPr/>
          </p:nvSpPr>
          <p:spPr>
            <a:xfrm>
              <a:off x="3124200" y="5414854"/>
              <a:ext cx="2895600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200" b="1">
                  <a:latin typeface="Microsoft JhengHei"/>
                  <a:ea typeface="Microsoft JhengHei"/>
                  <a:cs typeface="Microsoft JhengHei"/>
                  <a:sym typeface="Microsoft JhengHei"/>
                </a:defRPr>
              </a:lvl1pPr>
            </a:lstStyle>
            <a:p>
              <a:r>
                <a:rPr sz="1000" dirty="0">
                  <a:solidFill>
                    <a:schemeClr val="bg1"/>
                  </a:solidFill>
                </a:rPr>
                <a:t>Confidential 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709" y="5419798"/>
              <a:ext cx="19096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92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63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43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6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0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46EB-5D96-48BC-8A3B-1F3D155798BB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9412-E2B5-466C-B887-C099732D7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marcus.se.net/grafana-csv-datasourc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afana.com/grafana/download?edition=oss&amp;pg=get&amp;plcmt=selfmanaged-box1-cta1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rafana.com/tutorials/build-a-panel-plugin/" TargetMode="Externa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prodan.com/2016/a-monitoring-solution-for-docker-hosts-containers-and-containerized-service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grafana/latest/developers/http_api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play.grafana.org/" TargetMode="Externa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Grafana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?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跨</a:t>
            </a:r>
            <a:r>
              <a:rPr lang="zh-TW" altLang="en-US" dirty="0"/>
              <a:t>平台、開源的數據可視化工具，可以做數據監控和數據統計，背後使用</a:t>
            </a:r>
            <a:r>
              <a:rPr lang="en-US" altLang="zh-TW" dirty="0"/>
              <a:t>Go</a:t>
            </a:r>
            <a:r>
              <a:rPr lang="zh-TW" altLang="en-US" dirty="0"/>
              <a:t>語言開發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使用者透過組態連接資料來源之後</a:t>
            </a:r>
            <a:r>
              <a:rPr lang="zh-TW" altLang="en-US" dirty="0" smtClean="0"/>
              <a:t>，就能夠在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瀏覽器</a:t>
            </a:r>
            <a:r>
              <a:rPr lang="zh-TW" altLang="en-US" dirty="0"/>
              <a:t>上顯示資料圖表和警告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支援了很多資料來源，像是</a:t>
            </a:r>
            <a:r>
              <a:rPr lang="en-US" altLang="zh-TW" dirty="0"/>
              <a:t>MSSQL, MySQL, PostgreSQL, </a:t>
            </a:r>
            <a:r>
              <a:rPr lang="en-US" altLang="zh-TW" dirty="0" err="1" smtClean="0"/>
              <a:t>Elasticsearch</a:t>
            </a:r>
            <a:r>
              <a:rPr lang="en-US" altLang="zh-TW" dirty="0"/>
              <a:t>, </a:t>
            </a:r>
            <a:r>
              <a:rPr lang="en-US" altLang="zh-TW" dirty="0" err="1" smtClean="0"/>
              <a:t>InfluxDB</a:t>
            </a:r>
            <a:r>
              <a:rPr lang="en-US" altLang="zh-TW" dirty="0" smtClean="0"/>
              <a:t> </a:t>
            </a:r>
            <a:r>
              <a:rPr lang="en-US" altLang="zh-TW" dirty="0"/>
              <a:t>…. </a:t>
            </a:r>
            <a:r>
              <a:rPr lang="zh-TW" altLang="en-US" dirty="0"/>
              <a:t>等</a:t>
            </a:r>
          </a:p>
          <a:p>
            <a:endParaRPr lang="zh-TW" altLang="en-US" dirty="0"/>
          </a:p>
        </p:txBody>
      </p:sp>
      <p:pic>
        <p:nvPicPr>
          <p:cNvPr id="1026" name="Picture 2" descr="https://lh3.googleusercontent.com/ZzJB40CwQKvwyQ1EjNYqxO887dcF3rvmu-2Js5ESwWgGqpyy29-xDhhUASmIUnSt1HQh4kVYeZLePQuO1kYYqJsW-Db6dgI-Ty0_w6YdwOyle8eg3dN6FxxmCIhN_DmnkCg1ueYbOf-aegMv9UnJG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7" r="347" b="30927"/>
          <a:stretch/>
        </p:blipFill>
        <p:spPr bwMode="auto">
          <a:xfrm>
            <a:off x="6588224" y="3651870"/>
            <a:ext cx="2088232" cy="79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/>
              <a:t>製作儀表板 </a:t>
            </a:r>
            <a:r>
              <a:rPr lang="en-US" altLang="zh-TW" sz="2400" u="sng" dirty="0" smtClean="0"/>
              <a:t>-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Panel</a:t>
            </a:r>
            <a:endParaRPr lang="zh-TW" altLang="en-US" sz="2400" u="sng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11560" y="1431173"/>
            <a:ext cx="7905934" cy="3556019"/>
            <a:chOff x="395536" y="771548"/>
            <a:chExt cx="8497244" cy="382198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771550"/>
              <a:ext cx="8497244" cy="3821983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6331452" y="78253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rgbClr val="FF0000"/>
                  </a:solidFill>
                </a:rPr>
                <a:t>選取圖表分類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076056" y="771549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rgbClr val="FF0000"/>
                  </a:solidFill>
                </a:rPr>
                <a:t>時間區間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547664" y="3435846"/>
              <a:ext cx="1302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rgbClr val="FF0000"/>
                  </a:solidFill>
                </a:rPr>
                <a:t>選擇資料來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源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14323" y="1635646"/>
              <a:ext cx="1302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rgbClr val="FF0000"/>
                  </a:solidFill>
                </a:rPr>
                <a:t>編輯圖表選項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491880" y="771548"/>
              <a:ext cx="1302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rgbClr val="FF0000"/>
                  </a:solidFill>
                </a:rPr>
                <a:t>預覽資料表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95536" y="77155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點選</a:t>
            </a:r>
            <a:r>
              <a:rPr lang="en-US" altLang="zh-TW" dirty="0" smtClean="0"/>
              <a:t>Add a new Panel</a:t>
            </a:r>
            <a:r>
              <a:rPr lang="zh-TW" altLang="en-US" dirty="0" smtClean="0"/>
              <a:t>，進入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編輯畫面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一張</a:t>
            </a:r>
            <a:r>
              <a:rPr lang="en-US" altLang="zh-TW" dirty="0" smtClean="0"/>
              <a:t>Dashboard</a:t>
            </a:r>
            <a:r>
              <a:rPr lang="zh-TW" altLang="en-US" dirty="0" smtClean="0"/>
              <a:t>可包含多個</a:t>
            </a:r>
            <a:r>
              <a:rPr lang="en-US" altLang="zh-TW" dirty="0" smtClean="0"/>
              <a:t>Panel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6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製作儀表板 </a:t>
            </a:r>
            <a:r>
              <a:rPr lang="en-US" altLang="zh-TW" sz="2400" u="sng" dirty="0" smtClean="0"/>
              <a:t>– Panel </a:t>
            </a:r>
            <a:r>
              <a:rPr lang="zh-TW" altLang="en-US" sz="2400" u="sng" dirty="0" smtClean="0"/>
              <a:t>範例</a:t>
            </a:r>
            <a:r>
              <a:rPr lang="en-US" altLang="zh-TW" sz="2400" u="sng" dirty="0" smtClean="0"/>
              <a:t>1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chemeClr val="tx2"/>
                </a:solidFill>
              </a:rPr>
              <a:t>情境</a:t>
            </a:r>
            <a:r>
              <a:rPr lang="en-US" altLang="zh-TW" b="1" dirty="0" smtClean="0">
                <a:solidFill>
                  <a:schemeClr val="tx2"/>
                </a:solidFill>
              </a:rPr>
              <a:t>:</a:t>
            </a:r>
            <a:r>
              <a:rPr lang="zh-TW" altLang="en-US" b="1" dirty="0" smtClean="0">
                <a:solidFill>
                  <a:schemeClr val="tx2"/>
                </a:solidFill>
              </a:rPr>
              <a:t> 查看固定</a:t>
            </a:r>
            <a:r>
              <a:rPr lang="en-US" altLang="zh-TW" b="1" dirty="0" smtClean="0">
                <a:solidFill>
                  <a:schemeClr val="tx2"/>
                </a:solidFill>
              </a:rPr>
              <a:t>30</a:t>
            </a:r>
            <a:r>
              <a:rPr lang="zh-TW" altLang="en-US" b="1" dirty="0" smtClean="0">
                <a:solidFill>
                  <a:schemeClr val="tx2"/>
                </a:solidFill>
              </a:rPr>
              <a:t>分鐘前模</a:t>
            </a:r>
            <a:r>
              <a:rPr lang="zh-TW" altLang="en-US" b="1" dirty="0">
                <a:solidFill>
                  <a:schemeClr val="tx2"/>
                </a:solidFill>
              </a:rPr>
              <a:t>擬</a:t>
            </a:r>
            <a:r>
              <a:rPr lang="zh-TW" altLang="en-US" b="1" dirty="0" smtClean="0">
                <a:solidFill>
                  <a:schemeClr val="tx2"/>
                </a:solidFill>
              </a:rPr>
              <a:t>的</a:t>
            </a:r>
            <a:r>
              <a:rPr lang="en-US" altLang="zh-TW" b="1" dirty="0" smtClean="0">
                <a:solidFill>
                  <a:schemeClr val="tx2"/>
                </a:solidFill>
              </a:rPr>
              <a:t>CPU</a:t>
            </a:r>
            <a:r>
              <a:rPr lang="zh-TW" altLang="en-US" b="1" dirty="0" smtClean="0">
                <a:solidFill>
                  <a:schemeClr val="tx2"/>
                </a:solidFill>
              </a:rPr>
              <a:t>或</a:t>
            </a:r>
            <a:r>
              <a:rPr lang="en-US" altLang="zh-TW" b="1" dirty="0" smtClean="0">
                <a:solidFill>
                  <a:schemeClr val="tx2"/>
                </a:solidFill>
              </a:rPr>
              <a:t>Memory</a:t>
            </a:r>
            <a:r>
              <a:rPr lang="zh-TW" altLang="en-US" b="1" dirty="0" smtClean="0">
                <a:solidFill>
                  <a:schemeClr val="tx2"/>
                </a:solidFill>
              </a:rPr>
              <a:t>使用百分比狀況</a:t>
            </a:r>
            <a:endParaRPr lang="en-US" altLang="zh-TW" b="1" dirty="0" smtClean="0">
              <a:solidFill>
                <a:schemeClr val="tx2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步驟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 Data source 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 PostgreSQL</a:t>
            </a:r>
          </a:p>
          <a:p>
            <a:r>
              <a:rPr lang="en-US" altLang="zh-TW" dirty="0" smtClean="0"/>
              <a:t>2. Query options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/>
              <a:t>Relative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設定為 </a:t>
            </a:r>
            <a:r>
              <a:rPr lang="en-US" altLang="zh-TW" dirty="0" smtClean="0"/>
              <a:t>5m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編輯 </a:t>
            </a:r>
            <a:r>
              <a:rPr lang="en-US" altLang="zh-TW" dirty="0" smtClean="0"/>
              <a:t>Query A</a:t>
            </a:r>
            <a:r>
              <a:rPr lang="zh-TW" altLang="en-US" dirty="0" smtClean="0"/>
              <a:t> 條件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60376"/>
            <a:ext cx="7920880" cy="15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製作儀表板 </a:t>
            </a:r>
            <a:r>
              <a:rPr lang="en-US" altLang="zh-TW" sz="2400" u="sng" dirty="0" smtClean="0"/>
              <a:t>– Panel </a:t>
            </a:r>
            <a:r>
              <a:rPr lang="zh-TW" altLang="en-US" sz="2400" u="sng" dirty="0" smtClean="0"/>
              <a:t>範例</a:t>
            </a:r>
            <a:r>
              <a:rPr lang="en-US" altLang="zh-TW" sz="2400" u="sng" dirty="0" smtClean="0"/>
              <a:t>1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843558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3. Panel options &gt; Title </a:t>
            </a:r>
            <a:r>
              <a:rPr lang="zh-TW" altLang="en-US" dirty="0" smtClean="0"/>
              <a:t>設定為 </a:t>
            </a:r>
            <a:r>
              <a:rPr lang="en-US" altLang="zh-TW" dirty="0" smtClean="0"/>
              <a:t>$</a:t>
            </a:r>
            <a:r>
              <a:rPr lang="en-US" altLang="zh-TW" dirty="0" err="1"/>
              <a:t>DeviceType</a:t>
            </a:r>
            <a:r>
              <a:rPr lang="en-US" altLang="zh-TW" dirty="0"/>
              <a:t> (CPU)</a:t>
            </a:r>
            <a:endParaRPr lang="en-US" altLang="zh-TW" dirty="0" smtClean="0"/>
          </a:p>
          <a:p>
            <a:r>
              <a:rPr lang="en-US" altLang="zh-TW" dirty="0" smtClean="0"/>
              <a:t>4. Standard options &gt; Unit </a:t>
            </a:r>
            <a:r>
              <a:rPr lang="zh-TW" altLang="en-US" dirty="0" smtClean="0"/>
              <a:t>設定為 </a:t>
            </a:r>
            <a:r>
              <a:rPr lang="en-US" altLang="zh-TW" dirty="0" smtClean="0"/>
              <a:t>Percent (0.0-1.0)</a:t>
            </a:r>
          </a:p>
          <a:p>
            <a:r>
              <a:rPr lang="en-US" altLang="zh-TW" dirty="0" smtClean="0"/>
              <a:t>5. Axis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Soft max </a:t>
            </a:r>
            <a:r>
              <a:rPr lang="zh-TW" altLang="en-US" dirty="0" smtClean="0"/>
              <a:t>設為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Soft min </a:t>
            </a:r>
            <a:r>
              <a:rPr lang="zh-TW" altLang="en-US" dirty="0" smtClean="0"/>
              <a:t>設</a:t>
            </a:r>
            <a:r>
              <a:rPr lang="zh-TW" altLang="en-US" dirty="0"/>
              <a:t>為 </a:t>
            </a:r>
            <a:r>
              <a:rPr lang="en-US" altLang="zh-TW" dirty="0" smtClean="0"/>
              <a:t>0 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 編輯 </a:t>
            </a:r>
            <a:r>
              <a:rPr lang="en-US" altLang="zh-TW" dirty="0"/>
              <a:t>Query </a:t>
            </a:r>
            <a:r>
              <a:rPr lang="en-US" altLang="zh-TW" dirty="0" smtClean="0"/>
              <a:t>B</a:t>
            </a:r>
            <a:r>
              <a:rPr lang="zh-TW" altLang="en-US" dirty="0" smtClean="0"/>
              <a:t> 條件，新增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秒移動平均線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9702"/>
            <a:ext cx="7956884" cy="14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製作儀表板 </a:t>
            </a:r>
            <a:r>
              <a:rPr lang="en-US" altLang="zh-TW" sz="2400" u="sng" dirty="0" smtClean="0"/>
              <a:t>– Panel </a:t>
            </a:r>
            <a:r>
              <a:rPr lang="zh-TW" altLang="en-US" sz="2400" u="sng" dirty="0" smtClean="0"/>
              <a:t>範例</a:t>
            </a:r>
            <a:r>
              <a:rPr lang="en-US" altLang="zh-TW" sz="2400" u="sng" dirty="0" smtClean="0"/>
              <a:t>1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完成後如下圖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可以試著將圖表改成</a:t>
            </a:r>
            <a:r>
              <a:rPr lang="en-US" altLang="zh-TW" dirty="0" smtClean="0"/>
              <a:t>Time series</a:t>
            </a:r>
            <a:r>
              <a:rPr lang="zh-TW" altLang="en-US" dirty="0" smtClean="0"/>
              <a:t>外的類型，呈現不同效果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516353"/>
            <a:ext cx="5040560" cy="209025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306725"/>
            <a:ext cx="4680520" cy="24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製作儀表板 </a:t>
            </a:r>
            <a:r>
              <a:rPr lang="en-US" altLang="zh-TW" sz="2400" u="sng" dirty="0" smtClean="0"/>
              <a:t>– Panel </a:t>
            </a:r>
            <a:r>
              <a:rPr lang="zh-TW" altLang="en-US" sz="2400" u="sng" dirty="0" smtClean="0"/>
              <a:t>範例</a:t>
            </a:r>
            <a:r>
              <a:rPr lang="en-US" altLang="zh-TW" sz="2400" u="sng" dirty="0" smtClean="0"/>
              <a:t>2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tx2"/>
                </a:solidFill>
              </a:rPr>
              <a:t>情境</a:t>
            </a:r>
            <a:r>
              <a:rPr lang="en-US" altLang="zh-TW" b="1" dirty="0">
                <a:solidFill>
                  <a:schemeClr val="tx2"/>
                </a:solidFill>
              </a:rPr>
              <a:t>:</a:t>
            </a:r>
            <a:r>
              <a:rPr lang="zh-TW" altLang="en-US" b="1" dirty="0">
                <a:solidFill>
                  <a:schemeClr val="tx2"/>
                </a:solidFill>
              </a:rPr>
              <a:t> </a:t>
            </a:r>
            <a:r>
              <a:rPr lang="zh-TW" altLang="en-US" b="1" dirty="0" smtClean="0">
                <a:solidFill>
                  <a:schemeClr val="tx2"/>
                </a:solidFill>
              </a:rPr>
              <a:t>查看各裝置的平均</a:t>
            </a:r>
            <a:r>
              <a:rPr lang="en-US" altLang="zh-TW" b="1" dirty="0" smtClean="0">
                <a:solidFill>
                  <a:schemeClr val="tx2"/>
                </a:solidFill>
              </a:rPr>
              <a:t>CPU</a:t>
            </a:r>
            <a:r>
              <a:rPr lang="zh-TW" altLang="en-US" b="1" dirty="0" smtClean="0">
                <a:solidFill>
                  <a:schemeClr val="tx2"/>
                </a:solidFill>
              </a:rPr>
              <a:t>使用比例</a:t>
            </a:r>
            <a:endParaRPr lang="en-US" altLang="zh-TW" b="1" dirty="0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879661"/>
            <a:ext cx="457200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zh-TW" altLang="en-US" sz="1200" dirty="0"/>
              <a:t>SELECT  device,  avg(value) AS </a:t>
            </a:r>
            <a:r>
              <a:rPr lang="en-US" altLang="zh-TW" sz="1200" dirty="0" smtClean="0"/>
              <a:t>average</a:t>
            </a:r>
          </a:p>
          <a:p>
            <a:r>
              <a:rPr lang="zh-TW" altLang="en-US" sz="1200" dirty="0" smtClean="0"/>
              <a:t>FROM monitor</a:t>
            </a:r>
            <a:endParaRPr lang="en-US" altLang="zh-TW" sz="1200" dirty="0" smtClean="0"/>
          </a:p>
          <a:p>
            <a:r>
              <a:rPr lang="zh-TW" altLang="en-US" sz="1200" dirty="0" smtClean="0"/>
              <a:t>WHERE  </a:t>
            </a:r>
            <a:r>
              <a:rPr lang="zh-TW" altLang="en-US" sz="1200" dirty="0"/>
              <a:t>$__timeFilter("time"</a:t>
            </a:r>
            <a:r>
              <a:rPr lang="zh-TW" altLang="en-US" sz="1200" dirty="0" smtClean="0"/>
              <a:t>)</a:t>
            </a:r>
            <a:endParaRPr lang="en-US" altLang="zh-TW" sz="1200" dirty="0" smtClean="0"/>
          </a:p>
          <a:p>
            <a:r>
              <a:rPr lang="zh-TW" altLang="en-US" sz="1200" dirty="0" smtClean="0"/>
              <a:t>GROUP </a:t>
            </a:r>
            <a:r>
              <a:rPr lang="zh-TW" altLang="en-US" sz="1200" dirty="0"/>
              <a:t>BY </a:t>
            </a:r>
            <a:r>
              <a:rPr lang="zh-TW" altLang="en-US" sz="1200" dirty="0" smtClean="0"/>
              <a:t>device</a:t>
            </a:r>
            <a:endParaRPr lang="en-US" altLang="zh-TW" sz="1200" dirty="0" smtClean="0"/>
          </a:p>
          <a:p>
            <a:r>
              <a:rPr lang="en-US" altLang="zh-TW" sz="1200" dirty="0"/>
              <a:t>ORDER BY </a:t>
            </a:r>
            <a:r>
              <a:rPr lang="en-US" altLang="zh-TW" sz="1200" dirty="0" smtClean="0"/>
              <a:t>device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95536" y="123333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1. Data source </a:t>
            </a:r>
            <a:r>
              <a:rPr lang="zh-TW" altLang="en-US" dirty="0"/>
              <a:t>選擇</a:t>
            </a:r>
            <a:r>
              <a:rPr lang="en-US" altLang="zh-TW" dirty="0"/>
              <a:t> </a:t>
            </a:r>
            <a:r>
              <a:rPr lang="en-US" altLang="zh-TW" dirty="0" smtClean="0"/>
              <a:t>PostgreSQL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Edit SQL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Format as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，輸入以下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395536" y="3003798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3. </a:t>
            </a:r>
            <a:r>
              <a:rPr lang="en-US" altLang="zh-TW" dirty="0"/>
              <a:t>Standard options &gt; Unit </a:t>
            </a:r>
            <a:r>
              <a:rPr lang="zh-TW" altLang="en-US" dirty="0"/>
              <a:t>設定為 </a:t>
            </a:r>
            <a:r>
              <a:rPr lang="en-US" altLang="zh-TW" dirty="0"/>
              <a:t>Percent (0.0-1.0)</a:t>
            </a:r>
          </a:p>
          <a:p>
            <a:r>
              <a:rPr lang="en-US" altLang="zh-TW" dirty="0" smtClean="0"/>
              <a:t>4. </a:t>
            </a:r>
            <a:r>
              <a:rPr lang="en-US" altLang="zh-TW" dirty="0"/>
              <a:t>Axis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Soft max </a:t>
            </a:r>
            <a:r>
              <a:rPr lang="zh-TW" altLang="en-US" dirty="0"/>
              <a:t>設為 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Soft min </a:t>
            </a:r>
            <a:r>
              <a:rPr lang="zh-TW" altLang="en-US" dirty="0"/>
              <a:t>設為 </a:t>
            </a:r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設定顏色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/>
              <a:t>Bar </a:t>
            </a:r>
            <a:r>
              <a:rPr lang="en-US" altLang="zh-TW" dirty="0" smtClean="0"/>
              <a:t>chart &gt; Color</a:t>
            </a:r>
            <a:r>
              <a:rPr lang="en-US" altLang="zh-TW" dirty="0"/>
              <a:t> by </a:t>
            </a:r>
            <a:r>
              <a:rPr lang="en-US" altLang="zh-TW" dirty="0" smtClean="0"/>
              <a:t>field: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Standard </a:t>
            </a:r>
            <a:r>
              <a:rPr lang="en-US" altLang="zh-TW" dirty="0" smtClean="0"/>
              <a:t>options &gt; Color</a:t>
            </a:r>
            <a:r>
              <a:rPr lang="en-US" altLang="zh-TW" dirty="0"/>
              <a:t> </a:t>
            </a:r>
            <a:r>
              <a:rPr lang="en-US" altLang="zh-TW" dirty="0" smtClean="0"/>
              <a:t>scheme: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Green-Yellow-Red (by value)</a:t>
            </a:r>
          </a:p>
        </p:txBody>
      </p:sp>
    </p:spTree>
    <p:extLst>
      <p:ext uri="{BB962C8B-B14F-4D97-AF65-F5344CB8AC3E}">
        <p14:creationId xmlns:p14="http://schemas.microsoft.com/office/powerpoint/2010/main" val="25722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製作儀表板 </a:t>
            </a:r>
            <a:r>
              <a:rPr lang="en-US" altLang="zh-TW" sz="2400" u="sng" dirty="0" smtClean="0"/>
              <a:t>– Panel </a:t>
            </a:r>
            <a:r>
              <a:rPr lang="zh-TW" altLang="en-US" sz="2400" u="sng" dirty="0" smtClean="0"/>
              <a:t>範例</a:t>
            </a:r>
            <a:r>
              <a:rPr lang="en-US" altLang="zh-TW" sz="2400" u="sng" dirty="0" smtClean="0"/>
              <a:t>2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完成後如下圖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83995"/>
            <a:ext cx="5222354" cy="22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外部插件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Grafana Plugins</a:t>
            </a:r>
            <a:r>
              <a:rPr lang="zh-TW" altLang="en-US" dirty="0" smtClean="0"/>
              <a:t>是一個共享平台，上面有很多非官方所開發好用</a:t>
            </a:r>
            <a:r>
              <a:rPr lang="zh-TW" altLang="en-US" dirty="0"/>
              <a:t>的</a:t>
            </a:r>
            <a:r>
              <a:rPr lang="zh-TW" altLang="en-US" dirty="0" smtClean="0"/>
              <a:t>第三方套件，例如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API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CSV</a:t>
            </a:r>
            <a:r>
              <a:rPr lang="zh-TW" altLang="en-US" dirty="0" smtClean="0"/>
              <a:t>等，提供更多元繫結</a:t>
            </a:r>
            <a:r>
              <a:rPr lang="en-US" altLang="zh-TW" dirty="0" err="1" smtClean="0"/>
              <a:t>DataSource</a:t>
            </a:r>
            <a:r>
              <a:rPr lang="zh-TW" altLang="en-US" dirty="0" smtClean="0"/>
              <a:t>的方</a:t>
            </a:r>
            <a:r>
              <a:rPr lang="zh-TW" altLang="en-US" dirty="0"/>
              <a:t>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左側</a:t>
            </a:r>
            <a:r>
              <a:rPr lang="en-US" altLang="zh-TW" dirty="0"/>
              <a:t>Menu</a:t>
            </a:r>
            <a:r>
              <a:rPr lang="zh-TW" altLang="en-US" dirty="0"/>
              <a:t>點選</a:t>
            </a:r>
            <a:r>
              <a:rPr lang="en-US" altLang="zh-TW" dirty="0" smtClean="0"/>
              <a:t>Configuration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Plugins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尋找</a:t>
            </a:r>
            <a:r>
              <a:rPr lang="en-US" altLang="zh-TW" dirty="0" smtClean="0"/>
              <a:t>csv &gt; Install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4" y="1990174"/>
            <a:ext cx="3600400" cy="22055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8799"/>
          <a:stretch/>
        </p:blipFill>
        <p:spPr>
          <a:xfrm>
            <a:off x="4090213" y="1990174"/>
            <a:ext cx="4392487" cy="216044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3438" y="4282535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https://marcus.se.net/grafana-csv-datasource/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7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外部插件 </a:t>
            </a:r>
            <a:r>
              <a:rPr lang="en-US" altLang="zh-TW" sz="2400" u="sng" dirty="0" smtClean="0"/>
              <a:t>CSV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CSV </a:t>
            </a:r>
            <a:r>
              <a:rPr lang="en-US" altLang="zh-TW" dirty="0" err="1" smtClean="0"/>
              <a:t>Datasource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Local</a:t>
            </a:r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填入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檔案路徑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datasources</a:t>
            </a:r>
            <a:r>
              <a:rPr lang="en-US" altLang="zh-TW" dirty="0"/>
              <a:t>/test.csv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40196"/>
          <a:stretch/>
        </p:blipFill>
        <p:spPr>
          <a:xfrm>
            <a:off x="395536" y="1923678"/>
            <a:ext cx="2880320" cy="216044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923678"/>
            <a:ext cx="5256584" cy="24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/>
              <a:t>外部插</a:t>
            </a:r>
            <a:r>
              <a:rPr lang="zh-TW" altLang="en-US" sz="2400" u="sng" dirty="0" smtClean="0"/>
              <a:t>件 </a:t>
            </a:r>
            <a:r>
              <a:rPr lang="en-US" altLang="zh-TW" sz="2400" u="sng" dirty="0" smtClean="0"/>
              <a:t>CSV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- </a:t>
            </a:r>
            <a:r>
              <a:rPr lang="en-US" altLang="zh-TW" sz="2400" u="sng" dirty="0"/>
              <a:t>Error </a:t>
            </a:r>
            <a:r>
              <a:rPr lang="zh-TW" altLang="en-US" sz="2400" u="sng" dirty="0" smtClean="0"/>
              <a:t>排除</a:t>
            </a:r>
            <a:endParaRPr lang="en-US" altLang="zh-TW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解決方式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打開</a:t>
            </a:r>
            <a:r>
              <a:rPr lang="en-US" altLang="zh-TW" dirty="0"/>
              <a:t> 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grafana</a:t>
            </a:r>
            <a:r>
              <a:rPr lang="en-US" altLang="zh-TW" dirty="0"/>
              <a:t>/grafana.ini </a:t>
            </a:r>
            <a:endParaRPr lang="en-US" altLang="zh-TW" dirty="0" smtClean="0"/>
          </a:p>
          <a:p>
            <a:r>
              <a:rPr lang="zh-TW" altLang="en-US" dirty="0" smtClean="0"/>
              <a:t>增加以下兩行</a:t>
            </a:r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467544" y="3079874"/>
            <a:ext cx="595840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plugin.marcusolsson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-csv-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allow_local_mode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15955"/>
          <a:stretch/>
        </p:blipFill>
        <p:spPr>
          <a:xfrm>
            <a:off x="467544" y="1059582"/>
            <a:ext cx="5007655" cy="9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/>
              <a:t>外部</a:t>
            </a:r>
            <a:r>
              <a:rPr lang="zh-TW" altLang="en-US" sz="2400" u="sng" dirty="0" smtClean="0"/>
              <a:t>插件 </a:t>
            </a:r>
            <a:r>
              <a:rPr lang="en-US" altLang="zh-TW" sz="2400" u="sng" dirty="0" smtClean="0"/>
              <a:t>CSV</a:t>
            </a:r>
            <a:endParaRPr lang="en-US" altLang="zh-TW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csv</a:t>
            </a:r>
            <a:r>
              <a:rPr lang="zh-TW" altLang="en-US" dirty="0" smtClean="0"/>
              <a:t>讀出來的格式均為字串，需另作時間轉換設定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輸入要做視覺化的資料欄位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6152"/>
          <a:stretch/>
        </p:blipFill>
        <p:spPr>
          <a:xfrm>
            <a:off x="755576" y="1441258"/>
            <a:ext cx="6169992" cy="12918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769098"/>
            <a:ext cx="6226922" cy="21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安裝</a:t>
            </a:r>
            <a:r>
              <a:rPr lang="zh-TW" altLang="en-US" sz="2400" u="sng" dirty="0"/>
              <a:t>及啟動</a:t>
            </a:r>
            <a:r>
              <a:rPr lang="zh-TW" altLang="en-US" sz="2400" u="sng" dirty="0" smtClean="0"/>
              <a:t>方式 </a:t>
            </a:r>
            <a:r>
              <a:rPr lang="en-US" altLang="zh-TW" sz="2400" u="sng" dirty="0"/>
              <a:t>- 1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到官網下載</a:t>
            </a:r>
            <a:r>
              <a:rPr lang="en-US" altLang="zh-TW" dirty="0" err="1" smtClean="0"/>
              <a:t>grafana</a:t>
            </a:r>
            <a:r>
              <a:rPr lang="en-US" altLang="zh-TW" dirty="0" smtClean="0"/>
              <a:t>  (</a:t>
            </a:r>
            <a:r>
              <a:rPr lang="zh-TW" altLang="en-US" dirty="0"/>
              <a:t>需注意版本）</a:t>
            </a:r>
          </a:p>
          <a:p>
            <a:r>
              <a:rPr lang="en-US" altLang="zh-TW" sz="1200" u="sng" dirty="0">
                <a:hlinkClick r:id="rId2"/>
              </a:rPr>
              <a:t>https://</a:t>
            </a:r>
            <a:r>
              <a:rPr lang="en-US" altLang="zh-TW" sz="1200" u="sng" dirty="0" smtClean="0">
                <a:hlinkClick r:id="rId2"/>
              </a:rPr>
              <a:t>grafana.com/grafana/download?edition=oss&amp;pg=get&amp;plcmt=selfmanaged-box1-cta1</a:t>
            </a:r>
            <a:endParaRPr lang="en-US" altLang="zh-TW" sz="1200" u="sng" dirty="0" smtClean="0"/>
          </a:p>
          <a:p>
            <a:endParaRPr lang="zh-TW" altLang="en-US" dirty="0"/>
          </a:p>
        </p:txBody>
      </p:sp>
      <p:pic>
        <p:nvPicPr>
          <p:cNvPr id="2053" name="Picture 5" descr="https://lh5.googleusercontent.com/X29qWVoqziGlgurCuci1lSDSJvYlSC2jixQCoN9AtcfmE5FWeHKhMTcQG8wwFtDL6Y9nokc8mAjUCmTLKa0oo5VkucOH-KczcbP-Ec_QepDuTQOo4O-HH1lbpC3pFYWoGhBZmRnt0XOhJsubS_LGX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0278"/>
            <a:ext cx="6282457" cy="28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6.googleusercontent.com/_0KnFNNfG0otyvkXOcFdzLUHgct3cINCVtkAfrt7DmB9s-7tZ8BU2IlU9HtcnG7Q-pJivsyX1wIwANU4VxCajUoAMJUqXlRhOeVc52-W3s5NpMhbkTOI6ZRucQn9E9hnB_FhNi1M8VL9URsmiDG6A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51670"/>
            <a:ext cx="3319559" cy="25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31934" y="1628208"/>
            <a:ext cx="1451160" cy="187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7860" y="3464464"/>
            <a:ext cx="2611874" cy="186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客製化 </a:t>
            </a:r>
            <a:r>
              <a:rPr lang="en-US" altLang="zh-TW" sz="2400" u="sng" dirty="0" smtClean="0"/>
              <a:t>Panel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如何建立出自己的</a:t>
            </a:r>
            <a:r>
              <a:rPr lang="en-US" altLang="zh-TW" dirty="0" err="1" smtClean="0"/>
              <a:t>Grafana</a:t>
            </a:r>
            <a:r>
              <a:rPr lang="en-US" altLang="zh-TW" dirty="0" smtClean="0"/>
              <a:t> panel</a:t>
            </a:r>
            <a:r>
              <a:rPr lang="zh-TW" altLang="en-US" dirty="0" smtClean="0"/>
              <a:t>插件</a:t>
            </a:r>
            <a:r>
              <a:rPr lang="en-US" altLang="zh-TW" dirty="0" smtClean="0"/>
              <a:t>?</a:t>
            </a:r>
          </a:p>
          <a:p>
            <a:r>
              <a:rPr lang="en-US" altLang="zh-TW" dirty="0">
                <a:hlinkClick r:id="rId2"/>
              </a:rPr>
              <a:t>https://grafana.com/tutorials/build-a-panel-plugin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需使用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React</a:t>
            </a:r>
            <a:r>
              <a:rPr lang="zh-TW" altLang="en-US" dirty="0" smtClean="0"/>
              <a:t> 框架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自製</a:t>
            </a:r>
            <a:r>
              <a:rPr lang="en-US" altLang="zh-TW" dirty="0" smtClean="0"/>
              <a:t>plugin</a:t>
            </a:r>
            <a:r>
              <a:rPr lang="zh-TW" altLang="en-US" dirty="0" smtClean="0"/>
              <a:t>範例資料夾 </a:t>
            </a:r>
            <a:endParaRPr lang="en-US" altLang="zh-TW" dirty="0" smtClean="0"/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grafana</a:t>
            </a:r>
            <a:r>
              <a:rPr lang="en-US" altLang="zh-TW" dirty="0" smtClean="0"/>
              <a:t>/plugins/test-</a:t>
            </a:r>
            <a:r>
              <a:rPr lang="en-US" altLang="zh-TW" dirty="0" err="1" smtClean="0"/>
              <a:t>grafana</a:t>
            </a:r>
            <a:r>
              <a:rPr lang="en-US" altLang="zh-TW" dirty="0" smtClean="0"/>
              <a:t>-plugin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43758"/>
            <a:ext cx="5869228" cy="19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699542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TW" altLang="en-US" sz="4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實作</a:t>
            </a:r>
            <a:endParaRPr lang="en-US" altLang="zh-TW" sz="4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TW" altLang="en-US" sz="4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服務監控</a:t>
            </a:r>
            <a:r>
              <a:rPr lang="zh-TW" altLang="en-US" sz="4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</a:t>
            </a:r>
          </a:p>
          <a:p>
            <a:pPr algn="ctr"/>
            <a:endParaRPr lang="zh-TW" altLang="en-US" sz="4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TW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916"/>
          <a:stretch/>
        </p:blipFill>
        <p:spPr>
          <a:xfrm>
            <a:off x="0" y="3003798"/>
            <a:ext cx="9144000" cy="17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實作服務監控系統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88977" y="77155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設計</a:t>
            </a:r>
            <a:r>
              <a:rPr lang="zh-TW" altLang="en-US" dirty="0"/>
              <a:t>概念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122" name="Picture 2" descr="https://lh3.googleusercontent.com/CQAKU0D50NHD8KPQ7fUlMtzrqucT8gmQ2tRFqpmEK7JTotRxOVKVzk8ufHrdYCM5FWg5-nzVsLC8dMSwWICm0foj7PD9r_vGLFw4fDiMsK-BuNIWGDlOZvlQDCmtR0ZEKs0xYyu1auTLMTlkluoE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9722"/>
            <a:ext cx="5184576" cy="29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3696" y="4058106"/>
            <a:ext cx="877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/>
            </a:r>
            <a:br>
              <a:rPr lang="en-US" altLang="zh-TW" sz="1200" dirty="0"/>
            </a:br>
            <a:r>
              <a:rPr lang="en-US" altLang="zh-TW" sz="1200" dirty="0"/>
              <a:t>Reference: </a:t>
            </a:r>
            <a:r>
              <a:rPr lang="en-US" altLang="zh-TW" sz="1200" u="sng" dirty="0">
                <a:hlinkClick r:id="rId3"/>
              </a:rPr>
              <a:t>https://stefanprodan.com/2016/a-monitoring-solution-for-docker-hosts-containers-and-containerized-services/</a:t>
            </a:r>
            <a:endParaRPr lang="zh-TW" altLang="en-US" sz="12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309257" y="1275606"/>
            <a:ext cx="4705638" cy="2232248"/>
            <a:chOff x="3309257" y="1275606"/>
            <a:chExt cx="4705638" cy="2232248"/>
          </a:xfrm>
        </p:grpSpPr>
        <p:sp>
          <p:nvSpPr>
            <p:cNvPr id="5" name="矩形 4"/>
            <p:cNvSpPr/>
            <p:nvPr/>
          </p:nvSpPr>
          <p:spPr>
            <a:xfrm>
              <a:off x="3309257" y="1851670"/>
              <a:ext cx="2918927" cy="1656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4218090" y="1275606"/>
              <a:ext cx="3796805" cy="372789"/>
              <a:chOff x="4218090" y="1275606"/>
              <a:chExt cx="3796805" cy="372789"/>
            </a:xfrm>
          </p:grpSpPr>
          <p:cxnSp>
            <p:nvCxnSpPr>
              <p:cNvPr id="7" name="直線單箭頭接點 6"/>
              <p:cNvCxnSpPr/>
              <p:nvPr/>
            </p:nvCxnSpPr>
            <p:spPr>
              <a:xfrm>
                <a:off x="4218090" y="1463729"/>
                <a:ext cx="72008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/>
              <p:cNvSpPr txBox="1"/>
              <p:nvPr/>
            </p:nvSpPr>
            <p:spPr>
              <a:xfrm>
                <a:off x="4957057" y="1279063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Alerting</a:t>
                </a:r>
                <a:endParaRPr lang="zh-TW" altLang="en-US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13" name="直線單箭頭接點 12"/>
              <p:cNvCxnSpPr/>
              <p:nvPr/>
            </p:nvCxnSpPr>
            <p:spPr>
              <a:xfrm>
                <a:off x="5911452" y="1460272"/>
                <a:ext cx="72008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6650419" y="1275606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Send Email</a:t>
                </a:r>
                <a:endParaRPr lang="zh-TW" altLang="en-US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8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86194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設置 </a:t>
            </a:r>
            <a:r>
              <a:rPr lang="en-US" altLang="zh-TW" sz="2400" u="sng" dirty="0"/>
              <a:t>Grafana Provisioning</a:t>
            </a:r>
          </a:p>
          <a:p>
            <a:endParaRPr lang="zh-TW" altLang="en-US" sz="2400" u="sng" dirty="0"/>
          </a:p>
        </p:txBody>
      </p:sp>
      <p:sp>
        <p:nvSpPr>
          <p:cNvPr id="3" name="矩形 2"/>
          <p:cNvSpPr/>
          <p:nvPr/>
        </p:nvSpPr>
        <p:spPr>
          <a:xfrm>
            <a:off x="395536" y="771550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只要</a:t>
            </a:r>
            <a:r>
              <a:rPr lang="zh-TW" altLang="en-US" dirty="0"/>
              <a:t>撰寫符合特定格式的描述檔，在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Grafana</a:t>
            </a:r>
            <a:r>
              <a:rPr lang="zh-TW" altLang="en-US" dirty="0" smtClean="0"/>
              <a:t>時</a:t>
            </a:r>
            <a:r>
              <a:rPr lang="zh-TW" altLang="en-US" dirty="0"/>
              <a:t>就能產生預設的</a:t>
            </a:r>
            <a:r>
              <a:rPr lang="en-US" altLang="zh-TW" dirty="0"/>
              <a:t>Dashboard</a:t>
            </a:r>
            <a:r>
              <a:rPr lang="zh-TW" altLang="en-US" dirty="0"/>
              <a:t>、</a:t>
            </a:r>
            <a:r>
              <a:rPr lang="en-US" altLang="zh-TW" dirty="0" err="1" smtClean="0"/>
              <a:t>DataSouce</a:t>
            </a:r>
            <a:r>
              <a:rPr lang="zh-TW" altLang="en-US" dirty="0"/>
              <a:t>或是</a:t>
            </a:r>
            <a:r>
              <a:rPr lang="en-US" altLang="zh-TW" dirty="0"/>
              <a:t>Alerting</a:t>
            </a:r>
            <a:endParaRPr lang="zh-TW" altLang="en-US" dirty="0"/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2682" y="1602547"/>
            <a:ext cx="696652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volumes</a:t>
            </a:r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./</a:t>
            </a:r>
            <a:r>
              <a:rPr lang="en-US" altLang="zh-TW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grafana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/provisioning/:/</a:t>
            </a:r>
            <a:r>
              <a:rPr lang="en-US" altLang="zh-TW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etc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grafana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/provisioning/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2" y="2283718"/>
            <a:ext cx="3208447" cy="20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86194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用 </a:t>
            </a:r>
            <a:r>
              <a:rPr lang="en-US" altLang="zh-TW" sz="2400" u="sng" dirty="0" smtClean="0"/>
              <a:t>Docker</a:t>
            </a:r>
            <a:r>
              <a:rPr lang="zh-TW" altLang="en-US" sz="2400" u="sng" dirty="0" smtClean="0"/>
              <a:t> 啟動</a:t>
            </a:r>
            <a:r>
              <a:rPr lang="zh-TW" altLang="en-US" sz="2400" u="sng" dirty="0"/>
              <a:t>服務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4" y="971592"/>
            <a:ext cx="6696075" cy="266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4" y="1491630"/>
            <a:ext cx="7476210" cy="19041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4" y="3508430"/>
            <a:ext cx="7492122" cy="10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Grafana Alerting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透過設定</a:t>
            </a:r>
            <a:r>
              <a:rPr lang="en-US" altLang="zh-TW" dirty="0" smtClean="0"/>
              <a:t>Alert</a:t>
            </a:r>
            <a:r>
              <a:rPr lang="zh-TW" altLang="en-US" dirty="0" smtClean="0"/>
              <a:t>的閥值和</a:t>
            </a:r>
            <a:r>
              <a:rPr lang="en-US" altLang="zh-TW" dirty="0" smtClean="0"/>
              <a:t>Policy</a:t>
            </a:r>
            <a:r>
              <a:rPr lang="zh-TW" altLang="en-US" dirty="0" smtClean="0"/>
              <a:t>，觸發後並將訊息傳遞出去。</a:t>
            </a:r>
            <a:endParaRPr lang="en-US" altLang="zh-TW" dirty="0"/>
          </a:p>
        </p:txBody>
      </p:sp>
      <p:pic>
        <p:nvPicPr>
          <p:cNvPr id="1026" name="Picture 2" descr="https://lh3.googleusercontent.com/oC8byIrOusduGHwzkYLPJL7B3Ruy8YYopGr6hgOkoZqVsWm_3sQqjU41pq-aXzF-x5e00EQIxNiJPwpA_sac93unXuSSV7LnAKVgFH9akl6zz7PObg5fIAaNuCJETi8sFzKHOHRM4J3RyR7_D3hll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0" b="12581"/>
          <a:stretch/>
        </p:blipFill>
        <p:spPr bwMode="auto">
          <a:xfrm>
            <a:off x="423302" y="1140882"/>
            <a:ext cx="8010651" cy="17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23302" y="2836788"/>
            <a:ext cx="5732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Alert</a:t>
            </a:r>
            <a:r>
              <a:rPr lang="zh-TW" altLang="en-US" dirty="0" smtClean="0"/>
              <a:t>的四個狀態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1028" name="Picture 4" descr="https://lh5.googleusercontent.com/5Y51v4TGJOtBGCi6F5ImauZZflD3BQ--1ue1oHzQadOu1ecZmLDR6e9MWYIa55v8BjCEEEEplP4M60lDtVOLNNp0TCohxSctsnf1jb_VuCQVEALMZeW0HKO7Cx-i6WEHnFmXxQhw3uyAualTGKG6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3" y="3264110"/>
            <a:ext cx="565641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86194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設定 </a:t>
            </a:r>
            <a:r>
              <a:rPr lang="en-US" altLang="zh-TW" sz="2400" u="sng" dirty="0" smtClean="0"/>
              <a:t>SMTP</a:t>
            </a:r>
            <a:endParaRPr lang="zh-TW" altLang="en-US" sz="2400" u="sng" dirty="0"/>
          </a:p>
        </p:txBody>
      </p:sp>
      <p:pic>
        <p:nvPicPr>
          <p:cNvPr id="2050" name="Picture 2" descr="https://lh3.googleusercontent.com/FGIwlUoPcHqq1QilVqkVwyZ75R3FLo4qSQdgFSphsVXXqDz_2Qsf0g-vHzDacwHJuzjUAOA_LRssAvCw6b0eOWE85BNS5zXJjaa7OdzwAGv1DX5sGoVgG-n0vzrcAFvR1AIeKjabJRUClJp07a6q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44396"/>
            <a:ext cx="7020272" cy="238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77155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更改 </a:t>
            </a:r>
            <a:r>
              <a:rPr lang="en-US" altLang="zh-TW" dirty="0" smtClean="0"/>
              <a:t>Grafana.ini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99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86194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建</a:t>
            </a:r>
            <a:r>
              <a:rPr lang="zh-TW" altLang="en-US" sz="2400" u="sng" dirty="0"/>
              <a:t>立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Contract </a:t>
            </a:r>
            <a:r>
              <a:rPr lang="en-US" altLang="zh-TW" sz="2400" u="sng" dirty="0"/>
              <a:t>points</a:t>
            </a:r>
          </a:p>
        </p:txBody>
      </p:sp>
      <p:pic>
        <p:nvPicPr>
          <p:cNvPr id="3074" name="Picture 2" descr="https://lh5.googleusercontent.com/oW6F2vQcxaXwGIn4sy_nfAreTFGUO_WNQ7kYbrBG4q-A0jCQ_I6NA4zebjmri-JoA6vuqaPyr0tdstyqz3QFZSb0T-AbyYRp5QNfc4k76Hq4iAU3Oc9U6hD-kzKfgGFwRHixe80HOQPZcGMnTWqg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1550"/>
            <a:ext cx="8136904" cy="3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建立 </a:t>
            </a:r>
            <a:r>
              <a:rPr lang="en-US" altLang="zh-TW" sz="2400" u="sng" dirty="0" smtClean="0"/>
              <a:t>Notification policies</a:t>
            </a:r>
            <a:r>
              <a:rPr lang="zh-TW" altLang="en-US" sz="2400" u="sng" dirty="0" smtClean="0"/>
              <a:t> </a:t>
            </a:r>
            <a:endParaRPr lang="zh-TW" altLang="en-US" sz="2400" u="sng" dirty="0"/>
          </a:p>
        </p:txBody>
      </p:sp>
      <p:pic>
        <p:nvPicPr>
          <p:cNvPr id="4098" name="Picture 2" descr="https://lh3.googleusercontent.com/fyVodgg80Gu1_mQc28Pfv3cM_pBsRns9hdsng3vAj01Aqylo9gV6Zf-NqUqw44YpyyMDTMbcNpqBCjowb9U2N8HzhBykBnh2Qn1MzpSeSrp4j8xrDYH-qSw5jcHP7ZRdl3qQ9EEZhAscumne5ewX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1550"/>
            <a:ext cx="814635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建</a:t>
            </a:r>
            <a:r>
              <a:rPr lang="zh-TW" altLang="en-US" sz="2400" u="sng" dirty="0"/>
              <a:t>立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Alert </a:t>
            </a:r>
            <a:r>
              <a:rPr lang="zh-TW" altLang="en-US" sz="2400" u="sng" dirty="0" smtClean="0"/>
              <a:t>規則</a:t>
            </a:r>
            <a:endParaRPr lang="zh-TW" altLang="en-US" sz="2400" u="sng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095335"/>
            <a:ext cx="5417070" cy="13358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1560" y="3545941"/>
            <a:ext cx="662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或是使用 </a:t>
            </a:r>
            <a:r>
              <a:rPr lang="en-US" altLang="zh-TW" dirty="0" smtClean="0">
                <a:hlinkClick r:id="rId3"/>
              </a:rPr>
              <a:t>Grafana HTTP API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719395" y="3971974"/>
            <a:ext cx="7580982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latin typeface="Consolas" panose="020B0609020204030204" pitchFamily="49" charset="0"/>
              </a:rPr>
              <a:t>POST </a:t>
            </a:r>
            <a:r>
              <a:rPr lang="en-US" altLang="zh-TW" sz="1200" dirty="0">
                <a:latin typeface="Consolas" panose="020B0609020204030204" pitchFamily="49" charset="0"/>
              </a:rPr>
              <a:t>http://</a:t>
            </a:r>
            <a:r>
              <a:rPr lang="en-US" altLang="zh-TW" sz="1200" dirty="0" smtClean="0">
                <a:latin typeface="Consolas" panose="020B0609020204030204" pitchFamily="49" charset="0"/>
              </a:rPr>
              <a:t>localhost:3000/api/ruler/grafana/api/v1/rules/cpu-alert-rules</a:t>
            </a:r>
            <a:r>
              <a:rPr lang="zh-TW" altLang="en-US" sz="1200" dirty="0" smtClean="0">
                <a:latin typeface="Consolas" panose="020B0609020204030204" pitchFamily="49" charset="0"/>
              </a:rPr>
              <a:t> </a:t>
            </a:r>
            <a:endParaRPr lang="en-US" altLang="zh-TW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7617" y="707623"/>
            <a:ext cx="662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建立資料夾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74" y="756170"/>
            <a:ext cx="4099024" cy="101718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8960" y="2045363"/>
            <a:ext cx="662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Alert rule</a:t>
            </a:r>
          </a:p>
        </p:txBody>
      </p:sp>
    </p:spTree>
    <p:extLst>
      <p:ext uri="{BB962C8B-B14F-4D97-AF65-F5344CB8AC3E}">
        <p14:creationId xmlns:p14="http://schemas.microsoft.com/office/powerpoint/2010/main" val="7173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安裝及</a:t>
            </a:r>
            <a:r>
              <a:rPr lang="zh-TW" altLang="en-US" sz="2400" u="sng" dirty="0"/>
              <a:t>啟動</a:t>
            </a:r>
            <a:r>
              <a:rPr lang="zh-TW" altLang="en-US" sz="2400" u="sng" dirty="0" smtClean="0"/>
              <a:t>方式 </a:t>
            </a:r>
            <a:r>
              <a:rPr lang="en-US" altLang="zh-TW" sz="2400" u="sng" dirty="0"/>
              <a:t>- </a:t>
            </a:r>
            <a:r>
              <a:rPr lang="en-US" altLang="zh-TW" sz="2400" u="sng" dirty="0" smtClean="0"/>
              <a:t>2</a:t>
            </a:r>
            <a:endParaRPr lang="en-US" altLang="zh-TW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Docker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endParaRPr lang="zh-TW" altLang="en-US" dirty="0"/>
          </a:p>
          <a:p>
            <a:pPr marL="342900" indent="-342900" fontAlgn="base">
              <a:buAutoNum type="arabicPeriod"/>
            </a:pPr>
            <a:r>
              <a:rPr lang="zh-TW" altLang="en-US" dirty="0" smtClean="0"/>
              <a:t>安裝</a:t>
            </a:r>
            <a:r>
              <a:rPr lang="zh-TW" altLang="en-US" u="sng" dirty="0">
                <a:hlinkClick r:id="rId2"/>
              </a:rPr>
              <a:t>最新版本的</a:t>
            </a:r>
            <a:r>
              <a:rPr lang="en-US" altLang="zh-TW" u="sng" dirty="0" err="1">
                <a:hlinkClick r:id="rId2"/>
              </a:rPr>
              <a:t>docker</a:t>
            </a:r>
            <a:r>
              <a:rPr lang="en-US" altLang="zh-TW" u="sng" dirty="0">
                <a:hlinkClick r:id="rId2"/>
              </a:rPr>
              <a:t> </a:t>
            </a:r>
            <a:endParaRPr lang="en-US" altLang="zh-TW" u="sng" dirty="0" smtClean="0"/>
          </a:p>
          <a:p>
            <a:pPr marL="342900" indent="-342900" fontAlgn="base">
              <a:buAutoNum type="arabicPeriod"/>
            </a:pPr>
            <a:endParaRPr lang="en-US" altLang="zh-TW" u="sng" dirty="0"/>
          </a:p>
          <a:p>
            <a:pPr marL="342900" indent="-342900" fontAlgn="base">
              <a:buAutoNum type="arabicPeriod"/>
            </a:pPr>
            <a:r>
              <a:rPr lang="zh-TW" altLang="en-US" dirty="0"/>
              <a:t>終端機上輸入 </a:t>
            </a:r>
            <a:r>
              <a:rPr lang="en-US" altLang="zh-TW" dirty="0" err="1"/>
              <a:t>docker</a:t>
            </a:r>
            <a:r>
              <a:rPr lang="en-US" altLang="zh-TW" dirty="0"/>
              <a:t> run -d -p 3000:3000 </a:t>
            </a:r>
            <a:r>
              <a:rPr lang="en-US" altLang="zh-TW" dirty="0" err="1" smtClean="0"/>
              <a:t>grafana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grafana-oss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或是</a:t>
            </a:r>
            <a:r>
              <a:rPr lang="zh-TW" altLang="en-US" dirty="0"/>
              <a:t>使用</a:t>
            </a:r>
            <a:r>
              <a:rPr lang="en-US" altLang="zh-TW" dirty="0" err="1"/>
              <a:t>docker</a:t>
            </a:r>
            <a:r>
              <a:rPr lang="en-US" altLang="zh-TW" dirty="0"/>
              <a:t>-compose </a:t>
            </a:r>
            <a:r>
              <a:rPr lang="zh-TW" altLang="en-US" dirty="0"/>
              <a:t>啟動 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2678996"/>
            <a:ext cx="396044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grafana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grafana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/grafana-oss:8.5.6</a:t>
            </a:r>
            <a:endParaRPr lang="en-US" altLang="zh-TW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container_name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grafana</a:t>
            </a:r>
            <a:endParaRPr lang="en-US" altLang="zh-TW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"${UID}:${GID</a:t>
            </a:r>
            <a:r>
              <a:rPr lang="en-US" altLang="zh-TW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}“</a:t>
            </a:r>
            <a:endParaRPr lang="en-US" altLang="zh-TW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"${GRAFANA_PORT:-3000}:3000"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等待 </a:t>
            </a:r>
            <a:r>
              <a:rPr lang="en-US" altLang="zh-TW" sz="2400" u="sng" dirty="0" smtClean="0"/>
              <a:t>Alert </a:t>
            </a:r>
            <a:r>
              <a:rPr lang="zh-TW" altLang="en-US" sz="2400" u="sng" dirty="0" smtClean="0"/>
              <a:t>觸發 </a:t>
            </a:r>
            <a:endParaRPr lang="zh-TW" altLang="en-US" sz="2400" u="sng" dirty="0"/>
          </a:p>
        </p:txBody>
      </p:sp>
      <p:pic>
        <p:nvPicPr>
          <p:cNvPr id="4" name="Picture 2" descr="https://lh6.googleusercontent.com/KrZrTvvJ6YwTkeOYjSS7V6HBECo98izZ53BYWtNigvpPOy0vwvDTLSX0NJrAs_e8i9YTShEdS9QbKSJ3tMg16CqW1tu7846P_GNvKqYV66drDNBpCgBlk8MpL3g4w2Yfst5gsSZod8DXNf-Y3GJnP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6" r="14931"/>
          <a:stretch/>
        </p:blipFill>
        <p:spPr bwMode="auto">
          <a:xfrm>
            <a:off x="395536" y="926263"/>
            <a:ext cx="70567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643758"/>
            <a:ext cx="5328592" cy="17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官方 </a:t>
            </a:r>
            <a:r>
              <a:rPr lang="en-US" altLang="zh-TW" sz="2400" u="sng" dirty="0" smtClean="0"/>
              <a:t>Demo </a:t>
            </a:r>
            <a:r>
              <a:rPr lang="en-US" altLang="zh-TW" sz="2400" u="sng" dirty="0"/>
              <a:t>website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77155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>
                <a:hlinkClick r:id="rId2"/>
              </a:rPr>
              <a:t>https://play.grafana.org</a:t>
            </a:r>
            <a:r>
              <a:rPr lang="en-US" altLang="zh-TW" u="sng" dirty="0" smtClean="0">
                <a:hlinkClick r:id="rId2"/>
              </a:rPr>
              <a:t>/</a:t>
            </a:r>
            <a:endParaRPr lang="en-US" altLang="zh-TW" u="sng" dirty="0" smtClean="0"/>
          </a:p>
          <a:p>
            <a:endParaRPr lang="zh-TW" altLang="en-US" dirty="0"/>
          </a:p>
        </p:txBody>
      </p:sp>
      <p:pic>
        <p:nvPicPr>
          <p:cNvPr id="6146" name="Picture 2" descr="https://lh4.googleusercontent.com/I1rEWveJOMrzUrKvhRVIzwHXuFlZoVPXZk5jebuL7lpLSSaj9_LDYNk8JFJ1xatFioRtcoK_kyFQUsvq4ULSSTiXbzq_NHf0czwrraIFDSXUuFzHERkOXWKUGpPF5_kSuv2iHKXj32F8XqwGOqhe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6"/>
            <a:ext cx="717024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3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/>
              <a:t>登入</a:t>
            </a:r>
            <a:r>
              <a:rPr lang="en-US" altLang="zh-TW" sz="2400" u="sng" dirty="0" err="1"/>
              <a:t>Grafana</a:t>
            </a:r>
            <a:endParaRPr lang="en-US" altLang="zh-TW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95536" y="1365550"/>
            <a:ext cx="3888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述</a:t>
            </a:r>
            <a:r>
              <a:rPr lang="zh-TW" altLang="en-US" dirty="0" smtClean="0"/>
              <a:t>步驟</a:t>
            </a:r>
            <a:r>
              <a:rPr lang="zh-TW" altLang="en-US" dirty="0"/>
              <a:t>完成後</a:t>
            </a:r>
            <a:r>
              <a:rPr lang="en-US" altLang="zh-TW" dirty="0"/>
              <a:t>, </a:t>
            </a:r>
            <a:r>
              <a:rPr lang="zh-TW" altLang="en-US" dirty="0"/>
              <a:t>打開瀏覽器網址輸入 </a:t>
            </a:r>
            <a:r>
              <a:rPr lang="en-US" altLang="zh-TW" dirty="0"/>
              <a:t>http://localhost:3000/ </a:t>
            </a:r>
            <a:r>
              <a:rPr lang="zh-TW" altLang="en-US" dirty="0"/>
              <a:t>即可看到運作中的</a:t>
            </a:r>
            <a:r>
              <a:rPr lang="en-US" altLang="zh-TW" dirty="0" err="1"/>
              <a:t>Grafana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預設帳號密碼皆為 </a:t>
            </a:r>
            <a:r>
              <a:rPr lang="en-US" altLang="zh-TW" dirty="0"/>
              <a:t>admin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074" name="Picture 2" descr="https://lh5.googleusercontent.com/dq14rZwN-3P_AUb00UkhUCOHq-3Qe3P5xSpEiahD9o1m2RZFY7-m-JIIR39Jsv32ShcK5XtrhydAav1DG-ggSN9W6xEYxbVMgIuKsQs6fwa0xFcri7v_1ukxqCHdG7nHmRTRefQmpQIsFqzy1pEO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74" y="750516"/>
            <a:ext cx="3952103" cy="32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98757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4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Grafana </a:t>
            </a:r>
            <a:r>
              <a:rPr lang="zh-TW" altLang="en-US" sz="4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基礎</a:t>
            </a:r>
            <a:r>
              <a:rPr lang="zh-TW" altLang="en-US" sz="4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功能</a:t>
            </a:r>
            <a:endParaRPr lang="en-US" altLang="zh-TW" sz="4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TW" altLang="en-US" sz="4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zh-TW" altLang="en-US" sz="4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操作</a:t>
            </a:r>
          </a:p>
          <a:p>
            <a:pPr algn="ctr"/>
            <a:endParaRPr lang="en-US" altLang="zh-TW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916"/>
          <a:stretch/>
        </p:blipFill>
        <p:spPr>
          <a:xfrm>
            <a:off x="0" y="3003798"/>
            <a:ext cx="9144000" cy="17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建立資料來源</a:t>
            </a:r>
            <a:endParaRPr lang="zh-TW" altLang="en-US" sz="2400" u="sng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0" y="816368"/>
            <a:ext cx="6768752" cy="25809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54545"/>
            <a:ext cx="6768752" cy="10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77155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選擇並輸入資料來源的連線資訊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861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建立資料來源</a:t>
            </a:r>
            <a:endParaRPr lang="zh-TW" altLang="en-US" sz="2400" u="sng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6447"/>
          <a:stretch/>
        </p:blipFill>
        <p:spPr>
          <a:xfrm>
            <a:off x="467544" y="2499742"/>
            <a:ext cx="5256584" cy="21299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56488"/>
            <a:ext cx="7146636" cy="13093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368" y="3361160"/>
            <a:ext cx="3065150" cy="12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1861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製作儀表板</a:t>
            </a:r>
            <a:endParaRPr lang="zh-TW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1975069" y="771550"/>
            <a:ext cx="6629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左側</a:t>
            </a:r>
            <a:r>
              <a:rPr lang="en-US" altLang="zh-TW" dirty="0" smtClean="0"/>
              <a:t>Menu</a:t>
            </a:r>
            <a:r>
              <a:rPr lang="zh-TW" altLang="en-US" dirty="0" smtClean="0"/>
              <a:t>點</a:t>
            </a:r>
            <a:r>
              <a:rPr lang="zh-TW" altLang="en-US" dirty="0"/>
              <a:t>選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Dashboard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* 在</a:t>
            </a:r>
            <a:r>
              <a:rPr lang="en-US" altLang="zh-TW" dirty="0" smtClean="0"/>
              <a:t>Dashboard</a:t>
            </a:r>
            <a:r>
              <a:rPr lang="zh-TW" altLang="en-US" dirty="0" smtClean="0"/>
              <a:t>頁面下可以新增多個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，變動刷新頻率以及設定全域變數等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9424" r="494" b="33125"/>
          <a:stretch/>
        </p:blipFill>
        <p:spPr>
          <a:xfrm>
            <a:off x="357210" y="696819"/>
            <a:ext cx="1512168" cy="16819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9" y="2407706"/>
            <a:ext cx="8463239" cy="225227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56376" y="2643756"/>
            <a:ext cx="93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FF0000"/>
                </a:solidFill>
              </a:rPr>
              <a:t>刷新頻率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16240" y="2643757"/>
            <a:ext cx="136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Dashboard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設定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86194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製作儀表板 </a:t>
            </a:r>
            <a:r>
              <a:rPr lang="en-US" altLang="zh-TW" sz="2400" u="sng" dirty="0" smtClean="0"/>
              <a:t>- </a:t>
            </a:r>
            <a:r>
              <a:rPr lang="zh-TW" altLang="en-US" sz="2400" u="sng" dirty="0" smtClean="0"/>
              <a:t>設定全域變數</a:t>
            </a:r>
            <a:endParaRPr lang="zh-TW" altLang="en-US" sz="2400" u="sng" dirty="0"/>
          </a:p>
        </p:txBody>
      </p:sp>
      <p:sp>
        <p:nvSpPr>
          <p:cNvPr id="17" name="矩形 16"/>
          <p:cNvSpPr/>
          <p:nvPr/>
        </p:nvSpPr>
        <p:spPr>
          <a:xfrm>
            <a:off x="277993" y="843558"/>
            <a:ext cx="7831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新增後的變數會顯示於儀表板頁面上方</a:t>
            </a:r>
            <a:r>
              <a:rPr lang="en-US" altLang="zh-TW" dirty="0" smtClean="0"/>
              <a:t>(</a:t>
            </a:r>
            <a:r>
              <a:rPr lang="zh-TW" altLang="en-US" dirty="0" smtClean="0"/>
              <a:t>除非變更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之後只要在任一條件查詢文字框內輸入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DeviceType</a:t>
            </a:r>
            <a:r>
              <a:rPr lang="zh-TW" altLang="en-US" dirty="0" smtClean="0"/>
              <a:t>即可取得變數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539552" y="1563638"/>
            <a:ext cx="7815828" cy="3140288"/>
            <a:chOff x="611560" y="1499237"/>
            <a:chExt cx="7815828" cy="3140288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1499237"/>
              <a:ext cx="7815828" cy="3140288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4"/>
            <a:srcRect t="12420" b="-12420"/>
            <a:stretch/>
          </p:blipFill>
          <p:spPr>
            <a:xfrm>
              <a:off x="6300192" y="1688309"/>
              <a:ext cx="1652828" cy="2319186"/>
            </a:xfrm>
            <a:prstGeom prst="rect">
              <a:avLst/>
            </a:prstGeom>
          </p:spPr>
        </p:pic>
        <p:cxnSp>
          <p:nvCxnSpPr>
            <p:cNvPr id="13" name="直線單箭頭接點 12"/>
            <p:cNvCxnSpPr/>
            <p:nvPr/>
          </p:nvCxnSpPr>
          <p:spPr>
            <a:xfrm>
              <a:off x="4572000" y="1923678"/>
              <a:ext cx="151216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9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6661</TotalTime>
  <Words>806</Words>
  <Application>Microsoft Office PowerPoint</Application>
  <PresentationFormat>如螢幕大小 (16:9)</PresentationFormat>
  <Paragraphs>148</Paragraphs>
  <Slides>31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Microsoft JhengHei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Peter</dc:creator>
  <cp:lastModifiedBy>Felix.Liao 廖星武</cp:lastModifiedBy>
  <cp:revision>106</cp:revision>
  <dcterms:created xsi:type="dcterms:W3CDTF">2018-08-09T05:52:04Z</dcterms:created>
  <dcterms:modified xsi:type="dcterms:W3CDTF">2022-07-15T10:01:51Z</dcterms:modified>
</cp:coreProperties>
</file>