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13"/>
  </p:notesMasterIdLst>
  <p:handoutMasterIdLst>
    <p:handoutMasterId r:id="rId34"/>
  </p:handoutMasterIdLst>
  <p:sldIdLst>
    <p:sldId id="294" r:id="rId12"/>
    <p:sldId id="266" r:id="rId14"/>
    <p:sldId id="295" r:id="rId15"/>
    <p:sldId id="323" r:id="rId16"/>
    <p:sldId id="344" r:id="rId17"/>
    <p:sldId id="296" r:id="rId18"/>
    <p:sldId id="345" r:id="rId19"/>
    <p:sldId id="322" r:id="rId20"/>
    <p:sldId id="325" r:id="rId21"/>
    <p:sldId id="324" r:id="rId22"/>
    <p:sldId id="346" r:id="rId23"/>
    <p:sldId id="347" r:id="rId24"/>
    <p:sldId id="348" r:id="rId25"/>
    <p:sldId id="349" r:id="rId26"/>
    <p:sldId id="326" r:id="rId27"/>
    <p:sldId id="339" r:id="rId28"/>
    <p:sldId id="327" r:id="rId29"/>
    <p:sldId id="350" r:id="rId30"/>
    <p:sldId id="351" r:id="rId31"/>
    <p:sldId id="352" r:id="rId32"/>
    <p:sldId id="321" r:id="rId33"/>
  </p:sldIdLst>
  <p:sldSz cx="12190095" cy="685927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3B7"/>
    <a:srgbClr val="18D2A6"/>
    <a:srgbClr val="03A6AF"/>
    <a:srgbClr val="0374AF"/>
    <a:srgbClr val="14B28B"/>
    <a:srgbClr val="01ACBE"/>
    <a:srgbClr val="0170C1"/>
    <a:srgbClr val="EB5145"/>
    <a:srgbClr val="EB5345"/>
    <a:srgbClr val="FE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-45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0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4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B3E2-59D2-487C-B70B-8558C91DBD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D805-5396-4588-B798-626169B8A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1" b="-14067"/>
          <a:stretch>
            <a:fillRect/>
          </a:stretch>
        </p:blipFill>
        <p:spPr>
          <a:xfrm>
            <a:off x="223906" y="61572"/>
            <a:ext cx="3054901" cy="1241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807" y="61572"/>
            <a:ext cx="2455664" cy="10914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10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5" Type="http://schemas.openxmlformats.org/officeDocument/2006/relationships/theme" Target="../theme/theme5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5" Type="http://schemas.openxmlformats.org/officeDocument/2006/relationships/theme" Target="../theme/theme7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3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4896042"/>
            <a:ext cx="12190414" cy="4843505"/>
            <a:chOff x="0" y="4292079"/>
            <a:chExt cx="12190414" cy="4843505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" name="波形 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波形 7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76" name="波形 7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波形 7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96" name="波形 9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波形 9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94" name="波形 9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波形 9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6" name="PA_标题 1"/>
          <p:cNvSpPr txBox="1"/>
          <p:nvPr>
            <p:custDataLst>
              <p:tags r:id="rId1"/>
            </p:custDataLst>
          </p:nvPr>
        </p:nvSpPr>
        <p:spPr>
          <a:xfrm>
            <a:off x="765487" y="1756621"/>
            <a:ext cx="103618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 err="1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</a:t>
            </a:r>
            <a:r>
              <a:rPr lang="zh-CN" altLang="en-US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太空大战</a:t>
            </a:r>
            <a:r>
              <a:rPr lang="en-US" altLang="zh-CN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前端小游戏</a:t>
            </a:r>
            <a:endParaRPr lang="zh-CN" altLang="en-US" b="1" dirty="0">
              <a:solidFill>
                <a:srgbClr val="18D2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PA_副标题 2"/>
          <p:cNvSpPr txBox="1"/>
          <p:nvPr>
            <p:custDataLst>
              <p:tags r:id="rId2"/>
            </p:custDataLst>
          </p:nvPr>
        </p:nvSpPr>
        <p:spPr>
          <a:xfrm>
            <a:off x="1824911" y="3226646"/>
            <a:ext cx="8533289" cy="11200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64262" y="3725687"/>
          <a:ext cx="576243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12"/>
                <a:gridCol w="1920812"/>
                <a:gridCol w="19208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计科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(3+4)1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马崧捷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18131106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9" y="1060073"/>
            <a:ext cx="8214610" cy="5406132"/>
          </a:xfrm>
          <a:prstGeom prst="rect">
            <a:avLst/>
          </a:prstGeom>
        </p:spPr>
      </p:pic>
      <p:sp>
        <p:nvSpPr>
          <p:cNvPr id="57" name="对话气泡: 圆角矩形 56"/>
          <p:cNvSpPr/>
          <p:nvPr/>
        </p:nvSpPr>
        <p:spPr>
          <a:xfrm>
            <a:off x="6899207" y="5334236"/>
            <a:ext cx="2229803" cy="465279"/>
          </a:xfrm>
          <a:prstGeom prst="wedgeRoundRectCallout">
            <a:avLst>
              <a:gd name="adj1" fmla="val -70670"/>
              <a:gd name="adj2" fmla="val -22307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点击此处退出游戏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1" y="1302681"/>
            <a:ext cx="9696450" cy="4667250"/>
          </a:xfrm>
          <a:prstGeom prst="rect">
            <a:avLst/>
          </a:prstGeom>
        </p:spPr>
      </p:pic>
      <p:sp>
        <p:nvSpPr>
          <p:cNvPr id="57" name="对话气泡: 圆角矩形 56"/>
          <p:cNvSpPr/>
          <p:nvPr/>
        </p:nvSpPr>
        <p:spPr>
          <a:xfrm>
            <a:off x="6764295" y="3780281"/>
            <a:ext cx="2229803" cy="1046552"/>
          </a:xfrm>
          <a:prstGeom prst="wedgeRoundRectCallout">
            <a:avLst>
              <a:gd name="adj1" fmla="val -69326"/>
              <a:gd name="adj2" fmla="val 38887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通关模式下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晋级后会给出提示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点击此处继续游戏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38" y="1577181"/>
            <a:ext cx="9705975" cy="3705225"/>
          </a:xfrm>
          <a:prstGeom prst="rect">
            <a:avLst/>
          </a:prstGeom>
        </p:spPr>
      </p:pic>
      <p:sp>
        <p:nvSpPr>
          <p:cNvPr id="57" name="对话气泡: 圆角矩形 56"/>
          <p:cNvSpPr/>
          <p:nvPr/>
        </p:nvSpPr>
        <p:spPr>
          <a:xfrm>
            <a:off x="7378891" y="3780280"/>
            <a:ext cx="2229803" cy="1361345"/>
          </a:xfrm>
          <a:prstGeom prst="wedgeRoundRectCallout">
            <a:avLst>
              <a:gd name="adj1" fmla="val -71343"/>
              <a:gd name="adj2" fmla="val 19067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生存模式下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当有未击落的敌机落下时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结束游戏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显示玩家得分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4" y="1534319"/>
            <a:ext cx="10258425" cy="3790950"/>
          </a:xfrm>
          <a:prstGeom prst="rect">
            <a:avLst/>
          </a:prstGeom>
        </p:spPr>
      </p:pic>
      <p:sp>
        <p:nvSpPr>
          <p:cNvPr id="57" name="对话气泡: 圆角矩形 56"/>
          <p:cNvSpPr/>
          <p:nvPr/>
        </p:nvSpPr>
        <p:spPr>
          <a:xfrm>
            <a:off x="2671980" y="2749121"/>
            <a:ext cx="2229803" cy="1361345"/>
          </a:xfrm>
          <a:prstGeom prst="wedgeRoundRectCallout">
            <a:avLst>
              <a:gd name="adj1" fmla="val 58404"/>
              <a:gd name="adj2" fmla="val 81831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通过与后端数据库进行对接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可以看到玩家榜单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1" y="1258094"/>
            <a:ext cx="10153650" cy="4343400"/>
          </a:xfrm>
          <a:prstGeom prst="rect">
            <a:avLst/>
          </a:prstGeom>
        </p:spPr>
      </p:pic>
      <p:sp>
        <p:nvSpPr>
          <p:cNvPr id="6" name="对话气泡: 圆角矩形 5"/>
          <p:cNvSpPr/>
          <p:nvPr/>
        </p:nvSpPr>
        <p:spPr>
          <a:xfrm>
            <a:off x="3361528" y="4736892"/>
            <a:ext cx="1690158" cy="512826"/>
          </a:xfrm>
          <a:prstGeom prst="wedgeRoundRectCallout">
            <a:avLst>
              <a:gd name="adj1" fmla="val 82350"/>
              <a:gd name="adj2" fmla="val 55524"/>
              <a:gd name="adj3" fmla="val 16667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提示游戏玩法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997" y="2175329"/>
            <a:ext cx="10309231" cy="2220666"/>
            <a:chOff x="971997" y="2061029"/>
            <a:chExt cx="10309231" cy="2220666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448624" y="614306"/>
                <a:ext cx="3648115" cy="395287"/>
                <a:chOff x="4303274" y="569913"/>
                <a:chExt cx="3648115" cy="395287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5304529" y="609815"/>
                  <a:ext cx="2646860" cy="32859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技术亮点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4303274" y="569913"/>
                  <a:ext cx="263525" cy="395287"/>
                  <a:chOff x="-600423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600423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600423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9077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6400" y="1298228"/>
            <a:ext cx="11557000" cy="2131566"/>
            <a:chOff x="625169" y="1336329"/>
            <a:chExt cx="10608888" cy="1263396"/>
          </a:xfrm>
        </p:grpSpPr>
        <p:sp>
          <p:nvSpPr>
            <p:cNvPr id="15" name="Rectangle 13"/>
            <p:cNvSpPr/>
            <p:nvPr/>
          </p:nvSpPr>
          <p:spPr>
            <a:xfrm>
              <a:off x="2623827" y="1336329"/>
              <a:ext cx="8610230" cy="1263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LayUI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模块化框架的深度渲染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使得页面具有动态的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响应式的效果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在游戏过程中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经验值和生命值的进度条增长或缩短时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都带有动画效果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当鼠标触碰到页面上的结束游戏按钮时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按钮会具有响应式效果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当页面载入时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页面上的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个功能按钮会以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弹簧式缩放动画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呈现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设置关卡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”,”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游戏榜单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”,”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游戏玩法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会加载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LayUI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layer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以动画方式展现模态框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69" y="1613096"/>
              <a:ext cx="1998658" cy="70011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" name="组合 28"/>
          <p:cNvGrpSpPr/>
          <p:nvPr/>
        </p:nvGrpSpPr>
        <p:grpSpPr>
          <a:xfrm>
            <a:off x="600188" y="3466977"/>
            <a:ext cx="10990035" cy="1499898"/>
            <a:chOff x="530114" y="3010899"/>
            <a:chExt cx="10703943" cy="845480"/>
          </a:xfrm>
        </p:grpSpPr>
        <p:sp>
          <p:nvSpPr>
            <p:cNvPr id="23" name="Rectangle 13"/>
            <p:cNvSpPr/>
            <p:nvPr/>
          </p:nvSpPr>
          <p:spPr>
            <a:xfrm>
              <a:off x="2623827" y="3010899"/>
              <a:ext cx="8610230" cy="845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遵循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”Write 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less,do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more”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在页面上涉及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DOM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大量地使用了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的选择器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on()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函数动态地为页面元素绑定事件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text(),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(),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attr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等函数对元素的</a:t>
              </a: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innerText,CSS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属性值等进行设置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在设计页面部分动画效果时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使用了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animate()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0" r="6116"/>
            <a:stretch>
              <a:fillRect/>
            </a:stretch>
          </p:blipFill>
          <p:spPr>
            <a:xfrm>
              <a:off x="530114" y="3010900"/>
              <a:ext cx="2001320" cy="715972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0" y="5300386"/>
            <a:ext cx="12190414" cy="4840315"/>
            <a:chOff x="0" y="4295269"/>
            <a:chExt cx="12190414" cy="4840315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3" name="波形 42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波形 43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1" name="波形 40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波形 41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0" y="4295269"/>
              <a:ext cx="12190414" cy="4680574"/>
              <a:chOff x="0" y="5403580"/>
              <a:chExt cx="12190414" cy="4680574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37" name="波形 36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波形 37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6095206" y="5420350"/>
                <a:ext cx="6095208" cy="4663804"/>
                <a:chOff x="-2" y="5340080"/>
                <a:chExt cx="12190415" cy="4663804"/>
              </a:xfrm>
            </p:grpSpPr>
            <p:sp>
              <p:nvSpPr>
                <p:cNvPr id="35" name="波形 34"/>
                <p:cNvSpPr/>
                <p:nvPr/>
              </p:nvSpPr>
              <p:spPr>
                <a:xfrm>
                  <a:off x="-2" y="5584284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波形 35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16" r="21415" b="18182"/>
          <a:stretch>
            <a:fillRect/>
          </a:stretch>
        </p:blipFill>
        <p:spPr>
          <a:xfrm>
            <a:off x="781128" y="1350245"/>
            <a:ext cx="1898567" cy="2054350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2946400" y="1350245"/>
            <a:ext cx="7322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精灵图和随机数函数的动态敌机样式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0" y="5300386"/>
            <a:ext cx="12190414" cy="4840315"/>
            <a:chOff x="0" y="4295269"/>
            <a:chExt cx="12190414" cy="48403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8" name="波形 8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波形 8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86" name="波形 8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波形 8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0" y="4295269"/>
              <a:ext cx="12190414" cy="4680574"/>
              <a:chOff x="0" y="5403580"/>
              <a:chExt cx="12190414" cy="468057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2" name="波形 8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波形 8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6095206" y="5420350"/>
                <a:ext cx="6095208" cy="4663804"/>
                <a:chOff x="-2" y="5340080"/>
                <a:chExt cx="12190415" cy="4663804"/>
              </a:xfrm>
            </p:grpSpPr>
            <p:sp>
              <p:nvSpPr>
                <p:cNvPr id="80" name="波形 79"/>
                <p:cNvSpPr/>
                <p:nvPr/>
              </p:nvSpPr>
              <p:spPr>
                <a:xfrm>
                  <a:off x="-2" y="5584284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波形 8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91" name="图片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6" y="2114479"/>
            <a:ext cx="7620794" cy="1479621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3730691"/>
            <a:ext cx="8534400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2950755" y="99521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使用渐变色填充的响应式按钮及进度条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0" y="5300386"/>
            <a:ext cx="12190414" cy="4840315"/>
            <a:chOff x="0" y="4295269"/>
            <a:chExt cx="12190414" cy="48403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8" name="波形 8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波形 8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86" name="波形 8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波形 8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0" y="4295269"/>
              <a:ext cx="12190414" cy="4680574"/>
              <a:chOff x="0" y="5403580"/>
              <a:chExt cx="12190414" cy="468057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2" name="波形 8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波形 8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6095206" y="5420350"/>
                <a:ext cx="6095208" cy="4663804"/>
                <a:chOff x="-2" y="5340080"/>
                <a:chExt cx="12190415" cy="4663804"/>
              </a:xfrm>
            </p:grpSpPr>
            <p:sp>
              <p:nvSpPr>
                <p:cNvPr id="80" name="波形 79"/>
                <p:cNvSpPr/>
                <p:nvPr/>
              </p:nvSpPr>
              <p:spPr>
                <a:xfrm>
                  <a:off x="-2" y="5584284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波形 8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-7113" t="-6745" r="57046" b="1277"/>
          <a:stretch>
            <a:fillRect/>
          </a:stretch>
        </p:blipFill>
        <p:spPr>
          <a:xfrm>
            <a:off x="2616994" y="1621275"/>
            <a:ext cx="4469606" cy="6127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6988" t="-5467"/>
          <a:stretch>
            <a:fillRect/>
          </a:stretch>
        </p:blipFill>
        <p:spPr>
          <a:xfrm>
            <a:off x="7656314" y="1615022"/>
            <a:ext cx="3834210" cy="61271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4304" y="2830612"/>
            <a:ext cx="734060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开发者参考了目前众多大型网站的主流配色方案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采用了渐变色来修饰页面中的按钮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进度条等元素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给玩家以耳目一新之感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" y="1735525"/>
            <a:ext cx="2390775" cy="389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3192055" y="1172097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基于元素坐标的位置判断算法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0" y="5300386"/>
            <a:ext cx="12190414" cy="4840315"/>
            <a:chOff x="0" y="4295269"/>
            <a:chExt cx="12190414" cy="48403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8" name="波形 8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波形 8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86" name="波形 8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波形 8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0" y="4295269"/>
              <a:ext cx="12190414" cy="4680574"/>
              <a:chOff x="0" y="5403580"/>
              <a:chExt cx="12190414" cy="468057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2" name="波形 8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波形 8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6095206" y="5420350"/>
                <a:ext cx="6095208" cy="4663804"/>
                <a:chOff x="-2" y="5340080"/>
                <a:chExt cx="12190415" cy="4663804"/>
              </a:xfrm>
            </p:grpSpPr>
            <p:sp>
              <p:nvSpPr>
                <p:cNvPr id="80" name="波形 79"/>
                <p:cNvSpPr/>
                <p:nvPr/>
              </p:nvSpPr>
              <p:spPr>
                <a:xfrm>
                  <a:off x="-2" y="5584284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波形 8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3192055" y="1958522"/>
            <a:ext cx="734060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在玩家按下对应按键时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发射子弹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子弹持续上升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通过子弹的坐标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(offset)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和敌机的坐标判断子弹相对于敌机的位置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一旦子弹靠近敌机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则移除子弹和敌机元素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087" y="1967649"/>
            <a:ext cx="1061441" cy="31623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694426" y="3099347"/>
            <a:ext cx="0" cy="107950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5266" y="1960356"/>
            <a:ext cx="10096220" cy="1675083"/>
            <a:chOff x="992694" y="2636279"/>
            <a:chExt cx="11425438" cy="1675083"/>
          </a:xfrm>
        </p:grpSpPr>
        <p:sp>
          <p:nvSpPr>
            <p:cNvPr id="77" name="TextBox 76"/>
            <p:cNvSpPr txBox="1"/>
            <p:nvPr/>
          </p:nvSpPr>
          <p:spPr>
            <a:xfrm>
              <a:off x="1752600" y="2705721"/>
              <a:ext cx="5032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项目分工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52600" y="3780255"/>
              <a:ext cx="5032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85442" y="2705721"/>
              <a:ext cx="5032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游戏玩法概述</a:t>
              </a:r>
              <a:r>
                <a:rPr lang="en-US" altLang="zh-CN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85442" y="3780255"/>
              <a:ext cx="5032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8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技术亮点</a:t>
              </a:r>
              <a:endPara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992694" y="2636279"/>
              <a:ext cx="624684" cy="600549"/>
              <a:chOff x="2215144" y="982844"/>
              <a:chExt cx="1120898" cy="842780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83" name="文本框 9"/>
              <p:cNvSpPr txBox="1"/>
              <p:nvPr/>
            </p:nvSpPr>
            <p:spPr>
              <a:xfrm>
                <a:off x="2245058" y="1046848"/>
                <a:ext cx="1066799" cy="73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623554" y="2636279"/>
              <a:ext cx="624684" cy="600549"/>
              <a:chOff x="2215144" y="982844"/>
              <a:chExt cx="1120898" cy="842780"/>
            </a:xfrm>
          </p:grpSpPr>
          <p:sp>
            <p:nvSpPr>
              <p:cNvPr id="85" name="平行四边形 8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86" name="文本框 9"/>
              <p:cNvSpPr txBox="1"/>
              <p:nvPr/>
            </p:nvSpPr>
            <p:spPr>
              <a:xfrm>
                <a:off x="2245058" y="1046848"/>
                <a:ext cx="1066799" cy="64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1009365" y="3710813"/>
              <a:ext cx="624684" cy="600549"/>
              <a:chOff x="2215144" y="982844"/>
              <a:chExt cx="1120898" cy="842780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89" name="文本框 9"/>
              <p:cNvSpPr txBox="1"/>
              <p:nvPr/>
            </p:nvSpPr>
            <p:spPr>
              <a:xfrm>
                <a:off x="2245058" y="1046848"/>
                <a:ext cx="1066799" cy="647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640225" y="3710813"/>
              <a:ext cx="624684" cy="600549"/>
              <a:chOff x="2215144" y="982844"/>
              <a:chExt cx="1120898" cy="842780"/>
            </a:xfrm>
          </p:grpSpPr>
          <p:sp>
            <p:nvSpPr>
              <p:cNvPr id="91" name="平行四边形 90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2" name="文本框 9"/>
              <p:cNvSpPr txBox="1"/>
              <p:nvPr/>
            </p:nvSpPr>
            <p:spPr>
              <a:xfrm>
                <a:off x="2245058" y="1046848"/>
                <a:ext cx="1066799" cy="647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0" y="4896042"/>
            <a:ext cx="12190414" cy="4843505"/>
            <a:chOff x="0" y="4292079"/>
            <a:chExt cx="12190414" cy="4843505"/>
          </a:xfrm>
        </p:grpSpPr>
        <p:grpSp>
          <p:nvGrpSpPr>
            <p:cNvPr id="71" name="组合 7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96" name="组合 9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100" name="波形 9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波形 10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98" name="波形 9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波形 9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2" name="组合 7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94" name="波形 9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波形 9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76" name="波形 7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波形 9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2255242" y="1110239"/>
            <a:ext cx="767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特性的会话存储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SessionStorage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0" y="5300386"/>
            <a:ext cx="12190414" cy="4840315"/>
            <a:chOff x="0" y="4295269"/>
            <a:chExt cx="12190414" cy="4840315"/>
          </a:xfrm>
        </p:grpSpPr>
        <p:grpSp>
          <p:nvGrpSpPr>
            <p:cNvPr id="76" name="组合 75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8" name="波形 8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波形 8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86" name="波形 8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波形 8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7" name="组合 76"/>
            <p:cNvGrpSpPr/>
            <p:nvPr/>
          </p:nvGrpSpPr>
          <p:grpSpPr>
            <a:xfrm>
              <a:off x="0" y="4295269"/>
              <a:ext cx="12190414" cy="4680574"/>
              <a:chOff x="0" y="5403580"/>
              <a:chExt cx="12190414" cy="468057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82" name="波形 8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波形 8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6095206" y="5420350"/>
                <a:ext cx="6095208" cy="4663804"/>
                <a:chOff x="-2" y="5340080"/>
                <a:chExt cx="12190415" cy="4663804"/>
              </a:xfrm>
            </p:grpSpPr>
            <p:sp>
              <p:nvSpPr>
                <p:cNvPr id="80" name="波形 79"/>
                <p:cNvSpPr/>
                <p:nvPr/>
              </p:nvSpPr>
              <p:spPr>
                <a:xfrm>
                  <a:off x="-2" y="5584284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波形 8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" name="文本框 6"/>
          <p:cNvSpPr txBox="1"/>
          <p:nvPr/>
        </p:nvSpPr>
        <p:spPr>
          <a:xfrm>
            <a:off x="6331178" y="2427209"/>
            <a:ext cx="5157815" cy="149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在设置游戏模式时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的会话存储技术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将模式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(Model)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与值以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形式保存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在游戏开始时通过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getItem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获取游戏模式设置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" y="1952163"/>
            <a:ext cx="5980801" cy="4369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4896042"/>
            <a:ext cx="12190414" cy="4843505"/>
            <a:chOff x="0" y="4292079"/>
            <a:chExt cx="12190414" cy="4843505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74" name="波形 7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波形 7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72" name="波形 7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波形 7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68" name="波形 6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波形 6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66" name="波形 6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波形 6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81" name="PA_标题 1"/>
          <p:cNvSpPr txBox="1"/>
          <p:nvPr>
            <p:custDataLst>
              <p:tags r:id="rId1"/>
            </p:custDataLst>
          </p:nvPr>
        </p:nvSpPr>
        <p:spPr>
          <a:xfrm>
            <a:off x="914280" y="1960356"/>
            <a:ext cx="103618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000" b="1" dirty="0">
                <a:solidFill>
                  <a:srgbClr val="18D2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000" b="1" dirty="0">
              <a:solidFill>
                <a:srgbClr val="18D2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997" y="2175329"/>
            <a:ext cx="10309231" cy="2220666"/>
            <a:chOff x="971997" y="2061029"/>
            <a:chExt cx="10309231" cy="2220666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448624" y="614306"/>
                <a:ext cx="3648115" cy="395287"/>
                <a:chOff x="4303274" y="569913"/>
                <a:chExt cx="3648115" cy="395287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5304529" y="609815"/>
                  <a:ext cx="2646860" cy="32859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项目分工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4303274" y="569913"/>
                  <a:ext cx="263525" cy="395287"/>
                  <a:chOff x="-600423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600423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600423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9077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/>
          <p:nvPr/>
        </p:nvSpPr>
        <p:spPr>
          <a:xfrm>
            <a:off x="8397190" y="445285"/>
            <a:ext cx="2595798" cy="53860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31" tIns="45716" rIns="91431" bIns="45716">
            <a:spAutoFit/>
          </a:bodyPr>
          <a:lstStyle/>
          <a:p>
            <a:pPr lvl="0" algn="ctr" eaLnBrk="1" hangingPunct="1">
              <a:buNone/>
            </a:pPr>
            <a:r>
              <a:rPr lang="zh-CN" altLang="en-US" sz="2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2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5258899"/>
            <a:ext cx="12190414" cy="4843505"/>
            <a:chOff x="0" y="4292079"/>
            <a:chExt cx="12190414" cy="4843505"/>
          </a:xfrm>
        </p:grpSpPr>
        <p:grpSp>
          <p:nvGrpSpPr>
            <p:cNvPr id="38" name="组合 37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50" name="波形 49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波形 50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8" name="波形 4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波形 4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44" name="波形 4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波形 4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42" name="波形 4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波形 4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" name="文本框 3"/>
          <p:cNvSpPr txBox="1"/>
          <p:nvPr/>
        </p:nvSpPr>
        <p:spPr>
          <a:xfrm>
            <a:off x="798286" y="1436914"/>
            <a:ext cx="10435771" cy="23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马崧捷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负责前端页面布局设计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小游戏核心动画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layUI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模块化框架及插件对页面进行美化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组件实现页面的动态效果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代码执行效率进行评估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997" y="2175329"/>
            <a:ext cx="10309231" cy="2220666"/>
            <a:chOff x="971997" y="2061029"/>
            <a:chExt cx="10309231" cy="2220666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448624" y="614306"/>
                <a:ext cx="3648115" cy="395287"/>
                <a:chOff x="4303274" y="569913"/>
                <a:chExt cx="3648115" cy="395287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5304529" y="609815"/>
                  <a:ext cx="2646860" cy="32859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项目背景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4303274" y="569913"/>
                  <a:ext cx="263525" cy="395287"/>
                  <a:chOff x="-600423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600423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600423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9077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5612860"/>
            <a:ext cx="12190414" cy="4843505"/>
            <a:chOff x="0" y="4292079"/>
            <a:chExt cx="12190414" cy="4843505"/>
          </a:xfrm>
        </p:grpSpPr>
        <p:grpSp>
          <p:nvGrpSpPr>
            <p:cNvPr id="62" name="组合 61"/>
            <p:cNvGrpSpPr/>
            <p:nvPr/>
          </p:nvGrpSpPr>
          <p:grpSpPr>
            <a:xfrm>
              <a:off x="0" y="4692834"/>
              <a:ext cx="12190414" cy="4442750"/>
              <a:chOff x="0" y="5400390"/>
              <a:chExt cx="12190414" cy="4442750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74" name="波形 73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波形 74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72" name="波形 71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波形 72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/>
          </p:nvGrpSpPr>
          <p:grpSpPr>
            <a:xfrm>
              <a:off x="0" y="4292079"/>
              <a:ext cx="12190414" cy="4442750"/>
              <a:chOff x="0" y="5400390"/>
              <a:chExt cx="12190414" cy="4442750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0" y="5403580"/>
                <a:ext cx="6095207" cy="4439560"/>
                <a:chOff x="0" y="5320120"/>
                <a:chExt cx="12190413" cy="4439560"/>
              </a:xfrm>
            </p:grpSpPr>
            <p:sp>
              <p:nvSpPr>
                <p:cNvPr id="68" name="波形 67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波形 68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095207" y="5400390"/>
                <a:ext cx="6095207" cy="4439560"/>
                <a:chOff x="0" y="5320120"/>
                <a:chExt cx="12190413" cy="4439560"/>
              </a:xfrm>
            </p:grpSpPr>
            <p:sp>
              <p:nvSpPr>
                <p:cNvPr id="66" name="波形 65"/>
                <p:cNvSpPr/>
                <p:nvPr/>
              </p:nvSpPr>
              <p:spPr>
                <a:xfrm>
                  <a:off x="0" y="5320120"/>
                  <a:ext cx="12190413" cy="4419600"/>
                </a:xfrm>
                <a:prstGeom prst="wave">
                  <a:avLst/>
                </a:prstGeom>
                <a:solidFill>
                  <a:srgbClr val="1983B7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波形 66"/>
                <p:cNvSpPr/>
                <p:nvPr/>
              </p:nvSpPr>
              <p:spPr>
                <a:xfrm flipH="1">
                  <a:off x="0" y="5340080"/>
                  <a:ext cx="12190413" cy="4419600"/>
                </a:xfrm>
                <a:prstGeom prst="wave">
                  <a:avLst/>
                </a:prstGeom>
                <a:solidFill>
                  <a:srgbClr val="18D2A6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76" name="文本框 75"/>
          <p:cNvSpPr txBox="1"/>
          <p:nvPr/>
        </p:nvSpPr>
        <p:spPr>
          <a:xfrm>
            <a:off x="877320" y="1046231"/>
            <a:ext cx="10435771" cy="461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随着科学技术的发展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计算机技术已经成为各行各业的从业者都应该具备的技能之一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而对于某些在中小学阶段没有系统地练习过打字的人来说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打字速度成为了他们职业发展道路上的一大瓶颈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据调查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有很大比例的一部分人没有系统地练习过打字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而这些人却偏爱网络游戏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尤其是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前端小游戏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与大型游戏相比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,H5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前端小游戏具有加载速度快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占用资源小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玩法较为简单等特点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我们开发了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太空大战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前端小游戏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希望用游戏的方式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让玩家在游戏中提高自己的打字速度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1997" y="2175329"/>
            <a:ext cx="10309231" cy="2220666"/>
            <a:chOff x="971997" y="2061029"/>
            <a:chExt cx="10309231" cy="2220666"/>
          </a:xfrm>
        </p:grpSpPr>
        <p:grpSp>
          <p:nvGrpSpPr>
            <p:cNvPr id="53" name="组合 52"/>
            <p:cNvGrpSpPr/>
            <p:nvPr/>
          </p:nvGrpSpPr>
          <p:grpSpPr>
            <a:xfrm>
              <a:off x="3093583" y="2061029"/>
              <a:ext cx="8187645" cy="2220666"/>
              <a:chOff x="2320697" y="395508"/>
              <a:chExt cx="8187645" cy="878114"/>
            </a:xfrm>
          </p:grpSpPr>
          <p:sp>
            <p:nvSpPr>
              <p:cNvPr id="57" name="矩形 56"/>
              <p:cNvSpPr/>
              <p:nvPr/>
            </p:nvSpPr>
            <p:spPr>
              <a:xfrm flipH="1">
                <a:off x="2320697" y="395508"/>
                <a:ext cx="8187645" cy="878114"/>
              </a:xfrm>
              <a:prstGeom prst="rect">
                <a:avLst/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448624" y="614306"/>
                <a:ext cx="4879222" cy="395287"/>
                <a:chOff x="4303274" y="569913"/>
                <a:chExt cx="4879222" cy="395287"/>
              </a:xfrm>
            </p:grpSpPr>
            <p:sp>
              <p:nvSpPr>
                <p:cNvPr id="71" name="矩形 3"/>
                <p:cNvSpPr/>
                <p:nvPr/>
              </p:nvSpPr>
              <p:spPr>
                <a:xfrm>
                  <a:off x="5304529" y="609815"/>
                  <a:ext cx="3877967" cy="328596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 lIns="91431" tIns="45716" rIns="91431" bIns="45716">
                  <a:spAutoFit/>
                </a:bodyPr>
                <a:lstStyle/>
                <a:p>
                  <a:pPr lvl="0" eaLnBrk="1" hangingPunct="1">
                    <a:buNone/>
                  </a:pPr>
                  <a:r>
                    <a:rPr lang="zh-CN" altLang="en-US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游戏玩法概述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72" name="组合 26"/>
                <p:cNvGrpSpPr/>
                <p:nvPr/>
              </p:nvGrpSpPr>
              <p:grpSpPr>
                <a:xfrm>
                  <a:off x="4303274" y="569913"/>
                  <a:ext cx="263525" cy="395287"/>
                  <a:chOff x="-600423" y="0"/>
                  <a:chExt cx="213756" cy="427512"/>
                </a:xfrm>
              </p:grpSpPr>
              <p:sp>
                <p:nvSpPr>
                  <p:cNvPr id="73" name="直接连接符 27"/>
                  <p:cNvSpPr/>
                  <p:nvPr/>
                </p:nvSpPr>
                <p:spPr>
                  <a:xfrm>
                    <a:off x="-600423" y="0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直接连接符 28"/>
                  <p:cNvSpPr/>
                  <p:nvPr/>
                </p:nvSpPr>
                <p:spPr>
                  <a:xfrm flipH="1">
                    <a:off x="-600423" y="213756"/>
                    <a:ext cx="213756" cy="213756"/>
                  </a:xfrm>
                  <a:prstGeom prst="line">
                    <a:avLst/>
                  </a:prstGeom>
                  <a:ln w="19050" cap="flat" cmpd="sng">
                    <a:solidFill>
                      <a:schemeClr val="bg1"/>
                    </a:solidFill>
                    <a:prstDash val="solid"/>
                    <a:miter/>
                    <a:headEnd type="oval" w="med" len="med"/>
                    <a:tailEnd type="oval" w="lg" len="lg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7" name="组合 86"/>
            <p:cNvGrpSpPr/>
            <p:nvPr/>
          </p:nvGrpSpPr>
          <p:grpSpPr>
            <a:xfrm>
              <a:off x="971997" y="2061029"/>
              <a:ext cx="2121586" cy="2220666"/>
              <a:chOff x="2215144" y="982844"/>
              <a:chExt cx="1120898" cy="923141"/>
            </a:xfrm>
          </p:grpSpPr>
          <p:sp>
            <p:nvSpPr>
              <p:cNvPr id="88" name="平行四边形 87"/>
              <p:cNvSpPr/>
              <p:nvPr/>
            </p:nvSpPr>
            <p:spPr>
              <a:xfrm>
                <a:off x="2215144" y="982844"/>
                <a:ext cx="1120898" cy="923141"/>
              </a:xfrm>
              <a:prstGeom prst="parallelogram">
                <a:avLst>
                  <a:gd name="adj" fmla="val 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95" name="文本框 9"/>
              <p:cNvSpPr txBox="1"/>
              <p:nvPr/>
            </p:nvSpPr>
            <p:spPr>
              <a:xfrm>
                <a:off x="2245058" y="1190776"/>
                <a:ext cx="1066799" cy="495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72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82465" y="262294"/>
            <a:ext cx="3657600" cy="681603"/>
            <a:chOff x="2450190" y="378843"/>
            <a:chExt cx="7519988" cy="878114"/>
          </a:xfrm>
        </p:grpSpPr>
        <p:sp>
          <p:nvSpPr>
            <p:cNvPr id="11" name="矩形: 圆角 10"/>
            <p:cNvSpPr/>
            <p:nvPr/>
          </p:nvSpPr>
          <p:spPr>
            <a:xfrm flipH="1">
              <a:off x="2450190" y="378843"/>
              <a:ext cx="7519988" cy="878114"/>
            </a:xfrm>
            <a:prstGeom prst="round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3"/>
            <p:cNvSpPr/>
            <p:nvPr/>
          </p:nvSpPr>
          <p:spPr>
            <a:xfrm>
              <a:off x="4330187" y="520521"/>
              <a:ext cx="4171630" cy="5947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431" tIns="45716" rIns="91431" bIns="45716">
              <a:spAutoFit/>
            </a:bodyPr>
            <a:lstStyle/>
            <a:p>
              <a:pPr lvl="0" eaLnBrk="1" hangingPunct="1"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游戏主界面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06" y="1053869"/>
            <a:ext cx="8305800" cy="5495925"/>
          </a:xfrm>
          <a:prstGeom prst="rect">
            <a:avLst/>
          </a:prstGeom>
        </p:spPr>
      </p:pic>
      <p:sp>
        <p:nvSpPr>
          <p:cNvPr id="17" name="思想气泡: 云 16"/>
          <p:cNvSpPr/>
          <p:nvPr/>
        </p:nvSpPr>
        <p:spPr>
          <a:xfrm>
            <a:off x="1002890" y="1637071"/>
            <a:ext cx="2197510" cy="1209368"/>
          </a:xfrm>
          <a:prstGeom prst="cloudCallout">
            <a:avLst>
              <a:gd name="adj1" fmla="val 50308"/>
              <a:gd name="adj2" fmla="val -55793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标识经验值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思想气泡: 云 20"/>
          <p:cNvSpPr/>
          <p:nvPr/>
        </p:nvSpPr>
        <p:spPr>
          <a:xfrm>
            <a:off x="9733935" y="1735472"/>
            <a:ext cx="2079523" cy="1007728"/>
          </a:xfrm>
          <a:prstGeom prst="cloudCallout">
            <a:avLst>
              <a:gd name="adj1" fmla="val -59764"/>
              <a:gd name="adj2" fmla="val -619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标识生命值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思想气泡: 云 24"/>
          <p:cNvSpPr/>
          <p:nvPr/>
        </p:nvSpPr>
        <p:spPr>
          <a:xfrm>
            <a:off x="2566219" y="2846439"/>
            <a:ext cx="2521975" cy="752167"/>
          </a:xfrm>
          <a:prstGeom prst="cloudCallout">
            <a:avLst>
              <a:gd name="adj1" fmla="val 75658"/>
              <a:gd name="adj2" fmla="val 23284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设定游戏模式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26"/>
          <p:cNvGrpSpPr/>
          <p:nvPr/>
        </p:nvGrpSpPr>
        <p:grpSpPr>
          <a:xfrm>
            <a:off x="4188838" y="585278"/>
            <a:ext cx="263525" cy="395287"/>
            <a:chOff x="0" y="0"/>
            <a:chExt cx="213756" cy="427512"/>
          </a:xfrm>
        </p:grpSpPr>
        <p:sp>
          <p:nvSpPr>
            <p:cNvPr id="9" name="直接连接符 27"/>
            <p:cNvSpPr/>
            <p:nvPr/>
          </p:nvSpPr>
          <p:spPr>
            <a:xfrm>
              <a:off x="0" y="0"/>
              <a:ext cx="213756" cy="213756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oval" w="med" len="med"/>
              <a:tailEnd type="oval" w="lg" len="lg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直接连接符 28"/>
            <p:cNvSpPr/>
            <p:nvPr/>
          </p:nvSpPr>
          <p:spPr>
            <a:xfrm flipH="1">
              <a:off x="0" y="213756"/>
              <a:ext cx="213756" cy="213756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miter/>
              <a:headEnd type="oval" w="med" len="med"/>
              <a:tailEnd type="oval" w="lg" len="lg"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9480" y="2281080"/>
            <a:ext cx="3380922" cy="3187675"/>
            <a:chOff x="1116013" y="1695450"/>
            <a:chExt cx="4444243" cy="1867171"/>
          </a:xfrm>
        </p:grpSpPr>
        <p:grpSp>
          <p:nvGrpSpPr>
            <p:cNvPr id="12" name="Group 8"/>
            <p:cNvGrpSpPr/>
            <p:nvPr/>
          </p:nvGrpSpPr>
          <p:grpSpPr bwMode="auto">
            <a:xfrm>
              <a:off x="3851275" y="1695450"/>
              <a:ext cx="1657350" cy="522288"/>
              <a:chOff x="1403648" y="1563637"/>
              <a:chExt cx="1656184" cy="521681"/>
            </a:xfrm>
          </p:grpSpPr>
          <p:sp>
            <p:nvSpPr>
              <p:cNvPr id="13" name="Rounded Rectangle 5"/>
              <p:cNvSpPr/>
              <p:nvPr/>
            </p:nvSpPr>
            <p:spPr>
              <a:xfrm>
                <a:off x="1403648" y="1563637"/>
                <a:ext cx="1656184" cy="521681"/>
              </a:xfrm>
              <a:prstGeom prst="roundRect">
                <a:avLst>
                  <a:gd name="adj" fmla="val 726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1817384" y="1683080"/>
                <a:ext cx="828701" cy="270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通关模式</a:t>
                </a:r>
                <a:endParaRPr lang="bg-BG" altLang="zh-CN" sz="2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6"/>
            <p:cNvGrpSpPr/>
            <p:nvPr/>
          </p:nvGrpSpPr>
          <p:grpSpPr bwMode="auto">
            <a:xfrm>
              <a:off x="3902906" y="3040333"/>
              <a:ext cx="1657350" cy="522288"/>
              <a:chOff x="6423795" y="1406214"/>
              <a:chExt cx="1656184" cy="521681"/>
            </a:xfrm>
          </p:grpSpPr>
          <p:sp>
            <p:nvSpPr>
              <p:cNvPr id="19" name="Rounded Rectangle 14"/>
              <p:cNvSpPr/>
              <p:nvPr/>
            </p:nvSpPr>
            <p:spPr>
              <a:xfrm>
                <a:off x="6423795" y="1406214"/>
                <a:ext cx="1656184" cy="521681"/>
              </a:xfrm>
              <a:prstGeom prst="roundRect">
                <a:avLst>
                  <a:gd name="adj" fmla="val 7260"/>
                </a:avLst>
              </a:prstGeom>
              <a:solidFill>
                <a:srgbClr val="1983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6837536" y="1532002"/>
                <a:ext cx="828702" cy="270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生存模式</a:t>
                </a:r>
                <a:endParaRPr lang="bg-BG" altLang="zh-CN" sz="2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Group 32"/>
            <p:cNvGrpSpPr/>
            <p:nvPr/>
          </p:nvGrpSpPr>
          <p:grpSpPr bwMode="auto">
            <a:xfrm>
              <a:off x="1116013" y="2400299"/>
              <a:ext cx="1859837" cy="487363"/>
              <a:chOff x="1403649" y="1563638"/>
              <a:chExt cx="998474" cy="487591"/>
            </a:xfrm>
          </p:grpSpPr>
          <p:sp>
            <p:nvSpPr>
              <p:cNvPr id="22" name="Rounded Rectangle 34"/>
              <p:cNvSpPr/>
              <p:nvPr/>
            </p:nvSpPr>
            <p:spPr>
              <a:xfrm>
                <a:off x="1403649" y="1563638"/>
                <a:ext cx="998474" cy="487591"/>
              </a:xfrm>
              <a:prstGeom prst="roundRect">
                <a:avLst>
                  <a:gd name="adj" fmla="val 7260"/>
                </a:avLst>
              </a:prstGeom>
              <a:solidFill>
                <a:srgbClr val="18D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zh-CN" sz="2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1680281" y="1672161"/>
                <a:ext cx="445210" cy="270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游戏模式</a:t>
                </a:r>
                <a:endParaRPr lang="bg-BG" altLang="zh-CN" sz="240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6" name="Elbow Connector 49"/>
            <p:cNvCxnSpPr/>
            <p:nvPr/>
          </p:nvCxnSpPr>
          <p:spPr>
            <a:xfrm rot="5400000">
              <a:off x="3099465" y="1769359"/>
              <a:ext cx="709213" cy="933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50"/>
            <p:cNvCxnSpPr>
              <a:endCxn id="22" idx="3"/>
            </p:cNvCxnSpPr>
            <p:nvPr/>
          </p:nvCxnSpPr>
          <p:spPr>
            <a:xfrm rot="10800000">
              <a:off x="2975850" y="2643981"/>
              <a:ext cx="882328" cy="3280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034981" y="262292"/>
            <a:ext cx="3657600" cy="681603"/>
            <a:chOff x="2146964" y="378840"/>
            <a:chExt cx="7519988" cy="878114"/>
          </a:xfrm>
        </p:grpSpPr>
        <p:sp>
          <p:nvSpPr>
            <p:cNvPr id="44" name="矩形: 圆角 43"/>
            <p:cNvSpPr/>
            <p:nvPr/>
          </p:nvSpPr>
          <p:spPr>
            <a:xfrm flipH="1">
              <a:off x="2146964" y="378840"/>
              <a:ext cx="7519988" cy="878114"/>
            </a:xfrm>
            <a:prstGeom prst="roundRect">
              <a:avLst/>
            </a:prstGeom>
            <a:solidFill>
              <a:srgbClr val="18D2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3"/>
            <p:cNvSpPr/>
            <p:nvPr/>
          </p:nvSpPr>
          <p:spPr>
            <a:xfrm>
              <a:off x="3750916" y="520518"/>
              <a:ext cx="4171630" cy="59475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91431" tIns="45716" rIns="91431" bIns="45716">
              <a:spAutoFit/>
            </a:bodyPr>
            <a:lstStyle/>
            <a:p>
              <a:pPr lvl="0" eaLnBrk="1" hangingPunct="1">
                <a:buNone/>
              </a:pPr>
              <a:r>
                <a:rPr lang="zh-CN" altLang="en-US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游戏模式设定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95" y="1526880"/>
            <a:ext cx="5434572" cy="3500711"/>
          </a:xfrm>
          <a:prstGeom prst="rect">
            <a:avLst/>
          </a:prstGeom>
        </p:spPr>
      </p:pic>
      <p:sp>
        <p:nvSpPr>
          <p:cNvPr id="52" name="对话气泡: 圆角矩形 51"/>
          <p:cNvSpPr/>
          <p:nvPr/>
        </p:nvSpPr>
        <p:spPr>
          <a:xfrm>
            <a:off x="3713121" y="951166"/>
            <a:ext cx="2704133" cy="2478628"/>
          </a:xfrm>
          <a:prstGeom prst="wedgeRoundRectCallout">
            <a:avLst>
              <a:gd name="adj1" fmla="val -63361"/>
              <a:gd name="adj2" fmla="val 18478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在出现敌机时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按动相应的按键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将发射子弹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击落敌机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获得经验值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未被击落的敌机落下后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将扣减生命值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当生命值为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游戏结束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当经验值达到规定值时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游戏晋级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对话气泡: 圆角矩形 52"/>
          <p:cNvSpPr/>
          <p:nvPr/>
        </p:nvSpPr>
        <p:spPr>
          <a:xfrm>
            <a:off x="3931154" y="4794590"/>
            <a:ext cx="5092925" cy="1113832"/>
          </a:xfrm>
          <a:prstGeom prst="wedgeRoundRectCallout">
            <a:avLst>
              <a:gd name="adj1" fmla="val -63947"/>
              <a:gd name="adj2" fmla="val -47849"/>
              <a:gd name="adj3" fmla="val 16667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在出现敌机时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按动相应的按键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将发射子弹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击落敌机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获得分数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此模式下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只要未被击落的敌机落下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游戏将立即结束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并显示玩家得分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ISPRING_ULTRA_SCORM_TRACKING_SLIDES" val="1"/>
  <p:tag name="GENSWF_OUTPUT_FILE_NAME" val="3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WPS 演示</Application>
  <PresentationFormat>自定义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Impact</vt:lpstr>
      <vt:lpstr>Signika</vt:lpstr>
      <vt:lpstr>Open Sans Extrabold</vt:lpstr>
      <vt:lpstr>LiHei Pro</vt:lpstr>
      <vt:lpstr>迷你简汉真广标</vt:lpstr>
      <vt:lpstr>ITC Avant Garde Std Bk</vt:lpstr>
      <vt:lpstr>微软雅黑</vt:lpstr>
      <vt:lpstr>Arial Unicode MS</vt:lpstr>
      <vt:lpstr>等线</vt:lpstr>
      <vt:lpstr>Segoe Print</vt:lpstr>
      <vt:lpstr>Open Sans</vt:lpstr>
      <vt:lpstr>Century Gothic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商务通用</dc:title>
  <dc:creator>lzj</dc:creator>
  <cp:lastModifiedBy>Administrator</cp:lastModifiedBy>
  <cp:revision>935</cp:revision>
  <dcterms:created xsi:type="dcterms:W3CDTF">2015-12-01T09:06:00Z</dcterms:created>
  <dcterms:modified xsi:type="dcterms:W3CDTF">2020-05-02T02:37:36Z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