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87" r:id="rId4"/>
    <p:sldId id="285" r:id="rId5"/>
    <p:sldId id="258" r:id="rId6"/>
    <p:sldId id="259" r:id="rId7"/>
    <p:sldId id="260" r:id="rId8"/>
    <p:sldId id="261" r:id="rId9"/>
    <p:sldId id="262" r:id="rId10"/>
    <p:sldId id="263" r:id="rId11"/>
    <p:sldId id="277" r:id="rId12"/>
    <p:sldId id="265" r:id="rId13"/>
    <p:sldId id="278" r:id="rId14"/>
    <p:sldId id="279" r:id="rId15"/>
    <p:sldId id="280" r:id="rId16"/>
    <p:sldId id="282" r:id="rId17"/>
    <p:sldId id="268" r:id="rId18"/>
    <p:sldId id="284" r:id="rId19"/>
    <p:sldId id="283" r:id="rId20"/>
    <p:sldId id="273" r:id="rId21"/>
    <p:sldId id="274" r:id="rId22"/>
    <p:sldId id="275" r:id="rId23"/>
    <p:sldId id="276" r:id="rId24"/>
    <p:sldId id="270" r:id="rId25"/>
  </p:sldIdLst>
  <p:sldSz cx="6858000" cy="5143500"/>
  <p:notesSz cx="6858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8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주 문" userId="3060f46a43e56905" providerId="LiveId" clId="{37A6F3C7-AF84-4122-A225-82BC572340DB}"/>
    <pc:docChg chg="custSel modSld">
      <pc:chgData name="승주 문" userId="3060f46a43e56905" providerId="LiveId" clId="{37A6F3C7-AF84-4122-A225-82BC572340DB}" dt="2023-12-28T13:51:50.328" v="0" actId="478"/>
      <pc:docMkLst>
        <pc:docMk/>
      </pc:docMkLst>
      <pc:sldChg chg="delSp mod">
        <pc:chgData name="승주 문" userId="3060f46a43e56905" providerId="LiveId" clId="{37A6F3C7-AF84-4122-A225-82BC572340DB}" dt="2023-12-28T13:51:50.328" v="0" actId="478"/>
        <pc:sldMkLst>
          <pc:docMk/>
          <pc:sldMk cId="0" sldId="256"/>
        </pc:sldMkLst>
        <pc:spChg chg="del">
          <ac:chgData name="승주 문" userId="3060f46a43e56905" providerId="LiveId" clId="{37A6F3C7-AF84-4122-A225-82BC572340DB}" dt="2023-12-28T13:51:50.328" v="0" actId="478"/>
          <ac:spMkLst>
            <pc:docMk/>
            <pc:sldMk cId="0" sldId="256"/>
            <ac:spMk id="1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1594485"/>
            <a:ext cx="58293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5143500"/>
          </a:xfrm>
          <a:custGeom>
            <a:avLst/>
            <a:gdLst/>
            <a:ahLst/>
            <a:cxnLst/>
            <a:rect l="l" t="t" r="r" b="b"/>
            <a:pathLst>
              <a:path w="6858000" h="5143500">
                <a:moveTo>
                  <a:pt x="6858000" y="0"/>
                </a:moveTo>
                <a:lnTo>
                  <a:pt x="0" y="0"/>
                </a:lnTo>
                <a:lnTo>
                  <a:pt x="0" y="5143500"/>
                </a:lnTo>
                <a:lnTo>
                  <a:pt x="6858000" y="5143500"/>
                </a:lnTo>
                <a:lnTo>
                  <a:pt x="6858000" y="0"/>
                </a:lnTo>
                <a:close/>
              </a:path>
            </a:pathLst>
          </a:custGeom>
          <a:solidFill>
            <a:srgbClr val="F1F1F1">
              <a:alpha val="4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205740"/>
            <a:ext cx="61722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4783455"/>
            <a:ext cx="219456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13.124.207.170:300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edaily.com/NewsView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eoulfn.com/news/articleView.html?idxno=416627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8211" y="1678510"/>
            <a:ext cx="69786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맑은 고딕"/>
                <a:cs typeface="맑은 고딕"/>
              </a:rPr>
              <a:t>심화프로그래밍</a:t>
            </a:r>
            <a:endParaRPr sz="750" dirty="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5287" y="2083893"/>
            <a:ext cx="35274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350" dirty="0">
                <a:latin typeface="맑은 고딕"/>
                <a:cs typeface="맑은 고딕"/>
              </a:rPr>
              <a:t>데이터 분석을 통한 주식 정보 제공 서비스</a:t>
            </a:r>
            <a:endParaRPr sz="1350" dirty="0">
              <a:latin typeface="맑은 고딕"/>
              <a:cs typeface="맑은 고딕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4524" y="2437257"/>
            <a:ext cx="4466590" cy="57150"/>
            <a:chOff x="1144524" y="2437257"/>
            <a:chExt cx="4466590" cy="57150"/>
          </a:xfrm>
        </p:grpSpPr>
        <p:sp>
          <p:nvSpPr>
            <p:cNvPr id="11" name="object 11"/>
            <p:cNvSpPr/>
            <p:nvPr/>
          </p:nvSpPr>
          <p:spPr>
            <a:xfrm>
              <a:off x="1144524" y="2465832"/>
              <a:ext cx="2245360" cy="0"/>
            </a:xfrm>
            <a:custGeom>
              <a:avLst/>
              <a:gdLst/>
              <a:ahLst/>
              <a:cxnLst/>
              <a:rect l="l" t="t" r="r" b="b"/>
              <a:pathLst>
                <a:path w="2245360">
                  <a:moveTo>
                    <a:pt x="0" y="0"/>
                  </a:moveTo>
                  <a:lnTo>
                    <a:pt x="2244852" y="0"/>
                  </a:lnTo>
                </a:path>
              </a:pathLst>
            </a:custGeom>
            <a:ln w="571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9375" y="2465832"/>
              <a:ext cx="2221865" cy="0"/>
            </a:xfrm>
            <a:custGeom>
              <a:avLst/>
              <a:gdLst/>
              <a:ahLst/>
              <a:cxnLst/>
              <a:rect l="l" t="t" r="r" b="b"/>
              <a:pathLst>
                <a:path w="2221865">
                  <a:moveTo>
                    <a:pt x="0" y="0"/>
                  </a:moveTo>
                  <a:lnTo>
                    <a:pt x="2221738" y="0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144524" y="1908429"/>
            <a:ext cx="4466590" cy="57150"/>
            <a:chOff x="1144524" y="1908429"/>
            <a:chExt cx="4466590" cy="57150"/>
          </a:xfrm>
        </p:grpSpPr>
        <p:sp>
          <p:nvSpPr>
            <p:cNvPr id="18" name="object 18"/>
            <p:cNvSpPr/>
            <p:nvPr/>
          </p:nvSpPr>
          <p:spPr>
            <a:xfrm>
              <a:off x="1144524" y="1937004"/>
              <a:ext cx="2245360" cy="0"/>
            </a:xfrm>
            <a:custGeom>
              <a:avLst/>
              <a:gdLst/>
              <a:ahLst/>
              <a:cxnLst/>
              <a:rect l="l" t="t" r="r" b="b"/>
              <a:pathLst>
                <a:path w="2245360">
                  <a:moveTo>
                    <a:pt x="0" y="0"/>
                  </a:moveTo>
                  <a:lnTo>
                    <a:pt x="2244852" y="0"/>
                  </a:lnTo>
                </a:path>
              </a:pathLst>
            </a:custGeom>
            <a:ln w="571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9375" y="1937004"/>
              <a:ext cx="2221865" cy="0"/>
            </a:xfrm>
            <a:custGeom>
              <a:avLst/>
              <a:gdLst/>
              <a:ahLst/>
              <a:cxnLst/>
              <a:rect l="l" t="t" r="r" b="b"/>
              <a:pathLst>
                <a:path w="2221865">
                  <a:moveTo>
                    <a:pt x="0" y="0"/>
                  </a:moveTo>
                  <a:lnTo>
                    <a:pt x="2221738" y="0"/>
                  </a:lnTo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60959" y="945895"/>
            <a:ext cx="1120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2-3. </a:t>
            </a:r>
            <a:r>
              <a:rPr sz="1400" b="1" spc="-20" dirty="0">
                <a:latin typeface="맑은 고딕"/>
                <a:cs typeface="맑은 고딕"/>
              </a:rPr>
              <a:t>시나리오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2904" y="3257550"/>
            <a:ext cx="6278144" cy="1690847"/>
          </a:xfrm>
          <a:prstGeom prst="rect">
            <a:avLst/>
          </a:prstGeom>
          <a:solidFill>
            <a:srgbClr val="F1F1F1">
              <a:alpha val="47058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00"/>
              </a:spcBef>
              <a:tabLst>
                <a:tab pos="320675" algn="l"/>
              </a:tabLst>
            </a:pPr>
            <a:r>
              <a:rPr lang="en-US" altLang="ko-KR" sz="1100" dirty="0">
                <a:latin typeface="맑은 고딕"/>
                <a:cs typeface="맑은 고딕"/>
              </a:rPr>
              <a:t>Homepage.  </a:t>
            </a:r>
            <a:r>
              <a:rPr lang="ko-KR" altLang="en-US" sz="1100" dirty="0">
                <a:latin typeface="맑은 고딕"/>
                <a:cs typeface="맑은 고딕"/>
              </a:rPr>
              <a:t>각 메뉴 위에 마우스를 가져가면 해당 메뉴에 대한 간단한 설명</a:t>
            </a:r>
            <a:endParaRPr lang="en-US" altLang="ko-KR" sz="1100" dirty="0">
              <a:latin typeface="맑은 고딕"/>
              <a:cs typeface="맑은 고딕"/>
            </a:endParaRPr>
          </a:p>
          <a:p>
            <a:pPr marL="320675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20675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탐색을 원하는 종목 입력</a:t>
            </a:r>
            <a:endParaRPr lang="en-US" altLang="ko-KR" sz="1100" dirty="0">
              <a:latin typeface="맑은 고딕"/>
              <a:cs typeface="맑은 고딕"/>
            </a:endParaRPr>
          </a:p>
          <a:p>
            <a:pPr marL="320675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20675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해당 종목의 </a:t>
            </a:r>
            <a:r>
              <a:rPr lang="en-US" altLang="ko-KR" sz="1100" dirty="0">
                <a:latin typeface="맑은 고딕"/>
                <a:cs typeface="맑은 고딕"/>
              </a:rPr>
              <a:t>10</a:t>
            </a:r>
            <a:r>
              <a:rPr lang="ko-KR" altLang="en-US" sz="1100" dirty="0">
                <a:latin typeface="맑은 고딕"/>
                <a:cs typeface="맑은 고딕"/>
              </a:rPr>
              <a:t>년 동안의 재무 지표 변화율</a:t>
            </a:r>
            <a:r>
              <a:rPr lang="en-US" altLang="ko-KR" sz="1100" dirty="0">
                <a:latin typeface="맑은 고딕"/>
                <a:cs typeface="맑은 고딕"/>
              </a:rPr>
              <a:t>(ROE, ROA, </a:t>
            </a:r>
            <a:r>
              <a:rPr lang="ko-KR" altLang="en-US" sz="1100" dirty="0">
                <a:latin typeface="맑은 고딕"/>
                <a:cs typeface="맑은 고딕"/>
              </a:rPr>
              <a:t>부채비율</a:t>
            </a:r>
            <a:r>
              <a:rPr lang="en-US" altLang="ko-KR" sz="1100" dirty="0">
                <a:latin typeface="맑은 고딕"/>
                <a:cs typeface="맑은 고딕"/>
              </a:rPr>
              <a:t>)</a:t>
            </a:r>
            <a:r>
              <a:rPr lang="ko-KR" altLang="en-US" sz="1100" dirty="0">
                <a:latin typeface="맑은 고딕"/>
                <a:cs typeface="맑은 고딕"/>
              </a:rPr>
              <a:t>을 그래프로 표시</a:t>
            </a:r>
            <a:endParaRPr lang="en-US" altLang="ko-KR" sz="1100" dirty="0">
              <a:latin typeface="맑은 고딕"/>
              <a:cs typeface="맑은 고딕"/>
            </a:endParaRPr>
          </a:p>
          <a:p>
            <a:pPr marL="320675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20675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지수 이동 평균을 이용해서 해당 종목의 한달 뒤 수정 주가 예측</a:t>
            </a:r>
            <a:endParaRPr lang="en-US" altLang="ko-KR" sz="1100" dirty="0">
              <a:latin typeface="맑은 고딕"/>
              <a:cs typeface="맑은 고딕"/>
            </a:endParaRPr>
          </a:p>
          <a:p>
            <a:pPr marL="320675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20675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작년 기준 해당 종목의</a:t>
            </a:r>
            <a:r>
              <a:rPr lang="en-US" altLang="ko-KR" sz="1100" dirty="0">
                <a:latin typeface="맑은 고딕"/>
                <a:cs typeface="맑은 고딕"/>
              </a:rPr>
              <a:t> </a:t>
            </a:r>
            <a:r>
              <a:rPr lang="ko-KR" altLang="en-US" sz="1100" dirty="0">
                <a:latin typeface="맑은 고딕"/>
                <a:cs typeface="맑은 고딕"/>
              </a:rPr>
              <a:t>모든 재무지표 수치 확인</a:t>
            </a:r>
            <a:endParaRPr lang="en-US" altLang="ko-KR" sz="1100" dirty="0">
              <a:latin typeface="맑은 고딕"/>
              <a:cs typeface="맑은 고딕"/>
            </a:endParaRPr>
          </a:p>
          <a:p>
            <a:pPr marL="320675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20675" algn="l"/>
              </a:tabLst>
            </a:pPr>
            <a:r>
              <a:rPr lang="en-US" altLang="ko-KR" sz="1100" dirty="0">
                <a:latin typeface="맑은 고딕"/>
                <a:cs typeface="맑은 고딕"/>
              </a:rPr>
              <a:t>2022</a:t>
            </a:r>
            <a:r>
              <a:rPr lang="ko-KR" altLang="en-US" sz="1100" dirty="0">
                <a:latin typeface="맑은 고딕"/>
                <a:cs typeface="맑은 고딕"/>
              </a:rPr>
              <a:t>년 기준 각 재무지표 기준마다 상위 </a:t>
            </a:r>
            <a:r>
              <a:rPr lang="en-US" altLang="ko-KR" sz="1100" dirty="0">
                <a:latin typeface="맑은 고딕"/>
                <a:cs typeface="맑은 고딕"/>
              </a:rPr>
              <a:t>10</a:t>
            </a:r>
            <a:r>
              <a:rPr lang="ko-KR" altLang="en-US" sz="1100" dirty="0">
                <a:latin typeface="맑은 고딕"/>
                <a:cs typeface="맑은 고딕"/>
              </a:rPr>
              <a:t>개 기업 확인</a:t>
            </a:r>
            <a:endParaRPr lang="en-US" altLang="ko-KR" sz="1100" dirty="0">
              <a:latin typeface="맑은 고딕"/>
              <a:cs typeface="맑은 고딕"/>
            </a:endParaRPr>
          </a:p>
          <a:p>
            <a:pPr marL="320675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20675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해당 종목의 최신 뉴스를 확인</a:t>
            </a:r>
            <a:endParaRPr lang="en-US" altLang="ko-KR" sz="1100" dirty="0">
              <a:latin typeface="맑은 고딕"/>
              <a:cs typeface="맑은 고딕"/>
            </a:endParaRPr>
          </a:p>
        </p:txBody>
      </p:sp>
      <p:grpSp>
        <p:nvGrpSpPr>
          <p:cNvPr id="35" name="object 2">
            <a:extLst>
              <a:ext uri="{FF2B5EF4-FFF2-40B4-BE49-F238E27FC236}">
                <a16:creationId xmlns:a16="http://schemas.microsoft.com/office/drawing/2014/main" id="{0AFE1FF8-AD9D-4C22-9BE0-6CA9A9388DE7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6" name="object 3">
              <a:extLst>
                <a:ext uri="{FF2B5EF4-FFF2-40B4-BE49-F238E27FC236}">
                  <a16:creationId xmlns:a16="http://schemas.microsoft.com/office/drawing/2014/main" id="{75E0CD20-C750-4596-B337-0DC97C220C68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68E81BFD-3556-4BD1-96F0-258809FAFF0F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8BB22D5D-E9BB-4DAF-AC86-DB9EFD0C70D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39" name="object 10">
            <a:extLst>
              <a:ext uri="{FF2B5EF4-FFF2-40B4-BE49-F238E27FC236}">
                <a16:creationId xmlns:a16="http://schemas.microsoft.com/office/drawing/2014/main" id="{DF4507F1-43CC-41D6-A77B-532E6F3B8868}"/>
              </a:ext>
            </a:extLst>
          </p:cNvPr>
          <p:cNvSpPr txBox="1"/>
          <p:nvPr/>
        </p:nvSpPr>
        <p:spPr>
          <a:xfrm>
            <a:off x="6271197" y="438719"/>
            <a:ext cx="434340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맑은 고딕"/>
                <a:cs typeface="맑은 고딕"/>
              </a:rPr>
              <a:t>설계</a:t>
            </a:r>
            <a:endParaRPr sz="80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spc="-20" dirty="0">
                <a:latin typeface="맑은 고딕"/>
                <a:cs typeface="맑은 고딕"/>
              </a:rPr>
              <a:t>시나리오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1A5D27A9-2E3A-4BCD-8198-4150710A63B1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CB18D377-0A67-4DF8-B8E5-6DD6A117509A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87A24B9D-0F25-4CF3-A755-B99C9E494EBE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D9F4A32B-10DA-424E-B376-595D183EEFF0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A35BF94-2B16-42CD-A2DF-907C756786C8}"/>
              </a:ext>
            </a:extLst>
          </p:cNvPr>
          <p:cNvGrpSpPr/>
          <p:nvPr/>
        </p:nvGrpSpPr>
        <p:grpSpPr>
          <a:xfrm>
            <a:off x="1763967" y="920906"/>
            <a:ext cx="4724400" cy="2241121"/>
            <a:chOff x="106426" y="2078402"/>
            <a:chExt cx="4724400" cy="2241121"/>
          </a:xfrm>
        </p:grpSpPr>
        <p:sp>
          <p:nvSpPr>
            <p:cNvPr id="29" name="object 29"/>
            <p:cNvSpPr txBox="1"/>
            <p:nvPr/>
          </p:nvSpPr>
          <p:spPr>
            <a:xfrm>
              <a:off x="2143418" y="2361290"/>
              <a:ext cx="15811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0000"/>
                  </a:solidFill>
                  <a:latin typeface="맑은 고딕"/>
                  <a:cs typeface="맑은 고딕"/>
                </a:rPr>
                <a:t>3</a:t>
              </a:r>
              <a:endParaRPr sz="1800">
                <a:latin typeface="맑은 고딕"/>
                <a:cs typeface="맑은 고딕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00970" y="2361290"/>
              <a:ext cx="5956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449580" algn="l"/>
                </a:tabLst>
              </a:pPr>
              <a:r>
                <a:rPr sz="1800" b="1" spc="-50" dirty="0">
                  <a:solidFill>
                    <a:srgbClr val="FF0000"/>
                  </a:solidFill>
                  <a:latin typeface="맑은 고딕"/>
                  <a:cs typeface="맑은 고딕"/>
                </a:rPr>
                <a:t>2</a:t>
              </a:r>
              <a:endParaRPr sz="1800" dirty="0">
                <a:latin typeface="맑은 고딕"/>
                <a:cs typeface="맑은 고딕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951517" y="2386423"/>
              <a:ext cx="1581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0000"/>
                  </a:solidFill>
                  <a:latin typeface="맑은 고딕"/>
                  <a:cs typeface="맑은 고딕"/>
                </a:rPr>
                <a:t>4</a:t>
              </a:r>
              <a:endParaRPr sz="1800" dirty="0">
                <a:latin typeface="맑은 고딕"/>
                <a:cs typeface="맑은 고딕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4519951" y="2391432"/>
              <a:ext cx="1581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0000"/>
                  </a:solidFill>
                  <a:latin typeface="맑은 고딕"/>
                  <a:cs typeface="맑은 고딕"/>
                </a:rPr>
                <a:t>6</a:t>
              </a:r>
              <a:endParaRPr sz="1800" dirty="0">
                <a:latin typeface="맑은 고딕"/>
                <a:cs typeface="맑은 고딕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A91B963-909F-44DA-A3CC-5710152F126E}"/>
                </a:ext>
              </a:extLst>
            </p:cNvPr>
            <p:cNvGrpSpPr/>
            <p:nvPr/>
          </p:nvGrpSpPr>
          <p:grpSpPr>
            <a:xfrm>
              <a:off x="106426" y="2106813"/>
              <a:ext cx="4724400" cy="2212710"/>
              <a:chOff x="152401" y="1730641"/>
              <a:chExt cx="4724400" cy="221271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46282A1A-FC54-48AC-9EE7-18E6228D5074}"/>
                  </a:ext>
                </a:extLst>
              </p:cNvPr>
              <p:cNvSpPr/>
              <p:nvPr/>
            </p:nvSpPr>
            <p:spPr>
              <a:xfrm>
                <a:off x="302579" y="1887054"/>
                <a:ext cx="865253" cy="152391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종목 검색 창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5D55D7B3-F349-454C-AA66-98FADF16B901}"/>
                  </a:ext>
                </a:extLst>
              </p:cNvPr>
              <p:cNvSpPr/>
              <p:nvPr/>
            </p:nvSpPr>
            <p:spPr>
              <a:xfrm>
                <a:off x="347130" y="2157440"/>
                <a:ext cx="1011296" cy="19402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재무지표 변화율 </a:t>
                </a: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AF4EE42-77E6-4B33-9892-C6B5214A17C1}"/>
                  </a:ext>
                </a:extLst>
              </p:cNvPr>
              <p:cNvSpPr/>
              <p:nvPr/>
            </p:nvSpPr>
            <p:spPr>
              <a:xfrm>
                <a:off x="304800" y="2079811"/>
                <a:ext cx="4446653" cy="34896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887C78B-CED7-49BD-A153-B7FC196F8DE5}"/>
                  </a:ext>
                </a:extLst>
              </p:cNvPr>
              <p:cNvSpPr/>
              <p:nvPr/>
            </p:nvSpPr>
            <p:spPr>
              <a:xfrm>
                <a:off x="1400756" y="2160111"/>
                <a:ext cx="888039" cy="19402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수정 주가 예측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9C6C7691-496B-48E4-AB04-632EB9335710}"/>
                  </a:ext>
                </a:extLst>
              </p:cNvPr>
              <p:cNvSpPr/>
              <p:nvPr/>
            </p:nvSpPr>
            <p:spPr>
              <a:xfrm>
                <a:off x="2331125" y="2162234"/>
                <a:ext cx="800755" cy="19402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종합 평가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855B3BB0-CC67-43BA-978F-3897D2DDE6FF}"/>
                  </a:ext>
                </a:extLst>
              </p:cNvPr>
              <p:cNvSpPr/>
              <p:nvPr/>
            </p:nvSpPr>
            <p:spPr>
              <a:xfrm>
                <a:off x="3174210" y="2162234"/>
                <a:ext cx="731729" cy="19402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>
                    <a:solidFill>
                      <a:schemeClr val="tx1"/>
                    </a:solidFill>
                    <a:latin typeface="+mj-ea"/>
                    <a:ea typeface="+mj-ea"/>
                  </a:rPr>
                  <a:t>기업 순위</a:t>
                </a:r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EB1CF954-9BA8-481A-9508-7E50865505C9}"/>
                  </a:ext>
                </a:extLst>
              </p:cNvPr>
              <p:cNvSpPr/>
              <p:nvPr/>
            </p:nvSpPr>
            <p:spPr>
              <a:xfrm>
                <a:off x="3948269" y="2157784"/>
                <a:ext cx="731729" cy="19402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최신 뉴스</a:t>
                </a: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20061D3-B32A-43DC-ADA6-18C8C311F48E}"/>
                  </a:ext>
                </a:extLst>
              </p:cNvPr>
              <p:cNvSpPr/>
              <p:nvPr/>
            </p:nvSpPr>
            <p:spPr>
              <a:xfrm>
                <a:off x="304800" y="2506400"/>
                <a:ext cx="4446653" cy="1241636"/>
              </a:xfrm>
              <a:prstGeom prst="roundRect">
                <a:avLst>
                  <a:gd name="adj" fmla="val 6030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결과 창</a:t>
                </a: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BC7488A-47DA-4330-AB9D-EDCDA8330CA3}"/>
                  </a:ext>
                </a:extLst>
              </p:cNvPr>
              <p:cNvSpPr/>
              <p:nvPr/>
            </p:nvSpPr>
            <p:spPr>
              <a:xfrm>
                <a:off x="4148943" y="1908923"/>
                <a:ext cx="665184" cy="152391"/>
              </a:xfrm>
              <a:prstGeom prst="round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j-ea"/>
                    <a:ea typeface="+mj-ea"/>
                  </a:rPr>
                  <a:t>메뉴 바</a:t>
                </a: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DA53EF1-3FD3-4D38-8A0D-E2D264A45B48}"/>
                  </a:ext>
                </a:extLst>
              </p:cNvPr>
              <p:cNvSpPr/>
              <p:nvPr/>
            </p:nvSpPr>
            <p:spPr>
              <a:xfrm>
                <a:off x="152401" y="1730641"/>
                <a:ext cx="4724400" cy="2212710"/>
              </a:xfrm>
              <a:prstGeom prst="roundRect">
                <a:avLst>
                  <a:gd name="adj" fmla="val 6030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6" name="object 33">
              <a:extLst>
                <a:ext uri="{FF2B5EF4-FFF2-40B4-BE49-F238E27FC236}">
                  <a16:creationId xmlns:a16="http://schemas.microsoft.com/office/drawing/2014/main" id="{F7BF3140-451E-40CA-B0F6-02157A9B7CE1}"/>
                </a:ext>
              </a:extLst>
            </p:cNvPr>
            <p:cNvSpPr txBox="1"/>
            <p:nvPr/>
          </p:nvSpPr>
          <p:spPr>
            <a:xfrm>
              <a:off x="3723014" y="2369381"/>
              <a:ext cx="158115" cy="307135"/>
            </a:xfrm>
            <a:prstGeom prst="rect">
              <a:avLst/>
            </a:prstGeom>
          </p:spPr>
          <p:txBody>
            <a:bodyPr vert="horz" wrap="square" lIns="0" tIns="298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lang="en-US" altLang="ko-KR" sz="1800" b="1" dirty="0">
                  <a:solidFill>
                    <a:srgbClr val="FF0000"/>
                  </a:solidFill>
                  <a:latin typeface="맑은 고딕"/>
                  <a:cs typeface="맑은 고딕"/>
                </a:rPr>
                <a:t>5</a:t>
              </a:r>
              <a:endParaRPr lang="ko-KR" altLang="en-US" sz="1800" dirty="0">
                <a:latin typeface="맑은 고딕"/>
                <a:cs typeface="맑은 고딕"/>
              </a:endParaRPr>
            </a:p>
          </p:txBody>
        </p:sp>
        <p:sp>
          <p:nvSpPr>
            <p:cNvPr id="67" name="object 33">
              <a:extLst>
                <a:ext uri="{FF2B5EF4-FFF2-40B4-BE49-F238E27FC236}">
                  <a16:creationId xmlns:a16="http://schemas.microsoft.com/office/drawing/2014/main" id="{F221A264-0F1F-4DF7-8C98-CD45698DC0BB}"/>
                </a:ext>
              </a:extLst>
            </p:cNvPr>
            <p:cNvSpPr txBox="1"/>
            <p:nvPr/>
          </p:nvSpPr>
          <p:spPr>
            <a:xfrm>
              <a:off x="961860" y="2078402"/>
              <a:ext cx="158115" cy="608965"/>
            </a:xfrm>
            <a:prstGeom prst="rect">
              <a:avLst/>
            </a:prstGeom>
          </p:spPr>
          <p:txBody>
            <a:bodyPr vert="horz" wrap="square" lIns="0" tIns="298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35"/>
                </a:spcBef>
              </a:pPr>
              <a:r>
                <a:rPr lang="en-US" altLang="ko-KR" sz="1800" b="1" dirty="0">
                  <a:solidFill>
                    <a:srgbClr val="FF0000"/>
                  </a:solidFill>
                  <a:latin typeface="맑은 고딕"/>
                  <a:cs typeface="맑은 고딕"/>
                </a:rPr>
                <a:t>1</a:t>
              </a:r>
              <a:endParaRPr lang="ko-KR" altLang="en-US" sz="1800" dirty="0">
                <a:latin typeface="맑은 고딕"/>
                <a:cs typeface="맑은 고딕"/>
              </a:endParaRPr>
            </a:p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endParaRPr lang="ko-KR" altLang="en-US" sz="1800" dirty="0">
                <a:latin typeface="맑은 고딕"/>
                <a:cs typeface="맑은 고딕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254496" y="497801"/>
            <a:ext cx="4699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내용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959" y="945895"/>
            <a:ext cx="35985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3-1.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25" dirty="0" err="1">
                <a:latin typeface="맑은 고딕"/>
                <a:cs typeface="맑은 고딕"/>
              </a:rPr>
              <a:t>내용</a:t>
            </a:r>
            <a:r>
              <a:rPr lang="en-US" sz="1400" b="1" spc="-25" dirty="0">
                <a:latin typeface="맑은 고딕"/>
                <a:cs typeface="맑은 고딕"/>
              </a:rPr>
              <a:t> (</a:t>
            </a:r>
            <a:r>
              <a:rPr lang="ko-KR" altLang="en-US" sz="1400" b="1" spc="-25" dirty="0">
                <a:latin typeface="맑은 고딕"/>
                <a:cs typeface="맑은 고딕"/>
              </a:rPr>
              <a:t>서버 구축 및 파일 구조</a:t>
            </a:r>
            <a:r>
              <a:rPr lang="en-US" sz="1400" b="1" spc="-25" dirty="0">
                <a:latin typeface="맑은 고딕"/>
                <a:cs typeface="맑은 고딕"/>
              </a:rPr>
              <a:t>)</a:t>
            </a:r>
            <a:endParaRPr sz="1400" dirty="0">
              <a:latin typeface="맑은 고딕"/>
              <a:cs typeface="맑은 고딕"/>
            </a:endParaRPr>
          </a:p>
        </p:txBody>
      </p:sp>
      <p:grpSp>
        <p:nvGrpSpPr>
          <p:cNvPr id="35" name="object 2">
            <a:extLst>
              <a:ext uri="{FF2B5EF4-FFF2-40B4-BE49-F238E27FC236}">
                <a16:creationId xmlns:a16="http://schemas.microsoft.com/office/drawing/2014/main" id="{065DFA16-A473-41C4-AC17-631C4C5F6983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6" name="object 3">
              <a:extLst>
                <a:ext uri="{FF2B5EF4-FFF2-40B4-BE49-F238E27FC236}">
                  <a16:creationId xmlns:a16="http://schemas.microsoft.com/office/drawing/2014/main" id="{F0BAA9CC-4A44-4700-9FD8-FA010AA8C9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28DD9273-A53D-4FF8-A4C3-CEFDDF8A1B62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11B3D4AC-5044-4695-9DD8-CD5D8B0C88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40" name="object 15">
            <a:extLst>
              <a:ext uri="{FF2B5EF4-FFF2-40B4-BE49-F238E27FC236}">
                <a16:creationId xmlns:a16="http://schemas.microsoft.com/office/drawing/2014/main" id="{8021A9A6-E379-4ED9-8619-0CFDD31C4026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77C8F0C0-4673-49B6-991F-4BB40BD71E9F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91BEB7A5-12FD-486F-BC00-ED645A83AA34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3C323F05-4EA1-4F25-A3F0-F72EBC8F38C1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86F3A6B-6366-45E5-8FF6-5D4DD8AA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33" y="1445059"/>
            <a:ext cx="3705225" cy="31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6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254496" y="497801"/>
            <a:ext cx="4699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내용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958" y="945895"/>
            <a:ext cx="28395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3-1.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25" dirty="0" err="1">
                <a:latin typeface="맑은 고딕"/>
                <a:cs typeface="맑은 고딕"/>
              </a:rPr>
              <a:t>내용</a:t>
            </a:r>
            <a:r>
              <a:rPr lang="en-US" sz="1400" b="1" spc="-25" dirty="0">
                <a:latin typeface="맑은 고딕"/>
                <a:cs typeface="맑은 고딕"/>
              </a:rPr>
              <a:t> (</a:t>
            </a:r>
            <a:r>
              <a:rPr lang="ko-KR" altLang="en-US" sz="1400" b="1" spc="-25" dirty="0">
                <a:latin typeface="맑은 고딕"/>
                <a:cs typeface="맑은 고딕"/>
              </a:rPr>
              <a:t>재무지표 변화율</a:t>
            </a:r>
            <a:r>
              <a:rPr lang="en-US" sz="1400" b="1" spc="-25" dirty="0">
                <a:latin typeface="맑은 고딕"/>
                <a:cs typeface="맑은 고딕"/>
              </a:rPr>
              <a:t>)</a:t>
            </a:r>
            <a:endParaRPr sz="1400" dirty="0">
              <a:latin typeface="맑은 고딕"/>
              <a:cs typeface="맑은 고딕"/>
            </a:endParaRPr>
          </a:p>
        </p:txBody>
      </p:sp>
      <p:grpSp>
        <p:nvGrpSpPr>
          <p:cNvPr id="35" name="object 2">
            <a:extLst>
              <a:ext uri="{FF2B5EF4-FFF2-40B4-BE49-F238E27FC236}">
                <a16:creationId xmlns:a16="http://schemas.microsoft.com/office/drawing/2014/main" id="{065DFA16-A473-41C4-AC17-631C4C5F6983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6" name="object 3">
              <a:extLst>
                <a:ext uri="{FF2B5EF4-FFF2-40B4-BE49-F238E27FC236}">
                  <a16:creationId xmlns:a16="http://schemas.microsoft.com/office/drawing/2014/main" id="{F0BAA9CC-4A44-4700-9FD8-FA010AA8C9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28DD9273-A53D-4FF8-A4C3-CEFDDF8A1B62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11B3D4AC-5044-4695-9DD8-CD5D8B0C88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40" name="object 15">
            <a:extLst>
              <a:ext uri="{FF2B5EF4-FFF2-40B4-BE49-F238E27FC236}">
                <a16:creationId xmlns:a16="http://schemas.microsoft.com/office/drawing/2014/main" id="{8021A9A6-E379-4ED9-8619-0CFDD31C4026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77C8F0C0-4673-49B6-991F-4BB40BD71E9F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91BEB7A5-12FD-486F-BC00-ED645A83AA34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3C323F05-4EA1-4F25-A3F0-F72EBC8F38C1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DA6F1C9-D0AF-42C6-9440-64BB342A587E}"/>
              </a:ext>
            </a:extLst>
          </p:cNvPr>
          <p:cNvGrpSpPr/>
          <p:nvPr/>
        </p:nvGrpSpPr>
        <p:grpSpPr>
          <a:xfrm>
            <a:off x="152400" y="1840662"/>
            <a:ext cx="3962400" cy="2483655"/>
            <a:chOff x="152401" y="1730641"/>
            <a:chExt cx="4724400" cy="22127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69C6129-6830-4651-81D1-6C2E5089E508}"/>
                </a:ext>
              </a:extLst>
            </p:cNvPr>
            <p:cNvSpPr/>
            <p:nvPr/>
          </p:nvSpPr>
          <p:spPr>
            <a:xfrm>
              <a:off x="302579" y="1887054"/>
              <a:ext cx="865253" cy="15239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종목 검색 창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18C5295-7289-4647-9735-012283F4BA4D}"/>
                </a:ext>
              </a:extLst>
            </p:cNvPr>
            <p:cNvSpPr/>
            <p:nvPr/>
          </p:nvSpPr>
          <p:spPr>
            <a:xfrm>
              <a:off x="347130" y="2157440"/>
              <a:ext cx="1011296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재무지표 변화율 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8FF0164-87E7-4AEB-A168-785A39F44F28}"/>
                </a:ext>
              </a:extLst>
            </p:cNvPr>
            <p:cNvSpPr/>
            <p:nvPr/>
          </p:nvSpPr>
          <p:spPr>
            <a:xfrm>
              <a:off x="304800" y="2079811"/>
              <a:ext cx="4446653" cy="34896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2528CC1-4ED0-4B68-8393-B8702D0ED0FD}"/>
                </a:ext>
              </a:extLst>
            </p:cNvPr>
            <p:cNvSpPr/>
            <p:nvPr/>
          </p:nvSpPr>
          <p:spPr>
            <a:xfrm>
              <a:off x="1400756" y="2160111"/>
              <a:ext cx="88803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수정 주가 예측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12EBFEF-D3F1-4316-801B-09DF40B28BFE}"/>
                </a:ext>
              </a:extLst>
            </p:cNvPr>
            <p:cNvSpPr/>
            <p:nvPr/>
          </p:nvSpPr>
          <p:spPr>
            <a:xfrm>
              <a:off x="2331125" y="2162234"/>
              <a:ext cx="800755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종합 평가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3907E25-F819-4F3A-9AE9-498E71D9BE3A}"/>
                </a:ext>
              </a:extLst>
            </p:cNvPr>
            <p:cNvSpPr/>
            <p:nvPr/>
          </p:nvSpPr>
          <p:spPr>
            <a:xfrm>
              <a:off x="3174210" y="216223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+mj-ea"/>
                  <a:ea typeface="+mj-ea"/>
                </a:rPr>
                <a:t>기업 순위</a:t>
              </a:r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8D01D2B-A3A5-444D-B14C-90BE170B5E54}"/>
                </a:ext>
              </a:extLst>
            </p:cNvPr>
            <p:cNvSpPr/>
            <p:nvPr/>
          </p:nvSpPr>
          <p:spPr>
            <a:xfrm>
              <a:off x="3948269" y="215778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최신 뉴스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67C014B-ADC0-4F4C-ABE1-9EABD0F174AD}"/>
                </a:ext>
              </a:extLst>
            </p:cNvPr>
            <p:cNvSpPr/>
            <p:nvPr/>
          </p:nvSpPr>
          <p:spPr>
            <a:xfrm>
              <a:off x="304800" y="2506400"/>
              <a:ext cx="4446653" cy="1241636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결과 창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26CAEB6-FCD4-4078-A9E1-C12E21E6A758}"/>
                </a:ext>
              </a:extLst>
            </p:cNvPr>
            <p:cNvSpPr/>
            <p:nvPr/>
          </p:nvSpPr>
          <p:spPr>
            <a:xfrm>
              <a:off x="4148943" y="1908923"/>
              <a:ext cx="665184" cy="152391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메뉴 바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A248F2E-E06E-452E-A4C2-86270A18F986}"/>
                </a:ext>
              </a:extLst>
            </p:cNvPr>
            <p:cNvSpPr/>
            <p:nvPr/>
          </p:nvSpPr>
          <p:spPr>
            <a:xfrm>
              <a:off x="152401" y="1730641"/>
              <a:ext cx="4724400" cy="2212710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2EE839D-8543-4802-90B4-0B8BD1D497E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060132" y="2409538"/>
            <a:ext cx="2275899" cy="19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12A7B68B-2B91-41B4-B27C-04424FC6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562" y="1503617"/>
            <a:ext cx="3405073" cy="31577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254496" y="497801"/>
            <a:ext cx="4699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내용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958" y="945895"/>
            <a:ext cx="28395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3-1.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25" dirty="0" err="1">
                <a:latin typeface="맑은 고딕"/>
                <a:cs typeface="맑은 고딕"/>
              </a:rPr>
              <a:t>내용</a:t>
            </a:r>
            <a:r>
              <a:rPr lang="en-US" sz="1400" b="1" spc="-25" dirty="0">
                <a:latin typeface="맑은 고딕"/>
                <a:cs typeface="맑은 고딕"/>
              </a:rPr>
              <a:t> (</a:t>
            </a:r>
            <a:r>
              <a:rPr lang="ko-KR" altLang="en-US" sz="1400" b="1" spc="-25" dirty="0">
                <a:latin typeface="맑은 고딕"/>
                <a:cs typeface="맑은 고딕"/>
              </a:rPr>
              <a:t>수정 주가 예측</a:t>
            </a:r>
            <a:r>
              <a:rPr lang="en-US" sz="1400" b="1" spc="-25" dirty="0">
                <a:latin typeface="맑은 고딕"/>
                <a:cs typeface="맑은 고딕"/>
              </a:rPr>
              <a:t>)</a:t>
            </a:r>
            <a:endParaRPr sz="1400" dirty="0">
              <a:latin typeface="맑은 고딕"/>
              <a:cs typeface="맑은 고딕"/>
            </a:endParaRPr>
          </a:p>
        </p:txBody>
      </p:sp>
      <p:grpSp>
        <p:nvGrpSpPr>
          <p:cNvPr id="35" name="object 2">
            <a:extLst>
              <a:ext uri="{FF2B5EF4-FFF2-40B4-BE49-F238E27FC236}">
                <a16:creationId xmlns:a16="http://schemas.microsoft.com/office/drawing/2014/main" id="{065DFA16-A473-41C4-AC17-631C4C5F6983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6" name="object 3">
              <a:extLst>
                <a:ext uri="{FF2B5EF4-FFF2-40B4-BE49-F238E27FC236}">
                  <a16:creationId xmlns:a16="http://schemas.microsoft.com/office/drawing/2014/main" id="{F0BAA9CC-4A44-4700-9FD8-FA010AA8C9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28DD9273-A53D-4FF8-A4C3-CEFDDF8A1B62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11B3D4AC-5044-4695-9DD8-CD5D8B0C88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40" name="object 15">
            <a:extLst>
              <a:ext uri="{FF2B5EF4-FFF2-40B4-BE49-F238E27FC236}">
                <a16:creationId xmlns:a16="http://schemas.microsoft.com/office/drawing/2014/main" id="{8021A9A6-E379-4ED9-8619-0CFDD31C4026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77C8F0C0-4673-49B6-991F-4BB40BD71E9F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91BEB7A5-12FD-486F-BC00-ED645A83AA34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3C323F05-4EA1-4F25-A3F0-F72EBC8F38C1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DA6F1C9-D0AF-42C6-9440-64BB342A587E}"/>
              </a:ext>
            </a:extLst>
          </p:cNvPr>
          <p:cNvGrpSpPr/>
          <p:nvPr/>
        </p:nvGrpSpPr>
        <p:grpSpPr>
          <a:xfrm>
            <a:off x="152400" y="1840662"/>
            <a:ext cx="3962400" cy="2483655"/>
            <a:chOff x="152401" y="1730641"/>
            <a:chExt cx="4724400" cy="22127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69C6129-6830-4651-81D1-6C2E5089E508}"/>
                </a:ext>
              </a:extLst>
            </p:cNvPr>
            <p:cNvSpPr/>
            <p:nvPr/>
          </p:nvSpPr>
          <p:spPr>
            <a:xfrm>
              <a:off x="302579" y="1887054"/>
              <a:ext cx="865253" cy="15239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종목 검색 창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18C5295-7289-4647-9735-012283F4BA4D}"/>
                </a:ext>
              </a:extLst>
            </p:cNvPr>
            <p:cNvSpPr/>
            <p:nvPr/>
          </p:nvSpPr>
          <p:spPr>
            <a:xfrm>
              <a:off x="347130" y="2157440"/>
              <a:ext cx="1011296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재무지표 변화율 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8FF0164-87E7-4AEB-A168-785A39F44F28}"/>
                </a:ext>
              </a:extLst>
            </p:cNvPr>
            <p:cNvSpPr/>
            <p:nvPr/>
          </p:nvSpPr>
          <p:spPr>
            <a:xfrm>
              <a:off x="304800" y="2079811"/>
              <a:ext cx="4446653" cy="34896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2528CC1-4ED0-4B68-8393-B8702D0ED0FD}"/>
                </a:ext>
              </a:extLst>
            </p:cNvPr>
            <p:cNvSpPr/>
            <p:nvPr/>
          </p:nvSpPr>
          <p:spPr>
            <a:xfrm>
              <a:off x="1400756" y="2160111"/>
              <a:ext cx="88803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수정 주가 예측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12EBFEF-D3F1-4316-801B-09DF40B28BFE}"/>
                </a:ext>
              </a:extLst>
            </p:cNvPr>
            <p:cNvSpPr/>
            <p:nvPr/>
          </p:nvSpPr>
          <p:spPr>
            <a:xfrm>
              <a:off x="2331125" y="2162234"/>
              <a:ext cx="800755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종합 평가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3907E25-F819-4F3A-9AE9-498E71D9BE3A}"/>
                </a:ext>
              </a:extLst>
            </p:cNvPr>
            <p:cNvSpPr/>
            <p:nvPr/>
          </p:nvSpPr>
          <p:spPr>
            <a:xfrm>
              <a:off x="3174210" y="216223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+mj-ea"/>
                  <a:ea typeface="+mj-ea"/>
                </a:rPr>
                <a:t>기업 순위</a:t>
              </a:r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8D01D2B-A3A5-444D-B14C-90BE170B5E54}"/>
                </a:ext>
              </a:extLst>
            </p:cNvPr>
            <p:cNvSpPr/>
            <p:nvPr/>
          </p:nvSpPr>
          <p:spPr>
            <a:xfrm>
              <a:off x="3948269" y="215778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최신 뉴스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67C014B-ADC0-4F4C-ABE1-9EABD0F174AD}"/>
                </a:ext>
              </a:extLst>
            </p:cNvPr>
            <p:cNvSpPr/>
            <p:nvPr/>
          </p:nvSpPr>
          <p:spPr>
            <a:xfrm>
              <a:off x="304800" y="2506400"/>
              <a:ext cx="4446653" cy="1241636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결과 창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26CAEB6-FCD4-4078-A9E1-C12E21E6A758}"/>
                </a:ext>
              </a:extLst>
            </p:cNvPr>
            <p:cNvSpPr/>
            <p:nvPr/>
          </p:nvSpPr>
          <p:spPr>
            <a:xfrm>
              <a:off x="4148943" y="1908923"/>
              <a:ext cx="665184" cy="152391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메뉴 바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A248F2E-E06E-452E-A4C2-86270A18F986}"/>
                </a:ext>
              </a:extLst>
            </p:cNvPr>
            <p:cNvSpPr/>
            <p:nvPr/>
          </p:nvSpPr>
          <p:spPr>
            <a:xfrm>
              <a:off x="152401" y="1730641"/>
              <a:ext cx="4724400" cy="2212710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2EE839D-8543-4802-90B4-0B8BD1D497E9}"/>
              </a:ext>
            </a:extLst>
          </p:cNvPr>
          <p:cNvCxnSpPr>
            <a:cxnSpLocks/>
          </p:cNvCxnSpPr>
          <p:nvPr/>
        </p:nvCxnSpPr>
        <p:spPr>
          <a:xfrm>
            <a:off x="1828800" y="2404145"/>
            <a:ext cx="259080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DA2FF258-1380-4A1A-A534-9561479B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195" y="1577745"/>
            <a:ext cx="2351535" cy="101586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4BF0C3F0-E192-4EA1-BA51-369EBE33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527" y="2593608"/>
            <a:ext cx="3518203" cy="21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5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254496" y="497801"/>
            <a:ext cx="4699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내용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958" y="945895"/>
            <a:ext cx="28395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3-1.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25" dirty="0" err="1">
                <a:latin typeface="맑은 고딕"/>
                <a:cs typeface="맑은 고딕"/>
              </a:rPr>
              <a:t>내용</a:t>
            </a:r>
            <a:r>
              <a:rPr lang="en-US" sz="1400" b="1" spc="-25" dirty="0">
                <a:latin typeface="맑은 고딕"/>
                <a:cs typeface="맑은 고딕"/>
              </a:rPr>
              <a:t> (</a:t>
            </a:r>
            <a:r>
              <a:rPr lang="ko-KR" altLang="en-US" sz="1400" b="1" spc="-25" dirty="0">
                <a:latin typeface="맑은 고딕"/>
                <a:cs typeface="맑은 고딕"/>
              </a:rPr>
              <a:t>수정 주가 예측</a:t>
            </a:r>
            <a:r>
              <a:rPr lang="en-US" sz="1400" b="1" spc="-25" dirty="0">
                <a:latin typeface="맑은 고딕"/>
                <a:cs typeface="맑은 고딕"/>
              </a:rPr>
              <a:t>)</a:t>
            </a:r>
            <a:endParaRPr sz="1400" dirty="0">
              <a:latin typeface="맑은 고딕"/>
              <a:cs typeface="맑은 고딕"/>
            </a:endParaRPr>
          </a:p>
        </p:txBody>
      </p:sp>
      <p:grpSp>
        <p:nvGrpSpPr>
          <p:cNvPr id="35" name="object 2">
            <a:extLst>
              <a:ext uri="{FF2B5EF4-FFF2-40B4-BE49-F238E27FC236}">
                <a16:creationId xmlns:a16="http://schemas.microsoft.com/office/drawing/2014/main" id="{065DFA16-A473-41C4-AC17-631C4C5F6983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6" name="object 3">
              <a:extLst>
                <a:ext uri="{FF2B5EF4-FFF2-40B4-BE49-F238E27FC236}">
                  <a16:creationId xmlns:a16="http://schemas.microsoft.com/office/drawing/2014/main" id="{F0BAA9CC-4A44-4700-9FD8-FA010AA8C9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28DD9273-A53D-4FF8-A4C3-CEFDDF8A1B62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11B3D4AC-5044-4695-9DD8-CD5D8B0C88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40" name="object 15">
            <a:extLst>
              <a:ext uri="{FF2B5EF4-FFF2-40B4-BE49-F238E27FC236}">
                <a16:creationId xmlns:a16="http://schemas.microsoft.com/office/drawing/2014/main" id="{8021A9A6-E379-4ED9-8619-0CFDD31C4026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77C8F0C0-4673-49B6-991F-4BB40BD71E9F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91BEB7A5-12FD-486F-BC00-ED645A83AA34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3C323F05-4EA1-4F25-A3F0-F72EBC8F38C1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DA6F1C9-D0AF-42C6-9440-64BB342A587E}"/>
              </a:ext>
            </a:extLst>
          </p:cNvPr>
          <p:cNvGrpSpPr/>
          <p:nvPr/>
        </p:nvGrpSpPr>
        <p:grpSpPr>
          <a:xfrm>
            <a:off x="152400" y="1840662"/>
            <a:ext cx="3962400" cy="2483655"/>
            <a:chOff x="152401" y="1730641"/>
            <a:chExt cx="4724400" cy="22127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69C6129-6830-4651-81D1-6C2E5089E508}"/>
                </a:ext>
              </a:extLst>
            </p:cNvPr>
            <p:cNvSpPr/>
            <p:nvPr/>
          </p:nvSpPr>
          <p:spPr>
            <a:xfrm>
              <a:off x="302579" y="1887054"/>
              <a:ext cx="865253" cy="15239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종목 검색 창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18C5295-7289-4647-9735-012283F4BA4D}"/>
                </a:ext>
              </a:extLst>
            </p:cNvPr>
            <p:cNvSpPr/>
            <p:nvPr/>
          </p:nvSpPr>
          <p:spPr>
            <a:xfrm>
              <a:off x="347130" y="2157440"/>
              <a:ext cx="1011296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재무지표 변화율 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8FF0164-87E7-4AEB-A168-785A39F44F28}"/>
                </a:ext>
              </a:extLst>
            </p:cNvPr>
            <p:cNvSpPr/>
            <p:nvPr/>
          </p:nvSpPr>
          <p:spPr>
            <a:xfrm>
              <a:off x="304800" y="2079811"/>
              <a:ext cx="4446653" cy="34896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2528CC1-4ED0-4B68-8393-B8702D0ED0FD}"/>
                </a:ext>
              </a:extLst>
            </p:cNvPr>
            <p:cNvSpPr/>
            <p:nvPr/>
          </p:nvSpPr>
          <p:spPr>
            <a:xfrm>
              <a:off x="1400756" y="2160111"/>
              <a:ext cx="88803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수정 주가 예측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12EBFEF-D3F1-4316-801B-09DF40B28BFE}"/>
                </a:ext>
              </a:extLst>
            </p:cNvPr>
            <p:cNvSpPr/>
            <p:nvPr/>
          </p:nvSpPr>
          <p:spPr>
            <a:xfrm>
              <a:off x="2331125" y="2162234"/>
              <a:ext cx="800755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종합 평가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3907E25-F819-4F3A-9AE9-498E71D9BE3A}"/>
                </a:ext>
              </a:extLst>
            </p:cNvPr>
            <p:cNvSpPr/>
            <p:nvPr/>
          </p:nvSpPr>
          <p:spPr>
            <a:xfrm>
              <a:off x="3174210" y="216223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+mj-ea"/>
                  <a:ea typeface="+mj-ea"/>
                </a:rPr>
                <a:t>기업 순위</a:t>
              </a:r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8D01D2B-A3A5-444D-B14C-90BE170B5E54}"/>
                </a:ext>
              </a:extLst>
            </p:cNvPr>
            <p:cNvSpPr/>
            <p:nvPr/>
          </p:nvSpPr>
          <p:spPr>
            <a:xfrm>
              <a:off x="3948269" y="215778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최신 뉴스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67C014B-ADC0-4F4C-ABE1-9EABD0F174AD}"/>
                </a:ext>
              </a:extLst>
            </p:cNvPr>
            <p:cNvSpPr/>
            <p:nvPr/>
          </p:nvSpPr>
          <p:spPr>
            <a:xfrm>
              <a:off x="304800" y="2506400"/>
              <a:ext cx="4446653" cy="1241636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결과 창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26CAEB6-FCD4-4078-A9E1-C12E21E6A758}"/>
                </a:ext>
              </a:extLst>
            </p:cNvPr>
            <p:cNvSpPr/>
            <p:nvPr/>
          </p:nvSpPr>
          <p:spPr>
            <a:xfrm>
              <a:off x="4148943" y="1908923"/>
              <a:ext cx="665184" cy="152391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메뉴 바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A248F2E-E06E-452E-A4C2-86270A18F986}"/>
                </a:ext>
              </a:extLst>
            </p:cNvPr>
            <p:cNvSpPr/>
            <p:nvPr/>
          </p:nvSpPr>
          <p:spPr>
            <a:xfrm>
              <a:off x="152401" y="1730641"/>
              <a:ext cx="4724400" cy="2212710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2EE839D-8543-4802-90B4-0B8BD1D497E9}"/>
              </a:ext>
            </a:extLst>
          </p:cNvPr>
          <p:cNvCxnSpPr>
            <a:cxnSpLocks/>
          </p:cNvCxnSpPr>
          <p:nvPr/>
        </p:nvCxnSpPr>
        <p:spPr>
          <a:xfrm>
            <a:off x="2578139" y="2495550"/>
            <a:ext cx="13080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D7AC920-C4FD-4900-80E5-F625735B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80" y="1568508"/>
            <a:ext cx="2865042" cy="32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254496" y="497801"/>
            <a:ext cx="4699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내용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958" y="945895"/>
            <a:ext cx="28395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3-1.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25" dirty="0" err="1">
                <a:latin typeface="맑은 고딕"/>
                <a:cs typeface="맑은 고딕"/>
              </a:rPr>
              <a:t>내용</a:t>
            </a:r>
            <a:r>
              <a:rPr lang="en-US" sz="1400" b="1" spc="-25" dirty="0">
                <a:latin typeface="맑은 고딕"/>
                <a:cs typeface="맑은 고딕"/>
              </a:rPr>
              <a:t> (</a:t>
            </a:r>
            <a:r>
              <a:rPr lang="ko-KR" altLang="en-US" sz="1400" b="1" spc="-25" dirty="0">
                <a:latin typeface="맑은 고딕"/>
                <a:cs typeface="맑은 고딕"/>
              </a:rPr>
              <a:t>수정 주가 예측</a:t>
            </a:r>
            <a:r>
              <a:rPr lang="en-US" sz="1400" b="1" spc="-25" dirty="0">
                <a:latin typeface="맑은 고딕"/>
                <a:cs typeface="맑은 고딕"/>
              </a:rPr>
              <a:t>)</a:t>
            </a:r>
            <a:endParaRPr sz="1400" dirty="0">
              <a:latin typeface="맑은 고딕"/>
              <a:cs typeface="맑은 고딕"/>
            </a:endParaRPr>
          </a:p>
        </p:txBody>
      </p:sp>
      <p:grpSp>
        <p:nvGrpSpPr>
          <p:cNvPr id="35" name="object 2">
            <a:extLst>
              <a:ext uri="{FF2B5EF4-FFF2-40B4-BE49-F238E27FC236}">
                <a16:creationId xmlns:a16="http://schemas.microsoft.com/office/drawing/2014/main" id="{065DFA16-A473-41C4-AC17-631C4C5F6983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6" name="object 3">
              <a:extLst>
                <a:ext uri="{FF2B5EF4-FFF2-40B4-BE49-F238E27FC236}">
                  <a16:creationId xmlns:a16="http://schemas.microsoft.com/office/drawing/2014/main" id="{F0BAA9CC-4A44-4700-9FD8-FA010AA8C9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28DD9273-A53D-4FF8-A4C3-CEFDDF8A1B62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11B3D4AC-5044-4695-9DD8-CD5D8B0C88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40" name="object 15">
            <a:extLst>
              <a:ext uri="{FF2B5EF4-FFF2-40B4-BE49-F238E27FC236}">
                <a16:creationId xmlns:a16="http://schemas.microsoft.com/office/drawing/2014/main" id="{8021A9A6-E379-4ED9-8619-0CFDD31C4026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77C8F0C0-4673-49B6-991F-4BB40BD71E9F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91BEB7A5-12FD-486F-BC00-ED645A83AA34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3C323F05-4EA1-4F25-A3F0-F72EBC8F38C1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DA6F1C9-D0AF-42C6-9440-64BB342A587E}"/>
              </a:ext>
            </a:extLst>
          </p:cNvPr>
          <p:cNvGrpSpPr/>
          <p:nvPr/>
        </p:nvGrpSpPr>
        <p:grpSpPr>
          <a:xfrm>
            <a:off x="2667000" y="1962150"/>
            <a:ext cx="3962400" cy="2483655"/>
            <a:chOff x="152401" y="1730641"/>
            <a:chExt cx="4724400" cy="22127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69C6129-6830-4651-81D1-6C2E5089E508}"/>
                </a:ext>
              </a:extLst>
            </p:cNvPr>
            <p:cNvSpPr/>
            <p:nvPr/>
          </p:nvSpPr>
          <p:spPr>
            <a:xfrm>
              <a:off x="302579" y="1887054"/>
              <a:ext cx="865253" cy="15239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종목 검색 창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18C5295-7289-4647-9735-012283F4BA4D}"/>
                </a:ext>
              </a:extLst>
            </p:cNvPr>
            <p:cNvSpPr/>
            <p:nvPr/>
          </p:nvSpPr>
          <p:spPr>
            <a:xfrm>
              <a:off x="347130" y="2157440"/>
              <a:ext cx="1011296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재무지표 변화율 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8FF0164-87E7-4AEB-A168-785A39F44F28}"/>
                </a:ext>
              </a:extLst>
            </p:cNvPr>
            <p:cNvSpPr/>
            <p:nvPr/>
          </p:nvSpPr>
          <p:spPr>
            <a:xfrm>
              <a:off x="304800" y="2079811"/>
              <a:ext cx="4446653" cy="34896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2528CC1-4ED0-4B68-8393-B8702D0ED0FD}"/>
                </a:ext>
              </a:extLst>
            </p:cNvPr>
            <p:cNvSpPr/>
            <p:nvPr/>
          </p:nvSpPr>
          <p:spPr>
            <a:xfrm>
              <a:off x="1400756" y="2160111"/>
              <a:ext cx="88803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수정 주가 예측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12EBFEF-D3F1-4316-801B-09DF40B28BFE}"/>
                </a:ext>
              </a:extLst>
            </p:cNvPr>
            <p:cNvSpPr/>
            <p:nvPr/>
          </p:nvSpPr>
          <p:spPr>
            <a:xfrm>
              <a:off x="2331125" y="2162234"/>
              <a:ext cx="800755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종합 평가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3907E25-F819-4F3A-9AE9-498E71D9BE3A}"/>
                </a:ext>
              </a:extLst>
            </p:cNvPr>
            <p:cNvSpPr/>
            <p:nvPr/>
          </p:nvSpPr>
          <p:spPr>
            <a:xfrm>
              <a:off x="3174210" y="216223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+mj-ea"/>
                  <a:ea typeface="+mj-ea"/>
                </a:rPr>
                <a:t>기업 순위</a:t>
              </a:r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8D01D2B-A3A5-444D-B14C-90BE170B5E54}"/>
                </a:ext>
              </a:extLst>
            </p:cNvPr>
            <p:cNvSpPr/>
            <p:nvPr/>
          </p:nvSpPr>
          <p:spPr>
            <a:xfrm>
              <a:off x="3948269" y="215778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최신 뉴스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67C014B-ADC0-4F4C-ABE1-9EABD0F174AD}"/>
                </a:ext>
              </a:extLst>
            </p:cNvPr>
            <p:cNvSpPr/>
            <p:nvPr/>
          </p:nvSpPr>
          <p:spPr>
            <a:xfrm>
              <a:off x="304800" y="2506400"/>
              <a:ext cx="4446653" cy="1241636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결과 창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26CAEB6-FCD4-4078-A9E1-C12E21E6A758}"/>
                </a:ext>
              </a:extLst>
            </p:cNvPr>
            <p:cNvSpPr/>
            <p:nvPr/>
          </p:nvSpPr>
          <p:spPr>
            <a:xfrm>
              <a:off x="4148943" y="1908923"/>
              <a:ext cx="665184" cy="152391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메뉴 바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A248F2E-E06E-452E-A4C2-86270A18F986}"/>
                </a:ext>
              </a:extLst>
            </p:cNvPr>
            <p:cNvSpPr/>
            <p:nvPr/>
          </p:nvSpPr>
          <p:spPr>
            <a:xfrm>
              <a:off x="152401" y="1730641"/>
              <a:ext cx="4724400" cy="2212710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6102B42-3AFA-4E83-8D24-8984B826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3" y="1291313"/>
            <a:ext cx="2250194" cy="1925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4D10E8-09E2-41A8-9107-9741049D4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49" y="3217240"/>
            <a:ext cx="2250193" cy="180823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2EE839D-8543-4802-90B4-0B8BD1D497E9}"/>
              </a:ext>
            </a:extLst>
          </p:cNvPr>
          <p:cNvCxnSpPr>
            <a:cxnSpLocks/>
          </p:cNvCxnSpPr>
          <p:nvPr/>
        </p:nvCxnSpPr>
        <p:spPr>
          <a:xfrm flipH="1">
            <a:off x="2363684" y="2548421"/>
            <a:ext cx="2915022" cy="23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3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254496" y="497801"/>
            <a:ext cx="4699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내용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958" y="945895"/>
            <a:ext cx="28395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3-1.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25" dirty="0" err="1">
                <a:latin typeface="맑은 고딕"/>
                <a:cs typeface="맑은 고딕"/>
              </a:rPr>
              <a:t>내용</a:t>
            </a:r>
            <a:r>
              <a:rPr lang="en-US" sz="1400" b="1" spc="-25" dirty="0">
                <a:latin typeface="맑은 고딕"/>
                <a:cs typeface="맑은 고딕"/>
              </a:rPr>
              <a:t> (</a:t>
            </a:r>
            <a:r>
              <a:rPr lang="ko-KR" altLang="en-US" sz="1400" b="1" spc="-25" dirty="0">
                <a:latin typeface="맑은 고딕"/>
                <a:cs typeface="맑은 고딕"/>
              </a:rPr>
              <a:t>수정 주가 예측</a:t>
            </a:r>
            <a:r>
              <a:rPr lang="en-US" sz="1400" b="1" spc="-25" dirty="0">
                <a:latin typeface="맑은 고딕"/>
                <a:cs typeface="맑은 고딕"/>
              </a:rPr>
              <a:t>)</a:t>
            </a:r>
            <a:endParaRPr sz="1400" dirty="0">
              <a:latin typeface="맑은 고딕"/>
              <a:cs typeface="맑은 고딕"/>
            </a:endParaRPr>
          </a:p>
        </p:txBody>
      </p:sp>
      <p:grpSp>
        <p:nvGrpSpPr>
          <p:cNvPr id="35" name="object 2">
            <a:extLst>
              <a:ext uri="{FF2B5EF4-FFF2-40B4-BE49-F238E27FC236}">
                <a16:creationId xmlns:a16="http://schemas.microsoft.com/office/drawing/2014/main" id="{065DFA16-A473-41C4-AC17-631C4C5F6983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6" name="object 3">
              <a:extLst>
                <a:ext uri="{FF2B5EF4-FFF2-40B4-BE49-F238E27FC236}">
                  <a16:creationId xmlns:a16="http://schemas.microsoft.com/office/drawing/2014/main" id="{F0BAA9CC-4A44-4700-9FD8-FA010AA8C9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28DD9273-A53D-4FF8-A4C3-CEFDDF8A1B62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11B3D4AC-5044-4695-9DD8-CD5D8B0C88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40" name="object 15">
            <a:extLst>
              <a:ext uri="{FF2B5EF4-FFF2-40B4-BE49-F238E27FC236}">
                <a16:creationId xmlns:a16="http://schemas.microsoft.com/office/drawing/2014/main" id="{8021A9A6-E379-4ED9-8619-0CFDD31C4026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77C8F0C0-4673-49B6-991F-4BB40BD71E9F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91BEB7A5-12FD-486F-BC00-ED645A83AA34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3C323F05-4EA1-4F25-A3F0-F72EBC8F38C1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DA6F1C9-D0AF-42C6-9440-64BB342A587E}"/>
              </a:ext>
            </a:extLst>
          </p:cNvPr>
          <p:cNvGrpSpPr/>
          <p:nvPr/>
        </p:nvGrpSpPr>
        <p:grpSpPr>
          <a:xfrm>
            <a:off x="2763796" y="1445059"/>
            <a:ext cx="3962400" cy="2483655"/>
            <a:chOff x="152401" y="1730641"/>
            <a:chExt cx="4724400" cy="22127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69C6129-6830-4651-81D1-6C2E5089E508}"/>
                </a:ext>
              </a:extLst>
            </p:cNvPr>
            <p:cNvSpPr/>
            <p:nvPr/>
          </p:nvSpPr>
          <p:spPr>
            <a:xfrm>
              <a:off x="302579" y="1887054"/>
              <a:ext cx="865253" cy="15239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종목 검색 창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18C5295-7289-4647-9735-012283F4BA4D}"/>
                </a:ext>
              </a:extLst>
            </p:cNvPr>
            <p:cNvSpPr/>
            <p:nvPr/>
          </p:nvSpPr>
          <p:spPr>
            <a:xfrm>
              <a:off x="347130" y="2157440"/>
              <a:ext cx="1011296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재무지표 변화율 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8FF0164-87E7-4AEB-A168-785A39F44F28}"/>
                </a:ext>
              </a:extLst>
            </p:cNvPr>
            <p:cNvSpPr/>
            <p:nvPr/>
          </p:nvSpPr>
          <p:spPr>
            <a:xfrm>
              <a:off x="304800" y="2079811"/>
              <a:ext cx="4446653" cy="34896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2528CC1-4ED0-4B68-8393-B8702D0ED0FD}"/>
                </a:ext>
              </a:extLst>
            </p:cNvPr>
            <p:cNvSpPr/>
            <p:nvPr/>
          </p:nvSpPr>
          <p:spPr>
            <a:xfrm>
              <a:off x="1400756" y="2160111"/>
              <a:ext cx="88803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수정 주가 예측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12EBFEF-D3F1-4316-801B-09DF40B28BFE}"/>
                </a:ext>
              </a:extLst>
            </p:cNvPr>
            <p:cNvSpPr/>
            <p:nvPr/>
          </p:nvSpPr>
          <p:spPr>
            <a:xfrm>
              <a:off x="2331125" y="2162234"/>
              <a:ext cx="800755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종합 평가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3907E25-F819-4F3A-9AE9-498E71D9BE3A}"/>
                </a:ext>
              </a:extLst>
            </p:cNvPr>
            <p:cNvSpPr/>
            <p:nvPr/>
          </p:nvSpPr>
          <p:spPr>
            <a:xfrm>
              <a:off x="3174210" y="216223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+mj-ea"/>
                  <a:ea typeface="+mj-ea"/>
                </a:rPr>
                <a:t>기업 순위</a:t>
              </a:r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8D01D2B-A3A5-444D-B14C-90BE170B5E54}"/>
                </a:ext>
              </a:extLst>
            </p:cNvPr>
            <p:cNvSpPr/>
            <p:nvPr/>
          </p:nvSpPr>
          <p:spPr>
            <a:xfrm>
              <a:off x="3948269" y="215778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최신 뉴스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67C014B-ADC0-4F4C-ABE1-9EABD0F174AD}"/>
                </a:ext>
              </a:extLst>
            </p:cNvPr>
            <p:cNvSpPr/>
            <p:nvPr/>
          </p:nvSpPr>
          <p:spPr>
            <a:xfrm>
              <a:off x="304800" y="2506400"/>
              <a:ext cx="4446653" cy="1241636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결과 창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26CAEB6-FCD4-4078-A9E1-C12E21E6A758}"/>
                </a:ext>
              </a:extLst>
            </p:cNvPr>
            <p:cNvSpPr/>
            <p:nvPr/>
          </p:nvSpPr>
          <p:spPr>
            <a:xfrm>
              <a:off x="4148943" y="1908923"/>
              <a:ext cx="665184" cy="152391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j-ea"/>
                  <a:ea typeface="+mj-ea"/>
                </a:rPr>
                <a:t>메뉴 바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A248F2E-E06E-452E-A4C2-86270A18F986}"/>
                </a:ext>
              </a:extLst>
            </p:cNvPr>
            <p:cNvSpPr/>
            <p:nvPr/>
          </p:nvSpPr>
          <p:spPr>
            <a:xfrm>
              <a:off x="152401" y="1730641"/>
              <a:ext cx="4724400" cy="2212710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51C7D65-1792-46A7-8C58-6CD36B44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67549"/>
            <a:ext cx="4724400" cy="2369984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2EE839D-8543-4802-90B4-0B8BD1D497E9}"/>
              </a:ext>
            </a:extLst>
          </p:cNvPr>
          <p:cNvCxnSpPr>
            <a:cxnSpLocks/>
          </p:cNvCxnSpPr>
          <p:nvPr/>
        </p:nvCxnSpPr>
        <p:spPr>
          <a:xfrm flipH="1">
            <a:off x="4038600" y="2039389"/>
            <a:ext cx="2023342" cy="8371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95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60959" y="945895"/>
            <a:ext cx="39033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4-1.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10" dirty="0" err="1">
                <a:latin typeface="맑은 고딕"/>
                <a:cs typeface="맑은 고딕"/>
              </a:rPr>
              <a:t>결과</a:t>
            </a:r>
            <a:r>
              <a:rPr lang="en-US" sz="1400" b="1" spc="-10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함초롬돋움"/>
                <a:cs typeface="함초롬돋움"/>
              </a:rPr>
              <a:t>(</a:t>
            </a:r>
            <a:r>
              <a:rPr lang="ko-KR" altLang="en-US" sz="1400" b="1" spc="-10" dirty="0">
                <a:latin typeface="함초롬돋움"/>
                <a:cs typeface="함초롬돋움"/>
              </a:rPr>
              <a:t>초기 화면</a:t>
            </a:r>
            <a:r>
              <a:rPr sz="1400" b="1" spc="-10" dirty="0">
                <a:latin typeface="함초롬돋움"/>
                <a:cs typeface="함초롬돋움"/>
              </a:rPr>
              <a:t>)</a:t>
            </a:r>
            <a:endParaRPr sz="1400" dirty="0">
              <a:latin typeface="함초롬돋움"/>
              <a:cs typeface="함초롬돋움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36A7CC82-7A30-4360-8353-1D13AB663B17}"/>
              </a:ext>
            </a:extLst>
          </p:cNvPr>
          <p:cNvSpPr txBox="1"/>
          <p:nvPr/>
        </p:nvSpPr>
        <p:spPr>
          <a:xfrm>
            <a:off x="6254496" y="497801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</a:t>
            </a:r>
            <a:r>
              <a:rPr lang="ko-KR" altLang="en-US" sz="800" spc="-25" dirty="0">
                <a:latin typeface="맑은 고딕"/>
                <a:cs typeface="맑은 고딕"/>
              </a:rPr>
              <a:t>결과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4AA096F4-F8D6-4D0F-A056-B21A608421A1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A8087237-4CE4-4598-92D7-D4AE37A901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794507B9-5B32-4C24-B467-33128830A624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E5A266BA-C0BB-4D22-AE62-92299A2FEC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7" name="object 15">
            <a:extLst>
              <a:ext uri="{FF2B5EF4-FFF2-40B4-BE49-F238E27FC236}">
                <a16:creationId xmlns:a16="http://schemas.microsoft.com/office/drawing/2014/main" id="{28A485B4-91FC-4D14-A082-39B56ABF8EAF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C4719C2C-6668-40A7-B93E-0D256F2F299E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AC38BD5-EF2E-4D7A-AC9A-559A4F48D492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E6959447-F73E-43CA-A120-E2392A59BC85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D719E629-7B7B-4D48-9F4D-B4D3951F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6" y="1551294"/>
            <a:ext cx="5715000" cy="2720578"/>
          </a:xfrm>
          <a:prstGeom prst="rect">
            <a:avLst/>
          </a:prstGeom>
        </p:spPr>
      </p:pic>
      <p:sp>
        <p:nvSpPr>
          <p:cNvPr id="13" name="object 18">
            <a:extLst>
              <a:ext uri="{FF2B5EF4-FFF2-40B4-BE49-F238E27FC236}">
                <a16:creationId xmlns:a16="http://schemas.microsoft.com/office/drawing/2014/main" id="{CC7B046E-75A6-4DF7-A59D-018E18810C93}"/>
              </a:ext>
            </a:extLst>
          </p:cNvPr>
          <p:cNvSpPr txBox="1"/>
          <p:nvPr/>
        </p:nvSpPr>
        <p:spPr>
          <a:xfrm>
            <a:off x="460959" y="4612213"/>
            <a:ext cx="39033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dirty="0">
                <a:latin typeface="함초롬돋움"/>
                <a:cs typeface="함초롬돋움"/>
              </a:rPr>
              <a:t>엔드 포인트 </a:t>
            </a:r>
            <a:r>
              <a:rPr lang="en-US" altLang="ko-KR" sz="1400" dirty="0">
                <a:latin typeface="함초롬돋움"/>
                <a:cs typeface="함초롬돋움"/>
              </a:rPr>
              <a:t>: </a:t>
            </a:r>
            <a:r>
              <a:rPr lang="en-US" altLang="ko-KR" sz="1400" dirty="0">
                <a:latin typeface="함초롬돋움"/>
                <a:cs typeface="함초롬돋움"/>
                <a:hlinkClick r:id="rId4"/>
              </a:rPr>
              <a:t>http://spProject.com</a:t>
            </a:r>
            <a:endParaRPr sz="1400" dirty="0">
              <a:latin typeface="함초롬돋움"/>
              <a:cs typeface="함초롬돋움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60959" y="945895"/>
            <a:ext cx="39033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4-1.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10" dirty="0" err="1">
                <a:latin typeface="맑은 고딕"/>
                <a:cs typeface="맑은 고딕"/>
              </a:rPr>
              <a:t>결과</a:t>
            </a:r>
            <a:r>
              <a:rPr lang="en-US" sz="1400" b="1" spc="-10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함초롬돋움"/>
                <a:cs typeface="함초롬돋움"/>
              </a:rPr>
              <a:t>(</a:t>
            </a:r>
            <a:r>
              <a:rPr lang="ko-KR" altLang="en-US" sz="1400" b="1" spc="-10" dirty="0">
                <a:latin typeface="함초롬돋움"/>
                <a:cs typeface="함초롬돋움"/>
              </a:rPr>
              <a:t>메뉴 </a:t>
            </a:r>
            <a:r>
              <a:rPr lang="en-US" altLang="ko-KR" sz="1400" b="1" spc="-10" dirty="0" err="1">
                <a:latin typeface="함초롬돋움"/>
                <a:cs typeface="함초롬돋움"/>
              </a:rPr>
              <a:t>mouseON</a:t>
            </a:r>
            <a:r>
              <a:rPr lang="ko-KR" altLang="en-US" sz="1400" b="1" spc="-10" dirty="0">
                <a:latin typeface="함초롬돋움"/>
                <a:cs typeface="함초롬돋움"/>
              </a:rPr>
              <a:t> 화면</a:t>
            </a:r>
            <a:r>
              <a:rPr sz="1400" b="1" spc="-10" dirty="0">
                <a:latin typeface="함초롬돋움"/>
                <a:cs typeface="함초롬돋움"/>
              </a:rPr>
              <a:t>)</a:t>
            </a:r>
            <a:endParaRPr sz="1400" dirty="0">
              <a:latin typeface="함초롬돋움"/>
              <a:cs typeface="함초롬돋움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36A7CC82-7A30-4360-8353-1D13AB663B17}"/>
              </a:ext>
            </a:extLst>
          </p:cNvPr>
          <p:cNvSpPr txBox="1"/>
          <p:nvPr/>
        </p:nvSpPr>
        <p:spPr>
          <a:xfrm>
            <a:off x="6254496" y="497801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</a:t>
            </a:r>
            <a:r>
              <a:rPr lang="ko-KR" altLang="en-US" sz="800" spc="-25" dirty="0">
                <a:latin typeface="맑은 고딕"/>
                <a:cs typeface="맑은 고딕"/>
              </a:rPr>
              <a:t>결과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4AA096F4-F8D6-4D0F-A056-B21A608421A1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A8087237-4CE4-4598-92D7-D4AE37A901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794507B9-5B32-4C24-B467-33128830A624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E5A266BA-C0BB-4D22-AE62-92299A2FEC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7" name="object 15">
            <a:extLst>
              <a:ext uri="{FF2B5EF4-FFF2-40B4-BE49-F238E27FC236}">
                <a16:creationId xmlns:a16="http://schemas.microsoft.com/office/drawing/2014/main" id="{28A485B4-91FC-4D14-A082-39B56ABF8EAF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C4719C2C-6668-40A7-B93E-0D256F2F299E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AC38BD5-EF2E-4D7A-AC9A-559A4F48D492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E6959447-F73E-43CA-A120-E2392A59BC85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AB3A2A1-3FFD-4156-ABA2-B5905665C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6" y="1551294"/>
            <a:ext cx="5714987" cy="27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8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E5A806-6985-45ED-9395-274EC520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6" y="1551294"/>
            <a:ext cx="5714970" cy="272056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60959" y="945895"/>
            <a:ext cx="39033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4-1.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10" dirty="0" err="1">
                <a:latin typeface="맑은 고딕"/>
                <a:cs typeface="맑은 고딕"/>
              </a:rPr>
              <a:t>결과</a:t>
            </a:r>
            <a:r>
              <a:rPr lang="en-US" sz="1400" b="1" spc="-10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함초롬돋움"/>
                <a:cs typeface="함초롬돋움"/>
              </a:rPr>
              <a:t>(</a:t>
            </a:r>
            <a:r>
              <a:rPr lang="en-US" sz="1400" b="1" spc="-10" dirty="0">
                <a:latin typeface="함초롬돋움"/>
                <a:cs typeface="함초롬돋움"/>
              </a:rPr>
              <a:t>ROE, ROA, </a:t>
            </a:r>
            <a:r>
              <a:rPr lang="ko-KR" altLang="en-US" sz="1400" b="1" spc="-10" dirty="0">
                <a:latin typeface="함초롬돋움"/>
                <a:cs typeface="함초롬돋움"/>
              </a:rPr>
              <a:t>부채비율 변화율</a:t>
            </a:r>
            <a:r>
              <a:rPr sz="1400" b="1" spc="-10" dirty="0">
                <a:latin typeface="함초롬돋움"/>
                <a:cs typeface="함초롬돋움"/>
              </a:rPr>
              <a:t>)</a:t>
            </a:r>
            <a:endParaRPr sz="1400" dirty="0">
              <a:latin typeface="함초롬돋움"/>
              <a:cs typeface="함초롬돋움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36A7CC82-7A30-4360-8353-1D13AB663B17}"/>
              </a:ext>
            </a:extLst>
          </p:cNvPr>
          <p:cNvSpPr txBox="1"/>
          <p:nvPr/>
        </p:nvSpPr>
        <p:spPr>
          <a:xfrm>
            <a:off x="6254496" y="497801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</a:t>
            </a:r>
            <a:r>
              <a:rPr lang="ko-KR" altLang="en-US" sz="800" spc="-25" dirty="0">
                <a:latin typeface="맑은 고딕"/>
                <a:cs typeface="맑은 고딕"/>
              </a:rPr>
              <a:t>결과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4AA096F4-F8D6-4D0F-A056-B21A608421A1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A8087237-4CE4-4598-92D7-D4AE37A901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794507B9-5B32-4C24-B467-33128830A624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E5A266BA-C0BB-4D22-AE62-92299A2FEC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7" name="object 15">
            <a:extLst>
              <a:ext uri="{FF2B5EF4-FFF2-40B4-BE49-F238E27FC236}">
                <a16:creationId xmlns:a16="http://schemas.microsoft.com/office/drawing/2014/main" id="{28A485B4-91FC-4D14-A082-39B56ABF8EAF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C4719C2C-6668-40A7-B93E-0D256F2F299E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AC38BD5-EF2E-4D7A-AC9A-559A4F48D492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E6959447-F73E-43CA-A120-E2392A59BC85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412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352643"/>
            <a:ext cx="197675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350" b="1" spc="-5" dirty="0">
                <a:latin typeface="맑은 고딕"/>
                <a:cs typeface="맑은 고딕"/>
              </a:rPr>
              <a:t>2</a:t>
            </a:r>
            <a:r>
              <a:rPr sz="1350" b="1" spc="-5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조:</a:t>
            </a:r>
            <a:r>
              <a:rPr sz="1350" b="1" spc="-15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모의투자</a:t>
            </a:r>
            <a:r>
              <a:rPr sz="1350" b="1" spc="-20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결과</a:t>
            </a:r>
            <a:r>
              <a:rPr sz="1350" b="1" spc="-20" dirty="0">
                <a:latin typeface="맑은 고딕"/>
                <a:cs typeface="맑은 고딕"/>
              </a:rPr>
              <a:t> </a:t>
            </a:r>
            <a:r>
              <a:rPr sz="1350" b="1" spc="-25" dirty="0">
                <a:latin typeface="맑은 고딕"/>
                <a:cs typeface="맑은 고딕"/>
              </a:rPr>
              <a:t>분석</a:t>
            </a:r>
            <a:endParaRPr sz="135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1099" y="407220"/>
            <a:ext cx="109728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맑은 고딕"/>
                <a:cs typeface="맑은 고딕"/>
              </a:rPr>
              <a:t>202</a:t>
            </a:r>
            <a:r>
              <a:rPr lang="en-US" sz="1000" dirty="0">
                <a:latin typeface="맑은 고딕"/>
                <a:cs typeface="맑은 고딕"/>
              </a:rPr>
              <a:t>3</a:t>
            </a:r>
            <a:r>
              <a:rPr sz="1000" dirty="0">
                <a:latin typeface="맑은 고딕"/>
                <a:cs typeface="맑은 고딕"/>
              </a:rPr>
              <a:t>.</a:t>
            </a:r>
            <a:r>
              <a:rPr lang="en-US" sz="1000" dirty="0">
                <a:latin typeface="맑은 고딕"/>
                <a:cs typeface="맑은 고딕"/>
              </a:rPr>
              <a:t>9</a:t>
            </a:r>
            <a:r>
              <a:rPr sz="1000" dirty="0">
                <a:latin typeface="맑은 고딕"/>
                <a:cs typeface="맑은 고딕"/>
              </a:rPr>
              <a:t>.</a:t>
            </a:r>
            <a:r>
              <a:rPr lang="en-US" sz="1000" dirty="0">
                <a:latin typeface="맑은 고딕"/>
                <a:cs typeface="맑은 고딕"/>
              </a:rPr>
              <a:t>2</a:t>
            </a:r>
            <a:r>
              <a:rPr sz="1000" dirty="0">
                <a:latin typeface="맑은 고딕"/>
                <a:cs typeface="맑은 고딕"/>
              </a:rPr>
              <a:t>5</a:t>
            </a:r>
            <a:r>
              <a:rPr sz="1000" spc="50" dirty="0">
                <a:latin typeface="맑은 고딕"/>
                <a:cs typeface="맑은 고딕"/>
              </a:rPr>
              <a:t> </a:t>
            </a:r>
            <a:r>
              <a:rPr sz="1000" spc="-10" dirty="0">
                <a:latin typeface="맑은 고딕"/>
                <a:cs typeface="맑은 고딕"/>
              </a:rPr>
              <a:t>~11.</a:t>
            </a:r>
            <a:r>
              <a:rPr lang="en-US" sz="1000" spc="-10" dirty="0">
                <a:latin typeface="맑은 고딕"/>
                <a:cs typeface="맑은 고딕"/>
              </a:rPr>
              <a:t>21</a:t>
            </a:r>
            <a:endParaRPr sz="1000" dirty="0">
              <a:latin typeface="맑은 고딕"/>
              <a:cs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827547-B366-45EB-AE20-44F5F9F4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85950"/>
            <a:ext cx="3669669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741E37-4E5A-4154-978C-EACDCA85F2A1}"/>
              </a:ext>
            </a:extLst>
          </p:cNvPr>
          <p:cNvSpPr txBox="1"/>
          <p:nvPr/>
        </p:nvSpPr>
        <p:spPr>
          <a:xfrm>
            <a:off x="152400" y="872034"/>
            <a:ext cx="3048000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 라이브러리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yfinance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matplotlib.pyplot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35EBC6-B101-47AB-B459-7C9A71D8F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55" y="1352550"/>
            <a:ext cx="2800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1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60959" y="945895"/>
            <a:ext cx="39033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4-1.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10" dirty="0" err="1">
                <a:latin typeface="맑은 고딕"/>
                <a:cs typeface="맑은 고딕"/>
              </a:rPr>
              <a:t>결과</a:t>
            </a:r>
            <a:r>
              <a:rPr lang="en-US" sz="1400" b="1" spc="-10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함초롬돋움"/>
                <a:cs typeface="함초롬돋움"/>
              </a:rPr>
              <a:t>(</a:t>
            </a:r>
            <a:r>
              <a:rPr lang="ko-KR" altLang="en-US" sz="1400" b="1" spc="-10" dirty="0">
                <a:latin typeface="함초롬돋움"/>
                <a:cs typeface="함초롬돋움"/>
              </a:rPr>
              <a:t>수정 주가 예측</a:t>
            </a:r>
            <a:r>
              <a:rPr sz="1400" b="1" spc="-10" dirty="0">
                <a:latin typeface="함초롬돋움"/>
                <a:cs typeface="함초롬돋움"/>
              </a:rPr>
              <a:t>)</a:t>
            </a:r>
            <a:endParaRPr sz="1400" dirty="0">
              <a:latin typeface="함초롬돋움"/>
              <a:cs typeface="함초롬돋움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36A7CC82-7A30-4360-8353-1D13AB663B17}"/>
              </a:ext>
            </a:extLst>
          </p:cNvPr>
          <p:cNvSpPr txBox="1"/>
          <p:nvPr/>
        </p:nvSpPr>
        <p:spPr>
          <a:xfrm>
            <a:off x="6254496" y="497801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</a:t>
            </a:r>
            <a:r>
              <a:rPr lang="ko-KR" altLang="en-US" sz="800" spc="-25" dirty="0">
                <a:latin typeface="맑은 고딕"/>
                <a:cs typeface="맑은 고딕"/>
              </a:rPr>
              <a:t>결과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4AA096F4-F8D6-4D0F-A056-B21A608421A1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A8087237-4CE4-4598-92D7-D4AE37A901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794507B9-5B32-4C24-B467-33128830A624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E5A266BA-C0BB-4D22-AE62-92299A2FEC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7" name="object 15">
            <a:extLst>
              <a:ext uri="{FF2B5EF4-FFF2-40B4-BE49-F238E27FC236}">
                <a16:creationId xmlns:a16="http://schemas.microsoft.com/office/drawing/2014/main" id="{28A485B4-91FC-4D14-A082-39B56ABF8EAF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C4719C2C-6668-40A7-B93E-0D256F2F299E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AC38BD5-EF2E-4D7A-AC9A-559A4F48D492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E6959447-F73E-43CA-A120-E2392A59BC85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7AF762B-1799-498E-9F68-93ABF9EE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6" y="1551294"/>
            <a:ext cx="5714970" cy="27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8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60959" y="945895"/>
            <a:ext cx="39033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4-1.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10" dirty="0" err="1">
                <a:latin typeface="맑은 고딕"/>
                <a:cs typeface="맑은 고딕"/>
              </a:rPr>
              <a:t>결과</a:t>
            </a:r>
            <a:r>
              <a:rPr lang="en-US" sz="1400" b="1" spc="-10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함초롬돋움"/>
                <a:cs typeface="함초롬돋움"/>
              </a:rPr>
              <a:t>(</a:t>
            </a:r>
            <a:r>
              <a:rPr lang="ko-KR" altLang="en-US" sz="1400" b="1" spc="-10" dirty="0">
                <a:latin typeface="함초롬돋움"/>
                <a:cs typeface="함초롬돋움"/>
              </a:rPr>
              <a:t>종합 평가</a:t>
            </a:r>
            <a:r>
              <a:rPr sz="1400" b="1" spc="-10" dirty="0">
                <a:latin typeface="함초롬돋움"/>
                <a:cs typeface="함초롬돋움"/>
              </a:rPr>
              <a:t>)</a:t>
            </a:r>
            <a:endParaRPr sz="1400" dirty="0">
              <a:latin typeface="함초롬돋움"/>
              <a:cs typeface="함초롬돋움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36A7CC82-7A30-4360-8353-1D13AB663B17}"/>
              </a:ext>
            </a:extLst>
          </p:cNvPr>
          <p:cNvSpPr txBox="1"/>
          <p:nvPr/>
        </p:nvSpPr>
        <p:spPr>
          <a:xfrm>
            <a:off x="6254496" y="497801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</a:t>
            </a:r>
            <a:r>
              <a:rPr lang="ko-KR" altLang="en-US" sz="800" spc="-25" dirty="0">
                <a:latin typeface="맑은 고딕"/>
                <a:cs typeface="맑은 고딕"/>
              </a:rPr>
              <a:t>결과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4AA096F4-F8D6-4D0F-A056-B21A608421A1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A8087237-4CE4-4598-92D7-D4AE37A901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794507B9-5B32-4C24-B467-33128830A624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E5A266BA-C0BB-4D22-AE62-92299A2FEC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7" name="object 15">
            <a:extLst>
              <a:ext uri="{FF2B5EF4-FFF2-40B4-BE49-F238E27FC236}">
                <a16:creationId xmlns:a16="http://schemas.microsoft.com/office/drawing/2014/main" id="{28A485B4-91FC-4D14-A082-39B56ABF8EAF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C4719C2C-6668-40A7-B93E-0D256F2F299E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AC38BD5-EF2E-4D7A-AC9A-559A4F48D492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E6959447-F73E-43CA-A120-E2392A59BC85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FB36E0-4998-466D-A673-F7B9B0BBD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6" y="1545298"/>
            <a:ext cx="5714970" cy="27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1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F3B-B878-4888-94FB-19979E3F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6" y="1551294"/>
            <a:ext cx="5702349" cy="271455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60959" y="945895"/>
            <a:ext cx="39033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4-1.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10" dirty="0" err="1">
                <a:latin typeface="맑은 고딕"/>
                <a:cs typeface="맑은 고딕"/>
              </a:rPr>
              <a:t>결과</a:t>
            </a:r>
            <a:r>
              <a:rPr lang="en-US" sz="1400" b="1" spc="-10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함초롬돋움"/>
                <a:cs typeface="함초롬돋움"/>
              </a:rPr>
              <a:t>(</a:t>
            </a:r>
            <a:r>
              <a:rPr lang="ko-KR" altLang="en-US" sz="1400" b="1" spc="-10" dirty="0">
                <a:latin typeface="함초롬돋움"/>
                <a:cs typeface="함초롬돋움"/>
              </a:rPr>
              <a:t>기업 순위</a:t>
            </a:r>
            <a:r>
              <a:rPr sz="1400" b="1" spc="-10" dirty="0">
                <a:latin typeface="함초롬돋움"/>
                <a:cs typeface="함초롬돋움"/>
              </a:rPr>
              <a:t>)</a:t>
            </a:r>
            <a:endParaRPr sz="1400" dirty="0">
              <a:latin typeface="함초롬돋움"/>
              <a:cs typeface="함초롬돋움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36A7CC82-7A30-4360-8353-1D13AB663B17}"/>
              </a:ext>
            </a:extLst>
          </p:cNvPr>
          <p:cNvSpPr txBox="1"/>
          <p:nvPr/>
        </p:nvSpPr>
        <p:spPr>
          <a:xfrm>
            <a:off x="6254496" y="497801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</a:t>
            </a:r>
            <a:r>
              <a:rPr lang="ko-KR" altLang="en-US" sz="800" spc="-25" dirty="0">
                <a:latin typeface="맑은 고딕"/>
                <a:cs typeface="맑은 고딕"/>
              </a:rPr>
              <a:t>결과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4AA096F4-F8D6-4D0F-A056-B21A608421A1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A8087237-4CE4-4598-92D7-D4AE37A901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794507B9-5B32-4C24-B467-33128830A624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E5A266BA-C0BB-4D22-AE62-92299A2FEC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7" name="object 15">
            <a:extLst>
              <a:ext uri="{FF2B5EF4-FFF2-40B4-BE49-F238E27FC236}">
                <a16:creationId xmlns:a16="http://schemas.microsoft.com/office/drawing/2014/main" id="{28A485B4-91FC-4D14-A082-39B56ABF8EAF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C4719C2C-6668-40A7-B93E-0D256F2F299E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AC38BD5-EF2E-4D7A-AC9A-559A4F48D492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E6959447-F73E-43CA-A120-E2392A59BC85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449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60959" y="945895"/>
            <a:ext cx="39033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4-1. </a:t>
            </a:r>
            <a:r>
              <a:rPr sz="1400" b="1" dirty="0" err="1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10" dirty="0" err="1">
                <a:latin typeface="맑은 고딕"/>
                <a:cs typeface="맑은 고딕"/>
              </a:rPr>
              <a:t>결과</a:t>
            </a:r>
            <a:r>
              <a:rPr lang="en-US" sz="1400" b="1" spc="-10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함초롬돋움"/>
                <a:cs typeface="함초롬돋움"/>
              </a:rPr>
              <a:t>(</a:t>
            </a:r>
            <a:r>
              <a:rPr lang="ko-KR" altLang="en-US" sz="1400" b="1" spc="-10" dirty="0">
                <a:latin typeface="함초롬돋움"/>
                <a:cs typeface="함초롬돋움"/>
              </a:rPr>
              <a:t>최신 뉴스</a:t>
            </a:r>
            <a:r>
              <a:rPr sz="1400" b="1" spc="-10" dirty="0">
                <a:latin typeface="함초롬돋움"/>
                <a:cs typeface="함초롬돋움"/>
              </a:rPr>
              <a:t>)</a:t>
            </a:r>
            <a:endParaRPr sz="1400" dirty="0">
              <a:latin typeface="함초롬돋움"/>
              <a:cs typeface="함초롬돋움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36A7CC82-7A30-4360-8353-1D13AB663B17}"/>
              </a:ext>
            </a:extLst>
          </p:cNvPr>
          <p:cNvSpPr txBox="1"/>
          <p:nvPr/>
        </p:nvSpPr>
        <p:spPr>
          <a:xfrm>
            <a:off x="6254496" y="497801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sz="800" spc="-25" dirty="0">
                <a:latin typeface="맑은 고딕"/>
                <a:cs typeface="맑은 고딕"/>
              </a:rPr>
              <a:t> </a:t>
            </a:r>
            <a:r>
              <a:rPr lang="ko-KR" altLang="en-US" sz="800" spc="-25" dirty="0">
                <a:latin typeface="맑은 고딕"/>
                <a:cs typeface="맑은 고딕"/>
              </a:rPr>
              <a:t>결과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4AA096F4-F8D6-4D0F-A056-B21A608421A1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A8087237-4CE4-4598-92D7-D4AE37A90196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794507B9-5B32-4C24-B467-33128830A624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E5A266BA-C0BB-4D22-AE62-92299A2FEC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7" name="object 15">
            <a:extLst>
              <a:ext uri="{FF2B5EF4-FFF2-40B4-BE49-F238E27FC236}">
                <a16:creationId xmlns:a16="http://schemas.microsoft.com/office/drawing/2014/main" id="{28A485B4-91FC-4D14-A082-39B56ABF8EAF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C4719C2C-6668-40A7-B93E-0D256F2F299E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AC38BD5-EF2E-4D7A-AC9A-559A4F48D492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E6959447-F73E-43CA-A120-E2392A59BC85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B043BAB-36D6-468D-A810-271EB28F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06" y="1551294"/>
            <a:ext cx="5702349" cy="27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4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60959" y="945895"/>
            <a:ext cx="13519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5-1. </a:t>
            </a:r>
            <a:r>
              <a:rPr sz="1400" b="1" dirty="0">
                <a:latin typeface="맑은 고딕"/>
                <a:cs typeface="맑은 고딕"/>
              </a:rPr>
              <a:t>개발</a:t>
            </a:r>
            <a:r>
              <a:rPr sz="1400" b="1" spc="-75" dirty="0">
                <a:latin typeface="맑은 고딕"/>
                <a:cs typeface="맑은 고딕"/>
              </a:rPr>
              <a:t> </a:t>
            </a:r>
            <a:r>
              <a:rPr sz="1400" b="1" spc="-25" dirty="0">
                <a:latin typeface="맑은 고딕"/>
                <a:cs typeface="맑은 고딕"/>
              </a:rPr>
              <a:t>산출물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D33DEA91-62BF-49B0-B2A4-12F0DAAD7AA8}"/>
              </a:ext>
            </a:extLst>
          </p:cNvPr>
          <p:cNvSpPr txBox="1"/>
          <p:nvPr/>
        </p:nvSpPr>
        <p:spPr>
          <a:xfrm>
            <a:off x="6268566" y="435624"/>
            <a:ext cx="4699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>
                <a:latin typeface="맑은 고딕"/>
                <a:cs typeface="맑은 고딕"/>
              </a:rPr>
              <a:t>개발</a:t>
            </a:r>
            <a:r>
              <a:rPr lang="ko-KR" altLang="en-US" sz="800" dirty="0">
                <a:latin typeface="맑은 고딕"/>
                <a:cs typeface="맑은 고딕"/>
              </a:rPr>
              <a:t>산출물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EB29882D-842A-4586-A888-D9D2C289050F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39720C47-64C7-4F85-B05B-BE98F9D2742A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8E521F1D-149C-44F9-B2D2-68A7BD298FD7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5AFD080A-7BCF-40DE-9CBD-7C7DBFDDDF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7" name="object 15">
            <a:extLst>
              <a:ext uri="{FF2B5EF4-FFF2-40B4-BE49-F238E27FC236}">
                <a16:creationId xmlns:a16="http://schemas.microsoft.com/office/drawing/2014/main" id="{31256CC9-1162-4D48-8D88-BA43F8EA9330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9E953425-5212-4045-9822-39D3D18C7E93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7EC8CC68-D903-47E8-AB20-22348D09072C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D2B13D92-A16C-46AF-9497-0ED532A4DD3F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21068057-35B3-4767-A16F-94334719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06" y="1561780"/>
            <a:ext cx="5702349" cy="2714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78AE81E-70E1-4C73-85A3-70DAA59C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885950"/>
            <a:ext cx="3657600" cy="18809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1000" y="352643"/>
            <a:ext cx="197675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350" b="1" spc="-5" dirty="0">
                <a:latin typeface="맑은 고딕"/>
                <a:cs typeface="맑은 고딕"/>
              </a:rPr>
              <a:t>2</a:t>
            </a:r>
            <a:r>
              <a:rPr sz="1350" b="1" spc="-5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조:</a:t>
            </a:r>
            <a:r>
              <a:rPr sz="1350" b="1" spc="-15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모의투자</a:t>
            </a:r>
            <a:r>
              <a:rPr sz="1350" b="1" spc="-20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결과</a:t>
            </a:r>
            <a:r>
              <a:rPr sz="1350" b="1" spc="-20" dirty="0">
                <a:latin typeface="맑은 고딕"/>
                <a:cs typeface="맑은 고딕"/>
              </a:rPr>
              <a:t> </a:t>
            </a:r>
            <a:r>
              <a:rPr sz="1350" b="1" spc="-25" dirty="0">
                <a:latin typeface="맑은 고딕"/>
                <a:cs typeface="맑은 고딕"/>
              </a:rPr>
              <a:t>분석</a:t>
            </a:r>
            <a:endParaRPr sz="135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1099" y="407220"/>
            <a:ext cx="109728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맑은 고딕"/>
                <a:cs typeface="맑은 고딕"/>
              </a:rPr>
              <a:t>202</a:t>
            </a:r>
            <a:r>
              <a:rPr lang="en-US" sz="1000" dirty="0">
                <a:latin typeface="맑은 고딕"/>
                <a:cs typeface="맑은 고딕"/>
              </a:rPr>
              <a:t>3</a:t>
            </a:r>
            <a:r>
              <a:rPr sz="1000" dirty="0">
                <a:latin typeface="맑은 고딕"/>
                <a:cs typeface="맑은 고딕"/>
              </a:rPr>
              <a:t>.</a:t>
            </a:r>
            <a:r>
              <a:rPr lang="en-US" sz="1000" dirty="0">
                <a:latin typeface="맑은 고딕"/>
                <a:cs typeface="맑은 고딕"/>
              </a:rPr>
              <a:t>9</a:t>
            </a:r>
            <a:r>
              <a:rPr sz="1000" dirty="0">
                <a:latin typeface="맑은 고딕"/>
                <a:cs typeface="맑은 고딕"/>
              </a:rPr>
              <a:t>.</a:t>
            </a:r>
            <a:r>
              <a:rPr lang="en-US" sz="1000" dirty="0">
                <a:latin typeface="맑은 고딕"/>
                <a:cs typeface="맑은 고딕"/>
              </a:rPr>
              <a:t>2</a:t>
            </a:r>
            <a:r>
              <a:rPr sz="1000" dirty="0">
                <a:latin typeface="맑은 고딕"/>
                <a:cs typeface="맑은 고딕"/>
              </a:rPr>
              <a:t>5</a:t>
            </a:r>
            <a:r>
              <a:rPr sz="1000" spc="50" dirty="0">
                <a:latin typeface="맑은 고딕"/>
                <a:cs typeface="맑은 고딕"/>
              </a:rPr>
              <a:t> </a:t>
            </a:r>
            <a:r>
              <a:rPr sz="1000" spc="-10" dirty="0">
                <a:latin typeface="맑은 고딕"/>
                <a:cs typeface="맑은 고딕"/>
              </a:rPr>
              <a:t>~11.</a:t>
            </a:r>
            <a:r>
              <a:rPr lang="en-US" sz="1000" spc="-10" dirty="0">
                <a:latin typeface="맑은 고딕"/>
                <a:cs typeface="맑은 고딕"/>
              </a:rPr>
              <a:t>21</a:t>
            </a:r>
            <a:endParaRPr sz="1000" dirty="0">
              <a:latin typeface="맑은 고딕"/>
              <a:cs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443A2D-1E5A-4F21-AE1C-EA5E2CDD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65" y="1352550"/>
            <a:ext cx="2772067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C10DAF-4BB2-434A-A04E-EA626768ABBB}"/>
              </a:ext>
            </a:extLst>
          </p:cNvPr>
          <p:cNvSpPr txBox="1"/>
          <p:nvPr/>
        </p:nvSpPr>
        <p:spPr>
          <a:xfrm>
            <a:off x="152400" y="872034"/>
            <a:ext cx="3048000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 라이브러리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yfinance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matplotlib.pyplot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832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97132"/>
              </p:ext>
            </p:extLst>
          </p:nvPr>
        </p:nvGraphicFramePr>
        <p:xfrm>
          <a:off x="1066483" y="701131"/>
          <a:ext cx="4725034" cy="3851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추천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sz="1000" b="1" spc="-25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종목</a:t>
                      </a:r>
                      <a:endParaRPr sz="10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3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YG </a:t>
                      </a:r>
                      <a:r>
                        <a:rPr lang="ko-KR" altLang="en-US" sz="1000" b="1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엔터테이먼트</a:t>
                      </a:r>
                      <a:r>
                        <a:rPr lang="ko-KR" altLang="en-US" sz="1000" b="1" spc="-15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3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000" b="1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하이브</a:t>
                      </a:r>
                      <a:endParaRPr lang="ko-KR" altLang="en-US" sz="10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3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6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주요</a:t>
                      </a:r>
                      <a:r>
                        <a:rPr sz="1000" spc="-15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sz="1000" spc="-25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품목</a:t>
                      </a:r>
                      <a:endParaRPr sz="10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3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ko-KR" altLang="en-US" sz="700">
                          <a:latin typeface="+mj-ea"/>
                          <a:ea typeface="+mj-ea"/>
                          <a:cs typeface="맑은 고딕"/>
                        </a:rPr>
                        <a:t>연예 기획사 </a:t>
                      </a:r>
                      <a:r>
                        <a:rPr lang="en-US" altLang="ko-KR" sz="700">
                          <a:latin typeface="+mj-ea"/>
                          <a:ea typeface="+mj-ea"/>
                          <a:cs typeface="맑은 고딕"/>
                        </a:rPr>
                        <a:t>(</a:t>
                      </a:r>
                      <a:r>
                        <a:rPr lang="ko-KR" altLang="en-US" sz="700">
                          <a:latin typeface="+mj-ea"/>
                          <a:ea typeface="+mj-ea"/>
                          <a:cs typeface="맑은 고딕"/>
                        </a:rPr>
                        <a:t>음원</a:t>
                      </a:r>
                      <a:r>
                        <a:rPr lang="en-US" altLang="ko-KR" sz="700">
                          <a:latin typeface="+mj-ea"/>
                          <a:ea typeface="+mj-ea"/>
                          <a:cs typeface="맑은 고딕"/>
                        </a:rPr>
                        <a:t>, </a:t>
                      </a:r>
                      <a:r>
                        <a:rPr lang="ko-KR" altLang="en-US" sz="700">
                          <a:latin typeface="+mj-ea"/>
                          <a:ea typeface="+mj-ea"/>
                          <a:cs typeface="맑은 고딕"/>
                        </a:rPr>
                        <a:t>콘서트</a:t>
                      </a:r>
                      <a:r>
                        <a:rPr lang="en-US" altLang="ko-KR" sz="700">
                          <a:latin typeface="+mj-ea"/>
                          <a:ea typeface="+mj-ea"/>
                          <a:cs typeface="맑은 고딕"/>
                        </a:rPr>
                        <a:t>, </a:t>
                      </a:r>
                      <a:r>
                        <a:rPr lang="ko-KR" altLang="en-US" sz="700">
                          <a:latin typeface="+mj-ea"/>
                          <a:ea typeface="+mj-ea"/>
                          <a:cs typeface="맑은 고딕"/>
                        </a:rPr>
                        <a:t>광고 등</a:t>
                      </a:r>
                      <a:r>
                        <a:rPr lang="en-US" altLang="ko-KR" sz="700">
                          <a:latin typeface="+mj-ea"/>
                          <a:ea typeface="+mj-ea"/>
                          <a:cs typeface="맑은 고딕"/>
                        </a:rPr>
                        <a:t>)</a:t>
                      </a:r>
                      <a:endParaRPr sz="7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3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연예 기획사 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(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음원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, 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콘서트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, 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광고 등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)</a:t>
                      </a:r>
                      <a:endParaRPr lang="ko-KR" altLang="en-US" sz="7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3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6695">
                <a:tc>
                  <a:txBody>
                    <a:bodyPr/>
                    <a:lstStyle/>
                    <a:p>
                      <a:pPr marL="306070" marR="29972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000" spc="-20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주요이슈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및 </a:t>
                      </a:r>
                      <a:r>
                        <a:rPr sz="1000" spc="-20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공지사항</a:t>
                      </a:r>
                      <a:endParaRPr sz="10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블랙핑크의 계약 갱신에 대한 불확실성으로 인해 주가가 크게 변동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. 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제니와 지수의 독립적인 에이전시 설립에 대한 추측이 있었음에도 불구하고 회사는 모호한 입장을 유지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. 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이로 인해 주가가 하락하고 투자자들 사이에 신뢰 위기가 발생</a:t>
                      </a:r>
                      <a:endParaRPr lang="en-US" altLang="ko-KR" sz="700" dirty="0">
                        <a:latin typeface="+mj-ea"/>
                        <a:ea typeface="+mj-ea"/>
                        <a:cs typeface="맑은 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700" dirty="0">
                        <a:latin typeface="+mj-ea"/>
                        <a:ea typeface="+mj-ea"/>
                        <a:cs typeface="맑은 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YG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의 창업자 양현석이 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4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년 만에 공개 활동을 재개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. 2019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년 여러 혐의로 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CEO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직에서 물러났으나 무죄 판결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.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latin typeface="+mj-ea"/>
                        <a:ea typeface="+mj-ea"/>
                        <a:cs typeface="맑은 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그의 복귀와 함께 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11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월에 새 그룹 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BABYMONSTER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의 데뷔를 발표하며 주가가 상승</a:t>
                      </a:r>
                      <a:endParaRPr lang="en-US" sz="700" dirty="0">
                        <a:latin typeface="+mj-ea"/>
                        <a:ea typeface="+mj-ea"/>
                        <a:cs typeface="맑은 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sz="7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BTS, </a:t>
                      </a:r>
                      <a:r>
                        <a:rPr lang="ko-KR" altLang="en-US" sz="700" dirty="0" err="1">
                          <a:latin typeface="+mj-ea"/>
                          <a:ea typeface="+mj-ea"/>
                          <a:cs typeface="맑은 고딕"/>
                        </a:rPr>
                        <a:t>뉴진스를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 데뷔시키며 </a:t>
                      </a:r>
                      <a:r>
                        <a:rPr lang="ko-KR" altLang="en-US" sz="700" dirty="0" err="1">
                          <a:latin typeface="+mj-ea"/>
                          <a:ea typeface="+mj-ea"/>
                          <a:cs typeface="맑은 고딕"/>
                        </a:rPr>
                        <a:t>엔터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   사업에서 성공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, </a:t>
                      </a:r>
                      <a:r>
                        <a:rPr lang="ko-KR" altLang="en-US" sz="700" dirty="0" err="1">
                          <a:latin typeface="+mj-ea"/>
                          <a:ea typeface="+mj-ea"/>
                          <a:cs typeface="맑은 고딕"/>
                        </a:rPr>
                        <a:t>엔터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 기업을 인수하며    </a:t>
                      </a:r>
                      <a:r>
                        <a:rPr lang="ko-KR" altLang="en-US" sz="700" dirty="0" err="1">
                          <a:latin typeface="+mj-ea"/>
                          <a:ea typeface="+mj-ea"/>
                          <a:cs typeface="맑은 고딕"/>
                        </a:rPr>
                        <a:t>탈엔터테이먼트화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700" dirty="0">
                        <a:latin typeface="+mj-ea"/>
                        <a:ea typeface="+mj-ea"/>
                        <a:cs typeface="맑은 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lang="ko-KR" altLang="en-US" sz="700" dirty="0" err="1">
                          <a:latin typeface="+mj-ea"/>
                          <a:ea typeface="+mj-ea"/>
                          <a:cs typeface="맑은 고딕"/>
                        </a:rPr>
                        <a:t>위버스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 플랫폼으로 유료화가 연기되며 주가 하락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700" dirty="0">
                        <a:latin typeface="+mj-ea"/>
                        <a:ea typeface="+mj-ea"/>
                        <a:cs typeface="맑은 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 11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월 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17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일 중국 공동구매가 감소하면서 </a:t>
                      </a:r>
                      <a:r>
                        <a:rPr lang="ko-KR" altLang="en-US" sz="700" dirty="0" err="1">
                          <a:latin typeface="+mj-ea"/>
                          <a:ea typeface="+mj-ea"/>
                          <a:cs typeface="맑은 고딕"/>
                        </a:rPr>
                        <a:t>엔터주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 전반적으로 큰 폭의 주가 하락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. 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700" dirty="0">
                        <a:latin typeface="+mj-ea"/>
                        <a:ea typeface="+mj-ea"/>
                        <a:cs typeface="맑은 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err="1">
                          <a:latin typeface="+mj-ea"/>
                          <a:ea typeface="+mj-ea"/>
                          <a:cs typeface="맑은 고딕"/>
                        </a:rPr>
                        <a:t>위버스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 론칭 이후 서비스를 고도화하기 위해 노력 중으로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, </a:t>
                      </a:r>
                      <a:r>
                        <a:rPr lang="ko-KR" altLang="en-US" sz="700" dirty="0">
                          <a:latin typeface="+mj-ea"/>
                          <a:ea typeface="+mj-ea"/>
                          <a:cs typeface="맑은 고딕"/>
                        </a:rPr>
                        <a:t>플랫폼 영역 확장 하고 있으며 커머스 기능까지 갖추어 앞으로 사업영역 확장과 수익모델 다각화가 이루어질 예정</a:t>
                      </a:r>
                      <a:r>
                        <a:rPr lang="en-US" altLang="ko-KR" sz="700" dirty="0">
                          <a:latin typeface="+mj-ea"/>
                          <a:ea typeface="+mj-ea"/>
                          <a:cs typeface="맑은 고딕"/>
                        </a:rPr>
                        <a:t>. </a:t>
                      </a:r>
                      <a:endParaRPr sz="7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5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-10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주가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(초/말)</a:t>
                      </a:r>
                      <a:endParaRPr sz="10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444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700" dirty="0">
                          <a:latin typeface="+mj-ea"/>
                          <a:ea typeface="+mj-ea"/>
                          <a:cs typeface="맑은 고딕"/>
                        </a:rPr>
                        <a:t>65,500/53,700</a:t>
                      </a:r>
                      <a:endParaRPr sz="7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444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700" dirty="0">
                          <a:latin typeface="+mj-ea"/>
                          <a:ea typeface="+mj-ea"/>
                          <a:cs typeface="맑은 고딕"/>
                        </a:rPr>
                        <a:t>242,500/193,400</a:t>
                      </a:r>
                      <a:endParaRPr sz="7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444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0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최종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sz="1000" spc="-10" dirty="0" err="1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수익률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맑은 고딕"/>
                        </a:rPr>
                        <a:t>(%)</a:t>
                      </a:r>
                      <a:endParaRPr sz="10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11048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-18.05%</a:t>
                      </a:r>
                      <a:endParaRPr sz="7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11048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-20.23%</a:t>
                      </a:r>
                      <a:endParaRPr sz="700" dirty="0">
                        <a:latin typeface="+mj-ea"/>
                        <a:ea typeface="+mj-ea"/>
                        <a:cs typeface="맑은 고딕"/>
                      </a:endParaRPr>
                    </a:p>
                  </a:txBody>
                  <a:tcPr marL="0" marR="0" marT="11048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1000" y="352643"/>
            <a:ext cx="197675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350" b="1" spc="-5" dirty="0">
                <a:latin typeface="맑은 고딕"/>
                <a:cs typeface="맑은 고딕"/>
              </a:rPr>
              <a:t>2</a:t>
            </a:r>
            <a:r>
              <a:rPr sz="1350" b="1" spc="-5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조:</a:t>
            </a:r>
            <a:r>
              <a:rPr sz="1350" b="1" spc="-15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모의투자</a:t>
            </a:r>
            <a:r>
              <a:rPr sz="1350" b="1" spc="-20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결과</a:t>
            </a:r>
            <a:r>
              <a:rPr sz="1350" b="1" spc="-20" dirty="0">
                <a:latin typeface="맑은 고딕"/>
                <a:cs typeface="맑은 고딕"/>
              </a:rPr>
              <a:t> </a:t>
            </a:r>
            <a:r>
              <a:rPr sz="1350" b="1" spc="-25" dirty="0">
                <a:latin typeface="맑은 고딕"/>
                <a:cs typeface="맑은 고딕"/>
              </a:rPr>
              <a:t>분석</a:t>
            </a:r>
            <a:endParaRPr sz="135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1099" y="407220"/>
            <a:ext cx="109728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맑은 고딕"/>
                <a:cs typeface="맑은 고딕"/>
              </a:rPr>
              <a:t>202</a:t>
            </a:r>
            <a:r>
              <a:rPr lang="en-US" sz="1000" dirty="0">
                <a:latin typeface="맑은 고딕"/>
                <a:cs typeface="맑은 고딕"/>
              </a:rPr>
              <a:t>3</a:t>
            </a:r>
            <a:r>
              <a:rPr sz="1000" dirty="0">
                <a:latin typeface="맑은 고딕"/>
                <a:cs typeface="맑은 고딕"/>
              </a:rPr>
              <a:t>.</a:t>
            </a:r>
            <a:r>
              <a:rPr lang="en-US" sz="1000" dirty="0">
                <a:latin typeface="맑은 고딕"/>
                <a:cs typeface="맑은 고딕"/>
              </a:rPr>
              <a:t>9</a:t>
            </a:r>
            <a:r>
              <a:rPr sz="1000" dirty="0">
                <a:latin typeface="맑은 고딕"/>
                <a:cs typeface="맑은 고딕"/>
              </a:rPr>
              <a:t>.</a:t>
            </a:r>
            <a:r>
              <a:rPr lang="en-US" sz="1000" dirty="0">
                <a:latin typeface="맑은 고딕"/>
                <a:cs typeface="맑은 고딕"/>
              </a:rPr>
              <a:t>2</a:t>
            </a:r>
            <a:r>
              <a:rPr sz="1000" dirty="0">
                <a:latin typeface="맑은 고딕"/>
                <a:cs typeface="맑은 고딕"/>
              </a:rPr>
              <a:t>5</a:t>
            </a:r>
            <a:r>
              <a:rPr sz="1000" spc="50" dirty="0">
                <a:latin typeface="맑은 고딕"/>
                <a:cs typeface="맑은 고딕"/>
              </a:rPr>
              <a:t> </a:t>
            </a:r>
            <a:r>
              <a:rPr sz="1000" spc="-10" dirty="0">
                <a:latin typeface="맑은 고딕"/>
                <a:cs typeface="맑은 고딕"/>
              </a:rPr>
              <a:t>~11.</a:t>
            </a:r>
            <a:r>
              <a:rPr lang="en-US" sz="1000" spc="-10" dirty="0">
                <a:latin typeface="맑은 고딕"/>
                <a:cs typeface="맑은 고딕"/>
              </a:rPr>
              <a:t>21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4680250"/>
            <a:ext cx="231150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맑은 고딕"/>
                <a:cs typeface="맑은 고딕"/>
              </a:rPr>
              <a:t>최종</a:t>
            </a:r>
            <a:r>
              <a:rPr sz="1350" b="1" spc="-15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수익률</a:t>
            </a:r>
            <a:r>
              <a:rPr sz="1350" b="1" spc="-20" dirty="0">
                <a:latin typeface="맑은 고딕"/>
                <a:cs typeface="맑은 고딕"/>
              </a:rPr>
              <a:t> </a:t>
            </a:r>
            <a:r>
              <a:rPr sz="1350" b="1" dirty="0">
                <a:latin typeface="맑은 고딕"/>
                <a:cs typeface="맑은 고딕"/>
              </a:rPr>
              <a:t>:</a:t>
            </a:r>
            <a:r>
              <a:rPr sz="1350" b="1" spc="459" dirty="0">
                <a:latin typeface="맑은 고딕"/>
                <a:cs typeface="맑은 고딕"/>
              </a:rPr>
              <a:t> </a:t>
            </a:r>
            <a:r>
              <a:rPr lang="en-US" altLang="ko-KR" sz="1350" b="1" dirty="0">
                <a:latin typeface="맑은 고딕"/>
                <a:cs typeface="맑은 고딕"/>
              </a:rPr>
              <a:t>-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Söhne"/>
              </a:rPr>
              <a:t>13.67</a:t>
            </a:r>
            <a:r>
              <a:rPr sz="1350" b="1" spc="-20" dirty="0">
                <a:latin typeface="맑은 고딕"/>
                <a:cs typeface="맑은 고딕"/>
              </a:rPr>
              <a:t>%</a:t>
            </a:r>
            <a:endParaRPr sz="135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113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59" y="825699"/>
            <a:ext cx="5781040" cy="3765133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40"/>
              </a:spcBef>
            </a:pPr>
            <a:r>
              <a:rPr lang="en-US" altLang="ko-KR" sz="1400" b="1" spc="-1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1-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1.</a:t>
            </a:r>
            <a:r>
              <a:rPr lang="ko-KR" altLang="en-US" sz="1400" b="1" spc="-35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주식</a:t>
            </a:r>
            <a:r>
              <a:rPr lang="ko-KR" altLang="en-US" sz="1400" b="1" spc="-15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투자</a:t>
            </a:r>
            <a:r>
              <a:rPr lang="ko-KR" altLang="en-US" sz="1400" b="1" spc="-1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400" b="1" spc="-35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현황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88265" algn="l">
              <a:lnSpc>
                <a:spcPct val="100000"/>
              </a:lnSpc>
              <a:spcBef>
                <a:spcPts val="600"/>
              </a:spcBef>
              <a:tabLst>
                <a:tab pos="168910" algn="l"/>
              </a:tabLst>
            </a:pPr>
            <a:endParaRPr lang="ko-KR" altLang="en-US" sz="14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algn="l"/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한국예탁결제원의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2021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년 조사에 따르면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2020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년 개인 주식 투자자 수는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910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만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7228</a:t>
            </a:r>
            <a:r>
              <a:rPr lang="ko-KR" altLang="en-US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명으로 </a:t>
            </a:r>
            <a:r>
              <a:rPr lang="en-US" altLang="ko-KR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2019</a:t>
            </a:r>
            <a:r>
              <a:rPr lang="ko-KR" altLang="en-US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년 대비 </a:t>
            </a:r>
            <a:r>
              <a:rPr lang="en-US" altLang="ko-KR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48.9% </a:t>
            </a:r>
            <a:r>
              <a:rPr lang="ko-KR" altLang="en-US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증가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했습니다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(2019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년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611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만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6481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명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).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그러나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2020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년에는 신규 투자자 중 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명 당 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명이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주식 투자에서 실패할 정도로 </a:t>
            </a:r>
            <a:r>
              <a:rPr lang="ko-KR" altLang="en-US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실패 확률은 더 높아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진 것으로 나타났습니다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lang="en-US" altLang="ko-KR" sz="900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특히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이러한 경향은 </a:t>
            </a:r>
            <a:r>
              <a:rPr lang="en-US" altLang="ko-KR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20</a:t>
            </a:r>
            <a:r>
              <a:rPr lang="ko-KR" altLang="en-US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대에서 두드러집니다</a:t>
            </a:r>
            <a:r>
              <a:rPr lang="en-US" altLang="ko-KR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.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위의 두 자료를 확인하면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20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대의 주식 시장 참여율 상승세는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14%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로 전체 연령대 중 두 번째로 높습니다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그러나 수익률은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10.45%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로 가장 낮아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이 연령대에서의 </a:t>
            </a:r>
            <a:r>
              <a:rPr lang="ko-KR" altLang="en-US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수익률이 가장 저조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하다는 점을 알 수 있습니다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900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저희는 이러한 문제점이 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20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대가 </a:t>
            </a:r>
            <a:r>
              <a:rPr lang="ko-KR" altLang="en-US" sz="9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명확한 정보와 전략 없이 투자를 수행하는 데서 비롯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된다고 판단하였습니다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이에 따라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저희의 프로젝트는 효과적이고 신뢰할 수 있는 정보와 전략을 제공하여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투자자들의 </a:t>
            </a:r>
            <a:r>
              <a:rPr lang="ko-KR" altLang="en-US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주식 투자의 성공 확률을 높이고자 합니다</a:t>
            </a:r>
            <a:r>
              <a:rPr lang="en-US" altLang="ko-KR" sz="9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marL="88265" algn="l">
              <a:lnSpc>
                <a:spcPct val="100000"/>
              </a:lnSpc>
              <a:spcBef>
                <a:spcPts val="600"/>
              </a:spcBef>
              <a:tabLst>
                <a:tab pos="168910" algn="l"/>
              </a:tabLst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8476" y="4822952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맑은 고딕"/>
                <a:cs typeface="맑은 고딕"/>
              </a:rPr>
              <a:t>4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5010150"/>
            <a:ext cx="2106548" cy="73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384">
              <a:lnSpc>
                <a:spcPct val="100000"/>
              </a:lnSpc>
              <a:spcBef>
                <a:spcPts val="95"/>
              </a:spcBef>
              <a:buSzPct val="85714"/>
              <a:buFont typeface="Arial"/>
              <a:buChar char="•"/>
              <a:tabLst>
                <a:tab pos="45085" algn="l"/>
              </a:tabLst>
            </a:pPr>
            <a:r>
              <a:rPr sz="400" spc="-25" dirty="0">
                <a:latin typeface="맑은 고딕"/>
                <a:cs typeface="맑은 고딕"/>
              </a:rPr>
              <a:t>출처 </a:t>
            </a:r>
            <a:r>
              <a:rPr sz="400" spc="-10" dirty="0">
                <a:latin typeface="맑은 고딕"/>
                <a:cs typeface="맑은 고딕"/>
              </a:rPr>
              <a:t>https:</a:t>
            </a:r>
            <a:r>
              <a:rPr sz="400" spc="-10" dirty="0">
                <a:latin typeface="맑은 고딕"/>
                <a:cs typeface="맑은 고딕"/>
                <a:hlinkClick r:id="rId2"/>
              </a:rPr>
              <a:t>//w</a:t>
            </a:r>
            <a:r>
              <a:rPr sz="400" spc="-10" dirty="0">
                <a:latin typeface="맑은 고딕"/>
                <a:cs typeface="맑은 고딕"/>
              </a:rPr>
              <a:t>ww</a:t>
            </a:r>
            <a:r>
              <a:rPr sz="400" spc="-10" dirty="0">
                <a:latin typeface="맑은 고딕"/>
                <a:cs typeface="맑은 고딕"/>
                <a:hlinkClick r:id="rId2"/>
              </a:rPr>
              <a:t>.sedaily.com/NewsView/</a:t>
            </a:r>
            <a:r>
              <a:rPr sz="400" spc="-10" dirty="0">
                <a:latin typeface="맑은 고딕"/>
                <a:cs typeface="맑은 고딕"/>
              </a:rPr>
              <a:t> 22L2IEM4RB</a:t>
            </a:r>
            <a:endParaRPr sz="400" dirty="0">
              <a:latin typeface="맑은 고딕"/>
              <a:cs typeface="맑은 고딕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014DA78F-DF7F-4FD1-A901-136C53D4CAC4}"/>
              </a:ext>
            </a:extLst>
          </p:cNvPr>
          <p:cNvSpPr txBox="1"/>
          <p:nvPr/>
        </p:nvSpPr>
        <p:spPr>
          <a:xfrm>
            <a:off x="6260067" y="484950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lang="en-US" sz="800" dirty="0">
                <a:latin typeface="맑은 고딕"/>
                <a:cs typeface="맑은 고딕"/>
              </a:rPr>
              <a:t> </a:t>
            </a:r>
            <a:r>
              <a:rPr lang="ko-KR" altLang="en-US" sz="800" dirty="0">
                <a:latin typeface="맑은 고딕"/>
                <a:cs typeface="맑은 고딕"/>
              </a:rPr>
              <a:t>배경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FEDB5804-738A-4D17-B978-9C24EE2FDA3C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4EC728B1-4885-4065-A083-52B79E37EE7D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34D21312-AACB-4A55-A891-1BCE806F9152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3773DB03-22EA-4A92-B950-32159E7E077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7" name="object 15">
            <a:extLst>
              <a:ext uri="{FF2B5EF4-FFF2-40B4-BE49-F238E27FC236}">
                <a16:creationId xmlns:a16="http://schemas.microsoft.com/office/drawing/2014/main" id="{4724888E-A52F-4918-B2E7-A38911299E2C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B5C104ED-84FF-446E-9349-6F764CFEF448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9F55CFB9-DC2D-40C3-9764-8887716EC0A6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0B00785B-E3DD-4517-8440-76312B446D2A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4663C24-0089-440A-80C8-80C5DD120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" y="1962150"/>
            <a:ext cx="2380270" cy="12856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8C2AA6-428A-4D44-9D6B-9FF338C8E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319" y="2050508"/>
            <a:ext cx="2667000" cy="1197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59" y="944321"/>
            <a:ext cx="5824220" cy="24833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맑은 고딕"/>
                <a:cs typeface="맑은 고딕"/>
              </a:rPr>
              <a:t>1-</a:t>
            </a:r>
            <a:r>
              <a:rPr sz="1400" b="1" dirty="0">
                <a:latin typeface="맑은 고딕"/>
                <a:cs typeface="맑은 고딕"/>
              </a:rPr>
              <a:t>2.</a:t>
            </a:r>
            <a:r>
              <a:rPr sz="1400" b="1" spc="-30" dirty="0">
                <a:latin typeface="맑은 고딕"/>
                <a:cs typeface="맑은 고딕"/>
              </a:rPr>
              <a:t> </a:t>
            </a:r>
            <a:r>
              <a:rPr lang="ko-KR" altLang="en-US" sz="1400" b="1" spc="-30" dirty="0">
                <a:latin typeface="맑은 고딕"/>
                <a:cs typeface="맑은 고딕"/>
              </a:rPr>
              <a:t>신규</a:t>
            </a:r>
            <a:r>
              <a:rPr sz="1400" b="1" spc="-20" dirty="0">
                <a:latin typeface="맑은 고딕"/>
                <a:cs typeface="맑은 고딕"/>
              </a:rPr>
              <a:t> </a:t>
            </a:r>
            <a:r>
              <a:rPr sz="1400" b="1" dirty="0" err="1">
                <a:latin typeface="맑은 고딕"/>
                <a:cs typeface="맑은 고딕"/>
              </a:rPr>
              <a:t>투자자들</a:t>
            </a:r>
            <a:r>
              <a:rPr lang="ko-KR" altLang="en-US" sz="1400" b="1" dirty="0">
                <a:latin typeface="맑은 고딕"/>
                <a:cs typeface="맑은 고딕"/>
              </a:rPr>
              <a:t>이 겪는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lang="ko-KR" altLang="en-US" sz="1400" b="1" spc="-25" dirty="0">
                <a:latin typeface="맑은 고딕"/>
                <a:cs typeface="맑은 고딕"/>
              </a:rPr>
              <a:t>어려움</a:t>
            </a:r>
          </a:p>
          <a:p>
            <a:pPr algn="l"/>
            <a:endParaRPr lang="en-US" altLang="ko-KR" sz="1050" b="0" i="0" dirty="0">
              <a:effectLst/>
              <a:latin typeface="Söhne"/>
            </a:endParaRPr>
          </a:p>
          <a:p>
            <a:pPr algn="l"/>
            <a:endParaRPr lang="en-US" altLang="ko-KR" sz="1050" b="0" i="0" dirty="0">
              <a:effectLst/>
              <a:latin typeface="Söhne"/>
            </a:endParaRPr>
          </a:p>
          <a:p>
            <a:pPr algn="l"/>
            <a:endParaRPr lang="en-US" altLang="ko-KR" sz="1050" b="0" i="0" dirty="0">
              <a:effectLst/>
              <a:latin typeface="Söhne"/>
            </a:endParaRPr>
          </a:p>
          <a:p>
            <a:pPr algn="l"/>
            <a:r>
              <a:rPr lang="ko-KR" altLang="en-US" sz="1050" b="0" i="0" dirty="0">
                <a:effectLst/>
                <a:latin typeface="Söhne"/>
              </a:rPr>
              <a:t> 신규 투자자들이 주식 시장에 진입할 때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다양한 어려움</a:t>
            </a:r>
            <a:r>
              <a:rPr lang="ko-KR" altLang="en-US" sz="1050" b="0" i="0" dirty="0">
                <a:effectLst/>
                <a:latin typeface="Söhne"/>
              </a:rPr>
              <a:t>에 부딪힙니다</a:t>
            </a:r>
            <a:r>
              <a:rPr lang="en-US" altLang="ko-KR" sz="1050" b="0" i="0" dirty="0">
                <a:effectLst/>
                <a:latin typeface="Söhne"/>
              </a:rPr>
              <a:t>. </a:t>
            </a:r>
          </a:p>
          <a:p>
            <a:pPr algn="l"/>
            <a:r>
              <a:rPr lang="en-US" altLang="ko-KR" sz="1050" dirty="0">
                <a:latin typeface="Söhne"/>
              </a:rPr>
              <a:t> </a:t>
            </a:r>
          </a:p>
          <a:p>
            <a:pPr algn="l"/>
            <a:r>
              <a:rPr lang="en-US" altLang="ko-KR" sz="1050" b="0" i="0" dirty="0">
                <a:effectLst/>
                <a:latin typeface="Söhne"/>
              </a:rPr>
              <a:t> </a:t>
            </a:r>
            <a:r>
              <a:rPr lang="ko-KR" altLang="en-US" sz="1050" b="0" i="0" dirty="0">
                <a:effectLst/>
                <a:latin typeface="Söhne"/>
              </a:rPr>
              <a:t>주식과 관련된 정보는 다양한 소스에서 제공되지만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이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정보들은 종종 분산</a:t>
            </a:r>
            <a:r>
              <a:rPr lang="ko-KR" altLang="en-US" sz="1050" b="0" i="0" dirty="0">
                <a:effectLst/>
                <a:latin typeface="Söhne"/>
              </a:rPr>
              <a:t>돼 있어 한눈에 파악하기 어렵습니다</a:t>
            </a:r>
            <a:r>
              <a:rPr lang="en-US" altLang="ko-KR" sz="1050" b="0" i="0" dirty="0">
                <a:effectLst/>
                <a:latin typeface="Söhne"/>
              </a:rPr>
              <a:t>. </a:t>
            </a:r>
            <a:r>
              <a:rPr lang="ko-KR" altLang="en-US" sz="1050" b="0" i="0" dirty="0">
                <a:effectLst/>
                <a:latin typeface="Söhne"/>
              </a:rPr>
              <a:t>뉴스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금융 전문 매체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인터넷 커뮤니티 등에서 얻은 정보들이 효과적으로 조합되지 않으면 투자 결정에 큰 어려움을 겪을 수 있습니다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050" b="0" i="0" dirty="0">
              <a:effectLst/>
              <a:latin typeface="Söhne"/>
            </a:endParaRPr>
          </a:p>
          <a:p>
            <a:pPr algn="l"/>
            <a:r>
              <a:rPr lang="ko-KR" altLang="en-US" sz="1050" b="0" i="0" dirty="0">
                <a:effectLst/>
                <a:latin typeface="Söhne"/>
              </a:rPr>
              <a:t> 또한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주식 시장 용어나 투자 전략에 대한 이해가 부족</a:t>
            </a:r>
            <a:r>
              <a:rPr lang="ko-KR" altLang="en-US" sz="1050" b="0" i="0" dirty="0">
                <a:effectLst/>
                <a:latin typeface="Söhne"/>
              </a:rPr>
              <a:t>하면 효율적인 투자가 어려울 뿐 아니라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실수로 인해 손실을 입을 수 있습니다</a:t>
            </a:r>
            <a:r>
              <a:rPr lang="en-US" altLang="ko-KR" sz="1050" b="0" i="0" dirty="0">
                <a:effectLst/>
                <a:latin typeface="Söhne"/>
              </a:rPr>
              <a:t>. </a:t>
            </a:r>
            <a:r>
              <a:rPr lang="ko-KR" altLang="en-US" sz="1050" b="0" i="0" dirty="0">
                <a:effectLst/>
                <a:latin typeface="Söhne"/>
              </a:rPr>
              <a:t>신규 투자자들은 종종 어떤 정보를 신뢰해야 하는지 혹은 어떻게 종목을 선택해야 하는지에 대한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방향성이 없어 망설이게 되는 경우</a:t>
            </a:r>
            <a:r>
              <a:rPr lang="ko-KR" altLang="en-US" sz="1050" b="0" i="0" dirty="0">
                <a:effectLst/>
                <a:latin typeface="Söhne"/>
              </a:rPr>
              <a:t>가 많습니다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marL="115570" marR="5080">
              <a:lnSpc>
                <a:spcPct val="100000"/>
              </a:lnSpc>
              <a:spcBef>
                <a:spcPts val="1150"/>
              </a:spcBef>
              <a:tabLst>
                <a:tab pos="288925" algn="l"/>
              </a:tabLst>
            </a:pPr>
            <a:endParaRPr lang="ko-KR" altLang="en-US" sz="1050" dirty="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8476" y="4822952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맑은 고딕"/>
                <a:cs typeface="맑은 고딕"/>
              </a:rPr>
              <a:t>4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59" y="4717186"/>
            <a:ext cx="19735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indent="-32384">
              <a:lnSpc>
                <a:spcPct val="100000"/>
              </a:lnSpc>
              <a:spcBef>
                <a:spcPts val="100"/>
              </a:spcBef>
              <a:buSzPct val="85714"/>
              <a:buFont typeface="Arial"/>
              <a:buChar char="•"/>
              <a:tabLst>
                <a:tab pos="45085" algn="l"/>
              </a:tabLst>
            </a:pPr>
            <a:r>
              <a:rPr sz="700" dirty="0">
                <a:latin typeface="맑은 고딕"/>
                <a:cs typeface="맑은 고딕"/>
              </a:rPr>
              <a:t>출처</a:t>
            </a:r>
            <a:r>
              <a:rPr sz="700" spc="-10" dirty="0">
                <a:latin typeface="맑은 고딕"/>
                <a:cs typeface="맑은 고딕"/>
              </a:rPr>
              <a:t> </a:t>
            </a:r>
            <a:r>
              <a:rPr sz="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  <a:hlinkClick r:id="rId2"/>
              </a:rPr>
              <a:t>서울파이낸스</a:t>
            </a:r>
            <a:r>
              <a:rPr sz="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(http://www.seoulfn.com)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583B2840-AB39-4D83-BF3C-738BD1A2E22F}"/>
              </a:ext>
            </a:extLst>
          </p:cNvPr>
          <p:cNvSpPr txBox="1"/>
          <p:nvPr/>
        </p:nvSpPr>
        <p:spPr>
          <a:xfrm>
            <a:off x="6260067" y="484950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lang="en-US" sz="800" dirty="0">
                <a:latin typeface="맑은 고딕"/>
                <a:cs typeface="맑은 고딕"/>
              </a:rPr>
              <a:t> </a:t>
            </a:r>
            <a:r>
              <a:rPr lang="ko-KR" altLang="en-US" sz="800" dirty="0">
                <a:latin typeface="맑은 고딕"/>
                <a:cs typeface="맑은 고딕"/>
              </a:rPr>
              <a:t>배경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31" name="object 2">
            <a:extLst>
              <a:ext uri="{FF2B5EF4-FFF2-40B4-BE49-F238E27FC236}">
                <a16:creationId xmlns:a16="http://schemas.microsoft.com/office/drawing/2014/main" id="{48B1DC65-DD71-4E92-AD3E-0CDA5225F971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2" name="object 3">
              <a:extLst>
                <a:ext uri="{FF2B5EF4-FFF2-40B4-BE49-F238E27FC236}">
                  <a16:creationId xmlns:a16="http://schemas.microsoft.com/office/drawing/2014/main" id="{E268AF29-162B-4DCB-ABC0-E9C66074BE4A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E259A928-7513-476C-96FE-6DB90EC236E9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4E2855B5-94DD-41B7-8EF6-C21474FDCE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35" name="object 15">
            <a:extLst>
              <a:ext uri="{FF2B5EF4-FFF2-40B4-BE49-F238E27FC236}">
                <a16:creationId xmlns:a16="http://schemas.microsoft.com/office/drawing/2014/main" id="{A13A7342-2B80-486B-9EDB-FDF54D5D05B6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BCEABAFE-F03E-4279-AE44-0CA6ACF3726E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FCA26E62-08B1-42D7-BB5B-E587E19AC239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F5E61A9A-5542-4923-8793-06C637F16086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59" y="944321"/>
            <a:ext cx="5800090" cy="29886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맑은 고딕"/>
                <a:cs typeface="맑은 고딕"/>
              </a:rPr>
              <a:t>1-</a:t>
            </a:r>
            <a:r>
              <a:rPr sz="1400" b="1" dirty="0">
                <a:latin typeface="맑은 고딕"/>
                <a:cs typeface="맑은 고딕"/>
              </a:rPr>
              <a:t>3.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프로젝트</a:t>
            </a:r>
            <a:r>
              <a:rPr sz="1400" b="1" spc="-30" dirty="0">
                <a:latin typeface="맑은 고딕"/>
                <a:cs typeface="맑은 고딕"/>
              </a:rPr>
              <a:t> </a:t>
            </a:r>
            <a:r>
              <a:rPr sz="1400" b="1" spc="-25" dirty="0">
                <a:latin typeface="맑은 고딕"/>
                <a:cs typeface="맑은 고딕"/>
              </a:rPr>
              <a:t>전략</a:t>
            </a:r>
            <a:endParaRPr sz="1400" dirty="0">
              <a:latin typeface="맑은 고딕"/>
              <a:cs typeface="맑은 고딕"/>
            </a:endParaRPr>
          </a:p>
          <a:p>
            <a:pPr algn="l"/>
            <a:endParaRPr lang="en-US" altLang="ko-KR" sz="1050" b="0" i="0" dirty="0">
              <a:effectLst/>
              <a:latin typeface="Söhne"/>
            </a:endParaRPr>
          </a:p>
          <a:p>
            <a:pPr algn="l"/>
            <a:endParaRPr lang="en-US" altLang="ko-KR" sz="1050" b="0" i="0" dirty="0">
              <a:effectLst/>
              <a:latin typeface="Söhne"/>
            </a:endParaRPr>
          </a:p>
          <a:p>
            <a:pPr algn="l"/>
            <a:br>
              <a:rPr lang="ko-KR" altLang="en-US" sz="1050" b="0" i="0" dirty="0">
                <a:effectLst/>
                <a:latin typeface="Söhne"/>
              </a:rPr>
            </a:br>
            <a:r>
              <a:rPr lang="ko-KR" altLang="en-US" sz="1050" b="0" i="0" dirty="0">
                <a:effectLst/>
                <a:latin typeface="Söhne"/>
              </a:rPr>
              <a:t> 저희 프로젝트는 투자 초보자들이 주식과 관련된 정보를 찾는데 있어서 겪는 어려움을 해소하고자 합니다</a:t>
            </a:r>
            <a:r>
              <a:rPr lang="en-US" altLang="ko-KR" sz="1050" b="0" i="0" dirty="0">
                <a:effectLst/>
                <a:latin typeface="Söhne"/>
              </a:rPr>
              <a:t>. </a:t>
            </a:r>
            <a:r>
              <a:rPr lang="ko-KR" altLang="en-US" sz="1050" b="0" i="0" dirty="0">
                <a:effectLst/>
                <a:latin typeface="Söhne"/>
              </a:rPr>
              <a:t>다양한 정보가 흩어져 있어서 소요되는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시간과 노력을 최소화</a:t>
            </a:r>
            <a:r>
              <a:rPr lang="ko-KR" altLang="en-US" sz="1050" b="0" i="0" dirty="0">
                <a:effectLst/>
                <a:latin typeface="Söhne"/>
              </a:rPr>
              <a:t>하고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사용자들에게 효과적이고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편리한 주식 정보 제공</a:t>
            </a:r>
            <a:r>
              <a:rPr lang="ko-KR" altLang="en-US" sz="1050" b="0" i="0" dirty="0">
                <a:effectLst/>
                <a:latin typeface="Söhne"/>
              </a:rPr>
              <a:t>을 목표로 삼았습니다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050" b="0" i="0" dirty="0">
              <a:effectLst/>
              <a:latin typeface="Söhne"/>
            </a:endParaRPr>
          </a:p>
          <a:p>
            <a:pPr algn="l"/>
            <a:r>
              <a:rPr lang="ko-KR" altLang="en-US" sz="1050" b="0" i="0" dirty="0">
                <a:solidFill>
                  <a:schemeClr val="tx1"/>
                </a:solidFill>
                <a:effectLst/>
                <a:latin typeface="Söhne"/>
              </a:rPr>
              <a:t> 우선 주식 시장에 입문하는 초보 투자자들을 위해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주요 주식 용어에 대한 간단하고 명확한 설명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Söhne"/>
              </a:rPr>
              <a:t>을 제공하여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투자 전략에 대한 이해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Söhne"/>
              </a:rPr>
              <a:t>를 </a:t>
            </a:r>
            <a:r>
              <a:rPr lang="en-US" altLang="ko-KR" sz="1050" dirty="0">
                <a:solidFill>
                  <a:schemeClr val="tx1"/>
                </a:solidFill>
                <a:latin typeface="Söhne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Söhne"/>
              </a:rPr>
              <a:t>보다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쉽게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Söhne"/>
              </a:rPr>
              <a:t> 할 수 있도록 도왔습니다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050" b="0" i="0" dirty="0">
              <a:effectLst/>
              <a:latin typeface="Söhne"/>
            </a:endParaRPr>
          </a:p>
          <a:p>
            <a:pPr algn="l"/>
            <a:r>
              <a:rPr lang="ko-KR" altLang="en-US" sz="1050" b="0" i="0" dirty="0">
                <a:effectLst/>
                <a:latin typeface="Söhne"/>
              </a:rPr>
              <a:t>  또한 분산된 정보를 한눈에 정리하여 사용자들이 빠르게 접근할 수 있도록 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  <a:r>
              <a:rPr lang="en-US" altLang="ko-KR" sz="105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용어 설명</a:t>
            </a:r>
            <a:r>
              <a:rPr lang="en-US" altLang="ko-KR" sz="1050" b="0" i="0" dirty="0">
                <a:solidFill>
                  <a:srgbClr val="FF0000"/>
                </a:solidFill>
                <a:effectLst/>
                <a:latin typeface="Söhne"/>
              </a:rPr>
              <a:t>,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종목 정보</a:t>
            </a:r>
            <a:r>
              <a:rPr lang="en-US" altLang="ko-KR" sz="1050" b="0" i="0" dirty="0">
                <a:solidFill>
                  <a:srgbClr val="FF0000"/>
                </a:solidFill>
                <a:effectLst/>
                <a:latin typeface="Söhne"/>
              </a:rPr>
              <a:t>,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간단한 예측</a:t>
            </a:r>
            <a:r>
              <a:rPr lang="en-US" altLang="ko-KR" sz="1050" b="0" i="0" dirty="0">
                <a:solidFill>
                  <a:srgbClr val="FF0000"/>
                </a:solidFill>
                <a:effectLst/>
                <a:latin typeface="Söhne"/>
              </a:rPr>
              <a:t>,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기업 분석</a:t>
            </a:r>
            <a:r>
              <a:rPr lang="en-US" altLang="ko-KR" sz="1050" b="0" i="0" dirty="0">
                <a:solidFill>
                  <a:srgbClr val="FF0000"/>
                </a:solidFill>
                <a:effectLst/>
                <a:latin typeface="Söhne"/>
              </a:rPr>
              <a:t>,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Söhne"/>
              </a:rPr>
              <a:t>시장 동향</a:t>
            </a:r>
            <a:r>
              <a:rPr lang="en-US" altLang="ko-KR" sz="1050" dirty="0">
                <a:latin typeface="Söhne"/>
              </a:rPr>
              <a:t> </a:t>
            </a:r>
            <a:r>
              <a:rPr lang="ko-KR" altLang="en-US" sz="1050" b="0" i="0" dirty="0">
                <a:effectLst/>
                <a:latin typeface="Söhne"/>
              </a:rPr>
              <a:t>등 다양한 측면에서의 데이터를 체계적으로 제공함으로써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사용자들은 시간 소모 없이 필요한 정보를 확보할 수 있게 될 것입니다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050" b="0" i="0" dirty="0">
              <a:effectLst/>
              <a:latin typeface="Söhne"/>
            </a:endParaRPr>
          </a:p>
          <a:p>
            <a:pPr algn="l"/>
            <a:r>
              <a:rPr lang="ko-KR" altLang="en-US" sz="1050" b="0" i="0" dirty="0">
                <a:effectLst/>
                <a:latin typeface="Söhne"/>
              </a:rPr>
              <a:t>이 프로젝트를 통해 투자 초보자들이 주식 시장에서 놓치기 쉬운 정보들을 누락 없이 제공하고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효율적인 의사 결정을 돕는 플랫폼을 구축하고자 했습니다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lang="ko-KR" altLang="en-US" sz="1050" dirty="0">
                <a:latin typeface="맑은 고딕"/>
                <a:cs typeface="맑은 고딕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8476" y="4822952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맑은 고딕"/>
                <a:cs typeface="맑은 고딕"/>
              </a:rPr>
              <a:t>4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6CC650E2-CE3A-41EA-B732-7B4562A0DA07}"/>
              </a:ext>
            </a:extLst>
          </p:cNvPr>
          <p:cNvSpPr txBox="1"/>
          <p:nvPr/>
        </p:nvSpPr>
        <p:spPr>
          <a:xfrm>
            <a:off x="6260067" y="484950"/>
            <a:ext cx="4699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 err="1">
                <a:latin typeface="맑은 고딕"/>
                <a:cs typeface="맑은 고딕"/>
              </a:rPr>
              <a:t>개발</a:t>
            </a:r>
            <a:r>
              <a:rPr lang="en-US" sz="800" dirty="0">
                <a:latin typeface="맑은 고딕"/>
                <a:cs typeface="맑은 고딕"/>
              </a:rPr>
              <a:t> </a:t>
            </a:r>
            <a:r>
              <a:rPr lang="ko-KR" altLang="en-US" sz="800" dirty="0">
                <a:latin typeface="맑은 고딕"/>
                <a:cs typeface="맑은 고딕"/>
              </a:rPr>
              <a:t>배경</a:t>
            </a:r>
            <a:endParaRPr sz="800" dirty="0">
              <a:latin typeface="맑은 고딕"/>
              <a:cs typeface="맑은 고딕"/>
            </a:endParaRPr>
          </a:p>
        </p:txBody>
      </p:sp>
      <p:grpSp>
        <p:nvGrpSpPr>
          <p:cNvPr id="21" name="object 2">
            <a:extLst>
              <a:ext uri="{FF2B5EF4-FFF2-40B4-BE49-F238E27FC236}">
                <a16:creationId xmlns:a16="http://schemas.microsoft.com/office/drawing/2014/main" id="{B6C62255-880C-45D5-A226-55D405DD6815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7B74132D-7A7C-4B6B-A54C-FB0EF521C1E5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4CE0BE5D-AAEA-4FFE-9203-7860E90AB37F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5">
              <a:extLst>
                <a:ext uri="{FF2B5EF4-FFF2-40B4-BE49-F238E27FC236}">
                  <a16:creationId xmlns:a16="http://schemas.microsoft.com/office/drawing/2014/main" id="{85FA275D-FDE0-4DA0-86AF-56A2F17478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25" name="object 15">
            <a:extLst>
              <a:ext uri="{FF2B5EF4-FFF2-40B4-BE49-F238E27FC236}">
                <a16:creationId xmlns:a16="http://schemas.microsoft.com/office/drawing/2014/main" id="{BF00A565-8D5A-4B13-91EB-5CDF760E6489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93919D47-BDBD-4D30-8C0D-00B45E0B12E8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165C4E7F-7192-4688-9522-5934E6494015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553B03CC-ADAD-4D01-859B-3AF4216F330A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" name="object 3"/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271197" y="438719"/>
            <a:ext cx="434340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맑은 고딕"/>
                <a:cs typeface="맑은 고딕"/>
              </a:rPr>
              <a:t>설계</a:t>
            </a:r>
            <a:endParaRPr sz="80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spc="-20" dirty="0">
                <a:latin typeface="맑은 고딕"/>
                <a:cs typeface="맑은 고딕"/>
              </a:rPr>
              <a:t>시나리오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17" name="object 17"/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05000" y="1962150"/>
            <a:ext cx="3241675" cy="1601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chemeClr val="tx1"/>
                </a:solidFill>
                <a:latin typeface="+mj-ea"/>
                <a:ea typeface="+mj-ea"/>
                <a:cs typeface="함초롬돋움"/>
              </a:rPr>
              <a:t>2-1. </a:t>
            </a:r>
            <a:r>
              <a:rPr sz="1400" b="1" spc="-25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설계</a:t>
            </a:r>
            <a:endParaRPr sz="14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260985" indent="-17272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61620" algn="l"/>
              </a:tabLst>
            </a:pPr>
            <a:r>
              <a:rPr sz="1100" dirty="0" err="1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언어</a:t>
            </a:r>
            <a:r>
              <a:rPr lang="en-US" sz="11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플랫폼</a:t>
            </a:r>
            <a:r>
              <a:rPr sz="1100" spc="-1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sz="11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–</a:t>
            </a:r>
            <a:r>
              <a:rPr sz="1100" spc="-1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en-US" sz="1100" spc="-1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Node.JS</a:t>
            </a:r>
            <a:endParaRPr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7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260985" indent="-172720">
              <a:lnSpc>
                <a:spcPct val="100000"/>
              </a:lnSpc>
              <a:buFont typeface="Arial"/>
              <a:buChar char="•"/>
              <a:tabLst>
                <a:tab pos="261620" algn="l"/>
              </a:tabLst>
            </a:pPr>
            <a:r>
              <a:rPr sz="11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GUI</a:t>
            </a:r>
            <a:r>
              <a:rPr sz="1100" spc="-2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sz="11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–</a:t>
            </a:r>
            <a:r>
              <a:rPr sz="1100" spc="5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en-US" sz="1100" spc="5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HTML, CSS, JavaScript</a:t>
            </a:r>
            <a:endParaRPr sz="11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70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260985" indent="-172720">
              <a:spcBef>
                <a:spcPts val="5"/>
              </a:spcBef>
              <a:buFont typeface="Arial"/>
              <a:buChar char="•"/>
              <a:tabLst>
                <a:tab pos="261620" algn="l"/>
              </a:tabLst>
            </a:pPr>
            <a:r>
              <a:rPr sz="11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Data</a:t>
            </a:r>
            <a:r>
              <a:rPr sz="1100" spc="-2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sz="11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file</a:t>
            </a:r>
            <a:r>
              <a:rPr lang="en-US" sz="11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–</a:t>
            </a:r>
            <a:r>
              <a:rPr sz="1100" spc="-15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en-US" sz="1100" spc="-15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</a:t>
            </a:r>
          </a:p>
          <a:p>
            <a:pPr marL="88265">
              <a:spcBef>
                <a:spcPts val="5"/>
              </a:spcBef>
              <a:tabLst>
                <a:tab pos="261620" algn="l"/>
              </a:tabLst>
            </a:pPr>
            <a:r>
              <a:rPr lang="en-US" altLang="ko-KR" sz="1100" b="0" spc="-15" dirty="0">
                <a:solidFill>
                  <a:schemeClr val="tx1"/>
                </a:solidFill>
                <a:effectLst/>
                <a:latin typeface="+mj-ea"/>
                <a:ea typeface="+mj-ea"/>
              </a:rPr>
              <a:t>      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./public/KRX300_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수정주가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_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실습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.xlsx</a:t>
            </a:r>
            <a:endParaRPr lang="en-US" sz="1100" spc="-10" dirty="0">
              <a:solidFill>
                <a:schemeClr val="tx1"/>
              </a:solidFill>
              <a:latin typeface="+mj-ea"/>
              <a:ea typeface="+mj-ea"/>
              <a:cs typeface="맑은 고딕"/>
            </a:endParaRPr>
          </a:p>
          <a:p>
            <a:pPr marL="88265">
              <a:spcBef>
                <a:spcPts val="5"/>
              </a:spcBef>
              <a:tabLst>
                <a:tab pos="261620" algn="l"/>
              </a:tabLst>
            </a:pPr>
            <a:r>
              <a:rPr lang="en-US" altLang="ko-KR" sz="1100" spc="-10" dirty="0">
                <a:solidFill>
                  <a:schemeClr val="tx1"/>
                </a:solidFill>
                <a:latin typeface="+mj-ea"/>
                <a:ea typeface="+mj-ea"/>
                <a:cs typeface="맑은 고딕"/>
              </a:rPr>
              <a:t>      </a:t>
            </a:r>
            <a:r>
              <a:rPr lang="fr-FR" altLang="ko-KR" sz="1100" b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./public/KRX300_FIN_DATA_2023.xlsx</a:t>
            </a:r>
          </a:p>
          <a:p>
            <a:pPr marL="88265">
              <a:spcBef>
                <a:spcPts val="5"/>
              </a:spcBef>
              <a:tabLst>
                <a:tab pos="261620" algn="l"/>
              </a:tabLst>
            </a:pPr>
            <a:r>
              <a:rPr lang="fr-FR" altLang="ko-KR" sz="1100" dirty="0">
                <a:solidFill>
                  <a:schemeClr val="tx1"/>
                </a:solidFill>
                <a:latin typeface="+mj-ea"/>
                <a:ea typeface="+mj-ea"/>
              </a:rPr>
              <a:t>	   </a:t>
            </a:r>
            <a:r>
              <a:rPr lang="en-US" altLang="ko-KR" sz="1100" dirty="0" err="1">
                <a:solidFill>
                  <a:schemeClr val="tx1"/>
                </a:solidFill>
                <a:latin typeface="+mj-ea"/>
                <a:ea typeface="+mj-ea"/>
              </a:rPr>
              <a:t>newsAPI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(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뉴스기사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크롤링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API)</a:t>
            </a:r>
            <a:endParaRPr lang="fr-FR" altLang="ko-KR" sz="1100" b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8476" y="4822952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맑은 고딕"/>
                <a:cs typeface="맑은 고딕"/>
              </a:rPr>
              <a:t>3</a:t>
            </a:r>
            <a:endParaRPr sz="9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60959" y="945895"/>
            <a:ext cx="220604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함초롬돋움"/>
                <a:cs typeface="함초롬돋움"/>
              </a:rPr>
              <a:t>2-2. </a:t>
            </a:r>
            <a:r>
              <a:rPr lang="ko-KR" altLang="en-US" sz="1400" b="1" dirty="0">
                <a:latin typeface="함초롬돋움"/>
                <a:cs typeface="함초롬돋움"/>
              </a:rPr>
              <a:t>초기 </a:t>
            </a:r>
            <a:r>
              <a:rPr sz="1400" b="1" dirty="0" err="1">
                <a:latin typeface="맑은 고딕"/>
                <a:cs typeface="맑은 고딕"/>
              </a:rPr>
              <a:t>디자인</a:t>
            </a:r>
            <a:r>
              <a:rPr sz="1400" b="1" spc="-85" dirty="0">
                <a:latin typeface="맑은 고딕"/>
                <a:cs typeface="맑은 고딕"/>
              </a:rPr>
              <a:t> </a:t>
            </a:r>
            <a:r>
              <a:rPr sz="1400" b="1" spc="-25" dirty="0">
                <a:latin typeface="맑은 고딕"/>
                <a:cs typeface="맑은 고딕"/>
              </a:rPr>
              <a:t>설계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8476" y="4822952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맑은 고딕"/>
                <a:cs typeface="맑은 고딕"/>
              </a:rPr>
              <a:t>3</a:t>
            </a:r>
            <a:endParaRPr sz="900">
              <a:latin typeface="맑은 고딕"/>
              <a:cs typeface="맑은 고딕"/>
            </a:endParaRPr>
          </a:p>
        </p:txBody>
      </p:sp>
      <p:grpSp>
        <p:nvGrpSpPr>
          <p:cNvPr id="30" name="object 2">
            <a:extLst>
              <a:ext uri="{FF2B5EF4-FFF2-40B4-BE49-F238E27FC236}">
                <a16:creationId xmlns:a16="http://schemas.microsoft.com/office/drawing/2014/main" id="{549ED7D4-0ED7-42A6-8D02-0ECCF87826B8}"/>
              </a:ext>
            </a:extLst>
          </p:cNvPr>
          <p:cNvGrpSpPr/>
          <p:nvPr/>
        </p:nvGrpSpPr>
        <p:grpSpPr>
          <a:xfrm>
            <a:off x="0" y="457200"/>
            <a:ext cx="6219825" cy="216535"/>
            <a:chOff x="0" y="457200"/>
            <a:chExt cx="6219825" cy="216535"/>
          </a:xfrm>
        </p:grpSpPr>
        <p:sp>
          <p:nvSpPr>
            <p:cNvPr id="31" name="object 3">
              <a:extLst>
                <a:ext uri="{FF2B5EF4-FFF2-40B4-BE49-F238E27FC236}">
                  <a16:creationId xmlns:a16="http://schemas.microsoft.com/office/drawing/2014/main" id="{B4AA6A75-CAF0-4B4E-A687-157B8B28CB3C}"/>
                </a:ext>
              </a:extLst>
            </p:cNvPr>
            <p:cNvSpPr/>
            <p:nvPr/>
          </p:nvSpPr>
          <p:spPr>
            <a:xfrm>
              <a:off x="603504" y="569404"/>
              <a:ext cx="5607685" cy="0"/>
            </a:xfrm>
            <a:custGeom>
              <a:avLst/>
              <a:gdLst/>
              <a:ahLst/>
              <a:cxnLst/>
              <a:rect l="l" t="t" r="r" b="b"/>
              <a:pathLst>
                <a:path w="5607685">
                  <a:moveTo>
                    <a:pt x="0" y="0"/>
                  </a:moveTo>
                  <a:lnTo>
                    <a:pt x="5607177" y="0"/>
                  </a:lnTo>
                </a:path>
              </a:pathLst>
            </a:custGeom>
            <a:ln w="1765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9102E631-B750-477D-A0A1-B4EB6150547A}"/>
                </a:ext>
              </a:extLst>
            </p:cNvPr>
            <p:cNvSpPr/>
            <p:nvPr/>
          </p:nvSpPr>
          <p:spPr>
            <a:xfrm>
              <a:off x="0" y="457200"/>
              <a:ext cx="603885" cy="216535"/>
            </a:xfrm>
            <a:custGeom>
              <a:avLst/>
              <a:gdLst/>
              <a:ahLst/>
              <a:cxnLst/>
              <a:rect l="l" t="t" r="r" b="b"/>
              <a:pathLst>
                <a:path w="603885" h="216534">
                  <a:moveTo>
                    <a:pt x="60350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3504" y="2164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5">
              <a:extLst>
                <a:ext uri="{FF2B5EF4-FFF2-40B4-BE49-F238E27FC236}">
                  <a16:creationId xmlns:a16="http://schemas.microsoft.com/office/drawing/2014/main" id="{4C4DA3C6-D048-4773-B30A-EEE67C3B5E7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22" y="530986"/>
              <a:ext cx="142074" cy="86613"/>
            </a:xfrm>
            <a:prstGeom prst="rect">
              <a:avLst/>
            </a:prstGeom>
          </p:spPr>
        </p:pic>
      </p:grpSp>
      <p:sp>
        <p:nvSpPr>
          <p:cNvPr id="34" name="object 10">
            <a:extLst>
              <a:ext uri="{FF2B5EF4-FFF2-40B4-BE49-F238E27FC236}">
                <a16:creationId xmlns:a16="http://schemas.microsoft.com/office/drawing/2014/main" id="{3020F804-812F-4930-93A1-37669B6B4715}"/>
              </a:ext>
            </a:extLst>
          </p:cNvPr>
          <p:cNvSpPr txBox="1"/>
          <p:nvPr/>
        </p:nvSpPr>
        <p:spPr>
          <a:xfrm>
            <a:off x="6271197" y="438719"/>
            <a:ext cx="434340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맑은 고딕"/>
                <a:cs typeface="맑은 고딕"/>
              </a:rPr>
              <a:t>설계</a:t>
            </a:r>
            <a:endParaRPr sz="80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spc="-20" dirty="0">
                <a:latin typeface="맑은 고딕"/>
                <a:cs typeface="맑은 고딕"/>
              </a:rPr>
              <a:t>시나리오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9A17691C-1BDC-45FE-859A-FDE8A307CD97}"/>
              </a:ext>
            </a:extLst>
          </p:cNvPr>
          <p:cNvSpPr txBox="1"/>
          <p:nvPr/>
        </p:nvSpPr>
        <p:spPr>
          <a:xfrm>
            <a:off x="748665" y="438150"/>
            <a:ext cx="6229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맑은 고딕"/>
                <a:cs typeface="맑은 고딕"/>
              </a:rPr>
              <a:t>심화프로그래밍</a:t>
            </a:r>
            <a:endParaRPr sz="650" dirty="0">
              <a:latin typeface="맑은 고딕"/>
              <a:cs typeface="맑은 고딕"/>
            </a:endParaRPr>
          </a:p>
        </p:txBody>
      </p: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D691D40C-F5B7-400C-9647-748BB333C046}"/>
              </a:ext>
            </a:extLst>
          </p:cNvPr>
          <p:cNvGrpSpPr/>
          <p:nvPr/>
        </p:nvGrpSpPr>
        <p:grpSpPr>
          <a:xfrm>
            <a:off x="603504" y="457200"/>
            <a:ext cx="1043940" cy="218440"/>
            <a:chOff x="603504" y="457200"/>
            <a:chExt cx="1043940" cy="218440"/>
          </a:xfrm>
        </p:grpSpPr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7221B182-9A23-4C2C-ADA9-A02E18AB29C8}"/>
                </a:ext>
              </a:extLst>
            </p:cNvPr>
            <p:cNvSpPr/>
            <p:nvPr/>
          </p:nvSpPr>
          <p:spPr>
            <a:xfrm>
              <a:off x="633984" y="56692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079" y="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75D1C549-5BDC-4D7E-8035-EB7FE20397CB}"/>
                </a:ext>
              </a:extLst>
            </p:cNvPr>
            <p:cNvSpPr/>
            <p:nvPr/>
          </p:nvSpPr>
          <p:spPr>
            <a:xfrm>
              <a:off x="603504" y="457200"/>
              <a:ext cx="55244" cy="218440"/>
            </a:xfrm>
            <a:custGeom>
              <a:avLst/>
              <a:gdLst/>
              <a:ahLst/>
              <a:cxnLst/>
              <a:rect l="l" t="t" r="r" b="b"/>
              <a:pathLst>
                <a:path w="55245" h="218440">
                  <a:moveTo>
                    <a:pt x="0" y="0"/>
                  </a:moveTo>
                  <a:lnTo>
                    <a:pt x="0" y="217932"/>
                  </a:lnTo>
                  <a:lnTo>
                    <a:pt x="54864" y="108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4A8F875-5D85-42E8-B8CB-E5A75025A95E}"/>
              </a:ext>
            </a:extLst>
          </p:cNvPr>
          <p:cNvGrpSpPr/>
          <p:nvPr/>
        </p:nvGrpSpPr>
        <p:grpSpPr>
          <a:xfrm>
            <a:off x="1045146" y="1809750"/>
            <a:ext cx="4724400" cy="2212710"/>
            <a:chOff x="152401" y="1730641"/>
            <a:chExt cx="4724400" cy="2212710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DDA5CA3-4E05-4DD8-AC1D-79D946FAD7DE}"/>
                </a:ext>
              </a:extLst>
            </p:cNvPr>
            <p:cNvSpPr/>
            <p:nvPr/>
          </p:nvSpPr>
          <p:spPr>
            <a:xfrm>
              <a:off x="302579" y="1887054"/>
              <a:ext cx="865253" cy="15239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종목 검색 창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AEC2C05-6A4D-4C78-9174-D362849B9B91}"/>
                </a:ext>
              </a:extLst>
            </p:cNvPr>
            <p:cNvSpPr/>
            <p:nvPr/>
          </p:nvSpPr>
          <p:spPr>
            <a:xfrm>
              <a:off x="347130" y="2157440"/>
              <a:ext cx="1011296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재무지표 변화율 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63ED667-4C53-4194-8297-6E7BC5BA5908}"/>
                </a:ext>
              </a:extLst>
            </p:cNvPr>
            <p:cNvSpPr/>
            <p:nvPr/>
          </p:nvSpPr>
          <p:spPr>
            <a:xfrm>
              <a:off x="304800" y="2079811"/>
              <a:ext cx="4446653" cy="34896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DD6C1A6-E029-4547-818D-885B8D3F5803}"/>
                </a:ext>
              </a:extLst>
            </p:cNvPr>
            <p:cNvSpPr/>
            <p:nvPr/>
          </p:nvSpPr>
          <p:spPr>
            <a:xfrm>
              <a:off x="1400756" y="2160111"/>
              <a:ext cx="88803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수정 주가 예측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C7DE77F-F086-43E4-8082-15F3100E1964}"/>
                </a:ext>
              </a:extLst>
            </p:cNvPr>
            <p:cNvSpPr/>
            <p:nvPr/>
          </p:nvSpPr>
          <p:spPr>
            <a:xfrm>
              <a:off x="2331125" y="2162234"/>
              <a:ext cx="800755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종합 평가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6BA3BE3C-ECBF-4650-9C6C-4F070512B4A3}"/>
                </a:ext>
              </a:extLst>
            </p:cNvPr>
            <p:cNvSpPr/>
            <p:nvPr/>
          </p:nvSpPr>
          <p:spPr>
            <a:xfrm>
              <a:off x="3174210" y="216223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j-ea"/>
                  <a:ea typeface="+mj-ea"/>
                </a:rPr>
                <a:t>기업 순위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E261B03-BE62-4123-88F4-0CB5F4FFD411}"/>
                </a:ext>
              </a:extLst>
            </p:cNvPr>
            <p:cNvSpPr/>
            <p:nvPr/>
          </p:nvSpPr>
          <p:spPr>
            <a:xfrm>
              <a:off x="3948269" y="2157784"/>
              <a:ext cx="731729" cy="19402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최신 뉴스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34D89C9-0986-4F46-8BDD-771DB52E974E}"/>
                </a:ext>
              </a:extLst>
            </p:cNvPr>
            <p:cNvSpPr/>
            <p:nvPr/>
          </p:nvSpPr>
          <p:spPr>
            <a:xfrm>
              <a:off x="304800" y="2506400"/>
              <a:ext cx="4446653" cy="1241636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결과 창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B154974-C83C-49A7-8D03-755295990420}"/>
                </a:ext>
              </a:extLst>
            </p:cNvPr>
            <p:cNvSpPr/>
            <p:nvPr/>
          </p:nvSpPr>
          <p:spPr>
            <a:xfrm>
              <a:off x="4148943" y="1908923"/>
              <a:ext cx="665184" cy="152391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메뉴 바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8AAE450-D4F2-4687-9CB1-63B06BF3370C}"/>
                </a:ext>
              </a:extLst>
            </p:cNvPr>
            <p:cNvSpPr/>
            <p:nvPr/>
          </p:nvSpPr>
          <p:spPr>
            <a:xfrm>
              <a:off x="152401" y="1730641"/>
              <a:ext cx="4724400" cy="2212710"/>
            </a:xfrm>
            <a:prstGeom prst="roundRect">
              <a:avLst>
                <a:gd name="adj" fmla="val 603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1109</Words>
  <Application>Microsoft Office PowerPoint</Application>
  <PresentationFormat>사용자 지정</PresentationFormat>
  <Paragraphs>222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Söhne</vt:lpstr>
      <vt:lpstr>맑은 고딕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승주 문</cp:lastModifiedBy>
  <cp:revision>93</cp:revision>
  <dcterms:created xsi:type="dcterms:W3CDTF">2023-11-19T14:54:08Z</dcterms:created>
  <dcterms:modified xsi:type="dcterms:W3CDTF">2023-12-28T13:51:52Z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2023-11-19T00:00:00Z</vt:filetime>
  </property>
  <property fmtid="{D5CDD505-2E9C-101B-9397-08002B2CF9AE}" pid="5" name="Producer">
    <vt:lpwstr>Microsoft® PowerPoint® 2019</vt:lpwstr>
  </property>
</Properties>
</file>