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7.xml" ContentType="application/vnd.openxmlformats-officedocument.presentationml.notesSlide+xml"/>
  <Override PartName="/ppt/charts/chart3.xml" ContentType="application/vnd.openxmlformats-officedocument.drawingml.chart+xml"/>
  <Default Extension="xlsx" ContentType="application/vnd.openxmlformats-officedocument.spreadsheetml.sheet"/>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 id="2147483703" r:id="rId2"/>
    <p:sldMasterId id="2147483715" r:id="rId3"/>
    <p:sldMasterId id="2147483768" r:id="rId4"/>
  </p:sldMasterIdLst>
  <p:notesMasterIdLst>
    <p:notesMasterId r:id="rId46"/>
  </p:notesMasterIdLst>
  <p:handoutMasterIdLst>
    <p:handoutMasterId r:id="rId47"/>
  </p:handoutMasterIdLst>
  <p:sldIdLst>
    <p:sldId id="552" r:id="rId5"/>
    <p:sldId id="571" r:id="rId6"/>
    <p:sldId id="589" r:id="rId7"/>
    <p:sldId id="591" r:id="rId8"/>
    <p:sldId id="592" r:id="rId9"/>
    <p:sldId id="593" r:id="rId10"/>
    <p:sldId id="594" r:id="rId11"/>
    <p:sldId id="595" r:id="rId12"/>
    <p:sldId id="596" r:id="rId13"/>
    <p:sldId id="602" r:id="rId14"/>
    <p:sldId id="599" r:id="rId15"/>
    <p:sldId id="601" r:id="rId16"/>
    <p:sldId id="600" r:id="rId17"/>
    <p:sldId id="577" r:id="rId18"/>
    <p:sldId id="616" r:id="rId19"/>
    <p:sldId id="579" r:id="rId20"/>
    <p:sldId id="636" r:id="rId21"/>
    <p:sldId id="606" r:id="rId22"/>
    <p:sldId id="586" r:id="rId23"/>
    <p:sldId id="638" r:id="rId24"/>
    <p:sldId id="607" r:id="rId25"/>
    <p:sldId id="609" r:id="rId26"/>
    <p:sldId id="634" r:id="rId27"/>
    <p:sldId id="644" r:id="rId28"/>
    <p:sldId id="612" r:id="rId29"/>
    <p:sldId id="632" r:id="rId30"/>
    <p:sldId id="640" r:id="rId31"/>
    <p:sldId id="641" r:id="rId32"/>
    <p:sldId id="633" r:id="rId33"/>
    <p:sldId id="637" r:id="rId34"/>
    <p:sldId id="623" r:id="rId35"/>
    <p:sldId id="625" r:id="rId36"/>
    <p:sldId id="643" r:id="rId37"/>
    <p:sldId id="626" r:id="rId38"/>
    <p:sldId id="627" r:id="rId39"/>
    <p:sldId id="628" r:id="rId40"/>
    <p:sldId id="629" r:id="rId41"/>
    <p:sldId id="630" r:id="rId42"/>
    <p:sldId id="631" r:id="rId43"/>
    <p:sldId id="598" r:id="rId44"/>
    <p:sldId id="570" r:id="rId45"/>
  </p:sldIdLst>
  <p:sldSz cx="12195175" cy="6858000"/>
  <p:notesSz cx="6858000" cy="9144000"/>
  <p:defaultTex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618">
          <p15:clr>
            <a:srgbClr val="A4A3A4"/>
          </p15:clr>
        </p15:guide>
        <p15:guide id="2" orient="horz" pos="851">
          <p15:clr>
            <a:srgbClr val="A4A3A4"/>
          </p15:clr>
        </p15:guide>
        <p15:guide id="3" orient="horz" pos="436">
          <p15:clr>
            <a:srgbClr val="A4A3A4"/>
          </p15:clr>
        </p15:guide>
        <p15:guide id="4" orient="horz" pos="3906">
          <p15:clr>
            <a:srgbClr val="A4A3A4"/>
          </p15:clr>
        </p15:guide>
        <p15:guide id="5" pos="552">
          <p15:clr>
            <a:srgbClr val="A4A3A4"/>
          </p15:clr>
        </p15:guide>
        <p15:guide id="6" pos="713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 zhu"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CCCC"/>
    <a:srgbClr val="FF9999"/>
    <a:srgbClr val="99CC00"/>
    <a:srgbClr val="99CCFF"/>
    <a:srgbClr val="FFAE0D"/>
    <a:srgbClr val="669900"/>
    <a:srgbClr val="CC0000"/>
    <a:srgbClr val="FFCC00"/>
    <a:srgbClr val="FF9900"/>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55" autoAdjust="0"/>
    <p:restoredTop sz="89425" autoAdjust="0"/>
  </p:normalViewPr>
  <p:slideViewPr>
    <p:cSldViewPr snapToGrid="0" snapToObjects="1">
      <p:cViewPr varScale="1">
        <p:scale>
          <a:sx n="59" d="100"/>
          <a:sy n="59" d="100"/>
        </p:scale>
        <p:origin x="-660" y="-78"/>
      </p:cViewPr>
      <p:guideLst>
        <p:guide orient="horz" pos="618"/>
        <p:guide orient="horz" pos="851"/>
        <p:guide orient="horz" pos="436"/>
        <p:guide orient="horz" pos="3906"/>
        <p:guide pos="552"/>
        <p:guide pos="71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90" d="100"/>
          <a:sy n="90" d="100"/>
        </p:scale>
        <p:origin x="-382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barChart>
        <c:barDir val="col"/>
        <c:grouping val="clustered"/>
        <c:ser>
          <c:idx val="0"/>
          <c:order val="0"/>
          <c:tx>
            <c:strRef>
              <c:f>Sheet1!$B$2</c:f>
              <c:strCache>
                <c:ptCount val="1"/>
                <c:pt idx="0">
                  <c:v>Impala</c:v>
                </c:pt>
              </c:strCache>
            </c:strRef>
          </c:tx>
          <c:cat>
            <c:strRef>
              <c:f>Sheet1!$A$3:$A$17</c:f>
              <c:strCache>
                <c:ptCount val="15"/>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strCache>
            </c:strRef>
          </c:cat>
          <c:val>
            <c:numRef>
              <c:f>Sheet1!$B$3:$B$17</c:f>
              <c:numCache>
                <c:formatCode>General</c:formatCode>
                <c:ptCount val="15"/>
                <c:pt idx="0">
                  <c:v>91.5</c:v>
                </c:pt>
                <c:pt idx="1">
                  <c:v>238.9</c:v>
                </c:pt>
                <c:pt idx="2">
                  <c:v>82.6</c:v>
                </c:pt>
                <c:pt idx="3">
                  <c:v>104.7</c:v>
                </c:pt>
                <c:pt idx="4">
                  <c:v>180.8</c:v>
                </c:pt>
                <c:pt idx="5">
                  <c:v>188.9</c:v>
                </c:pt>
                <c:pt idx="6">
                  <c:v>86.6</c:v>
                </c:pt>
                <c:pt idx="7">
                  <c:v>135.9</c:v>
                </c:pt>
                <c:pt idx="8">
                  <c:v>200.7</c:v>
                </c:pt>
                <c:pt idx="9">
                  <c:v>490.4</c:v>
                </c:pt>
                <c:pt idx="10">
                  <c:v>57.8</c:v>
                </c:pt>
                <c:pt idx="11">
                  <c:v>96.6</c:v>
                </c:pt>
                <c:pt idx="12">
                  <c:v>143.69999999999999</c:v>
                </c:pt>
                <c:pt idx="13">
                  <c:v>337.3</c:v>
                </c:pt>
                <c:pt idx="14">
                  <c:v>364.5</c:v>
                </c:pt>
              </c:numCache>
            </c:numRef>
          </c:val>
        </c:ser>
        <c:ser>
          <c:idx val="1"/>
          <c:order val="1"/>
          <c:tx>
            <c:strRef>
              <c:f>Sheet1!$C$2</c:f>
              <c:strCache>
                <c:ptCount val="1"/>
                <c:pt idx="0">
                  <c:v>SparkOLAP</c:v>
                </c:pt>
              </c:strCache>
            </c:strRef>
          </c:tx>
          <c:cat>
            <c:strRef>
              <c:f>Sheet1!$A$3:$A$17</c:f>
              <c:strCache>
                <c:ptCount val="15"/>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strCache>
            </c:strRef>
          </c:cat>
          <c:val>
            <c:numRef>
              <c:f>Sheet1!$C$3:$C$17</c:f>
              <c:numCache>
                <c:formatCode>General</c:formatCode>
                <c:ptCount val="15"/>
                <c:pt idx="0">
                  <c:v>41.5</c:v>
                </c:pt>
                <c:pt idx="1">
                  <c:v>140.4</c:v>
                </c:pt>
                <c:pt idx="2">
                  <c:v>22.4</c:v>
                </c:pt>
                <c:pt idx="3">
                  <c:v>44.9</c:v>
                </c:pt>
                <c:pt idx="4">
                  <c:v>162.5</c:v>
                </c:pt>
                <c:pt idx="5">
                  <c:v>169</c:v>
                </c:pt>
                <c:pt idx="6">
                  <c:v>80</c:v>
                </c:pt>
                <c:pt idx="7">
                  <c:v>130</c:v>
                </c:pt>
                <c:pt idx="8">
                  <c:v>75.400000000000006</c:v>
                </c:pt>
                <c:pt idx="9">
                  <c:v>75.5</c:v>
                </c:pt>
                <c:pt idx="10">
                  <c:v>50</c:v>
                </c:pt>
                <c:pt idx="11">
                  <c:v>2.8</c:v>
                </c:pt>
                <c:pt idx="12">
                  <c:v>78.2</c:v>
                </c:pt>
                <c:pt idx="13">
                  <c:v>192.8</c:v>
                </c:pt>
                <c:pt idx="14">
                  <c:v>270.2</c:v>
                </c:pt>
              </c:numCache>
            </c:numRef>
          </c:val>
        </c:ser>
        <c:axId val="432598016"/>
        <c:axId val="432797952"/>
      </c:barChart>
      <c:catAx>
        <c:axId val="432598016"/>
        <c:scaling>
          <c:orientation val="minMax"/>
        </c:scaling>
        <c:axPos val="b"/>
        <c:numFmt formatCode="General" sourceLinked="0"/>
        <c:tickLblPos val="nextTo"/>
        <c:crossAx val="432797952"/>
        <c:crosses val="autoZero"/>
        <c:auto val="1"/>
        <c:lblAlgn val="ctr"/>
        <c:lblOffset val="100"/>
      </c:catAx>
      <c:valAx>
        <c:axId val="432797952"/>
        <c:scaling>
          <c:orientation val="minMax"/>
        </c:scaling>
        <c:axPos val="l"/>
        <c:majorGridlines/>
        <c:numFmt formatCode="General" sourceLinked="1"/>
        <c:tickLblPos val="nextTo"/>
        <c:crossAx val="432598016"/>
        <c:crosses val="autoZero"/>
        <c:crossBetween val="between"/>
      </c:valAx>
    </c:plotArea>
    <c:legend>
      <c:legendPos val="r"/>
      <c:layout/>
      <c:txPr>
        <a:bodyPr/>
        <a:lstStyle/>
        <a:p>
          <a:pPr>
            <a:defRPr sz="1400"/>
          </a:pPr>
          <a:endParaRPr lang="zh-CN"/>
        </a:p>
      </c:txPr>
    </c:legend>
    <c:plotVisOnly val="1"/>
    <c:dispBlanksAs val="gap"/>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plotArea>
      <c:layout/>
      <c:barChart>
        <c:barDir val="col"/>
        <c:grouping val="clustered"/>
        <c:ser>
          <c:idx val="0"/>
          <c:order val="0"/>
          <c:tx>
            <c:strRef>
              <c:f>Sheet1!$B$2</c:f>
              <c:strCache>
                <c:ptCount val="1"/>
                <c:pt idx="0">
                  <c:v>Impala</c:v>
                </c:pt>
              </c:strCache>
            </c:strRef>
          </c:tx>
          <c:cat>
            <c:strRef>
              <c:f>Sheet1!$A$3:$A$17</c:f>
              <c:strCache>
                <c:ptCount val="15"/>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strCache>
            </c:strRef>
          </c:cat>
          <c:val>
            <c:numRef>
              <c:f>Sheet1!$B$3:$B$17</c:f>
              <c:numCache>
                <c:formatCode>General</c:formatCode>
                <c:ptCount val="15"/>
                <c:pt idx="0">
                  <c:v>91.5</c:v>
                </c:pt>
                <c:pt idx="1">
                  <c:v>238.9</c:v>
                </c:pt>
                <c:pt idx="2">
                  <c:v>82.6</c:v>
                </c:pt>
                <c:pt idx="3">
                  <c:v>104.7</c:v>
                </c:pt>
                <c:pt idx="4">
                  <c:v>180.8</c:v>
                </c:pt>
                <c:pt idx="5">
                  <c:v>188.9</c:v>
                </c:pt>
                <c:pt idx="6">
                  <c:v>86.6</c:v>
                </c:pt>
                <c:pt idx="7">
                  <c:v>135.9</c:v>
                </c:pt>
                <c:pt idx="8">
                  <c:v>200.7</c:v>
                </c:pt>
                <c:pt idx="9">
                  <c:v>490.4</c:v>
                </c:pt>
                <c:pt idx="10">
                  <c:v>57.8</c:v>
                </c:pt>
                <c:pt idx="11">
                  <c:v>96.6</c:v>
                </c:pt>
                <c:pt idx="12">
                  <c:v>143.69999999999999</c:v>
                </c:pt>
                <c:pt idx="13">
                  <c:v>337.3</c:v>
                </c:pt>
                <c:pt idx="14">
                  <c:v>364.5</c:v>
                </c:pt>
              </c:numCache>
            </c:numRef>
          </c:val>
        </c:ser>
        <c:ser>
          <c:idx val="1"/>
          <c:order val="1"/>
          <c:tx>
            <c:strRef>
              <c:f>Sheet1!$C$2</c:f>
              <c:strCache>
                <c:ptCount val="1"/>
                <c:pt idx="0">
                  <c:v>SparkOLAP</c:v>
                </c:pt>
              </c:strCache>
            </c:strRef>
          </c:tx>
          <c:cat>
            <c:strRef>
              <c:f>Sheet1!$A$3:$A$17</c:f>
              <c:strCache>
                <c:ptCount val="15"/>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strCache>
            </c:strRef>
          </c:cat>
          <c:val>
            <c:numRef>
              <c:f>Sheet1!$C$3:$C$17</c:f>
              <c:numCache>
                <c:formatCode>General</c:formatCode>
                <c:ptCount val="15"/>
                <c:pt idx="0">
                  <c:v>41.5</c:v>
                </c:pt>
                <c:pt idx="1">
                  <c:v>140.4</c:v>
                </c:pt>
                <c:pt idx="2">
                  <c:v>22.4</c:v>
                </c:pt>
                <c:pt idx="3">
                  <c:v>44.9</c:v>
                </c:pt>
                <c:pt idx="4">
                  <c:v>162.5</c:v>
                </c:pt>
                <c:pt idx="5">
                  <c:v>169</c:v>
                </c:pt>
                <c:pt idx="6">
                  <c:v>80</c:v>
                </c:pt>
                <c:pt idx="7">
                  <c:v>130</c:v>
                </c:pt>
                <c:pt idx="8">
                  <c:v>75.400000000000006</c:v>
                </c:pt>
                <c:pt idx="9">
                  <c:v>75.5</c:v>
                </c:pt>
                <c:pt idx="10">
                  <c:v>50</c:v>
                </c:pt>
                <c:pt idx="11">
                  <c:v>2.8</c:v>
                </c:pt>
                <c:pt idx="12">
                  <c:v>78.2</c:v>
                </c:pt>
                <c:pt idx="13">
                  <c:v>192.8</c:v>
                </c:pt>
                <c:pt idx="14">
                  <c:v>270.2</c:v>
                </c:pt>
              </c:numCache>
            </c:numRef>
          </c:val>
        </c:ser>
        <c:ser>
          <c:idx val="2"/>
          <c:order val="2"/>
          <c:tx>
            <c:strRef>
              <c:f>Sheet1!$D$2</c:f>
              <c:strCache>
                <c:ptCount val="1"/>
                <c:pt idx="0">
                  <c:v>SparkOLAP Materialized View</c:v>
                </c:pt>
              </c:strCache>
            </c:strRef>
          </c:tx>
          <c:cat>
            <c:strRef>
              <c:f>Sheet1!$A$3:$A$17</c:f>
              <c:strCache>
                <c:ptCount val="15"/>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strCache>
            </c:strRef>
          </c:cat>
          <c:val>
            <c:numRef>
              <c:f>Sheet1!$D$3:$D$17</c:f>
              <c:numCache>
                <c:formatCode>0.0</c:formatCode>
                <c:ptCount val="15"/>
                <c:pt idx="0">
                  <c:v>9.8630000000000067</c:v>
                </c:pt>
                <c:pt idx="1">
                  <c:v>15.2</c:v>
                </c:pt>
                <c:pt idx="2">
                  <c:v>1.4989999999999983</c:v>
                </c:pt>
                <c:pt idx="3">
                  <c:v>1.2809999999999981</c:v>
                </c:pt>
                <c:pt idx="4">
                  <c:v>3.8879999999999999</c:v>
                </c:pt>
                <c:pt idx="5">
                  <c:v>5.1249999999999885</c:v>
                </c:pt>
                <c:pt idx="6">
                  <c:v>8.8190000000000008</c:v>
                </c:pt>
                <c:pt idx="7">
                  <c:v>10.268000000000001</c:v>
                </c:pt>
                <c:pt idx="8">
                  <c:v>17.721</c:v>
                </c:pt>
                <c:pt idx="9">
                  <c:v>12.768000000000001</c:v>
                </c:pt>
                <c:pt idx="10">
                  <c:v>10.505000000000004</c:v>
                </c:pt>
                <c:pt idx="11">
                  <c:v>2.7559999999999998</c:v>
                </c:pt>
                <c:pt idx="12">
                  <c:v>16.937000000000001</c:v>
                </c:pt>
                <c:pt idx="13">
                  <c:v>16.8</c:v>
                </c:pt>
                <c:pt idx="14">
                  <c:v>18.2</c:v>
                </c:pt>
              </c:numCache>
            </c:numRef>
          </c:val>
        </c:ser>
        <c:axId val="435442432"/>
        <c:axId val="435443968"/>
      </c:barChart>
      <c:catAx>
        <c:axId val="435442432"/>
        <c:scaling>
          <c:orientation val="minMax"/>
        </c:scaling>
        <c:axPos val="b"/>
        <c:numFmt formatCode="General" sourceLinked="0"/>
        <c:tickLblPos val="nextTo"/>
        <c:crossAx val="435443968"/>
        <c:crosses val="autoZero"/>
        <c:auto val="1"/>
        <c:lblAlgn val="ctr"/>
        <c:lblOffset val="100"/>
      </c:catAx>
      <c:valAx>
        <c:axId val="435443968"/>
        <c:scaling>
          <c:orientation val="minMax"/>
        </c:scaling>
        <c:axPos val="l"/>
        <c:majorGridlines/>
        <c:numFmt formatCode="General" sourceLinked="1"/>
        <c:tickLblPos val="nextTo"/>
        <c:crossAx val="435442432"/>
        <c:crosses val="autoZero"/>
        <c:crossBetween val="between"/>
      </c:valAx>
    </c:plotArea>
    <c:legend>
      <c:legendPos val="r"/>
      <c:layout>
        <c:manualLayout>
          <c:xMode val="edge"/>
          <c:yMode val="edge"/>
          <c:x val="0.7597947202800972"/>
          <c:y val="0.41470031131055202"/>
          <c:w val="0.24020527971990391"/>
          <c:h val="0.18811145772671151"/>
        </c:manualLayout>
      </c:layout>
      <c:txPr>
        <a:bodyPr/>
        <a:lstStyle/>
        <a:p>
          <a:pPr>
            <a:defRPr sz="1400"/>
          </a:pPr>
          <a:endParaRPr lang="zh-CN"/>
        </a:p>
      </c:txPr>
    </c:legend>
    <c:plotVisOnly val="1"/>
    <c:dispBlanksAs val="gap"/>
  </c:chart>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9.8884128594042442E-2"/>
          <c:y val="5.643817353627377E-2"/>
          <c:w val="0.64361290025441265"/>
          <c:h val="0.8367017090693627"/>
        </c:manualLayout>
      </c:layout>
      <c:barChart>
        <c:barDir val="col"/>
        <c:grouping val="clustered"/>
        <c:ser>
          <c:idx val="0"/>
          <c:order val="0"/>
          <c:tx>
            <c:strRef>
              <c:f>Sheet1!$B$1</c:f>
              <c:strCache>
                <c:ptCount val="1"/>
                <c:pt idx="0">
                  <c:v>Spark SQL on HBase</c:v>
                </c:pt>
              </c:strCache>
            </c:strRef>
          </c:tx>
          <c:spPr>
            <a:solidFill>
              <a:srgbClr val="00B0F0"/>
            </a:solidFill>
            <a:ln>
              <a:solidFill>
                <a:srgbClr val="00B0F0"/>
              </a:solidFill>
            </a:ln>
            <a:effectLst>
              <a:outerShdw blurRad="50800" dist="50800" dir="5400000" algn="ctr" rotWithShape="0">
                <a:srgbClr val="FF0000"/>
              </a:outerShdw>
            </a:effectLst>
          </c:spPr>
          <c:dLbls>
            <c:spPr>
              <a:noFill/>
              <a:ln>
                <a:noFill/>
              </a:ln>
              <a:effectLst/>
            </c:spPr>
            <c:txPr>
              <a:bodyPr/>
              <a:lstStyle/>
              <a:p>
                <a:pPr>
                  <a:defRPr sz="1200"/>
                </a:pPr>
                <a:endParaRPr lang="zh-CN"/>
              </a:p>
            </c:txPr>
            <c:dLblPos val="outEnd"/>
            <c:showVal val="1"/>
            <c:extLst>
              <c:ext xmlns:c15="http://schemas.microsoft.com/office/drawing/2012/chart" uri="{CE6537A1-D6FC-4f65-9D91-7224C49458BB}">
                <c15:layout/>
                <c15:showLeaderLines val="0"/>
              </c:ext>
            </c:extLst>
          </c:dLbls>
          <c:cat>
            <c:strRef>
              <c:f>Sheet1!$A$2:$A$5</c:f>
              <c:strCache>
                <c:ptCount val="4"/>
                <c:pt idx="0">
                  <c:v>1-key-range</c:v>
                </c:pt>
                <c:pt idx="1">
                  <c:v>2-key-range</c:v>
                </c:pt>
                <c:pt idx="2">
                  <c:v>3-key-range</c:v>
                </c:pt>
                <c:pt idx="3">
                  <c:v>aggregate on secondary key</c:v>
                </c:pt>
              </c:strCache>
            </c:strRef>
          </c:cat>
          <c:val>
            <c:numRef>
              <c:f>Sheet1!$B$2:$B$5</c:f>
              <c:numCache>
                <c:formatCode>General</c:formatCode>
                <c:ptCount val="4"/>
                <c:pt idx="0">
                  <c:v>0.18000000000000019</c:v>
                </c:pt>
                <c:pt idx="1">
                  <c:v>0.22000000000000003</c:v>
                </c:pt>
                <c:pt idx="2">
                  <c:v>0.27</c:v>
                </c:pt>
                <c:pt idx="3">
                  <c:v>37</c:v>
                </c:pt>
              </c:numCache>
            </c:numRef>
          </c:val>
        </c:ser>
        <c:ser>
          <c:idx val="1"/>
          <c:order val="1"/>
          <c:tx>
            <c:strRef>
              <c:f>Sheet1!$C$1</c:f>
              <c:strCache>
                <c:ptCount val="1"/>
                <c:pt idx="0">
                  <c:v>Phoenix</c:v>
                </c:pt>
              </c:strCache>
            </c:strRef>
          </c:tx>
          <c:spPr>
            <a:solidFill>
              <a:srgbClr val="FF0000"/>
            </a:solidFill>
          </c:spPr>
          <c:dLbls>
            <c:spPr>
              <a:noFill/>
              <a:ln>
                <a:noFill/>
              </a:ln>
              <a:effectLst/>
            </c:spPr>
            <c:txPr>
              <a:bodyPr/>
              <a:lstStyle/>
              <a:p>
                <a:pPr>
                  <a:defRPr sz="1200"/>
                </a:pPr>
                <a:endParaRPr lang="zh-CN"/>
              </a:p>
            </c:txPr>
            <c:showVal val="1"/>
            <c:extLst>
              <c:ext xmlns:c15="http://schemas.microsoft.com/office/drawing/2012/chart" uri="{CE6537A1-D6FC-4f65-9D91-7224C49458BB}">
                <c15:layout/>
                <c15:showLeaderLines val="0"/>
              </c:ext>
            </c:extLst>
          </c:dLbls>
          <c:cat>
            <c:strRef>
              <c:f>Sheet1!$A$2:$A$5</c:f>
              <c:strCache>
                <c:ptCount val="4"/>
                <c:pt idx="0">
                  <c:v>1-key-range</c:v>
                </c:pt>
                <c:pt idx="1">
                  <c:v>2-key-range</c:v>
                </c:pt>
                <c:pt idx="2">
                  <c:v>3-key-range</c:v>
                </c:pt>
                <c:pt idx="3">
                  <c:v>aggregate on secondary key</c:v>
                </c:pt>
              </c:strCache>
            </c:strRef>
          </c:cat>
          <c:val>
            <c:numRef>
              <c:f>Sheet1!$C$2:$C$5</c:f>
              <c:numCache>
                <c:formatCode>General</c:formatCode>
                <c:ptCount val="4"/>
                <c:pt idx="0">
                  <c:v>3.0000000000000016E-2</c:v>
                </c:pt>
                <c:pt idx="1">
                  <c:v>4.29</c:v>
                </c:pt>
                <c:pt idx="2">
                  <c:v>4.4400000000000004</c:v>
                </c:pt>
                <c:pt idx="3">
                  <c:v>79</c:v>
                </c:pt>
              </c:numCache>
            </c:numRef>
          </c:val>
        </c:ser>
        <c:dLbls>
          <c:showVal val="1"/>
        </c:dLbls>
        <c:axId val="450808064"/>
        <c:axId val="466767872"/>
      </c:barChart>
      <c:catAx>
        <c:axId val="450808064"/>
        <c:scaling>
          <c:orientation val="minMax"/>
        </c:scaling>
        <c:axPos val="b"/>
        <c:numFmt formatCode="General" sourceLinked="0"/>
        <c:tickLblPos val="nextTo"/>
        <c:txPr>
          <a:bodyPr/>
          <a:lstStyle/>
          <a:p>
            <a:pPr>
              <a:defRPr sz="1200" baseline="0"/>
            </a:pPr>
            <a:endParaRPr lang="zh-CN"/>
          </a:p>
        </c:txPr>
        <c:crossAx val="466767872"/>
        <c:crosses val="autoZero"/>
        <c:auto val="1"/>
        <c:lblAlgn val="ctr"/>
        <c:lblOffset val="100"/>
      </c:catAx>
      <c:valAx>
        <c:axId val="466767872"/>
        <c:scaling>
          <c:orientation val="minMax"/>
        </c:scaling>
        <c:axPos val="l"/>
        <c:majorGridlines/>
        <c:title>
          <c:tx>
            <c:rich>
              <a:bodyPr rot="-5400000" vert="horz"/>
              <a:lstStyle/>
              <a:p>
                <a:pPr>
                  <a:defRPr/>
                </a:pPr>
                <a:r>
                  <a:rPr lang="en-US" smtClean="0"/>
                  <a:t>Seconds</a:t>
                </a:r>
                <a:endParaRPr lang="en-US"/>
              </a:p>
            </c:rich>
          </c:tx>
        </c:title>
        <c:numFmt formatCode="General" sourceLinked="1"/>
        <c:tickLblPos val="nextTo"/>
        <c:txPr>
          <a:bodyPr/>
          <a:lstStyle/>
          <a:p>
            <a:pPr>
              <a:defRPr sz="1600" baseline="0"/>
            </a:pPr>
            <a:endParaRPr lang="zh-CN"/>
          </a:p>
        </c:txPr>
        <c:crossAx val="450808064"/>
        <c:crosses val="autoZero"/>
        <c:crossBetween val="between"/>
      </c:valAx>
    </c:plotArea>
    <c:legend>
      <c:legendPos val="r"/>
    </c:legend>
    <c:plotVisOnly val="1"/>
    <c:dispBlanksAs val="gap"/>
  </c:chart>
  <c:txPr>
    <a:bodyPr/>
    <a:lstStyle/>
    <a:p>
      <a:pPr>
        <a:defRPr sz="1800"/>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clustered"/>
        <c:ser>
          <c:idx val="0"/>
          <c:order val="0"/>
          <c:tx>
            <c:strRef>
              <c:f>Sheet1!$B$1</c:f>
              <c:strCache>
                <c:ptCount val="1"/>
                <c:pt idx="0">
                  <c:v>Spark SQL on HBase</c:v>
                </c:pt>
              </c:strCache>
            </c:strRef>
          </c:tx>
          <c:spPr>
            <a:solidFill>
              <a:srgbClr val="00B0F0"/>
            </a:solidFill>
            <a:ln>
              <a:solidFill>
                <a:srgbClr val="00B0F0"/>
              </a:solidFill>
            </a:ln>
            <a:effectLst>
              <a:outerShdw blurRad="50800" dist="50800" dir="5400000" algn="ctr" rotWithShape="0">
                <a:srgbClr val="FF0000"/>
              </a:outerShdw>
            </a:effectLst>
          </c:spPr>
          <c:dLbls>
            <c:spPr>
              <a:noFill/>
              <a:ln>
                <a:noFill/>
              </a:ln>
              <a:effectLst/>
            </c:spPr>
            <c:txPr>
              <a:bodyPr/>
              <a:lstStyle/>
              <a:p>
                <a:pPr>
                  <a:defRPr sz="1400"/>
                </a:pPr>
                <a:endParaRPr lang="zh-CN"/>
              </a:p>
            </c:txPr>
            <c:showVal val="1"/>
            <c:extLst>
              <c:ext xmlns:c15="http://schemas.microsoft.com/office/drawing/2012/chart" uri="{CE6537A1-D6FC-4f65-9D91-7224C49458BB}">
                <c15:layout/>
                <c15:showLeaderLines val="0"/>
              </c:ext>
            </c:extLst>
          </c:dLbls>
          <c:cat>
            <c:strRef>
              <c:f>Sheet1!$A$2:$A$3</c:f>
              <c:strCache>
                <c:ptCount val="2"/>
                <c:pt idx="0">
                  <c:v>Load (no presplit)</c:v>
                </c:pt>
                <c:pt idx="1">
                  <c:v>Load (6 presplit regions)</c:v>
                </c:pt>
              </c:strCache>
            </c:strRef>
          </c:cat>
          <c:val>
            <c:numRef>
              <c:f>Sheet1!$B$2:$B$3</c:f>
              <c:numCache>
                <c:formatCode>General</c:formatCode>
                <c:ptCount val="2"/>
                <c:pt idx="0">
                  <c:v>557</c:v>
                </c:pt>
                <c:pt idx="1">
                  <c:v>185</c:v>
                </c:pt>
              </c:numCache>
            </c:numRef>
          </c:val>
        </c:ser>
        <c:ser>
          <c:idx val="1"/>
          <c:order val="1"/>
          <c:tx>
            <c:strRef>
              <c:f>Sheet1!$C$1</c:f>
              <c:strCache>
                <c:ptCount val="1"/>
                <c:pt idx="0">
                  <c:v>Phoenix</c:v>
                </c:pt>
              </c:strCache>
            </c:strRef>
          </c:tx>
          <c:spPr>
            <a:solidFill>
              <a:srgbClr val="FF0000"/>
            </a:solidFill>
            <a:ln>
              <a:solidFill>
                <a:srgbClr val="FF0000"/>
              </a:solidFill>
            </a:ln>
          </c:spPr>
          <c:dLbls>
            <c:spPr>
              <a:noFill/>
              <a:ln>
                <a:noFill/>
              </a:ln>
              <a:effectLst/>
            </c:spPr>
            <c:txPr>
              <a:bodyPr/>
              <a:lstStyle/>
              <a:p>
                <a:pPr>
                  <a:defRPr sz="1400"/>
                </a:pPr>
                <a:endParaRPr lang="zh-CN"/>
              </a:p>
            </c:txPr>
            <c:showVal val="1"/>
            <c:extLst>
              <c:ext xmlns:c15="http://schemas.microsoft.com/office/drawing/2012/chart" uri="{CE6537A1-D6FC-4f65-9D91-7224C49458BB}">
                <c15:layout/>
                <c15:showLeaderLines val="0"/>
              </c:ext>
            </c:extLst>
          </c:dLbls>
          <c:cat>
            <c:strRef>
              <c:f>Sheet1!$A$2:$A$3</c:f>
              <c:strCache>
                <c:ptCount val="2"/>
                <c:pt idx="0">
                  <c:v>Load (no presplit)</c:v>
                </c:pt>
                <c:pt idx="1">
                  <c:v>Load (6 presplit regions)</c:v>
                </c:pt>
              </c:strCache>
            </c:strRef>
          </c:cat>
          <c:val>
            <c:numRef>
              <c:f>Sheet1!$C$2:$C$3</c:f>
              <c:numCache>
                <c:formatCode>General</c:formatCode>
                <c:ptCount val="2"/>
                <c:pt idx="0">
                  <c:v>1093</c:v>
                </c:pt>
                <c:pt idx="1">
                  <c:v>762</c:v>
                </c:pt>
              </c:numCache>
            </c:numRef>
          </c:val>
        </c:ser>
        <c:axId val="467216256"/>
        <c:axId val="467217792"/>
      </c:barChart>
      <c:catAx>
        <c:axId val="467216256"/>
        <c:scaling>
          <c:orientation val="minMax"/>
        </c:scaling>
        <c:axPos val="b"/>
        <c:numFmt formatCode="General" sourceLinked="0"/>
        <c:tickLblPos val="nextTo"/>
        <c:crossAx val="467217792"/>
        <c:crosses val="autoZero"/>
        <c:auto val="1"/>
        <c:lblAlgn val="ctr"/>
        <c:lblOffset val="100"/>
      </c:catAx>
      <c:valAx>
        <c:axId val="467217792"/>
        <c:scaling>
          <c:orientation val="minMax"/>
        </c:scaling>
        <c:axPos val="l"/>
        <c:majorGridlines/>
        <c:title>
          <c:tx>
            <c:rich>
              <a:bodyPr rot="-5400000" vert="horz"/>
              <a:lstStyle/>
              <a:p>
                <a:pPr>
                  <a:defRPr/>
                </a:pPr>
                <a:r>
                  <a:rPr lang="en-US" smtClean="0"/>
                  <a:t>Seconds</a:t>
                </a:r>
                <a:endParaRPr lang="en-US"/>
              </a:p>
            </c:rich>
          </c:tx>
        </c:title>
        <c:numFmt formatCode="General" sourceLinked="1"/>
        <c:tickLblPos val="nextTo"/>
        <c:txPr>
          <a:bodyPr/>
          <a:lstStyle/>
          <a:p>
            <a:pPr>
              <a:defRPr sz="1600" baseline="0"/>
            </a:pPr>
            <a:endParaRPr lang="zh-CN"/>
          </a:p>
        </c:txPr>
        <c:crossAx val="467216256"/>
        <c:crosses val="autoZero"/>
        <c:crossBetween val="between"/>
      </c:valAx>
    </c:plotArea>
    <c:legend>
      <c:legendPos val="r"/>
    </c:legend>
    <c:plotVisOnly val="1"/>
    <c:dispBlanksAs val="gap"/>
  </c:chart>
  <c:txPr>
    <a:bodyPr/>
    <a:lstStyle/>
    <a:p>
      <a:pPr>
        <a:defRPr sz="1800"/>
      </a:pPr>
      <a:endParaRPr lang="zh-CN"/>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2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FontTx/>
              <a:buNone/>
              <a:defRPr sz="1200" b="0"/>
            </a:lvl1pPr>
          </a:lstStyle>
          <a:p>
            <a:endParaRPr lang="en-US" altLang="zh-CN"/>
          </a:p>
        </p:txBody>
      </p:sp>
      <p:sp>
        <p:nvSpPr>
          <p:cNvPr id="1082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b="0"/>
            </a:lvl1pPr>
          </a:lstStyle>
          <a:p>
            <a:endParaRPr lang="en-US" altLang="zh-CN"/>
          </a:p>
        </p:txBody>
      </p:sp>
      <p:sp>
        <p:nvSpPr>
          <p:cNvPr id="1082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ClrTx/>
              <a:buFontTx/>
              <a:buNone/>
              <a:defRPr sz="1200" b="0"/>
            </a:lvl1pPr>
          </a:lstStyle>
          <a:p>
            <a:endParaRPr lang="en-US" altLang="zh-CN"/>
          </a:p>
        </p:txBody>
      </p:sp>
      <p:sp>
        <p:nvSpPr>
          <p:cNvPr id="1082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b="0"/>
            </a:lvl1pPr>
          </a:lstStyle>
          <a:p>
            <a:fld id="{2F6A7D93-3D95-45B5-B20D-2D0F047B8647}" type="slidenum">
              <a:rPr lang="en-US" altLang="zh-CN"/>
              <a:pPr/>
              <a:t>‹#›</a:t>
            </a:fld>
            <a:endParaRPr lang="en-US" altLang="zh-CN"/>
          </a:p>
        </p:txBody>
      </p:sp>
    </p:spTree>
    <p:extLst>
      <p:ext uri="{BB962C8B-B14F-4D97-AF65-F5344CB8AC3E}">
        <p14:creationId xmlns:p14="http://schemas.microsoft.com/office/powerpoint/2010/main" xmlns="" val="2621944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FontTx/>
              <a:buNone/>
              <a:defRPr sz="1200" b="0"/>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b="0"/>
            </a:lvl1pPr>
          </a:lstStyle>
          <a:p>
            <a:endParaRPr lang="en-US" altLang="zh-CN"/>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ClrTx/>
              <a:buFontTx/>
              <a:buNone/>
              <a:defRPr sz="1200" b="0"/>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b="0"/>
            </a:lvl1pPr>
          </a:lstStyle>
          <a:p>
            <a:fld id="{9B328058-29F7-46C6-8D38-03A129804023}" type="slidenum">
              <a:rPr lang="en-US" altLang="zh-CN"/>
              <a:pPr/>
              <a:t>‹#›</a:t>
            </a:fld>
            <a:endParaRPr lang="en-US" altLang="zh-CN"/>
          </a:p>
        </p:txBody>
      </p:sp>
    </p:spTree>
    <p:extLst>
      <p:ext uri="{BB962C8B-B14F-4D97-AF65-F5344CB8AC3E}">
        <p14:creationId xmlns:p14="http://schemas.microsoft.com/office/powerpoint/2010/main" xmlns="" val="6566254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pPr/>
              <a:t>2</a:t>
            </a:fld>
            <a:endParaRPr lang="en-US" altLang="zh-CN"/>
          </a:p>
        </p:txBody>
      </p:sp>
    </p:spTree>
    <p:extLst>
      <p:ext uri="{BB962C8B-B14F-4D97-AF65-F5344CB8AC3E}">
        <p14:creationId xmlns:p14="http://schemas.microsoft.com/office/powerpoint/2010/main" xmlns="" val="190463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pPr/>
              <a:t>10</a:t>
            </a:fld>
            <a:endParaRPr lang="en-US" altLang="zh-CN"/>
          </a:p>
        </p:txBody>
      </p:sp>
    </p:spTree>
    <p:extLst>
      <p:ext uri="{BB962C8B-B14F-4D97-AF65-F5344CB8AC3E}">
        <p14:creationId xmlns:p14="http://schemas.microsoft.com/office/powerpoint/2010/main" xmlns="" val="4049664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DEC2992-0F78-47EF-BAE4-1BB8C2B3A3A8}" type="slidenum">
              <a:rPr lang="zh-CN" altLang="en-US" smtClean="0"/>
              <a:pPr>
                <a:defRPr/>
              </a:pPr>
              <a:t>15</a:t>
            </a:fld>
            <a:endParaRPr lang="zh-CN" altLang="en-US"/>
          </a:p>
        </p:txBody>
      </p:sp>
    </p:spTree>
    <p:extLst>
      <p:ext uri="{BB962C8B-B14F-4D97-AF65-F5344CB8AC3E}">
        <p14:creationId xmlns:p14="http://schemas.microsoft.com/office/powerpoint/2010/main" xmlns="" val="40817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pPr/>
              <a:t>16</a:t>
            </a:fld>
            <a:endParaRPr lang="en-US" altLang="zh-CN"/>
          </a:p>
        </p:txBody>
      </p:sp>
    </p:spTree>
    <p:extLst>
      <p:ext uri="{BB962C8B-B14F-4D97-AF65-F5344CB8AC3E}">
        <p14:creationId xmlns:p14="http://schemas.microsoft.com/office/powerpoint/2010/main" xmlns="" val="815674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pPr/>
              <a:t>17</a:t>
            </a:fld>
            <a:endParaRPr lang="en-US" altLang="zh-CN"/>
          </a:p>
        </p:txBody>
      </p:sp>
    </p:spTree>
    <p:extLst>
      <p:ext uri="{BB962C8B-B14F-4D97-AF65-F5344CB8AC3E}">
        <p14:creationId xmlns:p14="http://schemas.microsoft.com/office/powerpoint/2010/main" xmlns="" val="253762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en-US" altLang="zh-CN" sz="900" b="0" dirty="0" smtClean="0">
              <a:solidFill>
                <a:srgbClr val="FF0000"/>
              </a:solidFill>
              <a:latin typeface="+mn-ea"/>
              <a:ea typeface="+mn-ea"/>
            </a:endParaRPr>
          </a:p>
        </p:txBody>
      </p:sp>
      <p:sp>
        <p:nvSpPr>
          <p:cNvPr id="4" name="灯片编号占位符 3"/>
          <p:cNvSpPr>
            <a:spLocks noGrp="1"/>
          </p:cNvSpPr>
          <p:nvPr>
            <p:ph type="sldNum" sz="quarter" idx="10"/>
          </p:nvPr>
        </p:nvSpPr>
        <p:spPr/>
        <p:txBody>
          <a:bodyPr/>
          <a:lstStyle/>
          <a:p>
            <a:fld id="{B4400AC7-A530-4D0E-87F2-6C70FD3B015F}"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xmlns="" val="17225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40000" lnSpcReduction="20000"/>
          </a:bodyPr>
          <a:lstStyle/>
          <a:p>
            <a:r>
              <a:rPr lang="en-US" dirty="0" smtClean="0"/>
              <a:t>ORC</a:t>
            </a:r>
          </a:p>
          <a:p>
            <a:r>
              <a:rPr lang="en-US" dirty="0" smtClean="0"/>
              <a:t>-&gt; Data is divided into group of rows called stripes (250 MB) - To match HDFS Block</a:t>
            </a:r>
          </a:p>
          <a:p>
            <a:r>
              <a:rPr lang="en-US" dirty="0" smtClean="0"/>
              <a:t>	-&gt; Each stripe is divided into indexed regions called stride( default 10000)</a:t>
            </a:r>
          </a:p>
          <a:p>
            <a:r>
              <a:rPr lang="en-US" dirty="0" smtClean="0"/>
              <a:t>	-&gt; Each Stride contains lightweight index</a:t>
            </a:r>
          </a:p>
          <a:p>
            <a:r>
              <a:rPr lang="en-US" dirty="0" smtClean="0"/>
              <a:t>		-&gt; index contains the max and min value of each column, The location of each row in each column group</a:t>
            </a:r>
          </a:p>
          <a:p>
            <a:r>
              <a:rPr lang="en-US" dirty="0" smtClean="0"/>
              <a:t>		-&gt; Index can be used only to skip a stride (10000) rows if filter is outside the max and min value of the column.</a:t>
            </a:r>
          </a:p>
          <a:p>
            <a:r>
              <a:rPr lang="en-US" dirty="0" smtClean="0"/>
              <a:t>	-&gt; In Each stride data is written in columnar fashion</a:t>
            </a:r>
          </a:p>
          <a:p>
            <a:r>
              <a:rPr lang="en-US" dirty="0" smtClean="0"/>
              <a:t>		-&gt; All rows of 1 column followed by all rows of second column ....</a:t>
            </a:r>
          </a:p>
          <a:p>
            <a:r>
              <a:rPr lang="en-US" dirty="0" smtClean="0"/>
              <a:t>		</a:t>
            </a:r>
          </a:p>
          <a:p>
            <a:r>
              <a:rPr lang="en-US" dirty="0" smtClean="0"/>
              <a:t>-&gt; Supports partitioning on one column</a:t>
            </a:r>
          </a:p>
          <a:p>
            <a:r>
              <a:rPr lang="en-US" dirty="0" smtClean="0"/>
              <a:t>	-&gt; Data can be sorted before loading on a secondary column, so that searching is faster( as in each stride the range  between min and max value will be less, false positives will be less in filter matching).</a:t>
            </a:r>
          </a:p>
          <a:p>
            <a:r>
              <a:rPr lang="en-US" dirty="0" smtClean="0"/>
              <a:t>	-&gt; Index block also can include optional bloom filter to help skip a stride based on query filter.</a:t>
            </a:r>
          </a:p>
          <a:p>
            <a:r>
              <a:rPr lang="en-US" dirty="0" smtClean="0"/>
              <a:t>	</a:t>
            </a:r>
          </a:p>
          <a:p>
            <a:r>
              <a:rPr lang="en-US" dirty="0" smtClean="0"/>
              <a:t>-&gt; Compression supports </a:t>
            </a:r>
            <a:r>
              <a:rPr lang="en-US" dirty="0" err="1" smtClean="0"/>
              <a:t>Zlib</a:t>
            </a:r>
            <a:r>
              <a:rPr lang="en-US" dirty="0" smtClean="0"/>
              <a:t> and Snappy</a:t>
            </a:r>
          </a:p>
          <a:p>
            <a:r>
              <a:rPr lang="en-US" dirty="0" smtClean="0"/>
              <a:t>	-&gt; Column level encoding is supported Run Length and Dictionary Encoding</a:t>
            </a:r>
          </a:p>
          <a:p>
            <a:r>
              <a:rPr lang="en-US" dirty="0" smtClean="0"/>
              <a:t>	-&gt; Need to check whether dictionary is at Stripe level or stride level</a:t>
            </a:r>
          </a:p>
          <a:p>
            <a:r>
              <a:rPr lang="en-US" dirty="0" smtClean="0"/>
              <a:t>	</a:t>
            </a:r>
          </a:p>
          <a:p>
            <a:r>
              <a:rPr lang="en-US" dirty="0" smtClean="0"/>
              <a:t>-&gt; Language specific. ORC file written from Java cannot be read using C++ because data is serialized in java format.</a:t>
            </a:r>
          </a:p>
          <a:p>
            <a:endParaRPr lang="en-US" dirty="0" smtClean="0"/>
          </a:p>
          <a:p>
            <a:r>
              <a:rPr lang="en-US" dirty="0" smtClean="0"/>
              <a:t>-&gt; Completely columnar</a:t>
            </a:r>
          </a:p>
          <a:p>
            <a:r>
              <a:rPr lang="en-US" dirty="0" smtClean="0"/>
              <a:t>-&gt; Less i/o when reading less column	</a:t>
            </a:r>
          </a:p>
          <a:p>
            <a:endParaRPr lang="en-US" dirty="0" smtClean="0"/>
          </a:p>
          <a:p>
            <a:r>
              <a:rPr lang="en-US" dirty="0" smtClean="0"/>
              <a:t>Parquet</a:t>
            </a:r>
          </a:p>
          <a:p>
            <a:r>
              <a:rPr lang="en-US" dirty="0" smtClean="0"/>
              <a:t>	-&gt; Similar to ORC</a:t>
            </a:r>
          </a:p>
          <a:p>
            <a:r>
              <a:rPr lang="en-US" dirty="0" smtClean="0"/>
              <a:t>	-&gt; Index not yet implemented</a:t>
            </a:r>
          </a:p>
          <a:p>
            <a:r>
              <a:rPr lang="en-US" dirty="0" smtClean="0"/>
              <a:t>	-&gt; Designed to reduce space for nested data by including repetition level (based on Google </a:t>
            </a:r>
            <a:r>
              <a:rPr lang="en-US" dirty="0" err="1" smtClean="0"/>
              <a:t>dremel</a:t>
            </a:r>
            <a:r>
              <a:rPr lang="en-US" dirty="0" smtClean="0"/>
              <a:t>)</a:t>
            </a:r>
          </a:p>
          <a:p>
            <a:r>
              <a:rPr lang="en-US" dirty="0" smtClean="0"/>
              <a:t>	-&gt; Language independent, parquet file written in C++ </a:t>
            </a:r>
            <a:r>
              <a:rPr lang="en-US" dirty="0" err="1" smtClean="0"/>
              <a:t>dan</a:t>
            </a:r>
            <a:r>
              <a:rPr lang="en-US" dirty="0" smtClean="0"/>
              <a:t> be read from java</a:t>
            </a:r>
          </a:p>
          <a:p>
            <a:r>
              <a:rPr lang="en-US" dirty="0" smtClean="0"/>
              <a:t>	-&gt; Forming the row back need more processing  as its stored optimized for nested</a:t>
            </a:r>
          </a:p>
          <a:p>
            <a:r>
              <a:rPr lang="en-US" dirty="0" smtClean="0"/>
              <a:t>	</a:t>
            </a:r>
          </a:p>
          <a:p>
            <a:r>
              <a:rPr lang="en-US" dirty="0" smtClean="0"/>
              <a:t>	</a:t>
            </a:r>
          </a:p>
          <a:p>
            <a:r>
              <a:rPr lang="en-US" dirty="0" smtClean="0"/>
              <a:t>	</a:t>
            </a:r>
          </a:p>
          <a:p>
            <a:r>
              <a:rPr lang="en-US" dirty="0" smtClean="0"/>
              <a:t>MOLAP</a:t>
            </a:r>
          </a:p>
          <a:p>
            <a:r>
              <a:rPr lang="en-US" dirty="0" smtClean="0"/>
              <a:t>	-&gt; Uses CSB+ Tree Index</a:t>
            </a:r>
          </a:p>
          <a:p>
            <a:r>
              <a:rPr lang="en-US" dirty="0" smtClean="0"/>
              <a:t>	-&gt; Multi dimensional Keys</a:t>
            </a:r>
          </a:p>
          <a:p>
            <a:r>
              <a:rPr lang="en-US" dirty="0" smtClean="0"/>
              <a:t>	-&gt; Surrogate key for dimensions enhance compression</a:t>
            </a:r>
          </a:p>
          <a:p>
            <a:r>
              <a:rPr lang="en-US" dirty="0" smtClean="0"/>
              <a:t>	-&gt; Only measures are columnar</a:t>
            </a:r>
          </a:p>
          <a:p>
            <a:r>
              <a:rPr lang="en-US" dirty="0" smtClean="0"/>
              <a:t>	-&gt; Language independent</a:t>
            </a:r>
          </a:p>
          <a:p>
            <a:r>
              <a:rPr lang="en-US" dirty="0" smtClean="0"/>
              <a:t>	-&gt; Configurable compression</a:t>
            </a:r>
          </a:p>
          <a:p>
            <a:r>
              <a:rPr lang="en-US" dirty="0" smtClean="0"/>
              <a:t>	-&gt; Value based compression ( Whole file level)</a:t>
            </a:r>
          </a:p>
          <a:p>
            <a:r>
              <a:rPr lang="en-US" dirty="0" smtClean="0"/>
              <a:t>	</a:t>
            </a:r>
          </a:p>
        </p:txBody>
      </p:sp>
      <p:sp>
        <p:nvSpPr>
          <p:cNvPr id="4" name="Slide Number Placeholder 3"/>
          <p:cNvSpPr>
            <a:spLocks noGrp="1"/>
          </p:cNvSpPr>
          <p:nvPr>
            <p:ph type="sldNum" sz="quarter" idx="10"/>
          </p:nvPr>
        </p:nvSpPr>
        <p:spPr/>
        <p:txBody>
          <a:bodyPr/>
          <a:lstStyle/>
          <a:p>
            <a:fld id="{9AA0F058-BD22-4430-A363-61BBF9D2B9A1}"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xmlns="" val="142540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pPr/>
              <a:t>30</a:t>
            </a:fld>
            <a:endParaRPr lang="en-US" altLang="zh-CN"/>
          </a:p>
        </p:txBody>
      </p:sp>
    </p:spTree>
    <p:extLst>
      <p:ext uri="{BB962C8B-B14F-4D97-AF65-F5344CB8AC3E}">
        <p14:creationId xmlns:p14="http://schemas.microsoft.com/office/powerpoint/2010/main" xmlns="" val="21468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80316" y="762001"/>
            <a:ext cx="9429751" cy="1466850"/>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44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914400"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8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8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p14="http://schemas.microsoft.com/office/powerpoint/2010/main" xmlns="" val="3921989351"/>
      </p:ext>
    </p:extLst>
  </p:cSld>
  <p:clrMapOvr>
    <a:masterClrMapping/>
  </p:clrMapOvr>
  <p:transition advClick="0" advTm="8000">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2"/>
            <a:ext cx="10365899"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lvl1pPr>
            <a:lvl2pPr marL="457171" indent="0">
              <a:buNone/>
              <a:defRPr sz="1800"/>
            </a:lvl2pPr>
            <a:lvl3pPr marL="914341" indent="0">
              <a:buNone/>
              <a:defRPr sz="1600"/>
            </a:lvl3pPr>
            <a:lvl4pPr marL="1371512" indent="0">
              <a:buNone/>
              <a:defRPr sz="1400"/>
            </a:lvl4pPr>
            <a:lvl5pPr marL="1828682" indent="0">
              <a:buNone/>
              <a:defRPr sz="1400"/>
            </a:lvl5pPr>
            <a:lvl6pPr marL="2285853" indent="0">
              <a:buNone/>
              <a:defRPr sz="1400"/>
            </a:lvl6pPr>
            <a:lvl7pPr marL="2743024" indent="0">
              <a:buNone/>
              <a:defRPr sz="1400"/>
            </a:lvl7pPr>
            <a:lvl8pPr marL="3200194" indent="0">
              <a:buNone/>
              <a:defRPr sz="1400"/>
            </a:lvl8pPr>
            <a:lvl9pPr marL="3657365" indent="0">
              <a:buNone/>
              <a:defRPr sz="1400"/>
            </a:lvl9pPr>
          </a:lstStyle>
          <a:p>
            <a:pPr lvl="0"/>
            <a:r>
              <a:rPr lang="en-US" altLang="zh-CN" smtClean="0"/>
              <a:t>Click to edit Master text styles</a:t>
            </a:r>
          </a:p>
        </p:txBody>
      </p:sp>
      <p:sp>
        <p:nvSpPr>
          <p:cNvPr id="4"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6B17878C-AC66-4740-9893-8FF70026301A}"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303818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813012" y="1646238"/>
            <a:ext cx="4928883"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5945148" y="1646238"/>
            <a:ext cx="4928883"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D2451B6C-9D9F-4CDE-8AE2-28EC7CE9705C}"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315321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609760" y="1535113"/>
            <a:ext cx="5388320" cy="639762"/>
          </a:xfrm>
        </p:spPr>
        <p:txBody>
          <a:bodyPr anchor="b"/>
          <a:lstStyle>
            <a:lvl1pPr marL="0" indent="0">
              <a:buNone/>
              <a:defRPr sz="2400" b="1"/>
            </a:lvl1pPr>
            <a:lvl2pPr marL="457171" indent="0">
              <a:buNone/>
              <a:defRPr sz="2000" b="1"/>
            </a:lvl2pPr>
            <a:lvl3pPr marL="914341" indent="0">
              <a:buNone/>
              <a:defRPr sz="1800" b="1"/>
            </a:lvl3pPr>
            <a:lvl4pPr marL="1371512" indent="0">
              <a:buNone/>
              <a:defRPr sz="1600" b="1"/>
            </a:lvl4pPr>
            <a:lvl5pPr marL="1828682" indent="0">
              <a:buNone/>
              <a:defRPr sz="1600" b="1"/>
            </a:lvl5pPr>
            <a:lvl6pPr marL="2285853" indent="0">
              <a:buNone/>
              <a:defRPr sz="1600" b="1"/>
            </a:lvl6pPr>
            <a:lvl7pPr marL="2743024" indent="0">
              <a:buNone/>
              <a:defRPr sz="1600" b="1"/>
            </a:lvl7pPr>
            <a:lvl8pPr marL="3200194" indent="0">
              <a:buNone/>
              <a:defRPr sz="1600" b="1"/>
            </a:lvl8pPr>
            <a:lvl9pPr marL="3657365"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609760"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6194981" y="1535113"/>
            <a:ext cx="5390437" cy="639762"/>
          </a:xfrm>
        </p:spPr>
        <p:txBody>
          <a:bodyPr anchor="b"/>
          <a:lstStyle>
            <a:lvl1pPr marL="0" indent="0">
              <a:buNone/>
              <a:defRPr sz="2400" b="1"/>
            </a:lvl1pPr>
            <a:lvl2pPr marL="457171" indent="0">
              <a:buNone/>
              <a:defRPr sz="2000" b="1"/>
            </a:lvl2pPr>
            <a:lvl3pPr marL="914341" indent="0">
              <a:buNone/>
              <a:defRPr sz="1800" b="1"/>
            </a:lvl3pPr>
            <a:lvl4pPr marL="1371512" indent="0">
              <a:buNone/>
              <a:defRPr sz="1600" b="1"/>
            </a:lvl4pPr>
            <a:lvl5pPr marL="1828682" indent="0">
              <a:buNone/>
              <a:defRPr sz="1600" b="1"/>
            </a:lvl5pPr>
            <a:lvl6pPr marL="2285853" indent="0">
              <a:buNone/>
              <a:defRPr sz="1600" b="1"/>
            </a:lvl6pPr>
            <a:lvl7pPr marL="2743024" indent="0">
              <a:buNone/>
              <a:defRPr sz="1600" b="1"/>
            </a:lvl7pPr>
            <a:lvl8pPr marL="3200194" indent="0">
              <a:buNone/>
              <a:defRPr sz="1600" b="1"/>
            </a:lvl8pPr>
            <a:lvl9pPr marL="3657365"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6194981"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7ED7CB41-99AD-48E2-B004-2EF884715B81}"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91880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D6C33504-7649-42FF-B146-EFD2EE2545DA}"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2090399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A3687223-B12C-40ED-99DC-37B4AC54E4A7}"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1182326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61" y="273050"/>
            <a:ext cx="4012129"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4767974" y="273052"/>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609761" y="1435102"/>
            <a:ext cx="4012129" cy="4691063"/>
          </a:xfrm>
        </p:spPr>
        <p:txBody>
          <a:bodyPr/>
          <a:lstStyle>
            <a:lvl1pPr marL="0" indent="0">
              <a:buNone/>
              <a:defRPr sz="1400"/>
            </a:lvl1pPr>
            <a:lvl2pPr marL="457171" indent="0">
              <a:buNone/>
              <a:defRPr sz="1200"/>
            </a:lvl2pPr>
            <a:lvl3pPr marL="914341" indent="0">
              <a:buNone/>
              <a:defRPr sz="1000"/>
            </a:lvl3pPr>
            <a:lvl4pPr marL="1371512" indent="0">
              <a:buNone/>
              <a:defRPr sz="900"/>
            </a:lvl4pPr>
            <a:lvl5pPr marL="1828682" indent="0">
              <a:buNone/>
              <a:defRPr sz="900"/>
            </a:lvl5pPr>
            <a:lvl6pPr marL="2285853" indent="0">
              <a:buNone/>
              <a:defRPr sz="900"/>
            </a:lvl6pPr>
            <a:lvl7pPr marL="2743024" indent="0">
              <a:buNone/>
              <a:defRPr sz="900"/>
            </a:lvl7pPr>
            <a:lvl8pPr marL="3200194" indent="0">
              <a:buNone/>
              <a:defRPr sz="900"/>
            </a:lvl8pPr>
            <a:lvl9pPr marL="3657365" indent="0">
              <a:buNone/>
              <a:defRPr sz="900"/>
            </a:lvl9pPr>
          </a:lstStyle>
          <a:p>
            <a:pPr lvl="0"/>
            <a:r>
              <a:rPr lang="en-US" altLang="zh-CN" smtClean="0"/>
              <a:t>Click to edit Master text styles</a:t>
            </a:r>
          </a:p>
        </p:txBody>
      </p:sp>
      <p:sp>
        <p:nvSpPr>
          <p:cNvPr id="5"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F1AD7DF8-CAF4-472E-93D2-4E848B8A49EC}"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3504413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1" y="4800601"/>
            <a:ext cx="7317105"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2390341" y="612775"/>
            <a:ext cx="7317105" cy="4114800"/>
          </a:xfrm>
        </p:spPr>
        <p:txBody>
          <a:bodyPr/>
          <a:lstStyle>
            <a:lvl1pPr marL="0" indent="0">
              <a:buNone/>
              <a:defRPr sz="3200"/>
            </a:lvl1pPr>
            <a:lvl2pPr marL="457171" indent="0">
              <a:buNone/>
              <a:defRPr sz="2800"/>
            </a:lvl2pPr>
            <a:lvl3pPr marL="914341" indent="0">
              <a:buNone/>
              <a:defRPr sz="2400"/>
            </a:lvl3pPr>
            <a:lvl4pPr marL="1371512" indent="0">
              <a:buNone/>
              <a:defRPr sz="2000"/>
            </a:lvl4pPr>
            <a:lvl5pPr marL="1828682" indent="0">
              <a:buNone/>
              <a:defRPr sz="2000"/>
            </a:lvl5pPr>
            <a:lvl6pPr marL="2285853" indent="0">
              <a:buNone/>
              <a:defRPr sz="2000"/>
            </a:lvl6pPr>
            <a:lvl7pPr marL="2743024" indent="0">
              <a:buNone/>
              <a:defRPr sz="2000"/>
            </a:lvl7pPr>
            <a:lvl8pPr marL="3200194" indent="0">
              <a:buNone/>
              <a:defRPr sz="2000"/>
            </a:lvl8pPr>
            <a:lvl9pPr marL="3657365" indent="0">
              <a:buNone/>
              <a:defRPr sz="2000"/>
            </a:lvl9pPr>
          </a:lstStyle>
          <a:p>
            <a:pPr lvl="0"/>
            <a:r>
              <a:rPr lang="en-US" altLang="zh-CN" noProof="0" smtClean="0"/>
              <a:t>Click icon to add picture</a:t>
            </a:r>
            <a:endParaRPr lang="zh-CN" altLang="en-US" noProof="0" smtClean="0"/>
          </a:p>
        </p:txBody>
      </p:sp>
      <p:sp>
        <p:nvSpPr>
          <p:cNvPr id="4" name="文本占位符 3"/>
          <p:cNvSpPr>
            <a:spLocks noGrp="1"/>
          </p:cNvSpPr>
          <p:nvPr>
            <p:ph type="body" sz="half" idx="2"/>
          </p:nvPr>
        </p:nvSpPr>
        <p:spPr>
          <a:xfrm>
            <a:off x="2390341" y="5367339"/>
            <a:ext cx="7317105" cy="804862"/>
          </a:xfrm>
        </p:spPr>
        <p:txBody>
          <a:bodyPr/>
          <a:lstStyle>
            <a:lvl1pPr marL="0" indent="0">
              <a:buNone/>
              <a:defRPr sz="1400"/>
            </a:lvl1pPr>
            <a:lvl2pPr marL="457171" indent="0">
              <a:buNone/>
              <a:defRPr sz="1200"/>
            </a:lvl2pPr>
            <a:lvl3pPr marL="914341" indent="0">
              <a:buNone/>
              <a:defRPr sz="1000"/>
            </a:lvl3pPr>
            <a:lvl4pPr marL="1371512" indent="0">
              <a:buNone/>
              <a:defRPr sz="900"/>
            </a:lvl4pPr>
            <a:lvl5pPr marL="1828682" indent="0">
              <a:buNone/>
              <a:defRPr sz="900"/>
            </a:lvl5pPr>
            <a:lvl6pPr marL="2285853" indent="0">
              <a:buNone/>
              <a:defRPr sz="900"/>
            </a:lvl6pPr>
            <a:lvl7pPr marL="2743024" indent="0">
              <a:buNone/>
              <a:defRPr sz="900"/>
            </a:lvl7pPr>
            <a:lvl8pPr marL="3200194" indent="0">
              <a:buNone/>
              <a:defRPr sz="900"/>
            </a:lvl8pPr>
            <a:lvl9pPr marL="3657365" indent="0">
              <a:buNone/>
              <a:defRPr sz="900"/>
            </a:lvl9pPr>
          </a:lstStyle>
          <a:p>
            <a:pPr lvl="0"/>
            <a:r>
              <a:rPr lang="en-US" altLang="zh-CN" smtClean="0"/>
              <a:t>Click to edit Master text styles</a:t>
            </a:r>
          </a:p>
        </p:txBody>
      </p:sp>
      <p:sp>
        <p:nvSpPr>
          <p:cNvPr id="5"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88DF1A3D-C3E4-4D3D-927C-A9780FEC5C68}"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3195211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3EBECDA1-7212-4B66-A991-B076F7B54CB1}"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1424154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8777" y="274638"/>
            <a:ext cx="2515255" cy="5497512"/>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813011" y="274638"/>
            <a:ext cx="7342512" cy="5497512"/>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83876458-8BB9-46A0-A3D7-FB99211025D0}"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1201584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405120" y="1598400"/>
            <a:ext cx="11390293" cy="4572000"/>
          </a:xfrm>
        </p:spPr>
        <p:txBody>
          <a:bodyPr/>
          <a:lstStyle>
            <a:lvl1pPr>
              <a:lnSpc>
                <a:spcPct val="100000"/>
              </a:lnSpc>
              <a:spcBef>
                <a:spcPts val="1200"/>
              </a:spcBef>
              <a:defRPr/>
            </a:lvl1pPr>
            <a:lvl2pPr>
              <a:lnSpc>
                <a:spcPct val="100000"/>
              </a:lnSpc>
              <a:spcBef>
                <a:spcPts val="500"/>
              </a:spcBef>
              <a:defRPr/>
            </a:lvl2pPr>
            <a:lvl3pPr>
              <a:lnSpc>
                <a:spcPct val="100000"/>
              </a:lnSpc>
              <a:spcBef>
                <a:spcPts val="500"/>
              </a:spcBef>
              <a:defRPr/>
            </a:lvl3pPr>
            <a:lvl4pPr>
              <a:lnSpc>
                <a:spcPct val="100000"/>
              </a:lnSpc>
              <a:spcBef>
                <a:spcPts val="500"/>
              </a:spcBef>
              <a:defRPr/>
            </a:lvl4pPr>
            <a:lvl5pPr>
              <a:lnSpc>
                <a:spcPct val="100000"/>
              </a:lnSpc>
              <a:spcBef>
                <a:spcPts val="5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2"/>
          <p:cNvSpPr>
            <a:spLocks noGrp="1"/>
          </p:cNvSpPr>
          <p:nvPr>
            <p:ph type="title"/>
          </p:nvPr>
        </p:nvSpPr>
        <p:spPr>
          <a:xfrm>
            <a:off x="405120" y="466725"/>
            <a:ext cx="11390632" cy="80962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16919882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811213" y="1517649"/>
            <a:ext cx="10471150" cy="4073525"/>
          </a:xfrm>
          <a:prstGeom prst="rect">
            <a:avLst/>
          </a:prstGeom>
        </p:spPr>
        <p:txBody>
          <a:bodyPr/>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73553" y="6430961"/>
            <a:ext cx="1309192" cy="3127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1254" y="275167"/>
            <a:ext cx="10975658" cy="1143000"/>
          </a:xfrm>
          <a:prstGeom prst="rect">
            <a:avLst/>
          </a:prstGeom>
        </p:spPr>
        <p:txBody>
          <a:bodyPr/>
          <a:lstStyle>
            <a:lvl1pPr>
              <a:defRPr b="1">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781254" y="1600201"/>
            <a:ext cx="10975658" cy="4525433"/>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pic>
        <p:nvPicPr>
          <p:cNvPr id="6" name="Picture 9" descr="8"/>
          <p:cNvPicPr>
            <a:picLocks noChangeAspect="1" noChangeArrowheads="1"/>
          </p:cNvPicPr>
          <p:nvPr userDrawn="1"/>
        </p:nvPicPr>
        <p:blipFill>
          <a:blip r:embed="rId2" cstate="screen"/>
          <a:srcRect/>
          <a:stretch>
            <a:fillRect/>
          </a:stretch>
        </p:blipFill>
        <p:spPr bwMode="auto">
          <a:xfrm>
            <a:off x="73553" y="6430961"/>
            <a:ext cx="1309192" cy="312737"/>
          </a:xfrm>
          <a:prstGeom prst="rect">
            <a:avLst/>
          </a:prstGeom>
          <a:noFill/>
          <a:ln w="9525">
            <a:noFill/>
            <a:miter lim="800000"/>
            <a:headEnd/>
            <a:tailEnd/>
          </a:ln>
        </p:spPr>
      </p:pic>
    </p:spTree>
    <p:extLst>
      <p:ext uri="{BB962C8B-B14F-4D97-AF65-F5344CB8AC3E}">
        <p14:creationId xmlns:p14="http://schemas.microsoft.com/office/powerpoint/2010/main" xmlns="" val="2093178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29949" y="274653"/>
            <a:ext cx="10755467"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5" name="Picture 9" descr="8"/>
          <p:cNvPicPr>
            <a:picLocks noChangeAspect="1" noChangeArrowheads="1"/>
          </p:cNvPicPr>
          <p:nvPr userDrawn="1"/>
        </p:nvPicPr>
        <p:blipFill>
          <a:blip r:embed="rId2" cstate="screen"/>
          <a:srcRect/>
          <a:stretch>
            <a:fillRect/>
          </a:stretch>
        </p:blipFill>
        <p:spPr bwMode="auto">
          <a:xfrm>
            <a:off x="73553" y="6430961"/>
            <a:ext cx="1309192" cy="312737"/>
          </a:xfrm>
          <a:prstGeom prst="rect">
            <a:avLst/>
          </a:prstGeom>
          <a:noFill/>
          <a:ln w="9525">
            <a:noFill/>
            <a:miter lim="800000"/>
            <a:headEnd/>
            <a:tailEnd/>
          </a:ln>
        </p:spPr>
      </p:pic>
    </p:spTree>
    <p:extLst>
      <p:ext uri="{BB962C8B-B14F-4D97-AF65-F5344CB8AC3E}">
        <p14:creationId xmlns:p14="http://schemas.microsoft.com/office/powerpoint/2010/main" xmlns="" val="7799038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426"/>
            <a:ext cx="10365899"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9276" y="3886200"/>
            <a:ext cx="8536623"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759" y="6356351"/>
            <a:ext cx="2845541" cy="365125"/>
          </a:xfrm>
          <a:prstGeom prst="rect">
            <a:avLst/>
          </a:prstGeom>
        </p:spPr>
        <p:txBody>
          <a:bodyPr/>
          <a:lstStyle/>
          <a:p>
            <a:pPr fontAlgn="auto">
              <a:spcBef>
                <a:spcPts val="0"/>
              </a:spcBef>
              <a:spcAft>
                <a:spcPts val="0"/>
              </a:spcAft>
              <a:buClrTx/>
              <a:buFontTx/>
              <a:buNone/>
            </a:pPr>
            <a:fld id="{5D557C35-9DDD-4374-BB3C-F49DFFB934A0}" type="datetimeFigureOut">
              <a:rPr lang="en-US" b="0" smtClean="0">
                <a:solidFill>
                  <a:prstClr val="black"/>
                </a:solidFill>
                <a:latin typeface="FrutigerNext LT Medium"/>
                <a:ea typeface="华文细黑"/>
              </a:rPr>
              <a:pPr fontAlgn="auto">
                <a:spcBef>
                  <a:spcPts val="0"/>
                </a:spcBef>
                <a:spcAft>
                  <a:spcPts val="0"/>
                </a:spcAft>
                <a:buClrTx/>
                <a:buFontTx/>
                <a:buNone/>
              </a:pPr>
              <a:t>3/29/2015</a:t>
            </a:fld>
            <a:endParaRPr lang="en-US" b="0">
              <a:solidFill>
                <a:prstClr val="black"/>
              </a:solidFill>
              <a:latin typeface="FrutigerNext LT Medium"/>
              <a:ea typeface="华文细黑"/>
            </a:endParaRPr>
          </a:p>
        </p:txBody>
      </p:sp>
      <p:sp>
        <p:nvSpPr>
          <p:cNvPr id="5" name="Footer Placeholder 4"/>
          <p:cNvSpPr>
            <a:spLocks noGrp="1"/>
          </p:cNvSpPr>
          <p:nvPr>
            <p:ph type="ftr" sz="quarter" idx="11"/>
          </p:nvPr>
        </p:nvSpPr>
        <p:spPr>
          <a:xfrm>
            <a:off x="4166685" y="6356351"/>
            <a:ext cx="3861805" cy="365125"/>
          </a:xfrm>
          <a:prstGeom prst="rect">
            <a:avLst/>
          </a:prstGeom>
        </p:spPr>
        <p:txBody>
          <a:bodyPr/>
          <a:lstStyle/>
          <a:p>
            <a:pPr fontAlgn="auto">
              <a:spcBef>
                <a:spcPts val="0"/>
              </a:spcBef>
              <a:spcAft>
                <a:spcPts val="0"/>
              </a:spcAft>
              <a:buClrTx/>
              <a:buFontTx/>
              <a:buNone/>
            </a:pPr>
            <a:endParaRPr lang="en-US" b="0">
              <a:solidFill>
                <a:prstClr val="black"/>
              </a:solidFill>
              <a:latin typeface="FrutigerNext LT Medium"/>
              <a:ea typeface="华文细黑"/>
            </a:endParaRPr>
          </a:p>
        </p:txBody>
      </p:sp>
      <p:sp>
        <p:nvSpPr>
          <p:cNvPr id="6" name="Slide Number Placeholder 5"/>
          <p:cNvSpPr>
            <a:spLocks noGrp="1"/>
          </p:cNvSpPr>
          <p:nvPr>
            <p:ph type="sldNum" sz="quarter" idx="12"/>
          </p:nvPr>
        </p:nvSpPr>
        <p:spPr>
          <a:xfrm>
            <a:off x="8739875" y="6356351"/>
            <a:ext cx="2845541" cy="365125"/>
          </a:xfrm>
          <a:prstGeom prst="rect">
            <a:avLst/>
          </a:prstGeom>
        </p:spPr>
        <p:txBody>
          <a:bodyPr/>
          <a:lstStyle/>
          <a:p>
            <a:pPr fontAlgn="auto">
              <a:spcBef>
                <a:spcPts val="0"/>
              </a:spcBef>
              <a:spcAft>
                <a:spcPts val="0"/>
              </a:spcAft>
              <a:buClrTx/>
              <a:buFontTx/>
              <a:buNone/>
            </a:pPr>
            <a:fld id="{5DD10BDA-0C27-416A-9C0E-20C2ADD3557D}" type="slidenum">
              <a:rPr lang="en-US" b="0" smtClean="0">
                <a:solidFill>
                  <a:prstClr val="black"/>
                </a:solidFill>
                <a:latin typeface="FrutigerNext LT Medium"/>
                <a:ea typeface="华文细黑"/>
              </a:rPr>
              <a:pPr fontAlgn="auto">
                <a:spcBef>
                  <a:spcPts val="0"/>
                </a:spcBef>
                <a:spcAft>
                  <a:spcPts val="0"/>
                </a:spcAft>
                <a:buClrTx/>
                <a:buFontTx/>
                <a:buNone/>
              </a:pPr>
              <a:t>‹#›</a:t>
            </a:fld>
            <a:endParaRPr lang="en-US" b="0">
              <a:solidFill>
                <a:prstClr val="black"/>
              </a:solidFill>
              <a:latin typeface="FrutigerNext LT Medium"/>
              <a:ea typeface="华文细黑"/>
            </a:endParaRPr>
          </a:p>
        </p:txBody>
      </p:sp>
    </p:spTree>
    <p:extLst>
      <p:ext uri="{BB962C8B-B14F-4D97-AF65-F5344CB8AC3E}">
        <p14:creationId xmlns:p14="http://schemas.microsoft.com/office/powerpoint/2010/main" xmlns="" val="50392173"/>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81214" y="336819"/>
            <a:ext cx="10457621" cy="759668"/>
          </a:xfrm>
          <a:prstGeom prst="rect">
            <a:avLst/>
          </a:prstGeom>
          <a:noFill/>
          <a:ln w="9525" algn="ctr">
            <a:noFill/>
            <a:miter lim="800000"/>
            <a:headEnd/>
            <a:tailEnd/>
          </a:ln>
          <a:effectLst/>
        </p:spPr>
        <p:txBody>
          <a:bodyPr vert="horz" wrap="square" lIns="68498" tIns="34250" rIns="68498" bIns="34250" numCol="1" anchor="ctr" anchorCtr="0" compatLnSpc="1">
            <a:prstTxWarp prst="textNoShape">
              <a:avLst/>
            </a:prstTxWarp>
          </a:bodyPr>
          <a:lstStyle>
            <a:lvl1pPr marL="0" indent="0">
              <a:buFont typeface="Arial" pitchFamily="34" charset="0"/>
              <a:buNone/>
              <a:defRPr lang="zh-CN" altLang="en-US" sz="4000" b="0" dirty="0">
                <a:solidFill>
                  <a:srgbClr val="CC0000"/>
                </a:solidFill>
                <a:latin typeface="FrutigerNext LT Regular" pitchFamily="34" charset="0"/>
                <a:ea typeface="黑体" pitchFamily="49" charset="-122"/>
              </a:defRPr>
            </a:lvl1pPr>
          </a:lstStyle>
          <a:p>
            <a:pPr lvl="0"/>
            <a:r>
              <a:rPr lang="en-US" altLang="zh-CN" dirty="0" smtClean="0"/>
              <a:t>HEADLINE TEXT TO BE PLACED</a:t>
            </a:r>
            <a:endParaRPr lang="zh-CN" altLang="en-US" dirty="0"/>
          </a:p>
        </p:txBody>
      </p:sp>
      <p:pic>
        <p:nvPicPr>
          <p:cNvPr id="4" name="Picture 9" descr="8"/>
          <p:cNvPicPr>
            <a:picLocks noChangeAspect="1" noChangeArrowheads="1"/>
          </p:cNvPicPr>
          <p:nvPr userDrawn="1"/>
        </p:nvPicPr>
        <p:blipFill>
          <a:blip r:embed="rId2" cstate="screen"/>
          <a:srcRect/>
          <a:stretch>
            <a:fillRect/>
          </a:stretch>
        </p:blipFill>
        <p:spPr bwMode="auto">
          <a:xfrm>
            <a:off x="73553" y="6430961"/>
            <a:ext cx="1309192" cy="312737"/>
          </a:xfrm>
          <a:prstGeom prst="rect">
            <a:avLst/>
          </a:prstGeom>
          <a:noFill/>
          <a:ln w="9525">
            <a:noFill/>
            <a:miter lim="800000"/>
            <a:headEnd/>
            <a:tailEnd/>
          </a:ln>
        </p:spPr>
      </p:pic>
    </p:spTree>
    <p:extLst>
      <p:ext uri="{BB962C8B-B14F-4D97-AF65-F5344CB8AC3E}">
        <p14:creationId xmlns:p14="http://schemas.microsoft.com/office/powerpoint/2010/main" xmlns="" val="42857318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80316" y="762001"/>
            <a:ext cx="9429751" cy="1466850"/>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44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914400"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8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8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p14="http://schemas.microsoft.com/office/powerpoint/2010/main" xmlns="" val="1925867237"/>
      </p:ext>
    </p:extLst>
  </p:cSld>
  <p:clrMapOvr>
    <a:masterClrMapping/>
  </p:clrMapOvr>
  <p:transition advClick="0" advTm="8000">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10014441" y="5578476"/>
            <a:ext cx="1094602" cy="82232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195175" cy="3810000"/>
          </a:xfrm>
          <a:prstGeom prst="rect">
            <a:avLst/>
          </a:prstGeom>
          <a:noFill/>
          <a:ln w="9525">
            <a:noFill/>
            <a:miter lim="800000"/>
            <a:headEnd/>
            <a:tailEnd/>
          </a:ln>
        </p:spPr>
      </p:pic>
      <p:sp>
        <p:nvSpPr>
          <p:cNvPr id="6" name="Text Box 11"/>
          <p:cNvSpPr txBox="1">
            <a:spLocks noChangeArrowheads="1"/>
          </p:cNvSpPr>
          <p:nvPr/>
        </p:nvSpPr>
        <p:spPr bwMode="auto">
          <a:xfrm>
            <a:off x="870178" y="6194426"/>
            <a:ext cx="2757611" cy="263757"/>
          </a:xfrm>
          <a:prstGeom prst="rect">
            <a:avLst/>
          </a:prstGeom>
          <a:noFill/>
          <a:ln w="9525">
            <a:noFill/>
            <a:miter lim="800000"/>
            <a:headEnd/>
            <a:tailEnd/>
          </a:ln>
        </p:spPr>
        <p:txBody>
          <a:bodyPr wrap="none" lIns="78326" tIns="39163" rIns="78326" bIns="39163">
            <a:spAutoFit/>
          </a:bodyPr>
          <a:lstStyle/>
          <a:p>
            <a:pPr defTabSz="782638" eaLnBrk="0" hangingPunct="0">
              <a:buClrTx/>
              <a:buFontTx/>
              <a:buNone/>
              <a:defRPr/>
            </a:pPr>
            <a:r>
              <a:rPr lang="en-US" altLang="zh-CN" sz="1200" b="0">
                <a:solidFill>
                  <a:srgbClr val="2D2015"/>
                </a:solidFill>
                <a:latin typeface="Arial"/>
                <a:ea typeface="MS PGothic" pitchFamily="34" charset="-128"/>
              </a:rPr>
              <a:t>HUAWEI TECHNOLOGIES CO., LTD.</a:t>
            </a:r>
            <a:endParaRPr lang="en-US" altLang="zh-CN" sz="2100" b="0">
              <a:solidFill>
                <a:srgbClr val="2D2015"/>
              </a:solidFill>
              <a:latin typeface="Arial"/>
              <a:ea typeface="MS PGothic" pitchFamily="34" charset="-128"/>
            </a:endParaRPr>
          </a:p>
        </p:txBody>
      </p:sp>
      <p:sp>
        <p:nvSpPr>
          <p:cNvPr id="7" name="Rectangle 12"/>
          <p:cNvSpPr>
            <a:spLocks noChangeArrowheads="1"/>
          </p:cNvSpPr>
          <p:nvPr/>
        </p:nvSpPr>
        <p:spPr bwMode="auto">
          <a:xfrm>
            <a:off x="5314217" y="6191251"/>
            <a:ext cx="1562346" cy="263720"/>
          </a:xfrm>
          <a:prstGeom prst="rect">
            <a:avLst/>
          </a:prstGeom>
          <a:noFill/>
          <a:ln w="9525" algn="ctr">
            <a:noFill/>
            <a:miter lim="800000"/>
            <a:headEnd/>
            <a:tailEnd/>
          </a:ln>
          <a:effectLst/>
        </p:spPr>
        <p:txBody>
          <a:bodyPr wrap="none" lIns="78293" tIns="39145" rIns="78293" bIns="39145">
            <a:spAutoFit/>
          </a:bodyPr>
          <a:lstStyle/>
          <a:p>
            <a:pPr defTabSz="784174" eaLnBrk="0" hangingPunct="0">
              <a:buClrTx/>
              <a:buFontTx/>
              <a:buNone/>
              <a:defRPr/>
            </a:pPr>
            <a:r>
              <a:rPr lang="en-US" altLang="zh-CN" sz="1200" b="0" dirty="0">
                <a:solidFill>
                  <a:srgbClr val="2D2015"/>
                </a:solidFill>
                <a:latin typeface="Arial"/>
                <a:ea typeface="ＭＳ Ｐゴシック" pitchFamily="34" charset="-128"/>
              </a:rPr>
              <a:t>Huawei Confidential </a:t>
            </a:r>
          </a:p>
        </p:txBody>
      </p:sp>
      <p:sp>
        <p:nvSpPr>
          <p:cNvPr id="8" name="Rectangle 13"/>
          <p:cNvSpPr>
            <a:spLocks noChangeArrowheads="1"/>
          </p:cNvSpPr>
          <p:nvPr/>
        </p:nvSpPr>
        <p:spPr bwMode="auto">
          <a:xfrm>
            <a:off x="9061693" y="247651"/>
            <a:ext cx="1480593" cy="294498"/>
          </a:xfrm>
          <a:prstGeom prst="rect">
            <a:avLst/>
          </a:prstGeom>
          <a:noFill/>
          <a:ln w="9525" algn="ctr">
            <a:noFill/>
            <a:miter lim="800000"/>
            <a:headEnd/>
            <a:tailEnd/>
          </a:ln>
          <a:effectLst/>
        </p:spPr>
        <p:txBody>
          <a:bodyPr wrap="none" lIns="78293" tIns="39145" rIns="78293" bIns="39145">
            <a:spAutoFit/>
          </a:bodyPr>
          <a:lstStyle/>
          <a:p>
            <a:pPr defTabSz="784174" eaLnBrk="0" hangingPunct="0">
              <a:buClrTx/>
              <a:buFontTx/>
              <a:buNone/>
              <a:defRPr/>
            </a:pPr>
            <a:r>
              <a:rPr lang="en-US" altLang="zh-CN" sz="1400" dirty="0">
                <a:solidFill>
                  <a:srgbClr val="666666"/>
                </a:solidFill>
                <a:latin typeface="Arial"/>
                <a:ea typeface="ＭＳ Ｐゴシック" pitchFamily="34" charset="-128"/>
              </a:rPr>
              <a:t>Security Level: </a:t>
            </a:r>
          </a:p>
        </p:txBody>
      </p:sp>
      <p:sp>
        <p:nvSpPr>
          <p:cNvPr id="9" name="Text Box 14"/>
          <p:cNvSpPr txBox="1">
            <a:spLocks noChangeArrowheads="1"/>
          </p:cNvSpPr>
          <p:nvPr/>
        </p:nvSpPr>
        <p:spPr bwMode="auto">
          <a:xfrm>
            <a:off x="-3694546" y="1330326"/>
            <a:ext cx="3703015" cy="3336925"/>
          </a:xfrm>
          <a:prstGeom prst="rect">
            <a:avLst/>
          </a:prstGeom>
          <a:noFill/>
          <a:ln w="9525" algn="ctr">
            <a:noFill/>
            <a:miter lim="800000"/>
            <a:headEnd/>
            <a:tailEnd/>
          </a:ln>
          <a:effectLst/>
        </p:spPr>
        <p:txBody>
          <a:bodyPr lIns="78340" tIns="39170" rIns="78340" bIns="39170">
            <a:spAutoFit/>
          </a:bodyPr>
          <a:lstStyle/>
          <a:p>
            <a:pPr algn="r" defTabSz="782638" eaLnBrk="0" hangingPunct="0">
              <a:lnSpc>
                <a:spcPct val="125000"/>
              </a:lnSpc>
              <a:buClrTx/>
              <a:buFontTx/>
              <a:buNone/>
              <a:defRPr/>
            </a:pPr>
            <a:r>
              <a:rPr lang="en-US" sz="1100" b="0" noProof="1">
                <a:solidFill>
                  <a:srgbClr val="FFFFFF"/>
                </a:solidFill>
                <a:latin typeface="FrutigerNext LT Regular" pitchFamily="34" charset="0"/>
                <a:ea typeface="MS PGothic" pitchFamily="34" charset="-128"/>
              </a:rPr>
              <a:t>Slide title</a:t>
            </a:r>
            <a:r>
              <a:rPr lang="en-US" altLang="zh-CN" sz="1100" b="0">
                <a:solidFill>
                  <a:srgbClr val="FFFFFF"/>
                </a:solidFill>
                <a:latin typeface="FrutigerNext LT Regular" pitchFamily="34" charset="0"/>
                <a:ea typeface="MS PGothic" pitchFamily="34" charset="-128"/>
              </a:rPr>
              <a:t> </a:t>
            </a:r>
            <a:r>
              <a:rPr lang="en-US" altLang="zh-CN" sz="1100" b="0">
                <a:solidFill>
                  <a:srgbClr val="FFFFFF"/>
                </a:solidFill>
                <a:latin typeface="FrutigerNext LT Regular" pitchFamily="34" charset="0"/>
                <a:ea typeface="华文细黑" pitchFamily="2" charset="-122"/>
              </a:rPr>
              <a:t>:40-47pt  </a:t>
            </a:r>
          </a:p>
          <a:p>
            <a:pPr algn="r" defTabSz="782638" eaLnBrk="0" hangingPunct="0">
              <a:lnSpc>
                <a:spcPct val="125000"/>
              </a:lnSpc>
              <a:buClrTx/>
              <a:buFontTx/>
              <a:buNone/>
              <a:defRPr/>
            </a:pPr>
            <a:r>
              <a:rPr lang="en-US" sz="1100" b="0" noProof="1">
                <a:solidFill>
                  <a:srgbClr val="FFFFFF"/>
                </a:solidFill>
                <a:latin typeface="FrutigerNext LT Regular" pitchFamily="34" charset="0"/>
                <a:ea typeface="MS PGothic" pitchFamily="34" charset="-128"/>
              </a:rPr>
              <a:t>Slide subtitle </a:t>
            </a:r>
            <a:r>
              <a:rPr lang="en-US" altLang="zh-CN" sz="1100" b="0">
                <a:solidFill>
                  <a:srgbClr val="FFFFFF"/>
                </a:solidFill>
                <a:latin typeface="FrutigerNext LT Regular" pitchFamily="34" charset="0"/>
                <a:ea typeface="华文细黑" pitchFamily="2" charset="-122"/>
              </a:rPr>
              <a:t>:26-30pt</a:t>
            </a:r>
          </a:p>
          <a:p>
            <a:pPr algn="r" defTabSz="782638" eaLnBrk="0" hangingPunct="0">
              <a:lnSpc>
                <a:spcPct val="125000"/>
              </a:lnSpc>
              <a:buClrTx/>
              <a:buFontTx/>
              <a:buNone/>
              <a:defRPr/>
            </a:pPr>
            <a:r>
              <a:rPr lang="en-US" altLang="zh-CN" sz="1100" b="0">
                <a:solidFill>
                  <a:srgbClr val="FFFFFF"/>
                </a:solidFill>
                <a:latin typeface="FrutigerNext LT Regular" pitchFamily="34" charset="0"/>
                <a:ea typeface="华文细黑" pitchFamily="2" charset="-122"/>
              </a:rPr>
              <a:t>Color::white</a:t>
            </a:r>
          </a:p>
          <a:p>
            <a:pPr algn="r" defTabSz="782638" eaLnBrk="0" hangingPunct="0">
              <a:lnSpc>
                <a:spcPct val="125000"/>
              </a:lnSpc>
              <a:buClrTx/>
              <a:buFontTx/>
              <a:buNone/>
              <a:defRPr/>
            </a:pPr>
            <a:r>
              <a:rPr lang="zh-CN" altLang="en-US" sz="1100" b="0">
                <a:solidFill>
                  <a:srgbClr val="FFFFFF"/>
                </a:solidFill>
                <a:latin typeface="FrutigerNext LT Regular" pitchFamily="34" charset="0"/>
                <a:ea typeface="MS PGothic" pitchFamily="34" charset="-128"/>
              </a:rPr>
              <a:t> </a:t>
            </a:r>
            <a:r>
              <a:rPr lang="en-US" altLang="zh-CN" sz="1100" b="0">
                <a:solidFill>
                  <a:srgbClr val="FFFFFF"/>
                </a:solidFill>
                <a:latin typeface="FrutigerNext LT Regular" pitchFamily="34" charset="0"/>
                <a:ea typeface="MS PGothic" pitchFamily="34" charset="-128"/>
              </a:rPr>
              <a:t>Corporate Font </a:t>
            </a:r>
            <a:r>
              <a:rPr lang="en-US" altLang="zh-CN" sz="1100" b="0">
                <a:solidFill>
                  <a:srgbClr val="FFFFFF"/>
                </a:solidFill>
                <a:latin typeface="FrutigerNext LT Regular" pitchFamily="34" charset="0"/>
                <a:ea typeface="华文细黑" pitchFamily="2" charset="-122"/>
              </a:rPr>
              <a:t>:</a:t>
            </a:r>
          </a:p>
          <a:p>
            <a:pPr algn="r" defTabSz="782638" eaLnBrk="0" hangingPunct="0">
              <a:lnSpc>
                <a:spcPct val="125000"/>
              </a:lnSpc>
              <a:buClrTx/>
              <a:buFontTx/>
              <a:buNone/>
              <a:defRPr/>
            </a:pPr>
            <a:r>
              <a:rPr lang="en-US" altLang="zh-CN" sz="1100" b="0">
                <a:solidFill>
                  <a:srgbClr val="FFFFFF"/>
                </a:solidFill>
                <a:latin typeface="FrutigerNext LT Regular" pitchFamily="34" charset="0"/>
                <a:ea typeface="华文细黑" pitchFamily="2" charset="-122"/>
              </a:rPr>
              <a:t>FrutigerNext LT Medium</a:t>
            </a:r>
          </a:p>
          <a:p>
            <a:pPr algn="r" defTabSz="782638" eaLnBrk="0" hangingPunct="0">
              <a:lnSpc>
                <a:spcPct val="125000"/>
              </a:lnSpc>
              <a:buClrTx/>
              <a:buFontTx/>
              <a:buNone/>
              <a:defRPr/>
            </a:pPr>
            <a:r>
              <a:rPr lang="en-US" altLang="zh-CN" sz="1100" b="0">
                <a:solidFill>
                  <a:srgbClr val="FFFFFF"/>
                </a:solidFill>
                <a:latin typeface="FrutigerNext LT Regular" pitchFamily="34" charset="0"/>
                <a:ea typeface="MS PGothic" pitchFamily="34" charset="-128"/>
              </a:rPr>
              <a:t>Font to be used by customers and </a:t>
            </a:r>
          </a:p>
          <a:p>
            <a:pPr algn="r" defTabSz="782638" eaLnBrk="0" hangingPunct="0">
              <a:lnSpc>
                <a:spcPct val="125000"/>
              </a:lnSpc>
              <a:buClrTx/>
              <a:buFontTx/>
              <a:buNone/>
              <a:defRPr/>
            </a:pPr>
            <a:r>
              <a:rPr lang="en-US" altLang="zh-CN" sz="1100" b="0">
                <a:solidFill>
                  <a:srgbClr val="FFFFFF"/>
                </a:solidFill>
                <a:latin typeface="FrutigerNext LT Regular" pitchFamily="34" charset="0"/>
                <a:ea typeface="MS PGothic" pitchFamily="34" charset="-128"/>
              </a:rPr>
              <a:t>partners </a:t>
            </a:r>
            <a:r>
              <a:rPr lang="en-US" altLang="zh-CN" sz="1100" b="0">
                <a:solidFill>
                  <a:srgbClr val="FFFFFF"/>
                </a:solidFill>
                <a:latin typeface="FrutigerNext LT Regular" pitchFamily="34" charset="0"/>
                <a:ea typeface="华文细黑" pitchFamily="2" charset="-122"/>
              </a:rPr>
              <a:t>: </a:t>
            </a:r>
          </a:p>
          <a:p>
            <a:pPr algn="r" defTabSz="782638" eaLnBrk="0" hangingPunct="0">
              <a:lnSpc>
                <a:spcPct val="125000"/>
              </a:lnSpc>
              <a:buClrTx/>
              <a:buFontTx/>
              <a:buNone/>
              <a:defRPr/>
            </a:pPr>
            <a:r>
              <a:rPr lang="en-US" altLang="zh-CN" sz="1100" b="0">
                <a:solidFill>
                  <a:srgbClr val="FFFFFF"/>
                </a:solidFill>
                <a:latin typeface="FrutigerNext LT Regular" pitchFamily="34" charset="0"/>
                <a:ea typeface="华文细黑" pitchFamily="2" charset="-122"/>
              </a:rPr>
              <a:t>Arial</a:t>
            </a:r>
            <a:endParaRPr lang="zh-CN" altLang="en-US" sz="1100" b="0">
              <a:solidFill>
                <a:srgbClr val="FFFFFF"/>
              </a:solidFill>
              <a:latin typeface="FrutigerNext LT Regular" pitchFamily="34" charset="0"/>
              <a:ea typeface="华文细黑" pitchFamily="2" charset="-122"/>
            </a:endParaRPr>
          </a:p>
          <a:p>
            <a:pPr algn="r" defTabSz="782638" eaLnBrk="0" hangingPunct="0">
              <a:lnSpc>
                <a:spcPct val="125000"/>
              </a:lnSpc>
              <a:buClrTx/>
              <a:buFontTx/>
              <a:buNone/>
              <a:defRPr/>
            </a:pPr>
            <a:endParaRPr lang="zh-CN" altLang="en-US" sz="1100" b="0">
              <a:solidFill>
                <a:srgbClr val="FFFFFF"/>
              </a:solidFill>
              <a:latin typeface="FrutigerNext LT Regular" pitchFamily="34" charset="0"/>
              <a:ea typeface="华文细黑" pitchFamily="2" charset="-122"/>
            </a:endParaRPr>
          </a:p>
          <a:p>
            <a:pPr algn="r" defTabSz="782638" eaLnBrk="0" hangingPunct="0">
              <a:lnSpc>
                <a:spcPct val="125000"/>
              </a:lnSpc>
              <a:buClrTx/>
              <a:buFontTx/>
              <a:buNone/>
              <a:defRPr/>
            </a:pPr>
            <a:endParaRPr lang="zh-CN" altLang="en-US" sz="1100" b="0">
              <a:solidFill>
                <a:srgbClr val="FFFFFF"/>
              </a:solidFill>
              <a:latin typeface="FrutigerNext LT Regular" pitchFamily="34" charset="0"/>
              <a:ea typeface="华文细黑" pitchFamily="2" charset="-122"/>
            </a:endParaRPr>
          </a:p>
          <a:p>
            <a:pPr algn="r" defTabSz="782638" eaLnBrk="0" hangingPunct="0">
              <a:lnSpc>
                <a:spcPct val="125000"/>
              </a:lnSpc>
              <a:buClrTx/>
              <a:buFontTx/>
              <a:buNone/>
              <a:defRPr/>
            </a:pPr>
            <a:endParaRPr lang="zh-CN" altLang="en-US" sz="1100" b="0">
              <a:solidFill>
                <a:srgbClr val="FFFFFF"/>
              </a:solidFill>
              <a:latin typeface="FrutigerNext LT Regular" pitchFamily="34" charset="0"/>
              <a:ea typeface="华文细黑" pitchFamily="2" charset="-122"/>
            </a:endParaRPr>
          </a:p>
          <a:p>
            <a:pPr algn="r" defTabSz="782638" eaLnBrk="0" hangingPunct="0">
              <a:lnSpc>
                <a:spcPct val="125000"/>
              </a:lnSpc>
              <a:buClrTx/>
              <a:buFontTx/>
              <a:buNone/>
              <a:defRPr/>
            </a:pPr>
            <a:endParaRPr lang="zh-CN" altLang="en-US" sz="1100" b="0">
              <a:solidFill>
                <a:srgbClr val="FFFFFF"/>
              </a:solidFill>
              <a:latin typeface="FrutigerNext LT Regular" pitchFamily="34" charset="0"/>
              <a:ea typeface="华文细黑" pitchFamily="2" charset="-122"/>
            </a:endParaRPr>
          </a:p>
          <a:p>
            <a:pPr algn="r" defTabSz="782638" eaLnBrk="0" hangingPunct="0">
              <a:lnSpc>
                <a:spcPct val="125000"/>
              </a:lnSpc>
              <a:buClrTx/>
              <a:buFontTx/>
              <a:buNone/>
              <a:defRPr/>
            </a:pPr>
            <a:endParaRPr lang="zh-CN" altLang="en-US" sz="1100" b="0">
              <a:solidFill>
                <a:srgbClr val="FFFFFF"/>
              </a:solidFill>
              <a:latin typeface="FrutigerNext LT Regular" pitchFamily="34" charset="0"/>
              <a:ea typeface="华文细黑" pitchFamily="2" charset="-122"/>
            </a:endParaRPr>
          </a:p>
          <a:p>
            <a:pPr algn="r" defTabSz="782638" eaLnBrk="0" hangingPunct="0">
              <a:lnSpc>
                <a:spcPct val="125000"/>
              </a:lnSpc>
              <a:buClrTx/>
              <a:buFontTx/>
              <a:buNone/>
              <a:defRPr/>
            </a:pPr>
            <a:endParaRPr lang="zh-CN" altLang="en-US" sz="1100" b="0">
              <a:solidFill>
                <a:srgbClr val="FFFFFF"/>
              </a:solidFill>
              <a:latin typeface="FrutigerNext LT Regular" pitchFamily="34" charset="0"/>
              <a:ea typeface="华文细黑" pitchFamily="2" charset="-122"/>
            </a:endParaRPr>
          </a:p>
          <a:p>
            <a:pPr algn="r" defTabSz="782638" eaLnBrk="0" hangingPunct="0">
              <a:lnSpc>
                <a:spcPct val="125000"/>
              </a:lnSpc>
              <a:spcBef>
                <a:spcPct val="50000"/>
              </a:spcBef>
              <a:buClrTx/>
              <a:buFontTx/>
              <a:buNone/>
              <a:defRPr/>
            </a:pPr>
            <a:endParaRPr lang="en-US" altLang="zh-CN" sz="1100" b="0">
              <a:solidFill>
                <a:srgbClr val="FFFFFF"/>
              </a:solidFill>
              <a:latin typeface="FrutigerNext LT Regular" pitchFamily="34" charset="0"/>
              <a:ea typeface="华文细黑" pitchFamily="2" charset="-122"/>
            </a:endParaRPr>
          </a:p>
        </p:txBody>
      </p:sp>
      <p:sp>
        <p:nvSpPr>
          <p:cNvPr id="10" name="Text Box 15"/>
          <p:cNvSpPr txBox="1">
            <a:spLocks noChangeArrowheads="1"/>
          </p:cNvSpPr>
          <p:nvPr/>
        </p:nvSpPr>
        <p:spPr bwMode="auto">
          <a:xfrm>
            <a:off x="9635460" y="4092576"/>
            <a:ext cx="1342352" cy="263757"/>
          </a:xfrm>
          <a:prstGeom prst="rect">
            <a:avLst/>
          </a:prstGeom>
          <a:noFill/>
          <a:ln w="9525">
            <a:noFill/>
            <a:miter lim="800000"/>
            <a:headEnd/>
            <a:tailEnd/>
          </a:ln>
        </p:spPr>
        <p:txBody>
          <a:bodyPr wrap="none" lIns="78326" tIns="39163" rIns="78326" bIns="39163">
            <a:spAutoFit/>
          </a:bodyPr>
          <a:lstStyle/>
          <a:p>
            <a:pPr defTabSz="784174" eaLnBrk="0" hangingPunct="0">
              <a:buClrTx/>
              <a:buFontTx/>
              <a:buNone/>
              <a:defRPr/>
            </a:pPr>
            <a:r>
              <a:rPr lang="en-US" altLang="zh-CN" sz="1200" b="0" dirty="0">
                <a:solidFill>
                  <a:srgbClr val="FFFFFF"/>
                </a:solidFill>
                <a:latin typeface="Arial"/>
                <a:ea typeface="ＭＳ Ｐゴシック" pitchFamily="34" charset="-128"/>
              </a:rPr>
              <a:t>www.huawei.com</a:t>
            </a:r>
          </a:p>
        </p:txBody>
      </p:sp>
      <p:sp>
        <p:nvSpPr>
          <p:cNvPr id="4098" name="Rectangle 2"/>
          <p:cNvSpPr>
            <a:spLocks noGrp="1" noChangeArrowheads="1"/>
          </p:cNvSpPr>
          <p:nvPr>
            <p:ph type="ctrTitle"/>
          </p:nvPr>
        </p:nvSpPr>
        <p:spPr>
          <a:xfrm>
            <a:off x="813012" y="1219202"/>
            <a:ext cx="7621984" cy="1470025"/>
          </a:xfrm>
        </p:spPr>
        <p:txBody>
          <a:bodyPr/>
          <a:lstStyle>
            <a:lvl1pPr>
              <a:defRPr sz="4000">
                <a:solidFill>
                  <a:schemeClr val="bg1"/>
                </a:solidFill>
              </a:defRPr>
            </a:lvl1pPr>
          </a:lstStyle>
          <a:p>
            <a:r>
              <a:rPr lang="en-US" altLang="zh-CN" smtClean="0"/>
              <a:t>Click to edit Master title style</a:t>
            </a:r>
            <a:endParaRPr lang="zh-CN" altLang="en-US"/>
          </a:p>
        </p:txBody>
      </p:sp>
      <p:sp>
        <p:nvSpPr>
          <p:cNvPr id="4099" name="Rectangle 3"/>
          <p:cNvSpPr>
            <a:spLocks noGrp="1" noChangeArrowheads="1"/>
          </p:cNvSpPr>
          <p:nvPr>
            <p:ph type="subTitle" idx="1"/>
          </p:nvPr>
        </p:nvSpPr>
        <p:spPr>
          <a:xfrm>
            <a:off x="813012" y="2974975"/>
            <a:ext cx="7926864" cy="911225"/>
          </a:xfrm>
        </p:spPr>
        <p:txBody>
          <a:bodyPr/>
          <a:lstStyle>
            <a:lvl1pPr marL="0" indent="0">
              <a:buFontTx/>
              <a:buNone/>
              <a:defRPr sz="2800" b="0">
                <a:solidFill>
                  <a:schemeClr val="bg1"/>
                </a:solidFill>
              </a:defRPr>
            </a:lvl1pPr>
          </a:lstStyle>
          <a:p>
            <a:r>
              <a:rPr lang="en-US" altLang="zh-CN" smtClean="0"/>
              <a:t>Click to edit Master subtitle style</a:t>
            </a:r>
            <a:endParaRPr lang="zh-CN" altLang="en-US"/>
          </a:p>
        </p:txBody>
      </p:sp>
      <p:sp>
        <p:nvSpPr>
          <p:cNvPr id="11" name="Rectangle 19"/>
          <p:cNvSpPr>
            <a:spLocks noGrp="1" noChangeArrowheads="1"/>
          </p:cNvSpPr>
          <p:nvPr>
            <p:ph type="dt" sz="quarter" idx="10"/>
          </p:nvPr>
        </p:nvSpPr>
        <p:spPr>
          <a:xfrm>
            <a:off x="813012" y="228600"/>
            <a:ext cx="2845541" cy="476250"/>
          </a:xfrm>
        </p:spPr>
        <p:txBody>
          <a:bodyPr lIns="91434" tIns="45717" rIns="91434" bIns="45717"/>
          <a:lstStyle>
            <a:lvl1pPr eaLnBrk="1" hangingPunct="1">
              <a:lnSpc>
                <a:spcPct val="100000"/>
              </a:lnSpc>
              <a:defRPr sz="1400">
                <a:ea typeface="宋体" pitchFamily="2" charset="-122"/>
              </a:defRPr>
            </a:lvl1pPr>
          </a:lstStyle>
          <a:p>
            <a:pPr>
              <a:defRPr/>
            </a:pPr>
            <a:endParaRPr lang="en-US" altLang="zh-CN">
              <a:solidFill>
                <a:srgbClr val="2D2015"/>
              </a:solidFill>
            </a:endParaRPr>
          </a:p>
        </p:txBody>
      </p:sp>
    </p:spTree>
    <p:extLst>
      <p:ext uri="{BB962C8B-B14F-4D97-AF65-F5344CB8AC3E}">
        <p14:creationId xmlns:p14="http://schemas.microsoft.com/office/powerpoint/2010/main" xmlns="" val="150941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25"/>
          <p:cNvSpPr>
            <a:spLocks noGrp="1" noChangeArrowheads="1"/>
          </p:cNvSpPr>
          <p:nvPr>
            <p:ph type="dt" sz="half" idx="10"/>
          </p:nvPr>
        </p:nvSpPr>
        <p:spPr>
          <a:ln/>
        </p:spPr>
        <p:txBody>
          <a:bodyPr/>
          <a:lstStyle>
            <a:lvl1pPr>
              <a:defRPr/>
            </a:lvl1pPr>
          </a:lstStyle>
          <a:p>
            <a:pPr>
              <a:defRPr/>
            </a:pPr>
            <a:r>
              <a:rPr lang="de-DE" altLang="zh-CN">
                <a:solidFill>
                  <a:srgbClr val="2D2015"/>
                </a:solidFill>
              </a:rPr>
              <a:t>Page </a:t>
            </a:r>
            <a:fld id="{DF0CEF8D-27EF-4A35-8E9C-6E5D8425EB5C}" type="slidenum">
              <a:rPr lang="de-DE" altLang="zh-CN">
                <a:solidFill>
                  <a:srgbClr val="2D2015"/>
                </a:solidFill>
              </a:rPr>
              <a:pPr>
                <a:defRPr/>
              </a:pPr>
              <a:t>‹#›</a:t>
            </a:fld>
            <a:endParaRPr lang="en-GB" altLang="zh-CN">
              <a:solidFill>
                <a:srgbClr val="2D2015"/>
              </a:solidFill>
            </a:endParaRPr>
          </a:p>
        </p:txBody>
      </p:sp>
    </p:spTree>
    <p:extLst>
      <p:ext uri="{BB962C8B-B14F-4D97-AF65-F5344CB8AC3E}">
        <p14:creationId xmlns:p14="http://schemas.microsoft.com/office/powerpoint/2010/main" xmlns="" val="21443573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4.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3.pn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0" name="Picture 6" descr="C:\Users\z00205060\Desktop\Open Cloud Summit 2014-01.jpg"/>
          <p:cNvPicPr>
            <a:picLocks noChangeAspect="1" noChangeArrowheads="1"/>
          </p:cNvPicPr>
          <p:nvPr userDrawn="1"/>
        </p:nvPicPr>
        <p:blipFill>
          <a:blip r:embed="rId3" cstate="print"/>
          <a:srcRect b="2276"/>
          <a:stretch>
            <a:fillRect/>
          </a:stretch>
        </p:blipFill>
        <p:spPr bwMode="auto">
          <a:xfrm>
            <a:off x="0" y="155112"/>
            <a:ext cx="12195175" cy="6702888"/>
          </a:xfrm>
          <a:prstGeom prst="rect">
            <a:avLst/>
          </a:prstGeom>
          <a:noFill/>
        </p:spPr>
      </p:pic>
      <p:sp>
        <p:nvSpPr>
          <p:cNvPr id="16" name="Text Box 5"/>
          <p:cNvSpPr txBox="1">
            <a:spLocks noChangeArrowheads="1"/>
          </p:cNvSpPr>
          <p:nvPr userDrawn="1"/>
        </p:nvSpPr>
        <p:spPr bwMode="auto">
          <a:xfrm>
            <a:off x="856498" y="6467468"/>
            <a:ext cx="2640788" cy="215444"/>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ClrTx/>
              <a:buFontTx/>
              <a:buNone/>
              <a:defRPr/>
            </a:pPr>
            <a:r>
              <a:rPr lang="en-US" altLang="zh-CN" sz="1400" b="0" dirty="0" smtClean="0">
                <a:solidFill>
                  <a:schemeClr val="tx1">
                    <a:lumMod val="65000"/>
                    <a:lumOff val="35000"/>
                  </a:schemeClr>
                </a:solidFill>
                <a:latin typeface="FrutigerNext LT Light" pitchFamily="34" charset="0"/>
                <a:ea typeface="MS PGothic" pitchFamily="34" charset="-128"/>
              </a:rPr>
              <a:t>HUAWEI TECHNOLOGIES CO., LTD.</a:t>
            </a:r>
          </a:p>
        </p:txBody>
      </p:sp>
      <p:pic>
        <p:nvPicPr>
          <p:cNvPr id="17" name="Picture 77" descr="Logo"/>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10949288" y="469437"/>
            <a:ext cx="706438"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56417782"/>
      </p:ext>
    </p:extLst>
  </p:cSld>
  <p:clrMap bg1="lt1" tx1="dk1" bg2="lt2" tx2="dk2" accent1="accent1" accent2="accent2" accent3="accent3" accent4="accent4" accent5="accent5" accent6="accent6" hlink="hlink" folHlink="folHlink"/>
  <p:sldLayoutIdLst>
    <p:sldLayoutId id="2147483744"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333333"/>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userDrawn="1"/>
        </p:nvSpPr>
        <p:spPr bwMode="auto">
          <a:xfrm>
            <a:off x="11727586" y="6535881"/>
            <a:ext cx="533688" cy="207817"/>
          </a:xfrm>
          <a:prstGeom prst="rect">
            <a:avLst/>
          </a:prstGeom>
          <a:noFill/>
          <a:ln w="9525">
            <a:noFill/>
            <a:miter lim="800000"/>
            <a:headEnd/>
            <a:tailEnd/>
          </a:ln>
          <a:effectLst/>
        </p:spPr>
        <p:txBody>
          <a:bodyPr lIns="0" tIns="0" rIns="0" bIns="0"/>
          <a:lstStyle/>
          <a:p>
            <a:pPr defTabSz="784225" eaLnBrk="0" hangingPunct="0">
              <a:lnSpc>
                <a:spcPct val="85000"/>
              </a:lnSpc>
              <a:buClrTx/>
              <a:buFontTx/>
              <a:buNone/>
            </a:pPr>
            <a:fld id="{E68EC476-442B-4BB7-9603-F1440C241F3D}" type="slidenum">
              <a:rPr lang="de-DE" altLang="zh-CN" sz="1400" b="0" smtClean="0">
                <a:solidFill>
                  <a:schemeClr val="bg1">
                    <a:lumMod val="75000"/>
                  </a:schemeClr>
                </a:solidFill>
                <a:latin typeface="Courier New" panose="02070309020205020404" pitchFamily="49" charset="0"/>
                <a:ea typeface="MS PGothic" pitchFamily="34" charset="-128"/>
                <a:cs typeface="Courier New" panose="02070309020205020404" pitchFamily="49" charset="0"/>
              </a:rPr>
              <a:pPr defTabSz="784225" eaLnBrk="0" hangingPunct="0">
                <a:lnSpc>
                  <a:spcPct val="85000"/>
                </a:lnSpc>
                <a:buClrTx/>
                <a:buFontTx/>
                <a:buNone/>
              </a:pPr>
              <a:t>‹#›</a:t>
            </a:fld>
            <a:endParaRPr lang="de-DE" sz="1400" b="0" dirty="0">
              <a:solidFill>
                <a:schemeClr val="bg1">
                  <a:lumMod val="75000"/>
                </a:scheme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userDrawn="1"/>
        </p:nvPicPr>
        <p:blipFill>
          <a:blip r:embed="rId8" cstate="screen"/>
          <a:srcRect/>
          <a:stretch>
            <a:fillRect/>
          </a:stretch>
        </p:blipFill>
        <p:spPr bwMode="auto">
          <a:xfrm>
            <a:off x="73553" y="6430961"/>
            <a:ext cx="1309192" cy="3127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755" r:id="rId2"/>
    <p:sldLayoutId id="2147483756" r:id="rId3"/>
    <p:sldLayoutId id="2147483757" r:id="rId4"/>
    <p:sldLayoutId id="2147483758" r:id="rId5"/>
    <p:sldLayoutId id="2147483767" r:id="rId6"/>
  </p:sldLayoutIdLst>
  <p:timing>
    <p:tnLst>
      <p:par>
        <p:cTn id="1" dur="indefinite" restart="never" nodeType="tmRoot"/>
      </p:par>
    </p:tnLst>
  </p:timing>
  <p:txStyles>
    <p:titleStyle>
      <a:lvl1pPr algn="l" rtl="0" eaLnBrk="1" fontAlgn="base" hangingPunct="1">
        <a:spcBef>
          <a:spcPct val="0"/>
        </a:spcBef>
        <a:spcAft>
          <a:spcPct val="0"/>
        </a:spcAft>
        <a:defRPr sz="48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9pPr>
    </p:titleStyle>
    <p:bodyStyle>
      <a:lvl1pPr marL="342900" indent="-342900" algn="l" rtl="0" eaLnBrk="1" fontAlgn="base" hangingPunct="1">
        <a:lnSpc>
          <a:spcPct val="125000"/>
        </a:lnSpc>
        <a:spcBef>
          <a:spcPct val="20000"/>
        </a:spcBef>
        <a:spcAft>
          <a:spcPct val="0"/>
        </a:spcAft>
        <a:buClr>
          <a:schemeClr val="tx2"/>
        </a:buClr>
        <a:buNone/>
        <a:defRPr sz="3200" b="0">
          <a:solidFill>
            <a:schemeClr val="tx1">
              <a:lumMod val="75000"/>
              <a:lumOff val="25000"/>
            </a:schemeClr>
          </a:solidFill>
          <a:latin typeface="微软雅黑" pitchFamily="34" charset="-122"/>
          <a:ea typeface="微软雅黑" pitchFamily="34" charset="-122"/>
          <a:cs typeface="+mn-cs"/>
        </a:defRPr>
      </a:lvl1pPr>
      <a:lvl2pPr marL="742950" indent="-285750" algn="l" rtl="0" eaLnBrk="1" fontAlgn="base" hangingPunct="1">
        <a:lnSpc>
          <a:spcPct val="125000"/>
        </a:lnSpc>
        <a:spcBef>
          <a:spcPct val="20000"/>
        </a:spcBef>
        <a:spcAft>
          <a:spcPct val="0"/>
        </a:spcAft>
        <a:buFont typeface="Arial" charset="0"/>
        <a:buNone/>
        <a:defRPr sz="2800" b="0">
          <a:solidFill>
            <a:schemeClr val="tx1">
              <a:lumMod val="75000"/>
              <a:lumOff val="25000"/>
            </a:schemeClr>
          </a:solidFill>
          <a:latin typeface="微软雅黑" pitchFamily="34" charset="-122"/>
          <a:ea typeface="微软雅黑" pitchFamily="34" charset="-122"/>
          <a:cs typeface="+mn-cs"/>
        </a:defRPr>
      </a:lvl2pPr>
      <a:lvl3pPr marL="1143000" indent="-228600" algn="l" rtl="0" eaLnBrk="1" fontAlgn="base" hangingPunct="1">
        <a:lnSpc>
          <a:spcPct val="125000"/>
        </a:lnSpc>
        <a:spcBef>
          <a:spcPct val="20000"/>
        </a:spcBef>
        <a:spcAft>
          <a:spcPct val="0"/>
        </a:spcAft>
        <a:buFont typeface="FrutigerNext LT Medium" pitchFamily="34" charset="0"/>
        <a:buNone/>
        <a:defRPr sz="2400" b="0">
          <a:solidFill>
            <a:schemeClr val="tx1">
              <a:lumMod val="75000"/>
              <a:lumOff val="25000"/>
            </a:schemeClr>
          </a:solidFill>
          <a:latin typeface="微软雅黑" pitchFamily="34" charset="-122"/>
          <a:ea typeface="微软雅黑" pitchFamily="34" charset="-122"/>
          <a:cs typeface="+mn-cs"/>
        </a:defRPr>
      </a:lvl3pPr>
      <a:lvl4pPr marL="1600200" indent="-228600" algn="l" rtl="0" eaLnBrk="1" fontAlgn="base" hangingPunct="1">
        <a:lnSpc>
          <a:spcPct val="125000"/>
        </a:lnSpc>
        <a:spcBef>
          <a:spcPct val="20000"/>
        </a:spcBef>
        <a:spcAft>
          <a:spcPct val="0"/>
        </a:spcAft>
        <a:buNone/>
        <a:defRPr sz="2000" b="0">
          <a:solidFill>
            <a:schemeClr val="tx1">
              <a:lumMod val="75000"/>
              <a:lumOff val="25000"/>
            </a:schemeClr>
          </a:solidFill>
          <a:latin typeface="微软雅黑" pitchFamily="34" charset="-122"/>
          <a:ea typeface="微软雅黑" pitchFamily="34" charset="-122"/>
          <a:cs typeface="+mn-cs"/>
        </a:defRPr>
      </a:lvl4pPr>
      <a:lvl5pPr marL="2057400" indent="-228600" algn="l" rtl="0" eaLnBrk="1" fontAlgn="base" hangingPunct="1">
        <a:lnSpc>
          <a:spcPct val="125000"/>
        </a:lnSpc>
        <a:spcBef>
          <a:spcPct val="20000"/>
        </a:spcBef>
        <a:spcAft>
          <a:spcPct val="0"/>
        </a:spcAft>
        <a:buFont typeface="Arial" charset="0"/>
        <a:buNone/>
        <a:defRPr sz="2000" b="0">
          <a:solidFill>
            <a:schemeClr val="tx1">
              <a:lumMod val="75000"/>
              <a:lumOff val="25000"/>
            </a:schemeClr>
          </a:solidFill>
          <a:latin typeface="微软雅黑" pitchFamily="34" charset="-122"/>
          <a:ea typeface="微软雅黑" pitchFamily="34" charset="-122"/>
          <a:cs typeface="+mn-cs"/>
        </a:defRPr>
      </a:lvl5pPr>
      <a:lvl6pPr marL="2514600" indent="-228600" algn="l" rtl="0" eaLnBrk="1" fontAlgn="base" hangingPunct="1">
        <a:lnSpc>
          <a:spcPct val="125000"/>
        </a:lnSpc>
        <a:spcBef>
          <a:spcPct val="20000"/>
        </a:spcBef>
        <a:spcAft>
          <a:spcPct val="0"/>
        </a:spcAft>
        <a:buFont typeface="Arial" charset="0"/>
        <a:buChar char="~"/>
        <a:defRPr sz="2000">
          <a:solidFill>
            <a:srgbClr val="808080"/>
          </a:solidFill>
          <a:latin typeface="+mn-lt"/>
          <a:ea typeface="+mn-ea"/>
          <a:cs typeface="+mn-cs"/>
        </a:defRPr>
      </a:lvl6pPr>
      <a:lvl7pPr marL="2971800" indent="-228600" algn="l" rtl="0" eaLnBrk="1" fontAlgn="base" hangingPunct="1">
        <a:lnSpc>
          <a:spcPct val="125000"/>
        </a:lnSpc>
        <a:spcBef>
          <a:spcPct val="20000"/>
        </a:spcBef>
        <a:spcAft>
          <a:spcPct val="0"/>
        </a:spcAft>
        <a:buFont typeface="Arial" charset="0"/>
        <a:buChar char="~"/>
        <a:defRPr sz="2000">
          <a:solidFill>
            <a:srgbClr val="808080"/>
          </a:solidFill>
          <a:latin typeface="+mn-lt"/>
          <a:ea typeface="+mn-ea"/>
          <a:cs typeface="+mn-cs"/>
        </a:defRPr>
      </a:lvl7pPr>
      <a:lvl8pPr marL="3429000" indent="-228600" algn="l" rtl="0" eaLnBrk="1" fontAlgn="base" hangingPunct="1">
        <a:lnSpc>
          <a:spcPct val="125000"/>
        </a:lnSpc>
        <a:spcBef>
          <a:spcPct val="20000"/>
        </a:spcBef>
        <a:spcAft>
          <a:spcPct val="0"/>
        </a:spcAft>
        <a:buFont typeface="Arial" charset="0"/>
        <a:buChar char="~"/>
        <a:defRPr sz="2000">
          <a:solidFill>
            <a:srgbClr val="808080"/>
          </a:solidFill>
          <a:latin typeface="+mn-lt"/>
          <a:ea typeface="+mn-ea"/>
          <a:cs typeface="+mn-cs"/>
        </a:defRPr>
      </a:lvl8pPr>
      <a:lvl9pPr marL="3886200" indent="-228600" algn="l" rtl="0" eaLnBrk="1" fontAlgn="base" hangingPunct="1">
        <a:lnSpc>
          <a:spcPct val="125000"/>
        </a:lnSpc>
        <a:spcBef>
          <a:spcPct val="20000"/>
        </a:spcBef>
        <a:spcAft>
          <a:spcPct val="0"/>
        </a:spcAft>
        <a:buFont typeface="Arial" charset="0"/>
        <a:buChar char="~"/>
        <a:defRPr sz="2000">
          <a:solidFill>
            <a:srgbClr val="80808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ext Box 16"/>
          <p:cNvSpPr txBox="1">
            <a:spLocks noChangeArrowheads="1"/>
          </p:cNvSpPr>
          <p:nvPr userDrawn="1"/>
        </p:nvSpPr>
        <p:spPr bwMode="auto">
          <a:xfrm>
            <a:off x="3767842" y="2228447"/>
            <a:ext cx="4997458" cy="1015663"/>
          </a:xfrm>
          <a:prstGeom prst="rect">
            <a:avLst/>
          </a:prstGeom>
          <a:noFill/>
          <a:ln w="9525">
            <a:noFill/>
            <a:miter lim="800000"/>
            <a:headEnd/>
            <a:tailEnd/>
          </a:ln>
        </p:spPr>
        <p:txBody>
          <a:bodyPr wrap="none">
            <a:spAutoFit/>
          </a:bodyPr>
          <a:lstStyle/>
          <a:p>
            <a:pPr eaLnBrk="0" hangingPunct="0">
              <a:buClrTx/>
              <a:buFontTx/>
              <a:buNone/>
            </a:pPr>
            <a:r>
              <a:rPr lang="en-US" altLang="zh-CN" sz="6000" b="1" dirty="0" smtClean="0">
                <a:solidFill>
                  <a:srgbClr val="CC0000"/>
                </a:solidFill>
                <a:latin typeface="微软雅黑" panose="020B0503020204020204" pitchFamily="34" charset="-122"/>
                <a:ea typeface="微软雅黑" panose="020B0503020204020204" pitchFamily="34" charset="-122"/>
              </a:rPr>
              <a:t>THANK YOU</a:t>
            </a:r>
            <a:endParaRPr lang="en-US" altLang="zh-CN" sz="6000" b="1" dirty="0">
              <a:solidFill>
                <a:srgbClr val="CC0000"/>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1482685" y="4508390"/>
            <a:ext cx="9182099" cy="138499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600"/>
              </a:spcAft>
              <a:buClrTx/>
              <a:buSzTx/>
              <a:buFontTx/>
              <a:buNone/>
              <a:tabLst/>
              <a:defRPr/>
            </a:pP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Copyright©2015 Huawei Technologies Co., Ltd. All Rights Reserved.</a:t>
            </a:r>
            <a:endParaRPr kumimoji="0" lang="zh-CN" altLang="zh-CN" sz="14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3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9pPr>
    </p:titleStyle>
    <p:body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3012" y="274638"/>
            <a:ext cx="10061019" cy="1143000"/>
          </a:xfrm>
          <a:prstGeom prst="rect">
            <a:avLst/>
          </a:prstGeom>
          <a:noFill/>
          <a:ln w="9525">
            <a:noFill/>
            <a:miter lim="800000"/>
            <a:headEnd/>
            <a:tailEnd/>
          </a:ln>
        </p:spPr>
        <p:txBody>
          <a:bodyPr vert="horz" wrap="square" lIns="91434" tIns="45717" rIns="91434" bIns="45717"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813012" y="1646238"/>
            <a:ext cx="10061019" cy="4125912"/>
          </a:xfrm>
          <a:prstGeom prst="rect">
            <a:avLst/>
          </a:prstGeom>
          <a:noFill/>
          <a:ln w="9525">
            <a:noFill/>
            <a:miter lim="800000"/>
            <a:headEnd/>
            <a:tailEnd/>
          </a:ln>
        </p:spPr>
        <p:txBody>
          <a:bodyPr vert="horz" wrap="square" lIns="91434" tIns="45717" rIns="91434" bIns="4571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22" descr="dd"/>
          <p:cNvPicPr>
            <a:picLocks noChangeAspect="1" noChangeArrowheads="1"/>
          </p:cNvPicPr>
          <p:nvPr/>
        </p:nvPicPr>
        <p:blipFill>
          <a:blip r:embed="rId14" cstate="print"/>
          <a:srcRect/>
          <a:stretch>
            <a:fillRect/>
          </a:stretch>
        </p:blipFill>
        <p:spPr bwMode="auto">
          <a:xfrm>
            <a:off x="0" y="6221414"/>
            <a:ext cx="12203644" cy="636587"/>
          </a:xfrm>
          <a:prstGeom prst="rect">
            <a:avLst/>
          </a:prstGeom>
          <a:noFill/>
          <a:ln w="9525">
            <a:noFill/>
            <a:miter lim="800000"/>
            <a:headEnd/>
            <a:tailEnd/>
          </a:ln>
        </p:spPr>
      </p:pic>
      <p:sp>
        <p:nvSpPr>
          <p:cNvPr id="1047" name="Text Box 23"/>
          <p:cNvSpPr txBox="1">
            <a:spLocks noChangeArrowheads="1"/>
          </p:cNvSpPr>
          <p:nvPr/>
        </p:nvSpPr>
        <p:spPr bwMode="auto">
          <a:xfrm>
            <a:off x="870178" y="6426201"/>
            <a:ext cx="2757611" cy="263757"/>
          </a:xfrm>
          <a:prstGeom prst="rect">
            <a:avLst/>
          </a:prstGeom>
          <a:noFill/>
          <a:ln w="9525">
            <a:noFill/>
            <a:miter lim="800000"/>
            <a:headEnd/>
            <a:tailEnd/>
          </a:ln>
        </p:spPr>
        <p:txBody>
          <a:bodyPr wrap="none" lIns="78326" tIns="39163" rIns="78326" bIns="39163">
            <a:spAutoFit/>
          </a:bodyPr>
          <a:lstStyle/>
          <a:p>
            <a:pPr defTabSz="782638" eaLnBrk="0" hangingPunct="0">
              <a:buClrTx/>
              <a:buFontTx/>
              <a:buNone/>
              <a:defRPr/>
            </a:pPr>
            <a:r>
              <a:rPr lang="en-US" altLang="zh-CN" sz="1200" b="0">
                <a:solidFill>
                  <a:srgbClr val="2D2015"/>
                </a:solidFill>
                <a:latin typeface="Arial"/>
                <a:ea typeface="MS PGothic" pitchFamily="34" charset="-128"/>
              </a:rPr>
              <a:t>HUAWEI TECHNOLOGIES CO., LTD.</a:t>
            </a:r>
            <a:endParaRPr lang="en-US" altLang="zh-CN" sz="2100" b="0">
              <a:solidFill>
                <a:srgbClr val="2D2015"/>
              </a:solidFill>
              <a:latin typeface="Arial"/>
              <a:ea typeface="MS PGothic" pitchFamily="34" charset="-128"/>
            </a:endParaRPr>
          </a:p>
        </p:txBody>
      </p:sp>
      <p:pic>
        <p:nvPicPr>
          <p:cNvPr id="1030" name="Picture 24" descr="8"/>
          <p:cNvPicPr>
            <a:picLocks noChangeAspect="1" noChangeArrowheads="1"/>
          </p:cNvPicPr>
          <p:nvPr/>
        </p:nvPicPr>
        <p:blipFill>
          <a:blip r:embed="rId15" cstate="print"/>
          <a:srcRect/>
          <a:stretch>
            <a:fillRect/>
          </a:stretch>
        </p:blipFill>
        <p:spPr bwMode="auto">
          <a:xfrm>
            <a:off x="10014441" y="6400800"/>
            <a:ext cx="1748822" cy="311150"/>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8483693" y="6477000"/>
            <a:ext cx="2796844"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bg2"/>
                </a:solidFill>
                <a:ea typeface="MS PGothic" pitchFamily="34" charset="-128"/>
                <a:cs typeface="+mn-cs"/>
              </a:defRPr>
            </a:lvl1pPr>
          </a:lstStyle>
          <a:p>
            <a:pPr>
              <a:buClrTx/>
              <a:buFontTx/>
              <a:buNone/>
              <a:defRPr/>
            </a:pPr>
            <a:r>
              <a:rPr lang="de-DE" altLang="zh-CN" b="0">
                <a:solidFill>
                  <a:srgbClr val="2D2015"/>
                </a:solidFill>
                <a:latin typeface="Arial"/>
              </a:rPr>
              <a:t>Page </a:t>
            </a:r>
            <a:fld id="{788689EB-3A3A-4036-9494-3EED1D17D72B}" type="slidenum">
              <a:rPr lang="de-DE" altLang="zh-CN" b="0">
                <a:solidFill>
                  <a:srgbClr val="2D2015"/>
                </a:solidFill>
                <a:latin typeface="Arial"/>
              </a:rPr>
              <a:pPr>
                <a:buClrTx/>
                <a:buFontTx/>
                <a:buNone/>
                <a:defRPr/>
              </a:pPr>
              <a:t>‹#›</a:t>
            </a:fld>
            <a:endParaRPr lang="en-GB" altLang="zh-CN" b="0">
              <a:solidFill>
                <a:srgbClr val="2D2015"/>
              </a:solidFill>
              <a:latin typeface="Arial"/>
            </a:endParaRPr>
          </a:p>
        </p:txBody>
      </p:sp>
      <p:sp>
        <p:nvSpPr>
          <p:cNvPr id="1050" name="Rectangle 26"/>
          <p:cNvSpPr>
            <a:spLocks noChangeArrowheads="1"/>
          </p:cNvSpPr>
          <p:nvPr/>
        </p:nvSpPr>
        <p:spPr bwMode="auto">
          <a:xfrm>
            <a:off x="5191418" y="6423026"/>
            <a:ext cx="1562346" cy="263720"/>
          </a:xfrm>
          <a:prstGeom prst="rect">
            <a:avLst/>
          </a:prstGeom>
          <a:noFill/>
          <a:ln w="9525" algn="ctr">
            <a:noFill/>
            <a:miter lim="800000"/>
            <a:headEnd/>
            <a:tailEnd/>
          </a:ln>
          <a:effectLst/>
        </p:spPr>
        <p:txBody>
          <a:bodyPr wrap="none" lIns="78293" tIns="39145" rIns="78293" bIns="39145">
            <a:spAutoFit/>
          </a:bodyPr>
          <a:lstStyle/>
          <a:p>
            <a:pPr defTabSz="784174" eaLnBrk="0" hangingPunct="0">
              <a:buClrTx/>
              <a:buFontTx/>
              <a:buNone/>
              <a:defRPr/>
            </a:pPr>
            <a:r>
              <a:rPr lang="en-US" altLang="zh-CN" sz="1200" b="0" dirty="0">
                <a:solidFill>
                  <a:srgbClr val="2D2015"/>
                </a:solidFill>
                <a:latin typeface="Arial"/>
                <a:ea typeface="ＭＳ Ｐゴシック" pitchFamily="34" charset="-128"/>
              </a:rPr>
              <a:t>Huawei Confidential </a:t>
            </a:r>
          </a:p>
        </p:txBody>
      </p:sp>
      <p:sp>
        <p:nvSpPr>
          <p:cNvPr id="1190" name="Rectangle 166"/>
          <p:cNvSpPr>
            <a:spLocks noChangeArrowheads="1"/>
          </p:cNvSpPr>
          <p:nvPr/>
        </p:nvSpPr>
        <p:spPr bwMode="auto">
          <a:xfrm>
            <a:off x="12362436" y="3429000"/>
            <a:ext cx="1225868" cy="369888"/>
          </a:xfrm>
          <a:prstGeom prst="rect">
            <a:avLst/>
          </a:prstGeom>
          <a:solidFill>
            <a:srgbClr val="FFFFFF"/>
          </a:solidFill>
          <a:ln w="9525" algn="ctr">
            <a:noFill/>
            <a:miter lim="800000"/>
            <a:headEnd/>
            <a:tailEnd/>
          </a:ln>
          <a:effectLst/>
        </p:spPr>
        <p:txBody>
          <a:bodyPr lIns="91419" tIns="45709" rIns="91419" bIns="45709" anchor="ctr">
            <a:spAutoFit/>
          </a:bodyPr>
          <a:lstStyle/>
          <a:p>
            <a:pPr>
              <a:buClrTx/>
              <a:buFontTx/>
              <a:buNone/>
              <a:defRPr/>
            </a:pPr>
            <a:endParaRPr lang="zh-CN" altLang="en-US" b="0">
              <a:solidFill>
                <a:srgbClr val="B2B2B2"/>
              </a:solidFill>
              <a:latin typeface="Arial"/>
            </a:endParaRPr>
          </a:p>
        </p:txBody>
      </p:sp>
      <p:grpSp>
        <p:nvGrpSpPr>
          <p:cNvPr id="2" name="Group 169"/>
          <p:cNvGrpSpPr>
            <a:grpSpLocks/>
          </p:cNvGrpSpPr>
          <p:nvPr/>
        </p:nvGrpSpPr>
        <p:grpSpPr bwMode="auto">
          <a:xfrm>
            <a:off x="12476766" y="3789363"/>
            <a:ext cx="986624"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3" name="Group 174"/>
          <p:cNvGrpSpPr>
            <a:grpSpLocks/>
          </p:cNvGrpSpPr>
          <p:nvPr/>
        </p:nvGrpSpPr>
        <p:grpSpPr bwMode="auto">
          <a:xfrm>
            <a:off x="12476766" y="4005263"/>
            <a:ext cx="986624"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4" name="Group 179"/>
          <p:cNvGrpSpPr>
            <a:grpSpLocks/>
          </p:cNvGrpSpPr>
          <p:nvPr/>
        </p:nvGrpSpPr>
        <p:grpSpPr bwMode="auto">
          <a:xfrm>
            <a:off x="12476766" y="4221163"/>
            <a:ext cx="986624"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5" name="Group 184"/>
          <p:cNvGrpSpPr>
            <a:grpSpLocks/>
          </p:cNvGrpSpPr>
          <p:nvPr/>
        </p:nvGrpSpPr>
        <p:grpSpPr bwMode="auto">
          <a:xfrm>
            <a:off x="12476766" y="3573463"/>
            <a:ext cx="986624"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6" name="Group 189"/>
          <p:cNvGrpSpPr>
            <a:grpSpLocks/>
          </p:cNvGrpSpPr>
          <p:nvPr/>
        </p:nvGrpSpPr>
        <p:grpSpPr bwMode="auto">
          <a:xfrm>
            <a:off x="12476766" y="4581526"/>
            <a:ext cx="986624"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7" name="Group 194"/>
          <p:cNvGrpSpPr>
            <a:grpSpLocks/>
          </p:cNvGrpSpPr>
          <p:nvPr/>
        </p:nvGrpSpPr>
        <p:grpSpPr bwMode="auto">
          <a:xfrm>
            <a:off x="12476766" y="4797426"/>
            <a:ext cx="986624"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8" name="Group 199"/>
          <p:cNvGrpSpPr>
            <a:grpSpLocks/>
          </p:cNvGrpSpPr>
          <p:nvPr/>
        </p:nvGrpSpPr>
        <p:grpSpPr bwMode="auto">
          <a:xfrm>
            <a:off x="12476766" y="5013326"/>
            <a:ext cx="986624"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9" name="Group 204"/>
          <p:cNvGrpSpPr>
            <a:grpSpLocks/>
          </p:cNvGrpSpPr>
          <p:nvPr/>
        </p:nvGrpSpPr>
        <p:grpSpPr bwMode="auto">
          <a:xfrm>
            <a:off x="12476766" y="5373688"/>
            <a:ext cx="986624"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10" name="Group 209"/>
          <p:cNvGrpSpPr>
            <a:grpSpLocks/>
          </p:cNvGrpSpPr>
          <p:nvPr/>
        </p:nvGrpSpPr>
        <p:grpSpPr bwMode="auto">
          <a:xfrm>
            <a:off x="12476766" y="5589588"/>
            <a:ext cx="986624"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11" name="Group 214"/>
          <p:cNvGrpSpPr>
            <a:grpSpLocks/>
          </p:cNvGrpSpPr>
          <p:nvPr/>
        </p:nvGrpSpPr>
        <p:grpSpPr bwMode="auto">
          <a:xfrm>
            <a:off x="12476766" y="5805488"/>
            <a:ext cx="986624"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12" name="Group 219"/>
          <p:cNvGrpSpPr>
            <a:grpSpLocks/>
          </p:cNvGrpSpPr>
          <p:nvPr/>
        </p:nvGrpSpPr>
        <p:grpSpPr bwMode="auto">
          <a:xfrm>
            <a:off x="12476766" y="6165851"/>
            <a:ext cx="986624"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13" name="Group 224"/>
          <p:cNvGrpSpPr>
            <a:grpSpLocks/>
          </p:cNvGrpSpPr>
          <p:nvPr/>
        </p:nvGrpSpPr>
        <p:grpSpPr bwMode="auto">
          <a:xfrm>
            <a:off x="12476766" y="6391276"/>
            <a:ext cx="986624"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grpSp>
        <p:nvGrpSpPr>
          <p:cNvPr id="14" name="Group 229"/>
          <p:cNvGrpSpPr>
            <a:grpSpLocks/>
          </p:cNvGrpSpPr>
          <p:nvPr/>
        </p:nvGrpSpPr>
        <p:grpSpPr bwMode="auto">
          <a:xfrm>
            <a:off x="12476766" y="6615113"/>
            <a:ext cx="986624"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buClrTx/>
                <a:buFontTx/>
                <a:buNone/>
                <a:defRPr/>
              </a:pPr>
              <a:endParaRPr lang="zh-CN" altLang="en-US" b="0">
                <a:solidFill>
                  <a:srgbClr val="B2B2B2"/>
                </a:solidFill>
                <a:latin typeface="Arial"/>
              </a:endParaRPr>
            </a:p>
          </p:txBody>
        </p:sp>
      </p:grpSp>
      <p:sp>
        <p:nvSpPr>
          <p:cNvPr id="1262" name="Rectangle 238"/>
          <p:cNvSpPr>
            <a:spLocks noChangeArrowheads="1"/>
          </p:cNvSpPr>
          <p:nvPr/>
        </p:nvSpPr>
        <p:spPr bwMode="auto">
          <a:xfrm>
            <a:off x="-2460206" y="527050"/>
            <a:ext cx="2460207" cy="4198938"/>
          </a:xfrm>
          <a:prstGeom prst="rect">
            <a:avLst/>
          </a:prstGeom>
          <a:noFill/>
          <a:ln w="9525">
            <a:noFill/>
            <a:miter lim="800000"/>
            <a:headEnd/>
            <a:tailEnd/>
          </a:ln>
          <a:effectLst/>
        </p:spPr>
        <p:txBody>
          <a:bodyPr lIns="78326" tIns="39163" rIns="78326" bIns="39163"/>
          <a:lstStyle/>
          <a:p>
            <a:pPr marL="341313" indent="-341313" algn="r">
              <a:lnSpc>
                <a:spcPct val="85000"/>
              </a:lnSpc>
              <a:spcBef>
                <a:spcPct val="20000"/>
              </a:spcBef>
              <a:buClr>
                <a:srgbClr val="B2B2B2"/>
              </a:buClr>
              <a:buFontTx/>
              <a:buNone/>
              <a:defRPr/>
            </a:pPr>
            <a:r>
              <a:rPr lang="en-US" sz="1000" b="0" noProof="1">
                <a:solidFill>
                  <a:srgbClr val="FFFFFF"/>
                </a:solidFill>
                <a:latin typeface="Arial"/>
              </a:rPr>
              <a:t>Slide title</a:t>
            </a:r>
            <a:r>
              <a:rPr lang="en-US" altLang="zh-CN" sz="1000">
                <a:solidFill>
                  <a:srgbClr val="2D2015"/>
                </a:solidFill>
                <a:latin typeface="Arial"/>
              </a:rPr>
              <a:t> </a:t>
            </a:r>
            <a:r>
              <a:rPr lang="en-US" altLang="zh-CN" sz="1000" b="0">
                <a:solidFill>
                  <a:srgbClr val="FFFFFF"/>
                </a:solidFill>
                <a:latin typeface="Arial"/>
              </a:rPr>
              <a:t>:32-35pt  </a:t>
            </a:r>
            <a:endParaRPr lang="zh-CN" altLang="en-US" sz="1000" b="0">
              <a:solidFill>
                <a:srgbClr val="FFFFFF"/>
              </a:solidFill>
              <a:latin typeface="Arial"/>
            </a:endParaRPr>
          </a:p>
          <a:p>
            <a:pPr marL="341313" indent="-341313" algn="r">
              <a:lnSpc>
                <a:spcPct val="85000"/>
              </a:lnSpc>
              <a:spcBef>
                <a:spcPct val="20000"/>
              </a:spcBef>
              <a:buClr>
                <a:srgbClr val="B2B2B2"/>
              </a:buClr>
              <a:buFontTx/>
              <a:buNone/>
              <a:defRPr/>
            </a:pPr>
            <a:r>
              <a:rPr lang="en-US" altLang="zh-CN" sz="1000" b="0">
                <a:solidFill>
                  <a:srgbClr val="FFFFFF"/>
                </a:solidFill>
                <a:latin typeface="Arial"/>
              </a:rPr>
              <a:t>Color: R153 G0 B0</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Corporate Font :</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FrutigerNext LT Medium</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Font to be used by customers and </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partners : </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Arial</a:t>
            </a:r>
            <a:endParaRPr lang="en-US" altLang="zh-CN" sz="1000" b="0">
              <a:solidFill>
                <a:srgbClr val="FFFFFF"/>
              </a:solidFill>
              <a:latin typeface="Arial"/>
            </a:endParaRPr>
          </a:p>
          <a:p>
            <a:pPr marL="341313" indent="-341313" algn="r">
              <a:lnSpc>
                <a:spcPct val="85000"/>
              </a:lnSpc>
              <a:spcBef>
                <a:spcPct val="20000"/>
              </a:spcBef>
              <a:buClr>
                <a:srgbClr val="B2B2B2"/>
              </a:buClr>
              <a:buFontTx/>
              <a:buNone/>
              <a:defRPr/>
            </a:pPr>
            <a:endParaRPr lang="en-US" altLang="zh-CN" sz="1000" b="0">
              <a:solidFill>
                <a:srgbClr val="FFFFFF"/>
              </a:solidFill>
              <a:latin typeface="Arial"/>
            </a:endParaRPr>
          </a:p>
          <a:p>
            <a:pPr marL="341313" indent="-341313" algn="r">
              <a:lnSpc>
                <a:spcPct val="85000"/>
              </a:lnSpc>
              <a:spcBef>
                <a:spcPct val="20000"/>
              </a:spcBef>
              <a:buClr>
                <a:srgbClr val="B2B2B2"/>
              </a:buClr>
              <a:buFontTx/>
              <a:buNone/>
              <a:defRPr/>
            </a:pPr>
            <a:endParaRPr lang="zh-CN" altLang="en-US" sz="1000" b="0">
              <a:solidFill>
                <a:srgbClr val="FFFFFF"/>
              </a:solidFill>
              <a:latin typeface="Arial"/>
            </a:endParaRPr>
          </a:p>
          <a:p>
            <a:pPr marL="341313" indent="-341313" algn="r">
              <a:lnSpc>
                <a:spcPct val="85000"/>
              </a:lnSpc>
              <a:spcBef>
                <a:spcPct val="20000"/>
              </a:spcBef>
              <a:buClr>
                <a:srgbClr val="B2B2B2"/>
              </a:buClr>
              <a:buFontTx/>
              <a:buNone/>
              <a:defRPr/>
            </a:pPr>
            <a:endParaRPr lang="zh-CN" altLang="en-US" sz="1000" b="0">
              <a:solidFill>
                <a:srgbClr val="FFFFFF"/>
              </a:solidFill>
              <a:latin typeface="Arial"/>
            </a:endParaRPr>
          </a:p>
          <a:p>
            <a:pPr marL="341313" indent="-341313" algn="r">
              <a:lnSpc>
                <a:spcPct val="85000"/>
              </a:lnSpc>
              <a:spcBef>
                <a:spcPct val="20000"/>
              </a:spcBef>
              <a:buClr>
                <a:srgbClr val="B2B2B2"/>
              </a:buClr>
              <a:buFontTx/>
              <a:buNone/>
              <a:defRPr/>
            </a:pPr>
            <a:r>
              <a:rPr lang="zh-CN" altLang="zh-CN" sz="1000" b="0">
                <a:solidFill>
                  <a:srgbClr val="FFFFFF"/>
                </a:solidFill>
                <a:latin typeface="Arial"/>
              </a:rPr>
              <a:t>Slide </a:t>
            </a:r>
            <a:r>
              <a:rPr lang="zh-CN" altLang="en-US" sz="1000" b="0">
                <a:solidFill>
                  <a:srgbClr val="FFFFFF"/>
                </a:solidFill>
                <a:latin typeface="Arial"/>
              </a:rPr>
              <a:t>t</a:t>
            </a:r>
            <a:r>
              <a:rPr lang="en-US" altLang="zh-CN" sz="1000" b="0">
                <a:solidFill>
                  <a:srgbClr val="FFFFFF"/>
                </a:solidFill>
                <a:latin typeface="Arial"/>
              </a:rPr>
              <a:t>ext</a:t>
            </a:r>
            <a:r>
              <a:rPr lang="zh-CN" altLang="zh-CN" sz="1000" b="0">
                <a:solidFill>
                  <a:srgbClr val="FFFFFF"/>
                </a:solidFill>
                <a:latin typeface="Arial"/>
              </a:rPr>
              <a:t> </a:t>
            </a:r>
            <a:r>
              <a:rPr lang="en-US" altLang="zh-CN" sz="1000" b="0">
                <a:solidFill>
                  <a:srgbClr val="FFFFFF"/>
                </a:solidFill>
                <a:latin typeface="Arial"/>
              </a:rPr>
              <a:t>:20-22pt</a:t>
            </a:r>
          </a:p>
          <a:p>
            <a:pPr marL="341313" indent="-341313" algn="r" eaLnBrk="0" hangingPunct="0">
              <a:lnSpc>
                <a:spcPct val="85000"/>
              </a:lnSpc>
              <a:spcBef>
                <a:spcPct val="20000"/>
              </a:spcBef>
              <a:buClr>
                <a:srgbClr val="FFFFFF"/>
              </a:buClr>
              <a:buFont typeface="Times New Roman" pitchFamily="18" charset="0"/>
              <a:buNone/>
              <a:defRPr/>
            </a:pPr>
            <a:r>
              <a:rPr lang="en-US" sz="1000" b="0" noProof="1">
                <a:solidFill>
                  <a:srgbClr val="FFFFFF"/>
                </a:solidFill>
                <a:latin typeface="Arial"/>
              </a:rPr>
              <a:t>Bullets level 2-5</a:t>
            </a:r>
            <a:r>
              <a:rPr lang="en-US" altLang="zh-CN" sz="1000" b="0">
                <a:solidFill>
                  <a:srgbClr val="FFFFFF"/>
                </a:solidFill>
                <a:latin typeface="Arial"/>
              </a:rPr>
              <a:t>:</a:t>
            </a:r>
            <a:endParaRPr lang="en-US" sz="1000" b="0" noProof="1">
              <a:solidFill>
                <a:srgbClr val="FFFFFF"/>
              </a:solidFill>
              <a:latin typeface="Arial"/>
            </a:endParaRPr>
          </a:p>
          <a:p>
            <a:pPr marL="341313" indent="-341313" algn="r" eaLnBrk="0" hangingPunct="0">
              <a:lnSpc>
                <a:spcPct val="85000"/>
              </a:lnSpc>
              <a:spcBef>
                <a:spcPct val="20000"/>
              </a:spcBef>
              <a:buClr>
                <a:srgbClr val="FFFFFF"/>
              </a:buClr>
              <a:buFont typeface="Times New Roman" pitchFamily="18" charset="0"/>
              <a:buNone/>
              <a:defRPr/>
            </a:pPr>
            <a:r>
              <a:rPr lang="en-US" altLang="zh-CN" sz="1000" b="0">
                <a:solidFill>
                  <a:srgbClr val="FFFFFF"/>
                </a:solidFill>
                <a:latin typeface="Arial"/>
              </a:rPr>
              <a:t> 18pt  </a:t>
            </a:r>
          </a:p>
          <a:p>
            <a:pPr marL="341313" indent="-341313" algn="r">
              <a:lnSpc>
                <a:spcPct val="85000"/>
              </a:lnSpc>
              <a:spcBef>
                <a:spcPct val="20000"/>
              </a:spcBef>
              <a:buClr>
                <a:srgbClr val="B2B2B2"/>
              </a:buClr>
              <a:buFontTx/>
              <a:buNone/>
              <a:defRPr/>
            </a:pPr>
            <a:r>
              <a:rPr lang="en-US" altLang="zh-CN" sz="1000" b="0">
                <a:solidFill>
                  <a:srgbClr val="FFFFFF"/>
                </a:solidFill>
                <a:latin typeface="Arial"/>
              </a:rPr>
              <a:t>Color:Black</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Corporate Font :</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FrutigerNext LT Medium</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Font to be used by customers and </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partners : </a:t>
            </a:r>
          </a:p>
          <a:p>
            <a:pPr marL="341313" indent="-341313" algn="r">
              <a:lnSpc>
                <a:spcPct val="85000"/>
              </a:lnSpc>
              <a:spcBef>
                <a:spcPct val="20000"/>
              </a:spcBef>
              <a:buClr>
                <a:srgbClr val="B2B2B2"/>
              </a:buClr>
              <a:buFontTx/>
              <a:buNone/>
              <a:defRPr/>
            </a:pPr>
            <a:r>
              <a:rPr lang="zh-CN" altLang="en-US" sz="1000" b="0">
                <a:solidFill>
                  <a:srgbClr val="FFFFFF"/>
                </a:solidFill>
                <a:latin typeface="Arial"/>
              </a:rPr>
              <a:t>Arial</a:t>
            </a:r>
            <a:endParaRPr lang="en-US" altLang="zh-CN" sz="1000" b="0">
              <a:solidFill>
                <a:srgbClr val="FFFFFF"/>
              </a:solidFill>
              <a:latin typeface="Arial"/>
            </a:endParaRPr>
          </a:p>
          <a:p>
            <a:pPr marL="341313" indent="-341313" algn="r">
              <a:lnSpc>
                <a:spcPct val="85000"/>
              </a:lnSpc>
              <a:spcBef>
                <a:spcPct val="20000"/>
              </a:spcBef>
              <a:buClr>
                <a:srgbClr val="B2B2B2"/>
              </a:buClr>
              <a:buFontTx/>
              <a:buNone/>
              <a:defRPr/>
            </a:pPr>
            <a:endParaRPr lang="en-US" altLang="zh-CN" sz="1000" b="0">
              <a:solidFill>
                <a:srgbClr val="FFFFFF"/>
              </a:solidFill>
              <a:latin typeface="Arial"/>
            </a:endParaRPr>
          </a:p>
          <a:p>
            <a:pPr marL="341313" indent="-341313" algn="r">
              <a:lnSpc>
                <a:spcPct val="85000"/>
              </a:lnSpc>
              <a:spcBef>
                <a:spcPct val="20000"/>
              </a:spcBef>
              <a:buClr>
                <a:srgbClr val="B2B2B2"/>
              </a:buClr>
              <a:buFontTx/>
              <a:buNone/>
              <a:defRPr/>
            </a:pPr>
            <a:endParaRPr lang="zh-CN" altLang="en-US" sz="1000" b="0">
              <a:solidFill>
                <a:srgbClr val="FFFFFF"/>
              </a:solidFill>
              <a:latin typeface="Arial"/>
            </a:endParaRPr>
          </a:p>
          <a:p>
            <a:pPr marL="341313" indent="-341313" algn="r">
              <a:lnSpc>
                <a:spcPct val="85000"/>
              </a:lnSpc>
              <a:spcBef>
                <a:spcPct val="20000"/>
              </a:spcBef>
              <a:buClr>
                <a:srgbClr val="B2B2B2"/>
              </a:buClr>
              <a:buFontTx/>
              <a:buNone/>
              <a:defRPr/>
            </a:pPr>
            <a:endParaRPr lang="zh-CN" altLang="en-US" sz="1000" b="0">
              <a:solidFill>
                <a:srgbClr val="FFFFFF"/>
              </a:solidFill>
              <a:latin typeface="Arial"/>
            </a:endParaRPr>
          </a:p>
          <a:p>
            <a:pPr marL="341313" indent="-341313" algn="r">
              <a:lnSpc>
                <a:spcPct val="85000"/>
              </a:lnSpc>
              <a:spcBef>
                <a:spcPct val="20000"/>
              </a:spcBef>
              <a:buClr>
                <a:srgbClr val="B2B2B2"/>
              </a:buClr>
              <a:buFontTx/>
              <a:buNone/>
              <a:defRPr/>
            </a:pPr>
            <a:endParaRPr lang="zh-CN" altLang="en-US" sz="1000" b="0">
              <a:solidFill>
                <a:srgbClr val="FFFFFF"/>
              </a:solidFill>
              <a:latin typeface="Arial"/>
            </a:endParaRPr>
          </a:p>
          <a:p>
            <a:pPr marL="341313" indent="-341313" algn="r">
              <a:lnSpc>
                <a:spcPct val="85000"/>
              </a:lnSpc>
              <a:spcBef>
                <a:spcPct val="20000"/>
              </a:spcBef>
              <a:buClr>
                <a:srgbClr val="B2B2B2"/>
              </a:buClr>
              <a:buFontTx/>
              <a:buNone/>
              <a:defRPr/>
            </a:pPr>
            <a:endParaRPr lang="en-US" altLang="zh-CN" sz="1000" b="0">
              <a:solidFill>
                <a:srgbClr val="FFFFFF"/>
              </a:solidFill>
              <a:latin typeface="Arial"/>
            </a:endParaRPr>
          </a:p>
          <a:p>
            <a:pPr marL="341313" indent="-341313" algn="r">
              <a:lnSpc>
                <a:spcPct val="85000"/>
              </a:lnSpc>
              <a:spcBef>
                <a:spcPct val="20000"/>
              </a:spcBef>
              <a:buClr>
                <a:srgbClr val="B2B2B2"/>
              </a:buClr>
              <a:buFontTx/>
              <a:buNone/>
              <a:defRPr/>
            </a:pPr>
            <a:endParaRPr lang="en-US" altLang="zh-CN" sz="1000" b="0">
              <a:solidFill>
                <a:srgbClr val="FFFFFF"/>
              </a:solidFill>
              <a:latin typeface="Arial"/>
            </a:endParaRPr>
          </a:p>
          <a:p>
            <a:pPr marL="341313" indent="-341313" algn="r">
              <a:lnSpc>
                <a:spcPct val="85000"/>
              </a:lnSpc>
              <a:spcBef>
                <a:spcPct val="20000"/>
              </a:spcBef>
              <a:buClr>
                <a:srgbClr val="B2B2B2"/>
              </a:buClr>
              <a:buFontTx/>
              <a:buNone/>
              <a:defRPr/>
            </a:pPr>
            <a:endParaRPr lang="zh-CN" altLang="en-US" sz="1000" b="0">
              <a:solidFill>
                <a:srgbClr val="2D2015"/>
              </a:solidFill>
              <a:latin typeface="Arial"/>
            </a:endParaRPr>
          </a:p>
        </p:txBody>
      </p:sp>
      <p:sp>
        <p:nvSpPr>
          <p:cNvPr id="1263" name="Text Box 239"/>
          <p:cNvSpPr txBox="1">
            <a:spLocks noChangeArrowheads="1"/>
          </p:cNvSpPr>
          <p:nvPr/>
        </p:nvSpPr>
        <p:spPr bwMode="auto">
          <a:xfrm>
            <a:off x="12195175" y="-15875"/>
            <a:ext cx="1727650" cy="1015657"/>
          </a:xfrm>
          <a:prstGeom prst="rect">
            <a:avLst/>
          </a:prstGeom>
          <a:noFill/>
          <a:ln w="9525">
            <a:noFill/>
            <a:miter lim="800000"/>
            <a:headEnd/>
            <a:tailEnd/>
          </a:ln>
          <a:effectLst/>
        </p:spPr>
        <p:txBody>
          <a:bodyPr lIns="91434" tIns="45717" rIns="91434" bIns="45717">
            <a:spAutoFit/>
          </a:bodyPr>
          <a:lstStyle/>
          <a:p>
            <a:pPr>
              <a:buClrTx/>
              <a:buFontTx/>
              <a:buNone/>
              <a:defRPr/>
            </a:pPr>
            <a:r>
              <a:rPr lang="en-US" altLang="zh-CN" sz="1000" b="0">
                <a:solidFill>
                  <a:srgbClr val="FFFFFF"/>
                </a:solidFill>
                <a:latin typeface="Arial"/>
              </a:rPr>
              <a:t>Top right  corner  for   field-mark, customer or partner logotypes. </a:t>
            </a:r>
          </a:p>
          <a:p>
            <a:pPr>
              <a:buClrTx/>
              <a:buFontTx/>
              <a:buNone/>
              <a:defRPr/>
            </a:pPr>
            <a:endParaRPr lang="en-US" altLang="zh-CN" sz="1000" b="0">
              <a:solidFill>
                <a:srgbClr val="FFFFFF"/>
              </a:solidFill>
              <a:latin typeface="Arial"/>
            </a:endParaRPr>
          </a:p>
          <a:p>
            <a:pPr>
              <a:buClrTx/>
              <a:buFontTx/>
              <a:buNone/>
              <a:defRPr/>
            </a:pPr>
            <a:r>
              <a:rPr lang="en-US" altLang="zh-CN" sz="1000" b="0">
                <a:solidFill>
                  <a:srgbClr val="FFFFFF"/>
                </a:solidFill>
                <a:latin typeface="Arial"/>
              </a:rPr>
              <a:t>----------------   </a:t>
            </a:r>
          </a:p>
          <a:p>
            <a:pPr>
              <a:buClrTx/>
              <a:buFontTx/>
              <a:buNone/>
              <a:defRPr/>
            </a:pPr>
            <a:endParaRPr lang="zh-CN" altLang="en-US" sz="1000" b="0">
              <a:solidFill>
                <a:srgbClr val="FFFFFF"/>
              </a:solidFill>
              <a:latin typeface="Arial"/>
            </a:endParaRPr>
          </a:p>
        </p:txBody>
      </p:sp>
      <p:sp>
        <p:nvSpPr>
          <p:cNvPr id="1264" name="Text Box 240"/>
          <p:cNvSpPr txBox="1">
            <a:spLocks noChangeArrowheads="1"/>
          </p:cNvSpPr>
          <p:nvPr/>
        </p:nvSpPr>
        <p:spPr bwMode="auto">
          <a:xfrm>
            <a:off x="12195175" y="1050926"/>
            <a:ext cx="1727650" cy="1631210"/>
          </a:xfrm>
          <a:prstGeom prst="rect">
            <a:avLst/>
          </a:prstGeom>
          <a:noFill/>
          <a:ln w="9525">
            <a:noFill/>
            <a:miter lim="800000"/>
            <a:headEnd/>
            <a:tailEnd/>
          </a:ln>
          <a:effectLst/>
        </p:spPr>
        <p:txBody>
          <a:bodyPr lIns="91434" tIns="45717" rIns="91434" bIns="45717">
            <a:spAutoFit/>
          </a:bodyPr>
          <a:lstStyle/>
          <a:p>
            <a:pPr>
              <a:buClrTx/>
              <a:buFontTx/>
              <a:buNone/>
              <a:defRPr/>
            </a:pPr>
            <a:r>
              <a:rPr lang="en-US" altLang="zh-CN" sz="1000" b="0">
                <a:solidFill>
                  <a:srgbClr val="FFFFFF"/>
                </a:solidFill>
                <a:latin typeface="Arial"/>
              </a:rPr>
              <a:t>The following nine groups of colors are an example of how our design colors can be used, please take note that you should only use one design color group per slide. </a:t>
            </a:r>
          </a:p>
          <a:p>
            <a:pPr>
              <a:buClrTx/>
              <a:buFontTx/>
              <a:buNone/>
              <a:defRPr/>
            </a:pPr>
            <a:r>
              <a:rPr lang="en-US" altLang="zh-CN" sz="1000" b="0">
                <a:solidFill>
                  <a:srgbClr val="FFFFFF"/>
                </a:solidFill>
                <a:latin typeface="Arial"/>
              </a:rPr>
              <a:t> For specific usage details, refer to the “Typesetting Standard”.</a:t>
            </a:r>
          </a:p>
        </p:txBody>
      </p:sp>
    </p:spTree>
    <p:extLst>
      <p:ext uri="{BB962C8B-B14F-4D97-AF65-F5344CB8AC3E}">
        <p14:creationId xmlns:p14="http://schemas.microsoft.com/office/powerpoint/2010/main" xmlns="" val="5255119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sldNum="0" hdr="0" ftr="0"/>
  <p:txStyles>
    <p:titleStyle>
      <a:lvl1pPr algn="l" rtl="0" eaLnBrk="1" fontAlgn="base" hangingPunct="1">
        <a:spcBef>
          <a:spcPct val="0"/>
        </a:spcBef>
        <a:spcAft>
          <a:spcPct val="0"/>
        </a:spcAft>
        <a:defRPr sz="3400" b="1">
          <a:solidFill>
            <a:srgbClr val="990000"/>
          </a:solidFill>
          <a:latin typeface="+mj-lt"/>
          <a:ea typeface="+mj-ea"/>
          <a:cs typeface="+mj-cs"/>
        </a:defRPr>
      </a:lvl1pPr>
      <a:lvl2pPr algn="l" rtl="0" eaLnBrk="1" fontAlgn="base" hangingPunct="1">
        <a:spcBef>
          <a:spcPct val="0"/>
        </a:spcBef>
        <a:spcAft>
          <a:spcPct val="0"/>
        </a:spcAft>
        <a:defRPr sz="3400" b="1">
          <a:solidFill>
            <a:srgbClr val="990000"/>
          </a:solidFill>
          <a:latin typeface="Arial" pitchFamily="34" charset="0"/>
        </a:defRPr>
      </a:lvl2pPr>
      <a:lvl3pPr algn="l" rtl="0" eaLnBrk="1" fontAlgn="base" hangingPunct="1">
        <a:spcBef>
          <a:spcPct val="0"/>
        </a:spcBef>
        <a:spcAft>
          <a:spcPct val="0"/>
        </a:spcAft>
        <a:defRPr sz="3400" b="1">
          <a:solidFill>
            <a:srgbClr val="990000"/>
          </a:solidFill>
          <a:latin typeface="Arial" pitchFamily="34" charset="0"/>
        </a:defRPr>
      </a:lvl3pPr>
      <a:lvl4pPr algn="l" rtl="0" eaLnBrk="1" fontAlgn="base" hangingPunct="1">
        <a:spcBef>
          <a:spcPct val="0"/>
        </a:spcBef>
        <a:spcAft>
          <a:spcPct val="0"/>
        </a:spcAft>
        <a:defRPr sz="3400" b="1">
          <a:solidFill>
            <a:srgbClr val="990000"/>
          </a:solidFill>
          <a:latin typeface="Arial" pitchFamily="34" charset="0"/>
        </a:defRPr>
      </a:lvl4pPr>
      <a:lvl5pPr algn="l" rtl="0" eaLnBrk="1" fontAlgn="base" hangingPunct="1">
        <a:spcBef>
          <a:spcPct val="0"/>
        </a:spcBef>
        <a:spcAft>
          <a:spcPct val="0"/>
        </a:spcAft>
        <a:defRPr sz="3400" b="1">
          <a:solidFill>
            <a:srgbClr val="990000"/>
          </a:solidFill>
          <a:latin typeface="Arial" pitchFamily="34" charset="0"/>
        </a:defRPr>
      </a:lvl5pPr>
      <a:lvl6pPr marL="457171" algn="l" rtl="0" eaLnBrk="1" fontAlgn="base" hangingPunct="1">
        <a:spcBef>
          <a:spcPct val="0"/>
        </a:spcBef>
        <a:spcAft>
          <a:spcPct val="0"/>
        </a:spcAft>
        <a:defRPr sz="3400" b="1">
          <a:solidFill>
            <a:srgbClr val="990000"/>
          </a:solidFill>
          <a:latin typeface="Arial" pitchFamily="34" charset="0"/>
        </a:defRPr>
      </a:lvl6pPr>
      <a:lvl7pPr marL="914341" algn="l" rtl="0" eaLnBrk="1" fontAlgn="base" hangingPunct="1">
        <a:spcBef>
          <a:spcPct val="0"/>
        </a:spcBef>
        <a:spcAft>
          <a:spcPct val="0"/>
        </a:spcAft>
        <a:defRPr sz="3400" b="1">
          <a:solidFill>
            <a:srgbClr val="990000"/>
          </a:solidFill>
          <a:latin typeface="Arial" pitchFamily="34" charset="0"/>
        </a:defRPr>
      </a:lvl7pPr>
      <a:lvl8pPr marL="1371512" algn="l" rtl="0" eaLnBrk="1" fontAlgn="base" hangingPunct="1">
        <a:spcBef>
          <a:spcPct val="0"/>
        </a:spcBef>
        <a:spcAft>
          <a:spcPct val="0"/>
        </a:spcAft>
        <a:defRPr sz="3400" b="1">
          <a:solidFill>
            <a:srgbClr val="990000"/>
          </a:solidFill>
          <a:latin typeface="Arial" pitchFamily="34" charset="0"/>
        </a:defRPr>
      </a:lvl8pPr>
      <a:lvl9pPr marL="1828682" algn="l" rtl="0" eaLnBrk="1" fontAlgn="base" hangingPunct="1">
        <a:spcBef>
          <a:spcPct val="0"/>
        </a:spcBef>
        <a:spcAft>
          <a:spcPct val="0"/>
        </a:spcAft>
        <a:defRPr sz="3400" b="1">
          <a:solidFill>
            <a:srgbClr val="990000"/>
          </a:solidFill>
          <a:latin typeface="Arial" pitchFamily="34" charset="0"/>
        </a:defRPr>
      </a:lvl9pPr>
    </p:titleStyle>
    <p:bodyStyle>
      <a:lvl1pPr marL="341313" indent="-341313" algn="l" rtl="0" eaLnBrk="1" fontAlgn="base" hangingPunct="1">
        <a:spcBef>
          <a:spcPct val="20000"/>
        </a:spcBef>
        <a:spcAft>
          <a:spcPct val="0"/>
        </a:spcAft>
        <a:buClr>
          <a:schemeClr val="tx1"/>
        </a:buClr>
        <a:buChar char="•"/>
        <a:defRPr sz="2000" b="1">
          <a:solidFill>
            <a:schemeClr val="bg2"/>
          </a:solidFill>
          <a:latin typeface="+mn-lt"/>
          <a:ea typeface="+mn-ea"/>
          <a:cs typeface="+mn-cs"/>
        </a:defRPr>
      </a:lvl1pPr>
      <a:lvl2pPr marL="741363" indent="-284163" algn="l" rtl="0" eaLnBrk="1" fontAlgn="base" hangingPunct="1">
        <a:spcBef>
          <a:spcPct val="20000"/>
        </a:spcBef>
        <a:spcAft>
          <a:spcPct val="0"/>
        </a:spcAft>
        <a:buFont typeface="Wingdings" pitchFamily="2" charset="2"/>
        <a:buChar char="§"/>
        <a:defRPr sz="2800">
          <a:solidFill>
            <a:schemeClr val="bg2"/>
          </a:solidFill>
          <a:latin typeface="+mn-lt"/>
        </a:defRPr>
      </a:lvl2pPr>
      <a:lvl3pPr marL="1141413" indent="-227013" algn="l" rtl="0" eaLnBrk="1" fontAlgn="base" hangingPunct="1">
        <a:spcBef>
          <a:spcPct val="20000"/>
        </a:spcBef>
        <a:spcAft>
          <a:spcPct val="0"/>
        </a:spcAft>
        <a:buSzPct val="60000"/>
        <a:buFont typeface="Wingdings" pitchFamily="2" charset="2"/>
        <a:buChar char="q"/>
        <a:defRPr sz="1600">
          <a:solidFill>
            <a:schemeClr val="bg2"/>
          </a:solidFill>
          <a:latin typeface="+mn-lt"/>
        </a:defRPr>
      </a:lvl3pPr>
      <a:lvl4pPr marL="1598613" indent="-227013" algn="l" rtl="0" eaLnBrk="1" fontAlgn="base" hangingPunct="1">
        <a:spcBef>
          <a:spcPct val="20000"/>
        </a:spcBef>
        <a:spcAft>
          <a:spcPct val="0"/>
        </a:spcAft>
        <a:buChar char="–"/>
        <a:defRPr sz="1400">
          <a:solidFill>
            <a:schemeClr val="bg2"/>
          </a:solidFill>
          <a:latin typeface="+mn-lt"/>
        </a:defRPr>
      </a:lvl4pPr>
      <a:lvl5pPr marL="2055813" indent="-227013" algn="l" rtl="0" eaLnBrk="1" fontAlgn="base" hangingPunct="1">
        <a:spcBef>
          <a:spcPct val="20000"/>
        </a:spcBef>
        <a:spcAft>
          <a:spcPct val="0"/>
        </a:spcAft>
        <a:buFont typeface="Verdana" pitchFamily="34" charset="0"/>
        <a:buChar char="›"/>
        <a:defRPr sz="1200">
          <a:solidFill>
            <a:schemeClr val="bg2"/>
          </a:solidFill>
          <a:latin typeface="+mn-lt"/>
        </a:defRPr>
      </a:lvl5pPr>
      <a:lvl6pPr marL="2514438" indent="-228585" algn="l" rtl="0" eaLnBrk="1" fontAlgn="base" hangingPunct="1">
        <a:spcBef>
          <a:spcPct val="20000"/>
        </a:spcBef>
        <a:spcAft>
          <a:spcPct val="0"/>
        </a:spcAft>
        <a:buFont typeface="Verdana" pitchFamily="34" charset="0"/>
        <a:buChar char="›"/>
        <a:defRPr sz="1200">
          <a:solidFill>
            <a:schemeClr val="bg2"/>
          </a:solidFill>
          <a:latin typeface="+mn-lt"/>
        </a:defRPr>
      </a:lvl6pPr>
      <a:lvl7pPr marL="2971609" indent="-228585" algn="l" rtl="0" eaLnBrk="1" fontAlgn="base" hangingPunct="1">
        <a:spcBef>
          <a:spcPct val="20000"/>
        </a:spcBef>
        <a:spcAft>
          <a:spcPct val="0"/>
        </a:spcAft>
        <a:buFont typeface="Verdana" pitchFamily="34" charset="0"/>
        <a:buChar char="›"/>
        <a:defRPr sz="1200">
          <a:solidFill>
            <a:schemeClr val="bg2"/>
          </a:solidFill>
          <a:latin typeface="+mn-lt"/>
        </a:defRPr>
      </a:lvl7pPr>
      <a:lvl8pPr marL="3428780" indent="-228585" algn="l" rtl="0" eaLnBrk="1" fontAlgn="base" hangingPunct="1">
        <a:spcBef>
          <a:spcPct val="20000"/>
        </a:spcBef>
        <a:spcAft>
          <a:spcPct val="0"/>
        </a:spcAft>
        <a:buFont typeface="Verdana" pitchFamily="34" charset="0"/>
        <a:buChar char="›"/>
        <a:defRPr sz="1200">
          <a:solidFill>
            <a:schemeClr val="bg2"/>
          </a:solidFill>
          <a:latin typeface="+mn-lt"/>
        </a:defRPr>
      </a:lvl8pPr>
      <a:lvl9pPr marL="3885950" indent="-228585" algn="l" rtl="0" eaLnBrk="1" fontAlgn="base" hangingPunct="1">
        <a:spcBef>
          <a:spcPct val="20000"/>
        </a:spcBef>
        <a:spcAft>
          <a:spcPct val="0"/>
        </a:spcAft>
        <a:buFont typeface="Verdana" pitchFamily="34" charset="0"/>
        <a:buChar char="›"/>
        <a:defRPr sz="1200">
          <a:solidFill>
            <a:schemeClr val="bg2"/>
          </a:solidFill>
          <a:latin typeface="+mn-lt"/>
        </a:defRPr>
      </a:lvl9pPr>
    </p:bodyStyle>
    <p:otherStyle>
      <a:defPPr>
        <a:defRPr lang="zh-CN"/>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2" algn="l" defTabSz="914341" rtl="0" eaLnBrk="1" latinLnBrk="0" hangingPunct="1">
        <a:defRPr sz="1800" kern="1200">
          <a:solidFill>
            <a:schemeClr val="tx1"/>
          </a:solidFill>
          <a:latin typeface="+mn-lt"/>
          <a:ea typeface="+mn-ea"/>
          <a:cs typeface="+mn-cs"/>
        </a:defRPr>
      </a:lvl5pPr>
      <a:lvl6pPr marL="2285853"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4" algn="l" defTabSz="914341" rtl="0" eaLnBrk="1" latinLnBrk="0" hangingPunct="1">
        <a:defRPr sz="1800" kern="1200">
          <a:solidFill>
            <a:schemeClr val="tx1"/>
          </a:solidFill>
          <a:latin typeface="+mn-lt"/>
          <a:ea typeface="+mn-ea"/>
          <a:cs typeface="+mn-cs"/>
        </a:defRPr>
      </a:lvl8pPr>
      <a:lvl9pPr marL="3657365" algn="l" defTabSz="91434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3.wmf"/><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80316" y="762001"/>
            <a:ext cx="9429751" cy="2954655"/>
          </a:xfrm>
        </p:spPr>
        <p:txBody>
          <a:bodyPr lIns="0" tIns="0" rIns="0" bIns="0">
            <a:spAutoFit/>
          </a:bodyPr>
          <a:lstStyle/>
          <a:p>
            <a:pPr lvl="0"/>
            <a:r>
              <a:rPr lang="en-US" altLang="zh-CN" sz="5400" b="1" dirty="0" smtClean="0">
                <a:solidFill>
                  <a:srgbClr val="C00000"/>
                </a:solidFill>
                <a:cs typeface="Arial" pitchFamily="34" charset="0"/>
              </a:rPr>
              <a:t>SparkSQL</a:t>
            </a:r>
            <a:r>
              <a:rPr lang="zh-CN" altLang="en-US" sz="5400" b="1" dirty="0" smtClean="0">
                <a:solidFill>
                  <a:srgbClr val="C00000"/>
                </a:solidFill>
                <a:cs typeface="Arial" pitchFamily="34" charset="0"/>
              </a:rPr>
              <a:t>在华为的实践</a:t>
            </a:r>
            <a:r>
              <a:rPr lang="en-US" altLang="zh-CN" sz="5400" dirty="0" smtClean="0">
                <a:solidFill>
                  <a:srgbClr val="C00000"/>
                </a:solidFill>
                <a:cs typeface="Arial" pitchFamily="34" charset="0"/>
              </a:rPr>
              <a:t/>
            </a:r>
            <a:br>
              <a:rPr lang="en-US" altLang="zh-CN" sz="5400" dirty="0" smtClean="0">
                <a:solidFill>
                  <a:srgbClr val="C00000"/>
                </a:solidFill>
                <a:cs typeface="Arial" pitchFamily="34" charset="0"/>
              </a:rPr>
            </a:br>
            <a:r>
              <a:rPr lang="en-US" altLang="zh-CN" sz="5400" dirty="0">
                <a:solidFill>
                  <a:srgbClr val="C00000"/>
                </a:solidFill>
                <a:cs typeface="Arial" pitchFamily="34" charset="0"/>
              </a:rPr>
              <a:t/>
            </a:r>
            <a:br>
              <a:rPr lang="en-US" altLang="zh-CN" sz="5400" dirty="0">
                <a:solidFill>
                  <a:srgbClr val="C00000"/>
                </a:solidFill>
                <a:cs typeface="Arial" pitchFamily="34" charset="0"/>
              </a:rPr>
            </a:br>
            <a:r>
              <a:rPr lang="zh-CN" altLang="en-US" sz="2800" dirty="0">
                <a:solidFill>
                  <a:srgbClr val="C00000"/>
                </a:solidFill>
                <a:cs typeface="Arial" pitchFamily="34" charset="0"/>
              </a:rPr>
              <a:t>李</a:t>
            </a:r>
            <a:r>
              <a:rPr lang="zh-CN" altLang="en-US" sz="2800" dirty="0" smtClean="0">
                <a:solidFill>
                  <a:srgbClr val="C00000"/>
                </a:solidFill>
                <a:cs typeface="Arial" pitchFamily="34" charset="0"/>
              </a:rPr>
              <a:t>昆 </a:t>
            </a:r>
            <a:r>
              <a:rPr lang="en-US" altLang="zh-CN" sz="2800" dirty="0" smtClean="0">
                <a:solidFill>
                  <a:srgbClr val="C00000"/>
                </a:solidFill>
                <a:cs typeface="Arial" pitchFamily="34" charset="0"/>
              </a:rPr>
              <a:t>jacky.likun@huawei.com</a:t>
            </a:r>
            <a:br>
              <a:rPr lang="en-US" altLang="zh-CN" sz="2800" dirty="0" smtClean="0">
                <a:solidFill>
                  <a:srgbClr val="C00000"/>
                </a:solidFill>
                <a:cs typeface="Arial" pitchFamily="34" charset="0"/>
              </a:rPr>
            </a:br>
            <a:r>
              <a:rPr lang="zh-CN" altLang="en-US" sz="2800" dirty="0" smtClean="0">
                <a:solidFill>
                  <a:srgbClr val="C00000"/>
                </a:solidFill>
                <a:cs typeface="Arial" pitchFamily="34" charset="0"/>
              </a:rPr>
              <a:t>微博：</a:t>
            </a:r>
            <a:r>
              <a:rPr lang="en-US" altLang="zh-CN" sz="2800" dirty="0" smtClean="0">
                <a:solidFill>
                  <a:srgbClr val="C00000"/>
                </a:solidFill>
                <a:cs typeface="Arial" pitchFamily="34" charset="0"/>
              </a:rPr>
              <a:t>malloc0</a:t>
            </a:r>
            <a:br>
              <a:rPr lang="en-US" altLang="zh-CN" sz="2800" dirty="0" smtClean="0">
                <a:solidFill>
                  <a:srgbClr val="C00000"/>
                </a:solidFill>
                <a:cs typeface="Arial" pitchFamily="34" charset="0"/>
              </a:rPr>
            </a:br>
            <a:r>
              <a:rPr lang="en-US" altLang="zh-CN" sz="2800" dirty="0" smtClean="0">
                <a:solidFill>
                  <a:srgbClr val="C00000"/>
                </a:solidFill>
                <a:cs typeface="Arial" pitchFamily="34" charset="0"/>
              </a:rPr>
              <a:t>Mar 29, 2015 (Spark </a:t>
            </a:r>
            <a:r>
              <a:rPr lang="en-US" altLang="zh-CN" sz="2800" dirty="0" err="1" smtClean="0">
                <a:solidFill>
                  <a:srgbClr val="C00000"/>
                </a:solidFill>
                <a:cs typeface="Arial" pitchFamily="34" charset="0"/>
              </a:rPr>
              <a:t>Meetup</a:t>
            </a:r>
            <a:r>
              <a:rPr lang="en-US" altLang="zh-CN" sz="2800" dirty="0">
                <a:solidFill>
                  <a:srgbClr val="C00000"/>
                </a:solidFill>
                <a:cs typeface="Arial" pitchFamily="34" charset="0"/>
              </a:rPr>
              <a:t>)</a:t>
            </a:r>
            <a:endParaRPr lang="zh-CN" altLang="en-US" sz="4000" dirty="0">
              <a:solidFill>
                <a:srgbClr val="C00000"/>
              </a:solidFill>
            </a:endParaRPr>
          </a:p>
        </p:txBody>
      </p:sp>
      <p:sp>
        <p:nvSpPr>
          <p:cNvPr id="4" name="矩形 3"/>
          <p:cNvSpPr/>
          <p:nvPr/>
        </p:nvSpPr>
        <p:spPr bwMode="auto">
          <a:xfrm>
            <a:off x="-822036" y="1662545"/>
            <a:ext cx="572655" cy="572655"/>
          </a:xfrm>
          <a:prstGeom prst="rect">
            <a:avLst/>
          </a:prstGeom>
          <a:solidFill>
            <a:srgbClr val="FF9900"/>
          </a:solidFill>
          <a:ln w="9525">
            <a:noFill/>
            <a:miter lim="800000"/>
            <a:headEnd/>
            <a:tailEnd/>
          </a:ln>
          <a:effectLst/>
        </p:spPr>
        <p:txBody>
          <a:bodyPr wrap="none" anchor="ctr"/>
          <a:lstStyle/>
          <a:p>
            <a:pPr algn="ctr">
              <a:buNone/>
            </a:pPr>
            <a:endParaRPr lang="zh-CN" altLang="en-US" sz="1400">
              <a:latin typeface="微软雅黑" pitchFamily="34" charset="-122"/>
              <a:ea typeface="微软雅黑" pitchFamily="34" charset="-122"/>
            </a:endParaRPr>
          </a:p>
        </p:txBody>
      </p:sp>
      <p:sp>
        <p:nvSpPr>
          <p:cNvPr id="5" name="矩形 4"/>
          <p:cNvSpPr/>
          <p:nvPr/>
        </p:nvSpPr>
        <p:spPr bwMode="auto">
          <a:xfrm>
            <a:off x="-822036" y="2428430"/>
            <a:ext cx="572655" cy="572655"/>
          </a:xfrm>
          <a:prstGeom prst="rect">
            <a:avLst/>
          </a:prstGeom>
          <a:solidFill>
            <a:srgbClr val="669900"/>
          </a:solidFill>
          <a:ln w="9525">
            <a:noFill/>
            <a:miter lim="800000"/>
            <a:headEnd/>
            <a:tailEnd/>
          </a:ln>
          <a:effectLst/>
        </p:spPr>
        <p:txBody>
          <a:bodyPr wrap="none" anchor="ctr"/>
          <a:lstStyle/>
          <a:p>
            <a:pPr algn="ctr">
              <a:buNone/>
            </a:pPr>
            <a:endParaRPr lang="zh-CN" altLang="en-US" sz="1400">
              <a:latin typeface="微软雅黑" pitchFamily="34" charset="-122"/>
              <a:ea typeface="微软雅黑" pitchFamily="34" charset="-122"/>
            </a:endParaRPr>
          </a:p>
        </p:txBody>
      </p:sp>
      <p:sp>
        <p:nvSpPr>
          <p:cNvPr id="6" name="矩形 5"/>
          <p:cNvSpPr/>
          <p:nvPr/>
        </p:nvSpPr>
        <p:spPr bwMode="auto">
          <a:xfrm>
            <a:off x="-822036" y="3194315"/>
            <a:ext cx="572655" cy="572655"/>
          </a:xfrm>
          <a:prstGeom prst="rect">
            <a:avLst/>
          </a:prstGeom>
          <a:solidFill>
            <a:srgbClr val="99CCFF"/>
          </a:solidFill>
          <a:ln w="9525">
            <a:noFill/>
            <a:miter lim="800000"/>
            <a:headEnd/>
            <a:tailEnd/>
          </a:ln>
          <a:effectLst/>
        </p:spPr>
        <p:txBody>
          <a:bodyPr wrap="none" anchor="ctr"/>
          <a:lstStyle/>
          <a:p>
            <a:pPr algn="ctr">
              <a:buNone/>
            </a:pPr>
            <a:endParaRPr lang="zh-CN" altLang="en-US" sz="1400">
              <a:latin typeface="微软雅黑" pitchFamily="34" charset="-122"/>
              <a:ea typeface="微软雅黑" pitchFamily="34" charset="-122"/>
            </a:endParaRPr>
          </a:p>
        </p:txBody>
      </p:sp>
      <p:sp>
        <p:nvSpPr>
          <p:cNvPr id="7" name="矩形 6"/>
          <p:cNvSpPr/>
          <p:nvPr/>
        </p:nvSpPr>
        <p:spPr bwMode="auto">
          <a:xfrm>
            <a:off x="-822036" y="3960200"/>
            <a:ext cx="572655" cy="572655"/>
          </a:xfrm>
          <a:prstGeom prst="rect">
            <a:avLst/>
          </a:prstGeom>
          <a:solidFill>
            <a:srgbClr val="CCCCCC"/>
          </a:solidFill>
          <a:ln w="9525">
            <a:noFill/>
            <a:miter lim="800000"/>
            <a:headEnd/>
            <a:tailEnd/>
          </a:ln>
          <a:effectLst/>
        </p:spPr>
        <p:txBody>
          <a:bodyPr wrap="none" anchor="ctr"/>
          <a:lstStyle/>
          <a:p>
            <a:pPr algn="ctr">
              <a:buNone/>
            </a:pP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xmlns="" val="2196942035"/>
      </p:ext>
    </p:extLst>
  </p:cSld>
  <p:clrMapOvr>
    <a:masterClrMapping/>
  </p:clrMapOvr>
  <mc:AlternateContent xmlns:mc="http://schemas.openxmlformats.org/markup-compatibility/2006">
    <mc:Choice xmlns:p14="http://schemas.microsoft.com/office/powerpoint/2010/main" xmlns="" Requires="p14">
      <p:transition p14:dur="10" advClick="0" advTm="8000"/>
    </mc:Choice>
    <mc:Fallback>
      <p:transition advClick="0" advTm="8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464" y="315038"/>
            <a:ext cx="10542412" cy="738664"/>
          </a:xfrm>
          <a:prstGeom prst="rect">
            <a:avLst/>
          </a:prstGeom>
        </p:spPr>
        <p:txBody>
          <a:bodyPr wrap="square" lIns="0" tIns="0" rIns="0" bIns="0">
            <a:spAutoFit/>
          </a:bodyPr>
          <a:lstStyle/>
          <a:p>
            <a:r>
              <a:rPr lang="zh-CN" altLang="en-US" dirty="0"/>
              <a:t>目录</a:t>
            </a:r>
          </a:p>
        </p:txBody>
      </p:sp>
      <p:sp>
        <p:nvSpPr>
          <p:cNvPr id="4" name="Rectangle 13"/>
          <p:cNvSpPr/>
          <p:nvPr/>
        </p:nvSpPr>
        <p:spPr>
          <a:xfrm>
            <a:off x="963077" y="1318661"/>
            <a:ext cx="6130742" cy="3877985"/>
          </a:xfrm>
          <a:prstGeom prst="rect">
            <a:avLst/>
          </a:prstGeom>
        </p:spPr>
        <p:txBody>
          <a:bodyPr wrap="square" lIns="0" tIns="0" rIns="0" bIns="0">
            <a:spAutoFit/>
          </a:bodyPr>
          <a:lstStyle/>
          <a:p>
            <a:pPr marL="516373" lvl="0"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smtClean="0">
                <a:solidFill>
                  <a:schemeClr val="tx1">
                    <a:lumMod val="75000"/>
                    <a:lumOff val="25000"/>
                  </a:schemeClr>
                </a:solidFill>
                <a:latin typeface="Microsoft YaHei" pitchFamily="34" charset="-122"/>
                <a:ea typeface="Microsoft YaHei" pitchFamily="34" charset="-122"/>
                <a:cs typeface="+mj-cs"/>
              </a:rPr>
              <a:t>Spark</a:t>
            </a:r>
            <a:r>
              <a:rPr lang="zh-CN" altLang="en-US" sz="2400" b="0" kern="0" dirty="0" smtClean="0">
                <a:solidFill>
                  <a:schemeClr val="tx1">
                    <a:lumMod val="75000"/>
                    <a:lumOff val="25000"/>
                  </a:schemeClr>
                </a:solidFill>
                <a:latin typeface="Microsoft YaHei" pitchFamily="34" charset="-122"/>
                <a:ea typeface="Microsoft YaHei" pitchFamily="34" charset="-122"/>
                <a:cs typeface="+mj-cs"/>
              </a:rPr>
              <a:t>最新发展</a:t>
            </a:r>
            <a:endParaRPr lang="en-US" altLang="zh-CN" sz="2400" b="0" kern="0" dirty="0" smtClean="0">
              <a:solidFill>
                <a:schemeClr val="tx1">
                  <a:lumMod val="75000"/>
                  <a:lumOff val="25000"/>
                </a:schemeClr>
              </a:solidFill>
              <a:latin typeface="Microsoft YaHei" pitchFamily="34" charset="-122"/>
              <a:ea typeface="Microsoft YaHei" pitchFamily="34" charset="-122"/>
              <a:cs typeface="+mj-cs"/>
            </a:endParaRPr>
          </a:p>
          <a:p>
            <a:pPr marL="516373" lvl="0" indent="-516373" fontAlgn="auto">
              <a:lnSpc>
                <a:spcPct val="150000"/>
              </a:lnSpc>
              <a:spcBef>
                <a:spcPts val="0"/>
              </a:spcBef>
              <a:spcAft>
                <a:spcPts val="0"/>
              </a:spcAft>
              <a:buClr>
                <a:srgbClr val="CC0000"/>
              </a:buClr>
              <a:buSzPct val="60000"/>
              <a:buFont typeface="Wingdings" pitchFamily="2" charset="2"/>
              <a:buChar char="l"/>
              <a:defRPr/>
            </a:pPr>
            <a:r>
              <a:rPr lang="en-US" altLang="zh-CN" sz="2400" kern="0" dirty="0" smtClean="0">
                <a:solidFill>
                  <a:srgbClr val="C00000"/>
                </a:solidFill>
                <a:latin typeface="Microsoft YaHei" pitchFamily="34" charset="-122"/>
                <a:ea typeface="Microsoft YaHei" pitchFamily="34" charset="-122"/>
                <a:cs typeface="+mj-cs"/>
              </a:rPr>
              <a:t>Spark</a:t>
            </a:r>
            <a:r>
              <a:rPr lang="zh-CN" altLang="en-US" sz="2400" kern="0" dirty="0" smtClean="0">
                <a:solidFill>
                  <a:srgbClr val="C00000"/>
                </a:solidFill>
                <a:latin typeface="Microsoft YaHei" pitchFamily="34" charset="-122"/>
                <a:ea typeface="Microsoft YaHei" pitchFamily="34" charset="-122"/>
                <a:cs typeface="+mj-cs"/>
              </a:rPr>
              <a:t>在华为的应用</a:t>
            </a:r>
            <a:endParaRPr lang="en-US" altLang="zh-CN" sz="2400" kern="0" dirty="0" smtClean="0">
              <a:solidFill>
                <a:srgbClr val="C00000"/>
              </a:solidFill>
              <a:latin typeface="Microsoft YaHei" pitchFamily="34" charset="-122"/>
              <a:ea typeface="Microsoft YaHei" pitchFamily="34" charset="-122"/>
              <a:cs typeface="+mj-cs"/>
            </a:endParaRPr>
          </a:p>
          <a:p>
            <a:pPr marL="516373"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smtClean="0">
                <a:solidFill>
                  <a:schemeClr val="tx1">
                    <a:lumMod val="75000"/>
                    <a:lumOff val="25000"/>
                  </a:schemeClr>
                </a:solidFill>
                <a:latin typeface="Microsoft YaHei" pitchFamily="34" charset="-122"/>
                <a:ea typeface="Microsoft YaHei" pitchFamily="34" charset="-122"/>
              </a:rPr>
              <a:t>Demo</a:t>
            </a:r>
            <a:endParaRPr lang="zh-CN" altLang="en-US" sz="2400" b="0" kern="0" dirty="0">
              <a:solidFill>
                <a:schemeClr val="tx1">
                  <a:lumMod val="75000"/>
                  <a:lumOff val="25000"/>
                </a:schemeClr>
              </a:solidFill>
              <a:latin typeface="Microsoft YaHei" pitchFamily="34" charset="-122"/>
              <a:ea typeface="Microsoft YaHei" pitchFamily="34" charset="-122"/>
              <a:cs typeface="+mj-cs"/>
            </a:endParaRPr>
          </a:p>
          <a:p>
            <a:pPr marL="516373" lvl="0" indent="-516373" fontAlgn="auto">
              <a:lnSpc>
                <a:spcPct val="150000"/>
              </a:lnSpc>
              <a:spcBef>
                <a:spcPts val="0"/>
              </a:spcBef>
              <a:spcAft>
                <a:spcPts val="0"/>
              </a:spcAft>
              <a:buClr>
                <a:srgbClr val="CC0000"/>
              </a:buClr>
              <a:buSzPct val="60000"/>
              <a:buFont typeface="Wingdings" pitchFamily="2" charset="2"/>
              <a:buChar char="l"/>
              <a:defRPr/>
            </a:pPr>
            <a:r>
              <a:rPr lang="zh-CN" altLang="en-US" sz="2400" b="0" kern="0" dirty="0" smtClean="0">
                <a:solidFill>
                  <a:schemeClr val="tx1">
                    <a:lumMod val="75000"/>
                    <a:lumOff val="25000"/>
                  </a:schemeClr>
                </a:solidFill>
                <a:latin typeface="Microsoft YaHei" pitchFamily="34" charset="-122"/>
                <a:ea typeface="Microsoft YaHei" pitchFamily="34" charset="-122"/>
                <a:cs typeface="+mj-cs"/>
              </a:rPr>
              <a:t>统一</a:t>
            </a:r>
            <a:r>
              <a:rPr lang="en-US" altLang="zh-CN" sz="2400" b="0" kern="0" dirty="0" smtClean="0">
                <a:solidFill>
                  <a:schemeClr val="tx1">
                    <a:lumMod val="75000"/>
                    <a:lumOff val="25000"/>
                  </a:schemeClr>
                </a:solidFill>
                <a:latin typeface="Microsoft YaHei" pitchFamily="34" charset="-122"/>
                <a:ea typeface="Microsoft YaHei" pitchFamily="34" charset="-122"/>
                <a:cs typeface="+mj-cs"/>
              </a:rPr>
              <a:t>SQL</a:t>
            </a:r>
            <a:r>
              <a:rPr lang="zh-CN" altLang="en-US" sz="2400" b="0" kern="0" dirty="0" smtClean="0">
                <a:solidFill>
                  <a:schemeClr val="tx1">
                    <a:lumMod val="75000"/>
                    <a:lumOff val="25000"/>
                  </a:schemeClr>
                </a:solidFill>
                <a:latin typeface="Microsoft YaHei" pitchFamily="34" charset="-122"/>
                <a:ea typeface="Microsoft YaHei" pitchFamily="34" charset="-122"/>
                <a:cs typeface="+mj-cs"/>
              </a:rPr>
              <a:t>分析平台</a:t>
            </a:r>
            <a:endParaRPr lang="zh-CN" altLang="en-US" sz="2400" b="0" kern="0" dirty="0">
              <a:solidFill>
                <a:schemeClr val="tx1">
                  <a:lumMod val="75000"/>
                  <a:lumOff val="25000"/>
                </a:schemeClr>
              </a:solidFill>
              <a:latin typeface="Microsoft YaHei" pitchFamily="34" charset="-122"/>
              <a:ea typeface="Microsoft YaHei" pitchFamily="34" charset="-122"/>
              <a:cs typeface="+mj-cs"/>
            </a:endParaRPr>
          </a:p>
          <a:p>
            <a:pPr marL="973573" lvl="1"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a:solidFill>
                  <a:schemeClr val="tx1">
                    <a:lumMod val="75000"/>
                    <a:lumOff val="25000"/>
                  </a:schemeClr>
                </a:solidFill>
                <a:latin typeface="Microsoft YaHei" pitchFamily="34" charset="-122"/>
                <a:ea typeface="Microsoft YaHei" pitchFamily="34" charset="-122"/>
                <a:cs typeface="+mj-cs"/>
              </a:rPr>
              <a:t>Overview</a:t>
            </a:r>
          </a:p>
          <a:p>
            <a:pPr marL="973573" lvl="1"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smtClean="0">
                <a:solidFill>
                  <a:schemeClr val="tx1">
                    <a:lumMod val="75000"/>
                    <a:lumOff val="25000"/>
                  </a:schemeClr>
                </a:solidFill>
                <a:latin typeface="Microsoft YaHei" pitchFamily="34" charset="-122"/>
                <a:ea typeface="Microsoft YaHei" pitchFamily="34" charset="-122"/>
              </a:rPr>
              <a:t>SparkSQL </a:t>
            </a:r>
            <a:r>
              <a:rPr lang="en-US" altLang="zh-CN" sz="2400" b="0" kern="0" dirty="0">
                <a:solidFill>
                  <a:schemeClr val="tx1">
                    <a:lumMod val="75000"/>
                    <a:lumOff val="25000"/>
                  </a:schemeClr>
                </a:solidFill>
                <a:latin typeface="Microsoft YaHei" pitchFamily="34" charset="-122"/>
                <a:ea typeface="Microsoft YaHei" pitchFamily="34" charset="-122"/>
              </a:rPr>
              <a:t>on </a:t>
            </a:r>
            <a:r>
              <a:rPr lang="en-US" altLang="zh-CN" sz="2400" b="0" kern="0" dirty="0" smtClean="0">
                <a:solidFill>
                  <a:schemeClr val="tx1">
                    <a:lumMod val="75000"/>
                    <a:lumOff val="25000"/>
                  </a:schemeClr>
                </a:solidFill>
                <a:latin typeface="Microsoft YaHei" pitchFamily="34" charset="-122"/>
                <a:ea typeface="Microsoft YaHei" pitchFamily="34" charset="-122"/>
              </a:rPr>
              <a:t>Cube</a:t>
            </a:r>
          </a:p>
          <a:p>
            <a:pPr marL="973573" lvl="1"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a:solidFill>
                  <a:schemeClr val="tx1">
                    <a:lumMod val="75000"/>
                    <a:lumOff val="25000"/>
                  </a:schemeClr>
                </a:solidFill>
                <a:latin typeface="Microsoft YaHei" pitchFamily="34" charset="-122"/>
                <a:ea typeface="Microsoft YaHei" pitchFamily="34" charset="-122"/>
              </a:rPr>
              <a:t>SparkSQL on </a:t>
            </a:r>
            <a:r>
              <a:rPr lang="en-US" altLang="zh-CN" sz="2400" b="0" kern="0" dirty="0" smtClean="0">
                <a:solidFill>
                  <a:schemeClr val="tx1">
                    <a:lumMod val="75000"/>
                    <a:lumOff val="25000"/>
                  </a:schemeClr>
                </a:solidFill>
                <a:latin typeface="Microsoft YaHei" pitchFamily="34" charset="-122"/>
                <a:ea typeface="Microsoft YaHei" pitchFamily="34" charset="-122"/>
              </a:rPr>
              <a:t>HBase</a:t>
            </a:r>
            <a:endParaRPr lang="en-US" altLang="zh-CN" sz="2400" b="0" kern="0" dirty="0">
              <a:solidFill>
                <a:schemeClr val="tx1">
                  <a:lumMod val="75000"/>
                  <a:lumOff val="25000"/>
                </a:schemeClr>
              </a:solidFill>
              <a:latin typeface="Microsoft YaHei" pitchFamily="34" charset="-122"/>
              <a:ea typeface="Microsoft YaHei" pitchFamily="34" charset="-122"/>
            </a:endParaRPr>
          </a:p>
        </p:txBody>
      </p:sp>
    </p:spTree>
    <p:extLst>
      <p:ext uri="{BB962C8B-B14F-4D97-AF65-F5344CB8AC3E}">
        <p14:creationId xmlns:p14="http://schemas.microsoft.com/office/powerpoint/2010/main" xmlns="" val="12890600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华为大数据业务</a:t>
            </a:r>
            <a:endParaRPr lang="zh-CN" altLang="en-US" b="1" dirty="0"/>
          </a:p>
        </p:txBody>
      </p:sp>
      <p:sp>
        <p:nvSpPr>
          <p:cNvPr id="2049" name="AutoShape 4" descr="Image result for interne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781254" y="1714500"/>
            <a:ext cx="10379088" cy="2103762"/>
            <a:chOff x="941183" y="3559302"/>
            <a:chExt cx="10379088" cy="2103762"/>
          </a:xfrm>
        </p:grpSpPr>
        <p:pic>
          <p:nvPicPr>
            <p:cNvPr id="2048" name="图片 2047"/>
            <p:cNvPicPr>
              <a:picLocks noChangeAspect="1"/>
            </p:cNvPicPr>
            <p:nvPr/>
          </p:nvPicPr>
          <p:blipFill>
            <a:blip r:embed="rId2" cstate="print"/>
            <a:stretch>
              <a:fillRect/>
            </a:stretch>
          </p:blipFill>
          <p:spPr>
            <a:xfrm>
              <a:off x="4794211" y="3559302"/>
              <a:ext cx="2673033" cy="2070866"/>
            </a:xfrm>
            <a:prstGeom prst="rect">
              <a:avLst/>
            </a:prstGeom>
          </p:spPr>
        </p:pic>
        <p:pic>
          <p:nvPicPr>
            <p:cNvPr id="2052" name="图片 2051"/>
            <p:cNvPicPr>
              <a:picLocks noChangeAspect="1"/>
            </p:cNvPicPr>
            <p:nvPr/>
          </p:nvPicPr>
          <p:blipFill>
            <a:blip r:embed="rId3" cstate="print"/>
            <a:stretch>
              <a:fillRect/>
            </a:stretch>
          </p:blipFill>
          <p:spPr>
            <a:xfrm>
              <a:off x="941183" y="3559302"/>
              <a:ext cx="2825052" cy="2103762"/>
            </a:xfrm>
            <a:prstGeom prst="rect">
              <a:avLst/>
            </a:prstGeom>
          </p:spPr>
        </p:pic>
        <p:pic>
          <p:nvPicPr>
            <p:cNvPr id="2053" name="图片 2052"/>
            <p:cNvPicPr>
              <a:picLocks noChangeAspect="1"/>
            </p:cNvPicPr>
            <p:nvPr/>
          </p:nvPicPr>
          <p:blipFill>
            <a:blip r:embed="rId4" cstate="print"/>
            <a:stretch>
              <a:fillRect/>
            </a:stretch>
          </p:blipFill>
          <p:spPr>
            <a:xfrm>
              <a:off x="8444178" y="3608712"/>
              <a:ext cx="2876093" cy="2054352"/>
            </a:xfrm>
            <a:prstGeom prst="rect">
              <a:avLst/>
            </a:prstGeom>
          </p:spPr>
        </p:pic>
      </p:grpSp>
      <p:grpSp>
        <p:nvGrpSpPr>
          <p:cNvPr id="4" name="组合 3"/>
          <p:cNvGrpSpPr/>
          <p:nvPr/>
        </p:nvGrpSpPr>
        <p:grpSpPr>
          <a:xfrm>
            <a:off x="1447852" y="4275652"/>
            <a:ext cx="9642462" cy="1631216"/>
            <a:chOff x="1447852" y="1792224"/>
            <a:chExt cx="9642462" cy="1631216"/>
          </a:xfrm>
        </p:grpSpPr>
        <p:sp>
          <p:nvSpPr>
            <p:cNvPr id="2055" name="文本框 2054"/>
            <p:cNvSpPr txBox="1"/>
            <p:nvPr/>
          </p:nvSpPr>
          <p:spPr>
            <a:xfrm>
              <a:off x="1447852" y="1792224"/>
              <a:ext cx="2036012" cy="1631216"/>
            </a:xfrm>
            <a:prstGeom prst="rect">
              <a:avLst/>
            </a:prstGeom>
            <a:noFill/>
          </p:spPr>
          <p:txBody>
            <a:bodyPr wrap="square" rtlCol="0">
              <a:spAutoFit/>
            </a:bodyPr>
            <a:lstStyle/>
            <a:p>
              <a:pPr algn="ctr">
                <a:buNone/>
              </a:pPr>
              <a:r>
                <a:rPr lang="zh-CN" altLang="en-US" sz="2000" dirty="0" smtClean="0"/>
                <a:t>运营商业务</a:t>
              </a:r>
              <a:endParaRPr lang="en-US" altLang="zh-CN" sz="2000" dirty="0" smtClean="0"/>
            </a:p>
            <a:p>
              <a:pPr marL="285750" indent="-285750"/>
              <a:r>
                <a:rPr lang="zh-CN" altLang="en-US" sz="2000" dirty="0" smtClean="0"/>
                <a:t>网络增效</a:t>
              </a:r>
              <a:endParaRPr lang="en-US" altLang="zh-CN" sz="2000" dirty="0" smtClean="0"/>
            </a:p>
            <a:p>
              <a:pPr marL="285750" indent="-285750"/>
              <a:r>
                <a:rPr lang="zh-CN" altLang="en-US" sz="2000" dirty="0" smtClean="0"/>
                <a:t>客户关怀</a:t>
              </a:r>
              <a:endParaRPr lang="en-US" altLang="zh-CN" sz="2000" dirty="0" smtClean="0"/>
            </a:p>
            <a:p>
              <a:pPr marL="285750" indent="-285750"/>
              <a:r>
                <a:rPr lang="zh-CN" altLang="en-US" sz="2000" dirty="0" smtClean="0"/>
                <a:t>市场洞察</a:t>
              </a:r>
              <a:endParaRPr lang="en-US" altLang="zh-CN" sz="2000" dirty="0" smtClean="0"/>
            </a:p>
            <a:p>
              <a:pPr marL="285750" indent="-285750"/>
              <a:r>
                <a:rPr lang="zh-CN" altLang="en-US" sz="2000" dirty="0" smtClean="0"/>
                <a:t>数据变现</a:t>
              </a:r>
              <a:endParaRPr lang="zh-CN" altLang="en-US" sz="2000" dirty="0"/>
            </a:p>
          </p:txBody>
        </p:sp>
        <p:sp>
          <p:nvSpPr>
            <p:cNvPr id="79" name="文本框 78"/>
            <p:cNvSpPr txBox="1"/>
            <p:nvPr/>
          </p:nvSpPr>
          <p:spPr>
            <a:xfrm>
              <a:off x="5251077" y="1792224"/>
              <a:ext cx="2036012" cy="1323439"/>
            </a:xfrm>
            <a:prstGeom prst="rect">
              <a:avLst/>
            </a:prstGeom>
            <a:noFill/>
          </p:spPr>
          <p:txBody>
            <a:bodyPr wrap="square" rtlCol="0">
              <a:spAutoFit/>
            </a:bodyPr>
            <a:lstStyle/>
            <a:p>
              <a:pPr algn="ctr">
                <a:buNone/>
              </a:pPr>
              <a:r>
                <a:rPr lang="zh-CN" altLang="en-US" sz="2000" dirty="0" smtClean="0"/>
                <a:t>消费者业务</a:t>
              </a:r>
              <a:endParaRPr lang="en-US" altLang="zh-CN" sz="2000" dirty="0" smtClean="0"/>
            </a:p>
            <a:p>
              <a:pPr marL="285750" indent="-285750"/>
              <a:r>
                <a:rPr lang="zh-CN" altLang="en-US" sz="2000" dirty="0" smtClean="0"/>
                <a:t>市场营销</a:t>
              </a:r>
              <a:endParaRPr lang="en-US" altLang="zh-CN" sz="2000" dirty="0" smtClean="0"/>
            </a:p>
            <a:p>
              <a:pPr marL="285750" indent="-285750"/>
              <a:r>
                <a:rPr lang="zh-CN" altLang="en-US" sz="2000" dirty="0" smtClean="0"/>
                <a:t>实时推荐</a:t>
              </a:r>
              <a:endParaRPr lang="en-US" altLang="zh-CN" sz="2000" dirty="0" smtClean="0"/>
            </a:p>
            <a:p>
              <a:pPr marL="285750" indent="-285750"/>
              <a:r>
                <a:rPr lang="en-US" altLang="zh-CN" sz="2000" dirty="0" err="1" smtClean="0"/>
                <a:t>IoT</a:t>
              </a:r>
              <a:r>
                <a:rPr lang="zh-CN" altLang="en-US" sz="2000" dirty="0" smtClean="0"/>
                <a:t>数据分析</a:t>
              </a:r>
              <a:endParaRPr lang="zh-CN" altLang="en-US" sz="2000" dirty="0"/>
            </a:p>
          </p:txBody>
        </p:sp>
        <p:sp>
          <p:nvSpPr>
            <p:cNvPr id="80" name="文本框 79"/>
            <p:cNvSpPr txBox="1"/>
            <p:nvPr/>
          </p:nvSpPr>
          <p:spPr>
            <a:xfrm>
              <a:off x="9054302" y="1792224"/>
              <a:ext cx="2036012" cy="1015663"/>
            </a:xfrm>
            <a:prstGeom prst="rect">
              <a:avLst/>
            </a:prstGeom>
            <a:noFill/>
          </p:spPr>
          <p:txBody>
            <a:bodyPr wrap="square" rtlCol="0">
              <a:spAutoFit/>
            </a:bodyPr>
            <a:lstStyle/>
            <a:p>
              <a:pPr algn="ctr">
                <a:buNone/>
              </a:pPr>
              <a:r>
                <a:rPr lang="zh-CN" altLang="en-US" sz="2000" dirty="0"/>
                <a:t>企</a:t>
              </a:r>
              <a:r>
                <a:rPr lang="zh-CN" altLang="en-US" sz="2000" dirty="0" smtClean="0"/>
                <a:t>业业务</a:t>
              </a:r>
              <a:endParaRPr lang="en-US" altLang="zh-CN" sz="2000" dirty="0" smtClean="0"/>
            </a:p>
            <a:p>
              <a:pPr marL="285750" indent="-285750"/>
              <a:r>
                <a:rPr lang="zh-CN" altLang="en-US" sz="2000" dirty="0" smtClean="0"/>
                <a:t>商业发行版</a:t>
              </a:r>
              <a:endParaRPr lang="en-US" altLang="zh-CN" sz="2000" dirty="0" smtClean="0"/>
            </a:p>
            <a:p>
              <a:pPr marL="285750" indent="-285750"/>
              <a:r>
                <a:rPr lang="zh-CN" altLang="en-US" sz="2000" dirty="0" smtClean="0"/>
                <a:t>大数据云服务</a:t>
              </a:r>
              <a:endParaRPr lang="en-US" altLang="zh-CN" sz="2000" dirty="0" smtClean="0"/>
            </a:p>
          </p:txBody>
        </p:sp>
      </p:grpSp>
    </p:spTree>
    <p:extLst>
      <p:ext uri="{BB962C8B-B14F-4D97-AF65-F5344CB8AC3E}">
        <p14:creationId xmlns:p14="http://schemas.microsoft.com/office/powerpoint/2010/main" xmlns="" val="1211328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54" y="211159"/>
            <a:ext cx="10975658" cy="669230"/>
          </a:xfrm>
        </p:spPr>
        <p:txBody>
          <a:bodyPr/>
          <a:lstStyle/>
          <a:p>
            <a:r>
              <a:rPr lang="zh-CN" altLang="en-US" sz="4400" b="1" dirty="0"/>
              <a:t>大数据现在和未来将深</a:t>
            </a:r>
            <a:r>
              <a:rPr lang="zh-CN" altLang="en-US" sz="4400" b="1" dirty="0" smtClean="0"/>
              <a:t>刻地改变网络</a:t>
            </a:r>
            <a:r>
              <a:rPr lang="zh-CN" altLang="en-US" sz="4400" b="1" dirty="0"/>
              <a:t/>
            </a:r>
            <a:br>
              <a:rPr lang="zh-CN" altLang="en-US" sz="4400" b="1" dirty="0"/>
            </a:br>
            <a:endParaRPr lang="zh-CN" altLang="en-US" sz="4400" b="1" dirty="0"/>
          </a:p>
        </p:txBody>
      </p:sp>
      <p:pic>
        <p:nvPicPr>
          <p:cNvPr id="906" name="Picture 27" descr="ICON_Cloud_Q308"/>
          <p:cNvPicPr>
            <a:picLocks noChangeAspect="1" noChangeArrowheads="1"/>
          </p:cNvPicPr>
          <p:nvPr/>
        </p:nvPicPr>
        <p:blipFill>
          <a:blip r:embed="rId2" cstate="print"/>
          <a:srcRect/>
          <a:stretch>
            <a:fillRect/>
          </a:stretch>
        </p:blipFill>
        <p:spPr bwMode="auto">
          <a:xfrm>
            <a:off x="1593566" y="2868851"/>
            <a:ext cx="1585687" cy="933949"/>
          </a:xfrm>
          <a:prstGeom prst="rect">
            <a:avLst/>
          </a:prstGeom>
          <a:noFill/>
          <a:ln w="9525">
            <a:noFill/>
            <a:miter lim="800000"/>
            <a:headEnd/>
            <a:tailEnd/>
          </a:ln>
        </p:spPr>
      </p:pic>
      <p:sp>
        <p:nvSpPr>
          <p:cNvPr id="907" name="圆角矩形 906"/>
          <p:cNvSpPr/>
          <p:nvPr/>
        </p:nvSpPr>
        <p:spPr bwMode="auto">
          <a:xfrm>
            <a:off x="1846614" y="3519117"/>
            <a:ext cx="1144255" cy="144040"/>
          </a:xfrm>
          <a:prstGeom prst="roundRect">
            <a:avLst>
              <a:gd name="adj" fmla="val 0"/>
            </a:avLst>
          </a:prstGeom>
          <a:solidFill>
            <a:schemeClr val="bg1">
              <a:lumMod val="65000"/>
            </a:schemeClr>
          </a:solidFill>
          <a:ln w="9525" cap="flat" cmpd="sng" algn="ctr">
            <a:solidFill>
              <a:schemeClr val="bg1"/>
            </a:solidFill>
            <a:prstDash val="solid"/>
            <a:round/>
            <a:headEnd type="none" w="med" len="med"/>
            <a:tailEnd type="none" w="med" len="med"/>
          </a:ln>
          <a:effectLst/>
        </p:spPr>
        <p:txBody>
          <a:bodyPr vert="horz" wrap="square" lIns="87835" tIns="43917" rIns="87835" bIns="43917" numCol="1" rtlCol="0" anchor="t" anchorCtr="0" compatLnSpc="1">
            <a:prstTxWarp prst="textNoShape">
              <a:avLst/>
            </a:prstTxWarp>
            <a:noAutofit/>
          </a:bodyPr>
          <a:lstStyle/>
          <a:p>
            <a:pPr algn="ctr" defTabSz="632315" eaLnBrk="0" fontAlgn="auto" hangingPunct="0">
              <a:spcBef>
                <a:spcPts val="0"/>
              </a:spcBef>
              <a:spcAft>
                <a:spcPts val="0"/>
              </a:spcAft>
              <a:defRPr/>
            </a:pPr>
            <a:endParaRPr lang="zh-CN" altLang="en-US" sz="600" kern="0" dirty="0" smtClean="0">
              <a:solidFill>
                <a:srgbClr val="000000"/>
              </a:solidFill>
              <a:latin typeface="微软雅黑" pitchFamily="34" charset="-122"/>
              <a:ea typeface="微软雅黑" pitchFamily="34" charset="-122"/>
            </a:endParaRPr>
          </a:p>
        </p:txBody>
      </p:sp>
      <p:sp>
        <p:nvSpPr>
          <p:cNvPr id="910" name="TextBox 930"/>
          <p:cNvSpPr txBox="1"/>
          <p:nvPr/>
        </p:nvSpPr>
        <p:spPr>
          <a:xfrm>
            <a:off x="1943705" y="3209593"/>
            <a:ext cx="895563" cy="271835"/>
          </a:xfrm>
          <a:prstGeom prst="rect">
            <a:avLst/>
          </a:prstGeom>
          <a:noFill/>
        </p:spPr>
        <p:txBody>
          <a:bodyPr wrap="none" lIns="87851" tIns="43925" rIns="87851" bIns="43925" rtlCol="0">
            <a:spAutoFit/>
          </a:bodyPr>
          <a:lstStyle/>
          <a:p>
            <a:pPr algn="ctr">
              <a:lnSpc>
                <a:spcPct val="85000"/>
              </a:lnSpc>
              <a:buNone/>
            </a:pPr>
            <a:r>
              <a:rPr lang="zh-CN" altLang="en-US" sz="1400" dirty="0" smtClean="0">
                <a:solidFill>
                  <a:srgbClr val="990000"/>
                </a:solidFill>
                <a:latin typeface="微软雅黑" pitchFamily="34" charset="-122"/>
                <a:ea typeface="微软雅黑" pitchFamily="34" charset="-122"/>
              </a:rPr>
              <a:t>固网接入</a:t>
            </a:r>
            <a:endParaRPr lang="en-US" altLang="zh-CN" sz="1400" dirty="0" smtClean="0">
              <a:solidFill>
                <a:srgbClr val="990000"/>
              </a:solidFill>
              <a:latin typeface="微软雅黑" pitchFamily="34" charset="-122"/>
              <a:ea typeface="微软雅黑" pitchFamily="34" charset="-122"/>
            </a:endParaRPr>
          </a:p>
        </p:txBody>
      </p:sp>
      <p:grpSp>
        <p:nvGrpSpPr>
          <p:cNvPr id="911" name="组合 415"/>
          <p:cNvGrpSpPr/>
          <p:nvPr/>
        </p:nvGrpSpPr>
        <p:grpSpPr>
          <a:xfrm>
            <a:off x="2654318" y="3542936"/>
            <a:ext cx="300662" cy="94858"/>
            <a:chOff x="2359109" y="5467453"/>
            <a:chExt cx="300371" cy="120306"/>
          </a:xfrm>
        </p:grpSpPr>
        <p:sp>
          <p:nvSpPr>
            <p:cNvPr id="914" name="Freeform 135"/>
            <p:cNvSpPr>
              <a:spLocks noEditPoints="1"/>
            </p:cNvSpPr>
            <p:nvPr/>
          </p:nvSpPr>
          <p:spPr bwMode="auto">
            <a:xfrm>
              <a:off x="2359109" y="5467453"/>
              <a:ext cx="142593" cy="120289"/>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sp>
          <p:nvSpPr>
            <p:cNvPr id="915" name="Freeform 135"/>
            <p:cNvSpPr>
              <a:spLocks noEditPoints="1"/>
            </p:cNvSpPr>
            <p:nvPr/>
          </p:nvSpPr>
          <p:spPr bwMode="auto">
            <a:xfrm>
              <a:off x="2516887" y="5467469"/>
              <a:ext cx="142593" cy="120290"/>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grpSp>
      <p:sp>
        <p:nvSpPr>
          <p:cNvPr id="912" name="Freeform 71"/>
          <p:cNvSpPr>
            <a:spLocks noEditPoints="1"/>
          </p:cNvSpPr>
          <p:nvPr/>
        </p:nvSpPr>
        <p:spPr bwMode="auto">
          <a:xfrm>
            <a:off x="2264452" y="3540484"/>
            <a:ext cx="350434" cy="102424"/>
          </a:xfrm>
          <a:custGeom>
            <a:avLst/>
            <a:gdLst>
              <a:gd name="T0" fmla="*/ 414 w 793"/>
              <a:gd name="T1" fmla="*/ 157 h 192"/>
              <a:gd name="T2" fmla="*/ 368 w 793"/>
              <a:gd name="T3" fmla="*/ 118 h 192"/>
              <a:gd name="T4" fmla="*/ 391 w 793"/>
              <a:gd name="T5" fmla="*/ 114 h 192"/>
              <a:gd name="T6" fmla="*/ 414 w 793"/>
              <a:gd name="T7" fmla="*/ 157 h 192"/>
              <a:gd name="T8" fmla="*/ 367 w 793"/>
              <a:gd name="T9" fmla="*/ 52 h 192"/>
              <a:gd name="T10" fmla="*/ 388 w 793"/>
              <a:gd name="T11" fmla="*/ 44 h 192"/>
              <a:gd name="T12" fmla="*/ 414 w 793"/>
              <a:gd name="T13" fmla="*/ 54 h 192"/>
              <a:gd name="T14" fmla="*/ 457 w 793"/>
              <a:gd name="T15" fmla="*/ 120 h 192"/>
              <a:gd name="T16" fmla="*/ 478 w 793"/>
              <a:gd name="T17" fmla="*/ 114 h 192"/>
              <a:gd name="T18" fmla="*/ 486 w 793"/>
              <a:gd name="T19" fmla="*/ 123 h 192"/>
              <a:gd name="T20" fmla="*/ 457 w 793"/>
              <a:gd name="T21" fmla="*/ 54 h 192"/>
              <a:gd name="T22" fmla="*/ 464 w 793"/>
              <a:gd name="T23" fmla="*/ 44 h 192"/>
              <a:gd name="T24" fmla="*/ 486 w 793"/>
              <a:gd name="T25" fmla="*/ 52 h 192"/>
              <a:gd name="T26" fmla="*/ 530 w 793"/>
              <a:gd name="T27" fmla="*/ 123 h 192"/>
              <a:gd name="T28" fmla="*/ 551 w 793"/>
              <a:gd name="T29" fmla="*/ 114 h 192"/>
              <a:gd name="T30" fmla="*/ 575 w 793"/>
              <a:gd name="T31" fmla="*/ 118 h 192"/>
              <a:gd name="T32" fmla="*/ 530 w 793"/>
              <a:gd name="T33" fmla="*/ 87 h 192"/>
              <a:gd name="T34" fmla="*/ 549 w 793"/>
              <a:gd name="T35" fmla="*/ 47 h 192"/>
              <a:gd name="T36" fmla="*/ 573 w 793"/>
              <a:gd name="T37" fmla="*/ 47 h 192"/>
              <a:gd name="T38" fmla="*/ 683 w 793"/>
              <a:gd name="T39" fmla="*/ 157 h 192"/>
              <a:gd name="T40" fmla="*/ 637 w 793"/>
              <a:gd name="T41" fmla="*/ 118 h 192"/>
              <a:gd name="T42" fmla="*/ 661 w 793"/>
              <a:gd name="T43" fmla="*/ 114 h 192"/>
              <a:gd name="T44" fmla="*/ 683 w 793"/>
              <a:gd name="T45" fmla="*/ 157 h 192"/>
              <a:gd name="T46" fmla="*/ 637 w 793"/>
              <a:gd name="T47" fmla="*/ 52 h 192"/>
              <a:gd name="T48" fmla="*/ 659 w 793"/>
              <a:gd name="T49" fmla="*/ 44 h 192"/>
              <a:gd name="T50" fmla="*/ 683 w 793"/>
              <a:gd name="T51" fmla="*/ 54 h 192"/>
              <a:gd name="T52" fmla="*/ 13 w 793"/>
              <a:gd name="T53" fmla="*/ 1 h 192"/>
              <a:gd name="T54" fmla="*/ 0 w 793"/>
              <a:gd name="T55" fmla="*/ 22 h 192"/>
              <a:gd name="T56" fmla="*/ 7 w 793"/>
              <a:gd name="T57" fmla="*/ 186 h 192"/>
              <a:gd name="T58" fmla="*/ 771 w 793"/>
              <a:gd name="T59" fmla="*/ 192 h 192"/>
              <a:gd name="T60" fmla="*/ 792 w 793"/>
              <a:gd name="T61" fmla="*/ 178 h 192"/>
              <a:gd name="T62" fmla="*/ 792 w 793"/>
              <a:gd name="T63" fmla="*/ 13 h 192"/>
              <a:gd name="T64" fmla="*/ 771 w 793"/>
              <a:gd name="T65" fmla="*/ 0 h 192"/>
              <a:gd name="T66" fmla="*/ 52 w 793"/>
              <a:gd name="T67" fmla="*/ 134 h 192"/>
              <a:gd name="T68" fmla="*/ 64 w 793"/>
              <a:gd name="T69" fmla="*/ 116 h 192"/>
              <a:gd name="T70" fmla="*/ 77 w 793"/>
              <a:gd name="T71" fmla="*/ 129 h 192"/>
              <a:gd name="T72" fmla="*/ 64 w 793"/>
              <a:gd name="T73" fmla="*/ 76 h 192"/>
              <a:gd name="T74" fmla="*/ 51 w 793"/>
              <a:gd name="T75" fmla="*/ 63 h 192"/>
              <a:gd name="T76" fmla="*/ 70 w 793"/>
              <a:gd name="T77" fmla="*/ 52 h 192"/>
              <a:gd name="T78" fmla="*/ 74 w 793"/>
              <a:gd name="T79" fmla="*/ 72 h 192"/>
              <a:gd name="T80" fmla="*/ 138 w 793"/>
              <a:gd name="T81" fmla="*/ 140 h 192"/>
              <a:gd name="T82" fmla="*/ 133 w 793"/>
              <a:gd name="T83" fmla="*/ 120 h 192"/>
              <a:gd name="T84" fmla="*/ 155 w 793"/>
              <a:gd name="T85" fmla="*/ 124 h 192"/>
              <a:gd name="T86" fmla="*/ 143 w 793"/>
              <a:gd name="T87" fmla="*/ 142 h 192"/>
              <a:gd name="T88" fmla="*/ 131 w 793"/>
              <a:gd name="T89" fmla="*/ 68 h 192"/>
              <a:gd name="T90" fmla="*/ 143 w 793"/>
              <a:gd name="T91" fmla="*/ 51 h 192"/>
              <a:gd name="T92" fmla="*/ 156 w 793"/>
              <a:gd name="T93" fmla="*/ 63 h 192"/>
              <a:gd name="T94" fmla="*/ 222 w 793"/>
              <a:gd name="T95" fmla="*/ 142 h 192"/>
              <a:gd name="T96" fmla="*/ 209 w 793"/>
              <a:gd name="T97" fmla="*/ 129 h 192"/>
              <a:gd name="T98" fmla="*/ 227 w 793"/>
              <a:gd name="T99" fmla="*/ 116 h 192"/>
              <a:gd name="T100" fmla="*/ 230 w 793"/>
              <a:gd name="T101" fmla="*/ 138 h 192"/>
              <a:gd name="T102" fmla="*/ 216 w 793"/>
              <a:gd name="T103" fmla="*/ 75 h 192"/>
              <a:gd name="T104" fmla="*/ 213 w 793"/>
              <a:gd name="T105" fmla="*/ 54 h 192"/>
              <a:gd name="T106" fmla="*/ 234 w 793"/>
              <a:gd name="T107" fmla="*/ 58 h 192"/>
              <a:gd name="T108" fmla="*/ 222 w 793"/>
              <a:gd name="T109" fmla="*/ 76 h 192"/>
              <a:gd name="T110" fmla="*/ 721 w 793"/>
              <a:gd name="T111" fmla="*/ 176 h 192"/>
              <a:gd name="T112" fmla="*/ 739 w 793"/>
              <a:gd name="T113" fmla="*/ 100 h 192"/>
              <a:gd name="T114" fmla="*/ 755 w 793"/>
              <a:gd name="T115" fmla="*/ 82 h 192"/>
              <a:gd name="T116" fmla="*/ 771 w 793"/>
              <a:gd name="T117" fmla="*/ 10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3" h="192">
                <a:moveTo>
                  <a:pt x="708" y="33"/>
                </a:moveTo>
                <a:lnTo>
                  <a:pt x="318" y="33"/>
                </a:lnTo>
                <a:lnTo>
                  <a:pt x="318" y="166"/>
                </a:lnTo>
                <a:lnTo>
                  <a:pt x="708" y="166"/>
                </a:lnTo>
                <a:lnTo>
                  <a:pt x="708" y="33"/>
                </a:lnTo>
                <a:close/>
                <a:moveTo>
                  <a:pt x="414" y="157"/>
                </a:moveTo>
                <a:lnTo>
                  <a:pt x="349" y="157"/>
                </a:lnTo>
                <a:lnTo>
                  <a:pt x="349" y="123"/>
                </a:lnTo>
                <a:lnTo>
                  <a:pt x="367" y="123"/>
                </a:lnTo>
                <a:lnTo>
                  <a:pt x="367" y="120"/>
                </a:lnTo>
                <a:lnTo>
                  <a:pt x="367" y="120"/>
                </a:lnTo>
                <a:lnTo>
                  <a:pt x="368" y="118"/>
                </a:lnTo>
                <a:lnTo>
                  <a:pt x="369" y="115"/>
                </a:lnTo>
                <a:lnTo>
                  <a:pt x="372" y="114"/>
                </a:lnTo>
                <a:lnTo>
                  <a:pt x="375" y="114"/>
                </a:lnTo>
                <a:lnTo>
                  <a:pt x="388" y="114"/>
                </a:lnTo>
                <a:lnTo>
                  <a:pt x="388" y="114"/>
                </a:lnTo>
                <a:lnTo>
                  <a:pt x="391" y="114"/>
                </a:lnTo>
                <a:lnTo>
                  <a:pt x="393" y="115"/>
                </a:lnTo>
                <a:lnTo>
                  <a:pt x="395" y="118"/>
                </a:lnTo>
                <a:lnTo>
                  <a:pt x="396" y="120"/>
                </a:lnTo>
                <a:lnTo>
                  <a:pt x="396" y="123"/>
                </a:lnTo>
                <a:lnTo>
                  <a:pt x="414" y="123"/>
                </a:lnTo>
                <a:lnTo>
                  <a:pt x="414" y="157"/>
                </a:lnTo>
                <a:close/>
                <a:moveTo>
                  <a:pt x="414" y="87"/>
                </a:moveTo>
                <a:lnTo>
                  <a:pt x="349" y="87"/>
                </a:lnTo>
                <a:lnTo>
                  <a:pt x="349" y="54"/>
                </a:lnTo>
                <a:lnTo>
                  <a:pt x="367" y="54"/>
                </a:lnTo>
                <a:lnTo>
                  <a:pt x="367" y="52"/>
                </a:lnTo>
                <a:lnTo>
                  <a:pt x="367" y="52"/>
                </a:lnTo>
                <a:lnTo>
                  <a:pt x="368" y="48"/>
                </a:lnTo>
                <a:lnTo>
                  <a:pt x="369" y="47"/>
                </a:lnTo>
                <a:lnTo>
                  <a:pt x="372" y="44"/>
                </a:lnTo>
                <a:lnTo>
                  <a:pt x="375" y="44"/>
                </a:lnTo>
                <a:lnTo>
                  <a:pt x="388" y="44"/>
                </a:lnTo>
                <a:lnTo>
                  <a:pt x="388" y="44"/>
                </a:lnTo>
                <a:lnTo>
                  <a:pt x="391" y="44"/>
                </a:lnTo>
                <a:lnTo>
                  <a:pt x="393" y="47"/>
                </a:lnTo>
                <a:lnTo>
                  <a:pt x="395" y="48"/>
                </a:lnTo>
                <a:lnTo>
                  <a:pt x="396" y="52"/>
                </a:lnTo>
                <a:lnTo>
                  <a:pt x="396" y="54"/>
                </a:lnTo>
                <a:lnTo>
                  <a:pt x="414" y="54"/>
                </a:lnTo>
                <a:lnTo>
                  <a:pt x="414" y="87"/>
                </a:lnTo>
                <a:close/>
                <a:moveTo>
                  <a:pt x="503" y="157"/>
                </a:moveTo>
                <a:lnTo>
                  <a:pt x="439" y="157"/>
                </a:lnTo>
                <a:lnTo>
                  <a:pt x="439" y="123"/>
                </a:lnTo>
                <a:lnTo>
                  <a:pt x="457" y="123"/>
                </a:lnTo>
                <a:lnTo>
                  <a:pt x="457" y="120"/>
                </a:lnTo>
                <a:lnTo>
                  <a:pt x="457" y="120"/>
                </a:lnTo>
                <a:lnTo>
                  <a:pt x="458" y="118"/>
                </a:lnTo>
                <a:lnTo>
                  <a:pt x="459" y="115"/>
                </a:lnTo>
                <a:lnTo>
                  <a:pt x="462" y="114"/>
                </a:lnTo>
                <a:lnTo>
                  <a:pt x="464" y="114"/>
                </a:lnTo>
                <a:lnTo>
                  <a:pt x="478" y="114"/>
                </a:lnTo>
                <a:lnTo>
                  <a:pt x="478" y="114"/>
                </a:lnTo>
                <a:lnTo>
                  <a:pt x="481" y="114"/>
                </a:lnTo>
                <a:lnTo>
                  <a:pt x="483" y="115"/>
                </a:lnTo>
                <a:lnTo>
                  <a:pt x="484" y="118"/>
                </a:lnTo>
                <a:lnTo>
                  <a:pt x="486" y="120"/>
                </a:lnTo>
                <a:lnTo>
                  <a:pt x="486" y="123"/>
                </a:lnTo>
                <a:lnTo>
                  <a:pt x="503" y="123"/>
                </a:lnTo>
                <a:lnTo>
                  <a:pt x="503" y="157"/>
                </a:lnTo>
                <a:close/>
                <a:moveTo>
                  <a:pt x="503" y="87"/>
                </a:moveTo>
                <a:lnTo>
                  <a:pt x="439" y="87"/>
                </a:lnTo>
                <a:lnTo>
                  <a:pt x="439" y="54"/>
                </a:lnTo>
                <a:lnTo>
                  <a:pt x="457" y="54"/>
                </a:lnTo>
                <a:lnTo>
                  <a:pt x="457" y="52"/>
                </a:lnTo>
                <a:lnTo>
                  <a:pt x="457" y="52"/>
                </a:lnTo>
                <a:lnTo>
                  <a:pt x="458" y="48"/>
                </a:lnTo>
                <a:lnTo>
                  <a:pt x="459" y="47"/>
                </a:lnTo>
                <a:lnTo>
                  <a:pt x="462" y="44"/>
                </a:lnTo>
                <a:lnTo>
                  <a:pt x="464" y="44"/>
                </a:lnTo>
                <a:lnTo>
                  <a:pt x="478" y="44"/>
                </a:lnTo>
                <a:lnTo>
                  <a:pt x="478" y="44"/>
                </a:lnTo>
                <a:lnTo>
                  <a:pt x="481" y="44"/>
                </a:lnTo>
                <a:lnTo>
                  <a:pt x="483" y="47"/>
                </a:lnTo>
                <a:lnTo>
                  <a:pt x="484" y="48"/>
                </a:lnTo>
                <a:lnTo>
                  <a:pt x="486" y="52"/>
                </a:lnTo>
                <a:lnTo>
                  <a:pt x="486" y="54"/>
                </a:lnTo>
                <a:lnTo>
                  <a:pt x="503" y="54"/>
                </a:lnTo>
                <a:lnTo>
                  <a:pt x="503" y="87"/>
                </a:lnTo>
                <a:close/>
                <a:moveTo>
                  <a:pt x="593" y="157"/>
                </a:moveTo>
                <a:lnTo>
                  <a:pt x="530" y="157"/>
                </a:lnTo>
                <a:lnTo>
                  <a:pt x="530" y="123"/>
                </a:lnTo>
                <a:lnTo>
                  <a:pt x="548" y="123"/>
                </a:lnTo>
                <a:lnTo>
                  <a:pt x="548" y="120"/>
                </a:lnTo>
                <a:lnTo>
                  <a:pt x="548" y="120"/>
                </a:lnTo>
                <a:lnTo>
                  <a:pt x="548" y="118"/>
                </a:lnTo>
                <a:lnTo>
                  <a:pt x="549" y="115"/>
                </a:lnTo>
                <a:lnTo>
                  <a:pt x="551" y="114"/>
                </a:lnTo>
                <a:lnTo>
                  <a:pt x="554" y="114"/>
                </a:lnTo>
                <a:lnTo>
                  <a:pt x="568" y="114"/>
                </a:lnTo>
                <a:lnTo>
                  <a:pt x="568" y="114"/>
                </a:lnTo>
                <a:lnTo>
                  <a:pt x="572" y="114"/>
                </a:lnTo>
                <a:lnTo>
                  <a:pt x="573" y="115"/>
                </a:lnTo>
                <a:lnTo>
                  <a:pt x="575" y="118"/>
                </a:lnTo>
                <a:lnTo>
                  <a:pt x="575" y="120"/>
                </a:lnTo>
                <a:lnTo>
                  <a:pt x="575" y="123"/>
                </a:lnTo>
                <a:lnTo>
                  <a:pt x="593" y="123"/>
                </a:lnTo>
                <a:lnTo>
                  <a:pt x="593" y="157"/>
                </a:lnTo>
                <a:close/>
                <a:moveTo>
                  <a:pt x="593" y="87"/>
                </a:moveTo>
                <a:lnTo>
                  <a:pt x="530" y="87"/>
                </a:lnTo>
                <a:lnTo>
                  <a:pt x="530" y="54"/>
                </a:lnTo>
                <a:lnTo>
                  <a:pt x="548" y="54"/>
                </a:lnTo>
                <a:lnTo>
                  <a:pt x="548" y="52"/>
                </a:lnTo>
                <a:lnTo>
                  <a:pt x="548" y="52"/>
                </a:lnTo>
                <a:lnTo>
                  <a:pt x="548" y="48"/>
                </a:lnTo>
                <a:lnTo>
                  <a:pt x="549" y="47"/>
                </a:lnTo>
                <a:lnTo>
                  <a:pt x="551" y="44"/>
                </a:lnTo>
                <a:lnTo>
                  <a:pt x="554" y="44"/>
                </a:lnTo>
                <a:lnTo>
                  <a:pt x="568" y="44"/>
                </a:lnTo>
                <a:lnTo>
                  <a:pt x="568" y="44"/>
                </a:lnTo>
                <a:lnTo>
                  <a:pt x="572" y="44"/>
                </a:lnTo>
                <a:lnTo>
                  <a:pt x="573" y="47"/>
                </a:lnTo>
                <a:lnTo>
                  <a:pt x="575" y="48"/>
                </a:lnTo>
                <a:lnTo>
                  <a:pt x="575" y="52"/>
                </a:lnTo>
                <a:lnTo>
                  <a:pt x="575" y="54"/>
                </a:lnTo>
                <a:lnTo>
                  <a:pt x="593" y="54"/>
                </a:lnTo>
                <a:lnTo>
                  <a:pt x="593" y="87"/>
                </a:lnTo>
                <a:close/>
                <a:moveTo>
                  <a:pt x="683" y="157"/>
                </a:moveTo>
                <a:lnTo>
                  <a:pt x="620" y="157"/>
                </a:lnTo>
                <a:lnTo>
                  <a:pt x="620" y="123"/>
                </a:lnTo>
                <a:lnTo>
                  <a:pt x="637" y="123"/>
                </a:lnTo>
                <a:lnTo>
                  <a:pt x="637" y="120"/>
                </a:lnTo>
                <a:lnTo>
                  <a:pt x="637" y="120"/>
                </a:lnTo>
                <a:lnTo>
                  <a:pt x="637" y="118"/>
                </a:lnTo>
                <a:lnTo>
                  <a:pt x="640" y="115"/>
                </a:lnTo>
                <a:lnTo>
                  <a:pt x="641" y="114"/>
                </a:lnTo>
                <a:lnTo>
                  <a:pt x="645" y="114"/>
                </a:lnTo>
                <a:lnTo>
                  <a:pt x="659" y="114"/>
                </a:lnTo>
                <a:lnTo>
                  <a:pt x="659" y="114"/>
                </a:lnTo>
                <a:lnTo>
                  <a:pt x="661" y="114"/>
                </a:lnTo>
                <a:lnTo>
                  <a:pt x="664" y="115"/>
                </a:lnTo>
                <a:lnTo>
                  <a:pt x="665" y="118"/>
                </a:lnTo>
                <a:lnTo>
                  <a:pt x="665" y="120"/>
                </a:lnTo>
                <a:lnTo>
                  <a:pt x="665" y="123"/>
                </a:lnTo>
                <a:lnTo>
                  <a:pt x="683" y="123"/>
                </a:lnTo>
                <a:lnTo>
                  <a:pt x="683" y="157"/>
                </a:lnTo>
                <a:close/>
                <a:moveTo>
                  <a:pt x="683" y="87"/>
                </a:moveTo>
                <a:lnTo>
                  <a:pt x="620" y="87"/>
                </a:lnTo>
                <a:lnTo>
                  <a:pt x="620" y="54"/>
                </a:lnTo>
                <a:lnTo>
                  <a:pt x="637" y="54"/>
                </a:lnTo>
                <a:lnTo>
                  <a:pt x="637" y="52"/>
                </a:lnTo>
                <a:lnTo>
                  <a:pt x="637" y="52"/>
                </a:lnTo>
                <a:lnTo>
                  <a:pt x="637" y="48"/>
                </a:lnTo>
                <a:lnTo>
                  <a:pt x="640" y="47"/>
                </a:lnTo>
                <a:lnTo>
                  <a:pt x="641" y="44"/>
                </a:lnTo>
                <a:lnTo>
                  <a:pt x="645" y="44"/>
                </a:lnTo>
                <a:lnTo>
                  <a:pt x="659" y="44"/>
                </a:lnTo>
                <a:lnTo>
                  <a:pt x="659" y="44"/>
                </a:lnTo>
                <a:lnTo>
                  <a:pt x="661" y="44"/>
                </a:lnTo>
                <a:lnTo>
                  <a:pt x="664" y="47"/>
                </a:lnTo>
                <a:lnTo>
                  <a:pt x="665" y="48"/>
                </a:lnTo>
                <a:lnTo>
                  <a:pt x="665" y="52"/>
                </a:lnTo>
                <a:lnTo>
                  <a:pt x="665" y="54"/>
                </a:lnTo>
                <a:lnTo>
                  <a:pt x="683" y="54"/>
                </a:lnTo>
                <a:lnTo>
                  <a:pt x="683" y="87"/>
                </a:lnTo>
                <a:close/>
                <a:moveTo>
                  <a:pt x="771" y="0"/>
                </a:moveTo>
                <a:lnTo>
                  <a:pt x="22" y="0"/>
                </a:lnTo>
                <a:lnTo>
                  <a:pt x="22" y="0"/>
                </a:lnTo>
                <a:lnTo>
                  <a:pt x="17" y="0"/>
                </a:lnTo>
                <a:lnTo>
                  <a:pt x="13" y="1"/>
                </a:lnTo>
                <a:lnTo>
                  <a:pt x="9" y="4"/>
                </a:lnTo>
                <a:lnTo>
                  <a:pt x="7" y="6"/>
                </a:lnTo>
                <a:lnTo>
                  <a:pt x="4" y="9"/>
                </a:lnTo>
                <a:lnTo>
                  <a:pt x="2" y="13"/>
                </a:lnTo>
                <a:lnTo>
                  <a:pt x="0" y="16"/>
                </a:lnTo>
                <a:lnTo>
                  <a:pt x="0" y="22"/>
                </a:lnTo>
                <a:lnTo>
                  <a:pt x="0" y="171"/>
                </a:lnTo>
                <a:lnTo>
                  <a:pt x="0" y="171"/>
                </a:lnTo>
                <a:lnTo>
                  <a:pt x="0" y="174"/>
                </a:lnTo>
                <a:lnTo>
                  <a:pt x="2" y="178"/>
                </a:lnTo>
                <a:lnTo>
                  <a:pt x="4" y="182"/>
                </a:lnTo>
                <a:lnTo>
                  <a:pt x="7" y="186"/>
                </a:lnTo>
                <a:lnTo>
                  <a:pt x="9" y="188"/>
                </a:lnTo>
                <a:lnTo>
                  <a:pt x="13" y="190"/>
                </a:lnTo>
                <a:lnTo>
                  <a:pt x="17" y="191"/>
                </a:lnTo>
                <a:lnTo>
                  <a:pt x="22" y="192"/>
                </a:lnTo>
                <a:lnTo>
                  <a:pt x="771" y="192"/>
                </a:lnTo>
                <a:lnTo>
                  <a:pt x="771" y="192"/>
                </a:lnTo>
                <a:lnTo>
                  <a:pt x="776" y="191"/>
                </a:lnTo>
                <a:lnTo>
                  <a:pt x="780" y="190"/>
                </a:lnTo>
                <a:lnTo>
                  <a:pt x="784" y="188"/>
                </a:lnTo>
                <a:lnTo>
                  <a:pt x="787" y="186"/>
                </a:lnTo>
                <a:lnTo>
                  <a:pt x="789" y="182"/>
                </a:lnTo>
                <a:lnTo>
                  <a:pt x="792" y="178"/>
                </a:lnTo>
                <a:lnTo>
                  <a:pt x="793" y="174"/>
                </a:lnTo>
                <a:lnTo>
                  <a:pt x="793" y="171"/>
                </a:lnTo>
                <a:lnTo>
                  <a:pt x="793" y="22"/>
                </a:lnTo>
                <a:lnTo>
                  <a:pt x="793" y="22"/>
                </a:lnTo>
                <a:lnTo>
                  <a:pt x="793" y="16"/>
                </a:lnTo>
                <a:lnTo>
                  <a:pt x="792" y="13"/>
                </a:lnTo>
                <a:lnTo>
                  <a:pt x="789" y="9"/>
                </a:lnTo>
                <a:lnTo>
                  <a:pt x="787" y="6"/>
                </a:lnTo>
                <a:lnTo>
                  <a:pt x="784" y="4"/>
                </a:lnTo>
                <a:lnTo>
                  <a:pt x="780" y="1"/>
                </a:lnTo>
                <a:lnTo>
                  <a:pt x="776" y="0"/>
                </a:lnTo>
                <a:lnTo>
                  <a:pt x="771" y="0"/>
                </a:lnTo>
                <a:lnTo>
                  <a:pt x="771" y="0"/>
                </a:lnTo>
                <a:close/>
                <a:moveTo>
                  <a:pt x="64" y="142"/>
                </a:moveTo>
                <a:lnTo>
                  <a:pt x="64" y="142"/>
                </a:lnTo>
                <a:lnTo>
                  <a:pt x="58" y="140"/>
                </a:lnTo>
                <a:lnTo>
                  <a:pt x="55" y="138"/>
                </a:lnTo>
                <a:lnTo>
                  <a:pt x="52" y="134"/>
                </a:lnTo>
                <a:lnTo>
                  <a:pt x="51" y="129"/>
                </a:lnTo>
                <a:lnTo>
                  <a:pt x="51" y="129"/>
                </a:lnTo>
                <a:lnTo>
                  <a:pt x="52" y="124"/>
                </a:lnTo>
                <a:lnTo>
                  <a:pt x="55" y="120"/>
                </a:lnTo>
                <a:lnTo>
                  <a:pt x="58" y="116"/>
                </a:lnTo>
                <a:lnTo>
                  <a:pt x="64" y="116"/>
                </a:lnTo>
                <a:lnTo>
                  <a:pt x="64" y="116"/>
                </a:lnTo>
                <a:lnTo>
                  <a:pt x="70" y="116"/>
                </a:lnTo>
                <a:lnTo>
                  <a:pt x="74" y="120"/>
                </a:lnTo>
                <a:lnTo>
                  <a:pt x="76" y="124"/>
                </a:lnTo>
                <a:lnTo>
                  <a:pt x="77" y="129"/>
                </a:lnTo>
                <a:lnTo>
                  <a:pt x="77" y="129"/>
                </a:lnTo>
                <a:lnTo>
                  <a:pt x="76" y="134"/>
                </a:lnTo>
                <a:lnTo>
                  <a:pt x="74" y="138"/>
                </a:lnTo>
                <a:lnTo>
                  <a:pt x="70" y="140"/>
                </a:lnTo>
                <a:lnTo>
                  <a:pt x="64" y="142"/>
                </a:lnTo>
                <a:lnTo>
                  <a:pt x="64" y="142"/>
                </a:lnTo>
                <a:close/>
                <a:moveTo>
                  <a:pt x="64" y="76"/>
                </a:moveTo>
                <a:lnTo>
                  <a:pt x="64" y="76"/>
                </a:lnTo>
                <a:lnTo>
                  <a:pt x="58" y="75"/>
                </a:lnTo>
                <a:lnTo>
                  <a:pt x="55" y="72"/>
                </a:lnTo>
                <a:lnTo>
                  <a:pt x="52" y="68"/>
                </a:lnTo>
                <a:lnTo>
                  <a:pt x="51" y="63"/>
                </a:lnTo>
                <a:lnTo>
                  <a:pt x="51" y="63"/>
                </a:lnTo>
                <a:lnTo>
                  <a:pt x="52" y="58"/>
                </a:lnTo>
                <a:lnTo>
                  <a:pt x="55" y="54"/>
                </a:lnTo>
                <a:lnTo>
                  <a:pt x="58" y="52"/>
                </a:lnTo>
                <a:lnTo>
                  <a:pt x="64" y="51"/>
                </a:lnTo>
                <a:lnTo>
                  <a:pt x="64" y="51"/>
                </a:lnTo>
                <a:lnTo>
                  <a:pt x="70" y="52"/>
                </a:lnTo>
                <a:lnTo>
                  <a:pt x="74" y="54"/>
                </a:lnTo>
                <a:lnTo>
                  <a:pt x="76" y="58"/>
                </a:lnTo>
                <a:lnTo>
                  <a:pt x="77" y="63"/>
                </a:lnTo>
                <a:lnTo>
                  <a:pt x="77" y="63"/>
                </a:lnTo>
                <a:lnTo>
                  <a:pt x="76" y="68"/>
                </a:lnTo>
                <a:lnTo>
                  <a:pt x="74" y="72"/>
                </a:lnTo>
                <a:lnTo>
                  <a:pt x="70" y="75"/>
                </a:lnTo>
                <a:lnTo>
                  <a:pt x="64" y="76"/>
                </a:lnTo>
                <a:lnTo>
                  <a:pt x="64" y="76"/>
                </a:lnTo>
                <a:close/>
                <a:moveTo>
                  <a:pt x="143" y="142"/>
                </a:moveTo>
                <a:lnTo>
                  <a:pt x="143" y="142"/>
                </a:lnTo>
                <a:lnTo>
                  <a:pt x="138" y="140"/>
                </a:lnTo>
                <a:lnTo>
                  <a:pt x="133" y="138"/>
                </a:lnTo>
                <a:lnTo>
                  <a:pt x="131" y="134"/>
                </a:lnTo>
                <a:lnTo>
                  <a:pt x="129" y="129"/>
                </a:lnTo>
                <a:lnTo>
                  <a:pt x="129" y="129"/>
                </a:lnTo>
                <a:lnTo>
                  <a:pt x="131" y="124"/>
                </a:lnTo>
                <a:lnTo>
                  <a:pt x="133" y="120"/>
                </a:lnTo>
                <a:lnTo>
                  <a:pt x="138" y="116"/>
                </a:lnTo>
                <a:lnTo>
                  <a:pt x="143" y="116"/>
                </a:lnTo>
                <a:lnTo>
                  <a:pt x="143" y="116"/>
                </a:lnTo>
                <a:lnTo>
                  <a:pt x="148" y="116"/>
                </a:lnTo>
                <a:lnTo>
                  <a:pt x="152" y="120"/>
                </a:lnTo>
                <a:lnTo>
                  <a:pt x="155" y="124"/>
                </a:lnTo>
                <a:lnTo>
                  <a:pt x="156" y="129"/>
                </a:lnTo>
                <a:lnTo>
                  <a:pt x="156" y="129"/>
                </a:lnTo>
                <a:lnTo>
                  <a:pt x="155" y="134"/>
                </a:lnTo>
                <a:lnTo>
                  <a:pt x="152" y="138"/>
                </a:lnTo>
                <a:lnTo>
                  <a:pt x="148" y="140"/>
                </a:lnTo>
                <a:lnTo>
                  <a:pt x="143" y="142"/>
                </a:lnTo>
                <a:lnTo>
                  <a:pt x="143" y="142"/>
                </a:lnTo>
                <a:close/>
                <a:moveTo>
                  <a:pt x="143" y="76"/>
                </a:moveTo>
                <a:lnTo>
                  <a:pt x="143" y="76"/>
                </a:lnTo>
                <a:lnTo>
                  <a:pt x="138" y="75"/>
                </a:lnTo>
                <a:lnTo>
                  <a:pt x="133" y="72"/>
                </a:lnTo>
                <a:lnTo>
                  <a:pt x="131" y="68"/>
                </a:lnTo>
                <a:lnTo>
                  <a:pt x="129" y="63"/>
                </a:lnTo>
                <a:lnTo>
                  <a:pt x="129" y="63"/>
                </a:lnTo>
                <a:lnTo>
                  <a:pt x="131" y="58"/>
                </a:lnTo>
                <a:lnTo>
                  <a:pt x="133" y="54"/>
                </a:lnTo>
                <a:lnTo>
                  <a:pt x="138" y="52"/>
                </a:lnTo>
                <a:lnTo>
                  <a:pt x="143" y="51"/>
                </a:lnTo>
                <a:lnTo>
                  <a:pt x="143" y="51"/>
                </a:lnTo>
                <a:lnTo>
                  <a:pt x="148" y="52"/>
                </a:lnTo>
                <a:lnTo>
                  <a:pt x="152" y="54"/>
                </a:lnTo>
                <a:lnTo>
                  <a:pt x="155" y="58"/>
                </a:lnTo>
                <a:lnTo>
                  <a:pt x="156" y="63"/>
                </a:lnTo>
                <a:lnTo>
                  <a:pt x="156" y="63"/>
                </a:lnTo>
                <a:lnTo>
                  <a:pt x="155" y="68"/>
                </a:lnTo>
                <a:lnTo>
                  <a:pt x="152" y="72"/>
                </a:lnTo>
                <a:lnTo>
                  <a:pt x="148" y="75"/>
                </a:lnTo>
                <a:lnTo>
                  <a:pt x="143" y="76"/>
                </a:lnTo>
                <a:lnTo>
                  <a:pt x="143" y="76"/>
                </a:lnTo>
                <a:close/>
                <a:moveTo>
                  <a:pt x="222" y="142"/>
                </a:moveTo>
                <a:lnTo>
                  <a:pt x="222" y="142"/>
                </a:lnTo>
                <a:lnTo>
                  <a:pt x="216" y="140"/>
                </a:lnTo>
                <a:lnTo>
                  <a:pt x="213" y="138"/>
                </a:lnTo>
                <a:lnTo>
                  <a:pt x="209" y="134"/>
                </a:lnTo>
                <a:lnTo>
                  <a:pt x="209" y="129"/>
                </a:lnTo>
                <a:lnTo>
                  <a:pt x="209" y="129"/>
                </a:lnTo>
                <a:lnTo>
                  <a:pt x="209" y="124"/>
                </a:lnTo>
                <a:lnTo>
                  <a:pt x="213" y="120"/>
                </a:lnTo>
                <a:lnTo>
                  <a:pt x="216" y="116"/>
                </a:lnTo>
                <a:lnTo>
                  <a:pt x="222" y="116"/>
                </a:lnTo>
                <a:lnTo>
                  <a:pt x="222" y="116"/>
                </a:lnTo>
                <a:lnTo>
                  <a:pt x="227" y="116"/>
                </a:lnTo>
                <a:lnTo>
                  <a:pt x="230" y="120"/>
                </a:lnTo>
                <a:lnTo>
                  <a:pt x="234" y="124"/>
                </a:lnTo>
                <a:lnTo>
                  <a:pt x="234" y="129"/>
                </a:lnTo>
                <a:lnTo>
                  <a:pt x="234" y="129"/>
                </a:lnTo>
                <a:lnTo>
                  <a:pt x="234" y="134"/>
                </a:lnTo>
                <a:lnTo>
                  <a:pt x="230" y="138"/>
                </a:lnTo>
                <a:lnTo>
                  <a:pt x="227" y="140"/>
                </a:lnTo>
                <a:lnTo>
                  <a:pt x="222" y="142"/>
                </a:lnTo>
                <a:lnTo>
                  <a:pt x="222" y="142"/>
                </a:lnTo>
                <a:close/>
                <a:moveTo>
                  <a:pt x="222" y="76"/>
                </a:moveTo>
                <a:lnTo>
                  <a:pt x="222" y="76"/>
                </a:lnTo>
                <a:lnTo>
                  <a:pt x="216" y="75"/>
                </a:lnTo>
                <a:lnTo>
                  <a:pt x="213" y="72"/>
                </a:lnTo>
                <a:lnTo>
                  <a:pt x="209" y="68"/>
                </a:lnTo>
                <a:lnTo>
                  <a:pt x="209" y="63"/>
                </a:lnTo>
                <a:lnTo>
                  <a:pt x="209" y="63"/>
                </a:lnTo>
                <a:lnTo>
                  <a:pt x="209" y="58"/>
                </a:lnTo>
                <a:lnTo>
                  <a:pt x="213" y="54"/>
                </a:lnTo>
                <a:lnTo>
                  <a:pt x="216" y="52"/>
                </a:lnTo>
                <a:lnTo>
                  <a:pt x="222" y="51"/>
                </a:lnTo>
                <a:lnTo>
                  <a:pt x="222" y="51"/>
                </a:lnTo>
                <a:lnTo>
                  <a:pt x="227" y="52"/>
                </a:lnTo>
                <a:lnTo>
                  <a:pt x="230" y="54"/>
                </a:lnTo>
                <a:lnTo>
                  <a:pt x="234" y="58"/>
                </a:lnTo>
                <a:lnTo>
                  <a:pt x="234" y="63"/>
                </a:lnTo>
                <a:lnTo>
                  <a:pt x="234" y="63"/>
                </a:lnTo>
                <a:lnTo>
                  <a:pt x="234" y="68"/>
                </a:lnTo>
                <a:lnTo>
                  <a:pt x="230" y="72"/>
                </a:lnTo>
                <a:lnTo>
                  <a:pt x="227" y="75"/>
                </a:lnTo>
                <a:lnTo>
                  <a:pt x="222" y="76"/>
                </a:lnTo>
                <a:lnTo>
                  <a:pt x="222" y="76"/>
                </a:lnTo>
                <a:close/>
                <a:moveTo>
                  <a:pt x="721" y="176"/>
                </a:moveTo>
                <a:lnTo>
                  <a:pt x="305" y="176"/>
                </a:lnTo>
                <a:lnTo>
                  <a:pt x="305" y="23"/>
                </a:lnTo>
                <a:lnTo>
                  <a:pt x="721" y="23"/>
                </a:lnTo>
                <a:lnTo>
                  <a:pt x="721" y="176"/>
                </a:lnTo>
                <a:close/>
                <a:moveTo>
                  <a:pt x="755" y="116"/>
                </a:moveTo>
                <a:lnTo>
                  <a:pt x="755" y="116"/>
                </a:lnTo>
                <a:lnTo>
                  <a:pt x="749" y="115"/>
                </a:lnTo>
                <a:lnTo>
                  <a:pt x="742" y="111"/>
                </a:lnTo>
                <a:lnTo>
                  <a:pt x="740" y="106"/>
                </a:lnTo>
                <a:lnTo>
                  <a:pt x="739" y="100"/>
                </a:lnTo>
                <a:lnTo>
                  <a:pt x="739" y="100"/>
                </a:lnTo>
                <a:lnTo>
                  <a:pt x="740" y="92"/>
                </a:lnTo>
                <a:lnTo>
                  <a:pt x="742" y="87"/>
                </a:lnTo>
                <a:lnTo>
                  <a:pt x="749" y="83"/>
                </a:lnTo>
                <a:lnTo>
                  <a:pt x="755" y="82"/>
                </a:lnTo>
                <a:lnTo>
                  <a:pt x="755" y="82"/>
                </a:lnTo>
                <a:lnTo>
                  <a:pt x="761" y="83"/>
                </a:lnTo>
                <a:lnTo>
                  <a:pt x="768" y="87"/>
                </a:lnTo>
                <a:lnTo>
                  <a:pt x="771" y="92"/>
                </a:lnTo>
                <a:lnTo>
                  <a:pt x="773" y="100"/>
                </a:lnTo>
                <a:lnTo>
                  <a:pt x="773" y="100"/>
                </a:lnTo>
                <a:lnTo>
                  <a:pt x="771" y="106"/>
                </a:lnTo>
                <a:lnTo>
                  <a:pt x="768" y="111"/>
                </a:lnTo>
                <a:lnTo>
                  <a:pt x="761" y="115"/>
                </a:lnTo>
                <a:lnTo>
                  <a:pt x="755" y="116"/>
                </a:lnTo>
                <a:lnTo>
                  <a:pt x="755" y="116"/>
                </a:lnTo>
                <a:close/>
              </a:path>
            </a:pathLst>
          </a:custGeom>
          <a:solidFill>
            <a:srgbClr val="00206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sp>
        <p:nvSpPr>
          <p:cNvPr id="913" name="Freeform 79"/>
          <p:cNvSpPr>
            <a:spLocks noEditPoints="1"/>
          </p:cNvSpPr>
          <p:nvPr/>
        </p:nvSpPr>
        <p:spPr bwMode="auto">
          <a:xfrm>
            <a:off x="1871155" y="3541425"/>
            <a:ext cx="347746" cy="99388"/>
          </a:xfrm>
          <a:custGeom>
            <a:avLst/>
            <a:gdLst>
              <a:gd name="T0" fmla="*/ 0 w 662"/>
              <a:gd name="T1" fmla="*/ 16 h 195"/>
              <a:gd name="T2" fmla="*/ 19 w 662"/>
              <a:gd name="T3" fmla="*/ 195 h 195"/>
              <a:gd name="T4" fmla="*/ 662 w 662"/>
              <a:gd name="T5" fmla="*/ 179 h 195"/>
              <a:gd name="T6" fmla="*/ 644 w 662"/>
              <a:gd name="T7" fmla="*/ 0 h 195"/>
              <a:gd name="T8" fmla="*/ 584 w 662"/>
              <a:gd name="T9" fmla="*/ 17 h 195"/>
              <a:gd name="T10" fmla="*/ 511 w 662"/>
              <a:gd name="T11" fmla="*/ 63 h 195"/>
              <a:gd name="T12" fmla="*/ 506 w 662"/>
              <a:gd name="T13" fmla="*/ 76 h 195"/>
              <a:gd name="T14" fmla="*/ 607 w 662"/>
              <a:gd name="T15" fmla="*/ 116 h 195"/>
              <a:gd name="T16" fmla="*/ 506 w 662"/>
              <a:gd name="T17" fmla="*/ 118 h 195"/>
              <a:gd name="T18" fmla="*/ 426 w 662"/>
              <a:gd name="T19" fmla="*/ 16 h 195"/>
              <a:gd name="T20" fmla="*/ 451 w 662"/>
              <a:gd name="T21" fmla="*/ 62 h 195"/>
              <a:gd name="T22" fmla="*/ 351 w 662"/>
              <a:gd name="T23" fmla="*/ 78 h 195"/>
              <a:gd name="T24" fmla="*/ 430 w 662"/>
              <a:gd name="T25" fmla="*/ 76 h 195"/>
              <a:gd name="T26" fmla="*/ 355 w 662"/>
              <a:gd name="T27" fmla="*/ 121 h 195"/>
              <a:gd name="T28" fmla="*/ 198 w 662"/>
              <a:gd name="T29" fmla="*/ 17 h 195"/>
              <a:gd name="T30" fmla="*/ 298 w 662"/>
              <a:gd name="T31" fmla="*/ 59 h 195"/>
              <a:gd name="T32" fmla="*/ 197 w 662"/>
              <a:gd name="T33" fmla="*/ 59 h 195"/>
              <a:gd name="T34" fmla="*/ 271 w 662"/>
              <a:gd name="T35" fmla="*/ 73 h 195"/>
              <a:gd name="T36" fmla="*/ 293 w 662"/>
              <a:gd name="T37" fmla="*/ 121 h 195"/>
              <a:gd name="T38" fmla="*/ 42 w 662"/>
              <a:gd name="T39" fmla="*/ 20 h 195"/>
              <a:gd name="T40" fmla="*/ 122 w 662"/>
              <a:gd name="T41" fmla="*/ 20 h 195"/>
              <a:gd name="T42" fmla="*/ 43 w 662"/>
              <a:gd name="T43" fmla="*/ 62 h 195"/>
              <a:gd name="T44" fmla="*/ 46 w 662"/>
              <a:gd name="T45" fmla="*/ 73 h 195"/>
              <a:gd name="T46" fmla="*/ 143 w 662"/>
              <a:gd name="T47" fmla="*/ 118 h 195"/>
              <a:gd name="T48" fmla="*/ 42 w 662"/>
              <a:gd name="T49" fmla="*/ 78 h 195"/>
              <a:gd name="T50" fmla="*/ 42 w 662"/>
              <a:gd name="T51" fmla="*/ 136 h 195"/>
              <a:gd name="T52" fmla="*/ 122 w 662"/>
              <a:gd name="T53" fmla="*/ 136 h 195"/>
              <a:gd name="T54" fmla="*/ 165 w 662"/>
              <a:gd name="T55" fmla="*/ 172 h 195"/>
              <a:gd name="T56" fmla="*/ 135 w 662"/>
              <a:gd name="T57" fmla="*/ 137 h 195"/>
              <a:gd name="T58" fmla="*/ 165 w 662"/>
              <a:gd name="T59" fmla="*/ 114 h 195"/>
              <a:gd name="T60" fmla="*/ 135 w 662"/>
              <a:gd name="T61" fmla="*/ 79 h 195"/>
              <a:gd name="T62" fmla="*/ 165 w 662"/>
              <a:gd name="T63" fmla="*/ 56 h 195"/>
              <a:gd name="T64" fmla="*/ 135 w 662"/>
              <a:gd name="T65" fmla="*/ 21 h 195"/>
              <a:gd name="T66" fmla="*/ 202 w 662"/>
              <a:gd name="T67" fmla="*/ 178 h 195"/>
              <a:gd name="T68" fmla="*/ 198 w 662"/>
              <a:gd name="T69" fmla="*/ 132 h 195"/>
              <a:gd name="T70" fmla="*/ 298 w 662"/>
              <a:gd name="T71" fmla="*/ 174 h 195"/>
              <a:gd name="T72" fmla="*/ 318 w 662"/>
              <a:gd name="T73" fmla="*/ 173 h 195"/>
              <a:gd name="T74" fmla="*/ 318 w 662"/>
              <a:gd name="T75" fmla="*/ 136 h 195"/>
              <a:gd name="T76" fmla="*/ 318 w 662"/>
              <a:gd name="T77" fmla="*/ 115 h 195"/>
              <a:gd name="T78" fmla="*/ 318 w 662"/>
              <a:gd name="T79" fmla="*/ 78 h 195"/>
              <a:gd name="T80" fmla="*/ 318 w 662"/>
              <a:gd name="T81" fmla="*/ 58 h 195"/>
              <a:gd name="T82" fmla="*/ 318 w 662"/>
              <a:gd name="T83" fmla="*/ 21 h 195"/>
              <a:gd name="T84" fmla="*/ 353 w 662"/>
              <a:gd name="T85" fmla="*/ 176 h 195"/>
              <a:gd name="T86" fmla="*/ 426 w 662"/>
              <a:gd name="T87" fmla="*/ 131 h 195"/>
              <a:gd name="T88" fmla="*/ 451 w 662"/>
              <a:gd name="T89" fmla="*/ 176 h 195"/>
              <a:gd name="T90" fmla="*/ 464 w 662"/>
              <a:gd name="T91" fmla="*/ 173 h 195"/>
              <a:gd name="T92" fmla="*/ 474 w 662"/>
              <a:gd name="T93" fmla="*/ 137 h 195"/>
              <a:gd name="T94" fmla="*/ 464 w 662"/>
              <a:gd name="T95" fmla="*/ 115 h 195"/>
              <a:gd name="T96" fmla="*/ 474 w 662"/>
              <a:gd name="T97" fmla="*/ 79 h 195"/>
              <a:gd name="T98" fmla="*/ 464 w 662"/>
              <a:gd name="T99" fmla="*/ 58 h 195"/>
              <a:gd name="T100" fmla="*/ 474 w 662"/>
              <a:gd name="T101" fmla="*/ 21 h 195"/>
              <a:gd name="T102" fmla="*/ 506 w 662"/>
              <a:gd name="T103" fmla="*/ 174 h 195"/>
              <a:gd name="T104" fmla="*/ 584 w 662"/>
              <a:gd name="T105" fmla="*/ 132 h 195"/>
              <a:gd name="T106" fmla="*/ 602 w 662"/>
              <a:gd name="T107" fmla="*/ 178 h 195"/>
              <a:gd name="T108" fmla="*/ 599 w 662"/>
              <a:gd name="T109" fmla="*/ 137 h 195"/>
              <a:gd name="T110" fmla="*/ 629 w 662"/>
              <a:gd name="T111" fmla="*/ 172 h 195"/>
              <a:gd name="T112" fmla="*/ 599 w 662"/>
              <a:gd name="T113" fmla="*/ 79 h 195"/>
              <a:gd name="T114" fmla="*/ 629 w 662"/>
              <a:gd name="T115" fmla="*/ 114 h 195"/>
              <a:gd name="T116" fmla="*/ 599 w 662"/>
              <a:gd name="T117" fmla="*/ 23 h 195"/>
              <a:gd name="T118" fmla="*/ 629 w 662"/>
              <a:gd name="T119"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195">
                <a:moveTo>
                  <a:pt x="644" y="0"/>
                </a:moveTo>
                <a:lnTo>
                  <a:pt x="19" y="0"/>
                </a:lnTo>
                <a:lnTo>
                  <a:pt x="19" y="0"/>
                </a:lnTo>
                <a:lnTo>
                  <a:pt x="13" y="1"/>
                </a:lnTo>
                <a:lnTo>
                  <a:pt x="6" y="4"/>
                </a:lnTo>
                <a:lnTo>
                  <a:pt x="2" y="10"/>
                </a:lnTo>
                <a:lnTo>
                  <a:pt x="1" y="12"/>
                </a:lnTo>
                <a:lnTo>
                  <a:pt x="0" y="16"/>
                </a:lnTo>
                <a:lnTo>
                  <a:pt x="0" y="179"/>
                </a:lnTo>
                <a:lnTo>
                  <a:pt x="0" y="179"/>
                </a:lnTo>
                <a:lnTo>
                  <a:pt x="1" y="181"/>
                </a:lnTo>
                <a:lnTo>
                  <a:pt x="2" y="184"/>
                </a:lnTo>
                <a:lnTo>
                  <a:pt x="6" y="190"/>
                </a:lnTo>
                <a:lnTo>
                  <a:pt x="13" y="193"/>
                </a:lnTo>
                <a:lnTo>
                  <a:pt x="16" y="195"/>
                </a:lnTo>
                <a:lnTo>
                  <a:pt x="19" y="195"/>
                </a:lnTo>
                <a:lnTo>
                  <a:pt x="644" y="195"/>
                </a:lnTo>
                <a:lnTo>
                  <a:pt x="644" y="195"/>
                </a:lnTo>
                <a:lnTo>
                  <a:pt x="647" y="195"/>
                </a:lnTo>
                <a:lnTo>
                  <a:pt x="651" y="193"/>
                </a:lnTo>
                <a:lnTo>
                  <a:pt x="658" y="190"/>
                </a:lnTo>
                <a:lnTo>
                  <a:pt x="661" y="184"/>
                </a:lnTo>
                <a:lnTo>
                  <a:pt x="662" y="181"/>
                </a:lnTo>
                <a:lnTo>
                  <a:pt x="662" y="179"/>
                </a:lnTo>
                <a:lnTo>
                  <a:pt x="662" y="16"/>
                </a:lnTo>
                <a:lnTo>
                  <a:pt x="662" y="16"/>
                </a:lnTo>
                <a:lnTo>
                  <a:pt x="662" y="12"/>
                </a:lnTo>
                <a:lnTo>
                  <a:pt x="661" y="10"/>
                </a:lnTo>
                <a:lnTo>
                  <a:pt x="658" y="4"/>
                </a:lnTo>
                <a:lnTo>
                  <a:pt x="651" y="1"/>
                </a:lnTo>
                <a:lnTo>
                  <a:pt x="644" y="0"/>
                </a:lnTo>
                <a:lnTo>
                  <a:pt x="644" y="0"/>
                </a:lnTo>
                <a:close/>
                <a:moveTo>
                  <a:pt x="506" y="20"/>
                </a:moveTo>
                <a:lnTo>
                  <a:pt x="506" y="20"/>
                </a:lnTo>
                <a:lnTo>
                  <a:pt x="506" y="18"/>
                </a:lnTo>
                <a:lnTo>
                  <a:pt x="507" y="17"/>
                </a:lnTo>
                <a:lnTo>
                  <a:pt x="511" y="16"/>
                </a:lnTo>
                <a:lnTo>
                  <a:pt x="581" y="16"/>
                </a:lnTo>
                <a:lnTo>
                  <a:pt x="581" y="16"/>
                </a:lnTo>
                <a:lnTo>
                  <a:pt x="584" y="17"/>
                </a:lnTo>
                <a:lnTo>
                  <a:pt x="585" y="18"/>
                </a:lnTo>
                <a:lnTo>
                  <a:pt x="586" y="20"/>
                </a:lnTo>
                <a:lnTo>
                  <a:pt x="607" y="59"/>
                </a:lnTo>
                <a:lnTo>
                  <a:pt x="607" y="59"/>
                </a:lnTo>
                <a:lnTo>
                  <a:pt x="607" y="60"/>
                </a:lnTo>
                <a:lnTo>
                  <a:pt x="606" y="62"/>
                </a:lnTo>
                <a:lnTo>
                  <a:pt x="602" y="63"/>
                </a:lnTo>
                <a:lnTo>
                  <a:pt x="511" y="63"/>
                </a:lnTo>
                <a:lnTo>
                  <a:pt x="511" y="63"/>
                </a:lnTo>
                <a:lnTo>
                  <a:pt x="507" y="62"/>
                </a:lnTo>
                <a:lnTo>
                  <a:pt x="506" y="60"/>
                </a:lnTo>
                <a:lnTo>
                  <a:pt x="506" y="59"/>
                </a:lnTo>
                <a:lnTo>
                  <a:pt x="506" y="20"/>
                </a:lnTo>
                <a:close/>
                <a:moveTo>
                  <a:pt x="506" y="78"/>
                </a:moveTo>
                <a:lnTo>
                  <a:pt x="506" y="78"/>
                </a:lnTo>
                <a:lnTo>
                  <a:pt x="506" y="76"/>
                </a:lnTo>
                <a:lnTo>
                  <a:pt x="507" y="75"/>
                </a:lnTo>
                <a:lnTo>
                  <a:pt x="511" y="73"/>
                </a:lnTo>
                <a:lnTo>
                  <a:pt x="581" y="73"/>
                </a:lnTo>
                <a:lnTo>
                  <a:pt x="581" y="73"/>
                </a:lnTo>
                <a:lnTo>
                  <a:pt x="584" y="75"/>
                </a:lnTo>
                <a:lnTo>
                  <a:pt x="585" y="76"/>
                </a:lnTo>
                <a:lnTo>
                  <a:pt x="586" y="78"/>
                </a:lnTo>
                <a:lnTo>
                  <a:pt x="607" y="116"/>
                </a:lnTo>
                <a:lnTo>
                  <a:pt x="607" y="116"/>
                </a:lnTo>
                <a:lnTo>
                  <a:pt x="607" y="118"/>
                </a:lnTo>
                <a:lnTo>
                  <a:pt x="606" y="119"/>
                </a:lnTo>
                <a:lnTo>
                  <a:pt x="602" y="121"/>
                </a:lnTo>
                <a:lnTo>
                  <a:pt x="511" y="121"/>
                </a:lnTo>
                <a:lnTo>
                  <a:pt x="511" y="121"/>
                </a:lnTo>
                <a:lnTo>
                  <a:pt x="507" y="119"/>
                </a:lnTo>
                <a:lnTo>
                  <a:pt x="506" y="118"/>
                </a:lnTo>
                <a:lnTo>
                  <a:pt x="506" y="116"/>
                </a:lnTo>
                <a:lnTo>
                  <a:pt x="506" y="78"/>
                </a:lnTo>
                <a:close/>
                <a:moveTo>
                  <a:pt x="351" y="20"/>
                </a:moveTo>
                <a:lnTo>
                  <a:pt x="351" y="20"/>
                </a:lnTo>
                <a:lnTo>
                  <a:pt x="352" y="18"/>
                </a:lnTo>
                <a:lnTo>
                  <a:pt x="353" y="17"/>
                </a:lnTo>
                <a:lnTo>
                  <a:pt x="355" y="16"/>
                </a:lnTo>
                <a:lnTo>
                  <a:pt x="426" y="16"/>
                </a:lnTo>
                <a:lnTo>
                  <a:pt x="426" y="16"/>
                </a:lnTo>
                <a:lnTo>
                  <a:pt x="429" y="17"/>
                </a:lnTo>
                <a:lnTo>
                  <a:pt x="430" y="18"/>
                </a:lnTo>
                <a:lnTo>
                  <a:pt x="431" y="20"/>
                </a:lnTo>
                <a:lnTo>
                  <a:pt x="452" y="59"/>
                </a:lnTo>
                <a:lnTo>
                  <a:pt x="452" y="59"/>
                </a:lnTo>
                <a:lnTo>
                  <a:pt x="452" y="60"/>
                </a:lnTo>
                <a:lnTo>
                  <a:pt x="451" y="62"/>
                </a:lnTo>
                <a:lnTo>
                  <a:pt x="447" y="63"/>
                </a:lnTo>
                <a:lnTo>
                  <a:pt x="355" y="63"/>
                </a:lnTo>
                <a:lnTo>
                  <a:pt x="355" y="63"/>
                </a:lnTo>
                <a:lnTo>
                  <a:pt x="353" y="62"/>
                </a:lnTo>
                <a:lnTo>
                  <a:pt x="352" y="60"/>
                </a:lnTo>
                <a:lnTo>
                  <a:pt x="351" y="59"/>
                </a:lnTo>
                <a:lnTo>
                  <a:pt x="351" y="20"/>
                </a:lnTo>
                <a:close/>
                <a:moveTo>
                  <a:pt x="351" y="78"/>
                </a:moveTo>
                <a:lnTo>
                  <a:pt x="351" y="78"/>
                </a:lnTo>
                <a:lnTo>
                  <a:pt x="352" y="76"/>
                </a:lnTo>
                <a:lnTo>
                  <a:pt x="353" y="75"/>
                </a:lnTo>
                <a:lnTo>
                  <a:pt x="355" y="73"/>
                </a:lnTo>
                <a:lnTo>
                  <a:pt x="426" y="73"/>
                </a:lnTo>
                <a:lnTo>
                  <a:pt x="426" y="73"/>
                </a:lnTo>
                <a:lnTo>
                  <a:pt x="429" y="75"/>
                </a:lnTo>
                <a:lnTo>
                  <a:pt x="430" y="76"/>
                </a:lnTo>
                <a:lnTo>
                  <a:pt x="431" y="78"/>
                </a:lnTo>
                <a:lnTo>
                  <a:pt x="452" y="116"/>
                </a:lnTo>
                <a:lnTo>
                  <a:pt x="452" y="116"/>
                </a:lnTo>
                <a:lnTo>
                  <a:pt x="452" y="118"/>
                </a:lnTo>
                <a:lnTo>
                  <a:pt x="451" y="119"/>
                </a:lnTo>
                <a:lnTo>
                  <a:pt x="447" y="121"/>
                </a:lnTo>
                <a:lnTo>
                  <a:pt x="355" y="121"/>
                </a:lnTo>
                <a:lnTo>
                  <a:pt x="355" y="121"/>
                </a:lnTo>
                <a:lnTo>
                  <a:pt x="353" y="119"/>
                </a:lnTo>
                <a:lnTo>
                  <a:pt x="352" y="118"/>
                </a:lnTo>
                <a:lnTo>
                  <a:pt x="351" y="116"/>
                </a:lnTo>
                <a:lnTo>
                  <a:pt x="351" y="78"/>
                </a:lnTo>
                <a:close/>
                <a:moveTo>
                  <a:pt x="197" y="20"/>
                </a:moveTo>
                <a:lnTo>
                  <a:pt x="197" y="20"/>
                </a:lnTo>
                <a:lnTo>
                  <a:pt x="197" y="18"/>
                </a:lnTo>
                <a:lnTo>
                  <a:pt x="198" y="17"/>
                </a:lnTo>
                <a:lnTo>
                  <a:pt x="202" y="16"/>
                </a:lnTo>
                <a:lnTo>
                  <a:pt x="271" y="16"/>
                </a:lnTo>
                <a:lnTo>
                  <a:pt x="271" y="16"/>
                </a:lnTo>
                <a:lnTo>
                  <a:pt x="275" y="17"/>
                </a:lnTo>
                <a:lnTo>
                  <a:pt x="276" y="18"/>
                </a:lnTo>
                <a:lnTo>
                  <a:pt x="276" y="20"/>
                </a:lnTo>
                <a:lnTo>
                  <a:pt x="298" y="59"/>
                </a:lnTo>
                <a:lnTo>
                  <a:pt x="298" y="59"/>
                </a:lnTo>
                <a:lnTo>
                  <a:pt x="297" y="60"/>
                </a:lnTo>
                <a:lnTo>
                  <a:pt x="297" y="62"/>
                </a:lnTo>
                <a:lnTo>
                  <a:pt x="293" y="63"/>
                </a:lnTo>
                <a:lnTo>
                  <a:pt x="202" y="63"/>
                </a:lnTo>
                <a:lnTo>
                  <a:pt x="202" y="63"/>
                </a:lnTo>
                <a:lnTo>
                  <a:pt x="198" y="62"/>
                </a:lnTo>
                <a:lnTo>
                  <a:pt x="197" y="60"/>
                </a:lnTo>
                <a:lnTo>
                  <a:pt x="197" y="59"/>
                </a:lnTo>
                <a:lnTo>
                  <a:pt x="197" y="20"/>
                </a:lnTo>
                <a:close/>
                <a:moveTo>
                  <a:pt x="197" y="78"/>
                </a:moveTo>
                <a:lnTo>
                  <a:pt x="197" y="78"/>
                </a:lnTo>
                <a:lnTo>
                  <a:pt x="197" y="76"/>
                </a:lnTo>
                <a:lnTo>
                  <a:pt x="198" y="75"/>
                </a:lnTo>
                <a:lnTo>
                  <a:pt x="202" y="73"/>
                </a:lnTo>
                <a:lnTo>
                  <a:pt x="271" y="73"/>
                </a:lnTo>
                <a:lnTo>
                  <a:pt x="271" y="73"/>
                </a:lnTo>
                <a:lnTo>
                  <a:pt x="275" y="75"/>
                </a:lnTo>
                <a:lnTo>
                  <a:pt x="276" y="76"/>
                </a:lnTo>
                <a:lnTo>
                  <a:pt x="276" y="78"/>
                </a:lnTo>
                <a:lnTo>
                  <a:pt x="298" y="116"/>
                </a:lnTo>
                <a:lnTo>
                  <a:pt x="298" y="116"/>
                </a:lnTo>
                <a:lnTo>
                  <a:pt x="297" y="118"/>
                </a:lnTo>
                <a:lnTo>
                  <a:pt x="297" y="119"/>
                </a:lnTo>
                <a:lnTo>
                  <a:pt x="293" y="121"/>
                </a:lnTo>
                <a:lnTo>
                  <a:pt x="202" y="121"/>
                </a:lnTo>
                <a:lnTo>
                  <a:pt x="202" y="121"/>
                </a:lnTo>
                <a:lnTo>
                  <a:pt x="198" y="119"/>
                </a:lnTo>
                <a:lnTo>
                  <a:pt x="197" y="118"/>
                </a:lnTo>
                <a:lnTo>
                  <a:pt x="197" y="116"/>
                </a:lnTo>
                <a:lnTo>
                  <a:pt x="197" y="78"/>
                </a:lnTo>
                <a:close/>
                <a:moveTo>
                  <a:pt x="42" y="20"/>
                </a:moveTo>
                <a:lnTo>
                  <a:pt x="42" y="20"/>
                </a:lnTo>
                <a:lnTo>
                  <a:pt x="42" y="18"/>
                </a:lnTo>
                <a:lnTo>
                  <a:pt x="43" y="17"/>
                </a:lnTo>
                <a:lnTo>
                  <a:pt x="46" y="16"/>
                </a:lnTo>
                <a:lnTo>
                  <a:pt x="117" y="16"/>
                </a:lnTo>
                <a:lnTo>
                  <a:pt x="117" y="16"/>
                </a:lnTo>
                <a:lnTo>
                  <a:pt x="120" y="17"/>
                </a:lnTo>
                <a:lnTo>
                  <a:pt x="121" y="18"/>
                </a:lnTo>
                <a:lnTo>
                  <a:pt x="122" y="20"/>
                </a:lnTo>
                <a:lnTo>
                  <a:pt x="143" y="59"/>
                </a:lnTo>
                <a:lnTo>
                  <a:pt x="143" y="59"/>
                </a:lnTo>
                <a:lnTo>
                  <a:pt x="143" y="60"/>
                </a:lnTo>
                <a:lnTo>
                  <a:pt x="142" y="62"/>
                </a:lnTo>
                <a:lnTo>
                  <a:pt x="138" y="63"/>
                </a:lnTo>
                <a:lnTo>
                  <a:pt x="46" y="63"/>
                </a:lnTo>
                <a:lnTo>
                  <a:pt x="46" y="63"/>
                </a:lnTo>
                <a:lnTo>
                  <a:pt x="43" y="62"/>
                </a:lnTo>
                <a:lnTo>
                  <a:pt x="42" y="60"/>
                </a:lnTo>
                <a:lnTo>
                  <a:pt x="42" y="59"/>
                </a:lnTo>
                <a:lnTo>
                  <a:pt x="42" y="20"/>
                </a:lnTo>
                <a:close/>
                <a:moveTo>
                  <a:pt x="42" y="78"/>
                </a:moveTo>
                <a:lnTo>
                  <a:pt x="42" y="78"/>
                </a:lnTo>
                <a:lnTo>
                  <a:pt x="42" y="76"/>
                </a:lnTo>
                <a:lnTo>
                  <a:pt x="43" y="75"/>
                </a:lnTo>
                <a:lnTo>
                  <a:pt x="46" y="73"/>
                </a:lnTo>
                <a:lnTo>
                  <a:pt x="117" y="73"/>
                </a:lnTo>
                <a:lnTo>
                  <a:pt x="117" y="73"/>
                </a:lnTo>
                <a:lnTo>
                  <a:pt x="120" y="75"/>
                </a:lnTo>
                <a:lnTo>
                  <a:pt x="121" y="76"/>
                </a:lnTo>
                <a:lnTo>
                  <a:pt x="122" y="78"/>
                </a:lnTo>
                <a:lnTo>
                  <a:pt x="143" y="116"/>
                </a:lnTo>
                <a:lnTo>
                  <a:pt x="143" y="116"/>
                </a:lnTo>
                <a:lnTo>
                  <a:pt x="143" y="118"/>
                </a:lnTo>
                <a:lnTo>
                  <a:pt x="142" y="119"/>
                </a:lnTo>
                <a:lnTo>
                  <a:pt x="138" y="121"/>
                </a:lnTo>
                <a:lnTo>
                  <a:pt x="46" y="121"/>
                </a:lnTo>
                <a:lnTo>
                  <a:pt x="46" y="121"/>
                </a:lnTo>
                <a:lnTo>
                  <a:pt x="43" y="119"/>
                </a:lnTo>
                <a:lnTo>
                  <a:pt x="42" y="118"/>
                </a:lnTo>
                <a:lnTo>
                  <a:pt x="42" y="116"/>
                </a:lnTo>
                <a:lnTo>
                  <a:pt x="42" y="78"/>
                </a:lnTo>
                <a:close/>
                <a:moveTo>
                  <a:pt x="138" y="178"/>
                </a:moveTo>
                <a:lnTo>
                  <a:pt x="46" y="178"/>
                </a:lnTo>
                <a:lnTo>
                  <a:pt x="46" y="178"/>
                </a:lnTo>
                <a:lnTo>
                  <a:pt x="43" y="176"/>
                </a:lnTo>
                <a:lnTo>
                  <a:pt x="42" y="175"/>
                </a:lnTo>
                <a:lnTo>
                  <a:pt x="42" y="174"/>
                </a:lnTo>
                <a:lnTo>
                  <a:pt x="42" y="136"/>
                </a:lnTo>
                <a:lnTo>
                  <a:pt x="42" y="136"/>
                </a:lnTo>
                <a:lnTo>
                  <a:pt x="42" y="133"/>
                </a:lnTo>
                <a:lnTo>
                  <a:pt x="43" y="132"/>
                </a:lnTo>
                <a:lnTo>
                  <a:pt x="46" y="131"/>
                </a:lnTo>
                <a:lnTo>
                  <a:pt x="117" y="131"/>
                </a:lnTo>
                <a:lnTo>
                  <a:pt x="117" y="131"/>
                </a:lnTo>
                <a:lnTo>
                  <a:pt x="120" y="132"/>
                </a:lnTo>
                <a:lnTo>
                  <a:pt x="121" y="133"/>
                </a:lnTo>
                <a:lnTo>
                  <a:pt x="122" y="136"/>
                </a:lnTo>
                <a:lnTo>
                  <a:pt x="143" y="174"/>
                </a:lnTo>
                <a:lnTo>
                  <a:pt x="143" y="174"/>
                </a:lnTo>
                <a:lnTo>
                  <a:pt x="143" y="175"/>
                </a:lnTo>
                <a:lnTo>
                  <a:pt x="142" y="176"/>
                </a:lnTo>
                <a:lnTo>
                  <a:pt x="138" y="178"/>
                </a:lnTo>
                <a:lnTo>
                  <a:pt x="138" y="178"/>
                </a:lnTo>
                <a:close/>
                <a:moveTo>
                  <a:pt x="165" y="172"/>
                </a:moveTo>
                <a:lnTo>
                  <a:pt x="165" y="172"/>
                </a:lnTo>
                <a:lnTo>
                  <a:pt x="165" y="172"/>
                </a:lnTo>
                <a:lnTo>
                  <a:pt x="164" y="173"/>
                </a:lnTo>
                <a:lnTo>
                  <a:pt x="154" y="173"/>
                </a:lnTo>
                <a:lnTo>
                  <a:pt x="154" y="173"/>
                </a:lnTo>
                <a:lnTo>
                  <a:pt x="153" y="172"/>
                </a:lnTo>
                <a:lnTo>
                  <a:pt x="135" y="137"/>
                </a:lnTo>
                <a:lnTo>
                  <a:pt x="135" y="137"/>
                </a:lnTo>
                <a:lnTo>
                  <a:pt x="135" y="137"/>
                </a:lnTo>
                <a:lnTo>
                  <a:pt x="136" y="136"/>
                </a:lnTo>
                <a:lnTo>
                  <a:pt x="164" y="136"/>
                </a:lnTo>
                <a:lnTo>
                  <a:pt x="164" y="136"/>
                </a:lnTo>
                <a:lnTo>
                  <a:pt x="165" y="137"/>
                </a:lnTo>
                <a:lnTo>
                  <a:pt x="165" y="138"/>
                </a:lnTo>
                <a:lnTo>
                  <a:pt x="165" y="172"/>
                </a:lnTo>
                <a:close/>
                <a:moveTo>
                  <a:pt x="165" y="114"/>
                </a:moveTo>
                <a:lnTo>
                  <a:pt x="165" y="114"/>
                </a:lnTo>
                <a:lnTo>
                  <a:pt x="165" y="114"/>
                </a:lnTo>
                <a:lnTo>
                  <a:pt x="164" y="115"/>
                </a:lnTo>
                <a:lnTo>
                  <a:pt x="154" y="115"/>
                </a:lnTo>
                <a:lnTo>
                  <a:pt x="154" y="115"/>
                </a:lnTo>
                <a:lnTo>
                  <a:pt x="153" y="114"/>
                </a:lnTo>
                <a:lnTo>
                  <a:pt x="135" y="79"/>
                </a:lnTo>
                <a:lnTo>
                  <a:pt x="135" y="79"/>
                </a:lnTo>
                <a:lnTo>
                  <a:pt x="135" y="79"/>
                </a:lnTo>
                <a:lnTo>
                  <a:pt x="136" y="78"/>
                </a:lnTo>
                <a:lnTo>
                  <a:pt x="164" y="78"/>
                </a:lnTo>
                <a:lnTo>
                  <a:pt x="164" y="78"/>
                </a:lnTo>
                <a:lnTo>
                  <a:pt x="165" y="79"/>
                </a:lnTo>
                <a:lnTo>
                  <a:pt x="165" y="80"/>
                </a:lnTo>
                <a:lnTo>
                  <a:pt x="165" y="114"/>
                </a:lnTo>
                <a:close/>
                <a:moveTo>
                  <a:pt x="165" y="56"/>
                </a:moveTo>
                <a:lnTo>
                  <a:pt x="165" y="56"/>
                </a:lnTo>
                <a:lnTo>
                  <a:pt x="165" y="56"/>
                </a:lnTo>
                <a:lnTo>
                  <a:pt x="164" y="58"/>
                </a:lnTo>
                <a:lnTo>
                  <a:pt x="154" y="58"/>
                </a:lnTo>
                <a:lnTo>
                  <a:pt x="154" y="58"/>
                </a:lnTo>
                <a:lnTo>
                  <a:pt x="153" y="56"/>
                </a:lnTo>
                <a:lnTo>
                  <a:pt x="135" y="23"/>
                </a:lnTo>
                <a:lnTo>
                  <a:pt x="135" y="23"/>
                </a:lnTo>
                <a:lnTo>
                  <a:pt x="135" y="21"/>
                </a:lnTo>
                <a:lnTo>
                  <a:pt x="136" y="21"/>
                </a:lnTo>
                <a:lnTo>
                  <a:pt x="164" y="21"/>
                </a:lnTo>
                <a:lnTo>
                  <a:pt x="164" y="21"/>
                </a:lnTo>
                <a:lnTo>
                  <a:pt x="165" y="21"/>
                </a:lnTo>
                <a:lnTo>
                  <a:pt x="165" y="23"/>
                </a:lnTo>
                <a:lnTo>
                  <a:pt x="165" y="56"/>
                </a:lnTo>
                <a:close/>
                <a:moveTo>
                  <a:pt x="293" y="178"/>
                </a:moveTo>
                <a:lnTo>
                  <a:pt x="202" y="178"/>
                </a:lnTo>
                <a:lnTo>
                  <a:pt x="202" y="178"/>
                </a:lnTo>
                <a:lnTo>
                  <a:pt x="198" y="176"/>
                </a:lnTo>
                <a:lnTo>
                  <a:pt x="197" y="175"/>
                </a:lnTo>
                <a:lnTo>
                  <a:pt x="197" y="174"/>
                </a:lnTo>
                <a:lnTo>
                  <a:pt x="197" y="136"/>
                </a:lnTo>
                <a:lnTo>
                  <a:pt x="197" y="136"/>
                </a:lnTo>
                <a:lnTo>
                  <a:pt x="197" y="133"/>
                </a:lnTo>
                <a:lnTo>
                  <a:pt x="198" y="132"/>
                </a:lnTo>
                <a:lnTo>
                  <a:pt x="202" y="131"/>
                </a:lnTo>
                <a:lnTo>
                  <a:pt x="271" y="131"/>
                </a:lnTo>
                <a:lnTo>
                  <a:pt x="271" y="131"/>
                </a:lnTo>
                <a:lnTo>
                  <a:pt x="275" y="132"/>
                </a:lnTo>
                <a:lnTo>
                  <a:pt x="276" y="133"/>
                </a:lnTo>
                <a:lnTo>
                  <a:pt x="276" y="136"/>
                </a:lnTo>
                <a:lnTo>
                  <a:pt x="298" y="174"/>
                </a:lnTo>
                <a:lnTo>
                  <a:pt x="298" y="174"/>
                </a:lnTo>
                <a:lnTo>
                  <a:pt x="297" y="175"/>
                </a:lnTo>
                <a:lnTo>
                  <a:pt x="297" y="176"/>
                </a:lnTo>
                <a:lnTo>
                  <a:pt x="293" y="178"/>
                </a:lnTo>
                <a:lnTo>
                  <a:pt x="293" y="178"/>
                </a:lnTo>
                <a:close/>
                <a:moveTo>
                  <a:pt x="320" y="172"/>
                </a:moveTo>
                <a:lnTo>
                  <a:pt x="320" y="172"/>
                </a:lnTo>
                <a:lnTo>
                  <a:pt x="319" y="172"/>
                </a:lnTo>
                <a:lnTo>
                  <a:pt x="318" y="173"/>
                </a:lnTo>
                <a:lnTo>
                  <a:pt x="309" y="173"/>
                </a:lnTo>
                <a:lnTo>
                  <a:pt x="309" y="173"/>
                </a:lnTo>
                <a:lnTo>
                  <a:pt x="307" y="172"/>
                </a:lnTo>
                <a:lnTo>
                  <a:pt x="290" y="137"/>
                </a:lnTo>
                <a:lnTo>
                  <a:pt x="290" y="137"/>
                </a:lnTo>
                <a:lnTo>
                  <a:pt x="290" y="137"/>
                </a:lnTo>
                <a:lnTo>
                  <a:pt x="290" y="136"/>
                </a:lnTo>
                <a:lnTo>
                  <a:pt x="318" y="136"/>
                </a:lnTo>
                <a:lnTo>
                  <a:pt x="318" y="136"/>
                </a:lnTo>
                <a:lnTo>
                  <a:pt x="319" y="137"/>
                </a:lnTo>
                <a:lnTo>
                  <a:pt x="320" y="138"/>
                </a:lnTo>
                <a:lnTo>
                  <a:pt x="320" y="172"/>
                </a:lnTo>
                <a:close/>
                <a:moveTo>
                  <a:pt x="320" y="114"/>
                </a:moveTo>
                <a:lnTo>
                  <a:pt x="320" y="114"/>
                </a:lnTo>
                <a:lnTo>
                  <a:pt x="319" y="114"/>
                </a:lnTo>
                <a:lnTo>
                  <a:pt x="318" y="115"/>
                </a:lnTo>
                <a:lnTo>
                  <a:pt x="309" y="115"/>
                </a:lnTo>
                <a:lnTo>
                  <a:pt x="309" y="115"/>
                </a:lnTo>
                <a:lnTo>
                  <a:pt x="307" y="114"/>
                </a:lnTo>
                <a:lnTo>
                  <a:pt x="290" y="79"/>
                </a:lnTo>
                <a:lnTo>
                  <a:pt x="290" y="79"/>
                </a:lnTo>
                <a:lnTo>
                  <a:pt x="290" y="79"/>
                </a:lnTo>
                <a:lnTo>
                  <a:pt x="290" y="78"/>
                </a:lnTo>
                <a:lnTo>
                  <a:pt x="318" y="78"/>
                </a:lnTo>
                <a:lnTo>
                  <a:pt x="318" y="78"/>
                </a:lnTo>
                <a:lnTo>
                  <a:pt x="319" y="79"/>
                </a:lnTo>
                <a:lnTo>
                  <a:pt x="320" y="80"/>
                </a:lnTo>
                <a:lnTo>
                  <a:pt x="320" y="114"/>
                </a:lnTo>
                <a:close/>
                <a:moveTo>
                  <a:pt x="320" y="56"/>
                </a:moveTo>
                <a:lnTo>
                  <a:pt x="320" y="56"/>
                </a:lnTo>
                <a:lnTo>
                  <a:pt x="319" y="56"/>
                </a:lnTo>
                <a:lnTo>
                  <a:pt x="318" y="58"/>
                </a:lnTo>
                <a:lnTo>
                  <a:pt x="309" y="58"/>
                </a:lnTo>
                <a:lnTo>
                  <a:pt x="309" y="58"/>
                </a:lnTo>
                <a:lnTo>
                  <a:pt x="307" y="56"/>
                </a:lnTo>
                <a:lnTo>
                  <a:pt x="290" y="23"/>
                </a:lnTo>
                <a:lnTo>
                  <a:pt x="290" y="23"/>
                </a:lnTo>
                <a:lnTo>
                  <a:pt x="290" y="21"/>
                </a:lnTo>
                <a:lnTo>
                  <a:pt x="290" y="21"/>
                </a:lnTo>
                <a:lnTo>
                  <a:pt x="318" y="21"/>
                </a:lnTo>
                <a:lnTo>
                  <a:pt x="318" y="21"/>
                </a:lnTo>
                <a:lnTo>
                  <a:pt x="319" y="21"/>
                </a:lnTo>
                <a:lnTo>
                  <a:pt x="320" y="23"/>
                </a:lnTo>
                <a:lnTo>
                  <a:pt x="320" y="56"/>
                </a:lnTo>
                <a:close/>
                <a:moveTo>
                  <a:pt x="447" y="178"/>
                </a:moveTo>
                <a:lnTo>
                  <a:pt x="355" y="178"/>
                </a:lnTo>
                <a:lnTo>
                  <a:pt x="355" y="178"/>
                </a:lnTo>
                <a:lnTo>
                  <a:pt x="353" y="176"/>
                </a:lnTo>
                <a:lnTo>
                  <a:pt x="352" y="175"/>
                </a:lnTo>
                <a:lnTo>
                  <a:pt x="351" y="174"/>
                </a:lnTo>
                <a:lnTo>
                  <a:pt x="351" y="136"/>
                </a:lnTo>
                <a:lnTo>
                  <a:pt x="351" y="136"/>
                </a:lnTo>
                <a:lnTo>
                  <a:pt x="352" y="133"/>
                </a:lnTo>
                <a:lnTo>
                  <a:pt x="353" y="132"/>
                </a:lnTo>
                <a:lnTo>
                  <a:pt x="355" y="131"/>
                </a:lnTo>
                <a:lnTo>
                  <a:pt x="426" y="131"/>
                </a:lnTo>
                <a:lnTo>
                  <a:pt x="426" y="131"/>
                </a:lnTo>
                <a:lnTo>
                  <a:pt x="429" y="132"/>
                </a:lnTo>
                <a:lnTo>
                  <a:pt x="430" y="133"/>
                </a:lnTo>
                <a:lnTo>
                  <a:pt x="431" y="136"/>
                </a:lnTo>
                <a:lnTo>
                  <a:pt x="452" y="174"/>
                </a:lnTo>
                <a:lnTo>
                  <a:pt x="452" y="174"/>
                </a:lnTo>
                <a:lnTo>
                  <a:pt x="452" y="175"/>
                </a:lnTo>
                <a:lnTo>
                  <a:pt x="451" y="176"/>
                </a:lnTo>
                <a:lnTo>
                  <a:pt x="447" y="178"/>
                </a:lnTo>
                <a:lnTo>
                  <a:pt x="447" y="178"/>
                </a:lnTo>
                <a:close/>
                <a:moveTo>
                  <a:pt x="474" y="172"/>
                </a:moveTo>
                <a:lnTo>
                  <a:pt x="474" y="172"/>
                </a:lnTo>
                <a:lnTo>
                  <a:pt x="474" y="172"/>
                </a:lnTo>
                <a:lnTo>
                  <a:pt x="473" y="173"/>
                </a:lnTo>
                <a:lnTo>
                  <a:pt x="464" y="173"/>
                </a:lnTo>
                <a:lnTo>
                  <a:pt x="464" y="173"/>
                </a:lnTo>
                <a:lnTo>
                  <a:pt x="462" y="172"/>
                </a:lnTo>
                <a:lnTo>
                  <a:pt x="444" y="137"/>
                </a:lnTo>
                <a:lnTo>
                  <a:pt x="444" y="137"/>
                </a:lnTo>
                <a:lnTo>
                  <a:pt x="444" y="137"/>
                </a:lnTo>
                <a:lnTo>
                  <a:pt x="445" y="136"/>
                </a:lnTo>
                <a:lnTo>
                  <a:pt x="473" y="136"/>
                </a:lnTo>
                <a:lnTo>
                  <a:pt x="473" y="136"/>
                </a:lnTo>
                <a:lnTo>
                  <a:pt x="474" y="137"/>
                </a:lnTo>
                <a:lnTo>
                  <a:pt x="474" y="138"/>
                </a:lnTo>
                <a:lnTo>
                  <a:pt x="474" y="172"/>
                </a:lnTo>
                <a:close/>
                <a:moveTo>
                  <a:pt x="474" y="114"/>
                </a:moveTo>
                <a:lnTo>
                  <a:pt x="474" y="114"/>
                </a:lnTo>
                <a:lnTo>
                  <a:pt x="474" y="114"/>
                </a:lnTo>
                <a:lnTo>
                  <a:pt x="473" y="115"/>
                </a:lnTo>
                <a:lnTo>
                  <a:pt x="464" y="115"/>
                </a:lnTo>
                <a:lnTo>
                  <a:pt x="464" y="115"/>
                </a:lnTo>
                <a:lnTo>
                  <a:pt x="462" y="114"/>
                </a:lnTo>
                <a:lnTo>
                  <a:pt x="444" y="79"/>
                </a:lnTo>
                <a:lnTo>
                  <a:pt x="444" y="79"/>
                </a:lnTo>
                <a:lnTo>
                  <a:pt x="444" y="79"/>
                </a:lnTo>
                <a:lnTo>
                  <a:pt x="445" y="78"/>
                </a:lnTo>
                <a:lnTo>
                  <a:pt x="473" y="78"/>
                </a:lnTo>
                <a:lnTo>
                  <a:pt x="473" y="78"/>
                </a:lnTo>
                <a:lnTo>
                  <a:pt x="474" y="79"/>
                </a:lnTo>
                <a:lnTo>
                  <a:pt x="474" y="80"/>
                </a:lnTo>
                <a:lnTo>
                  <a:pt x="474" y="114"/>
                </a:lnTo>
                <a:close/>
                <a:moveTo>
                  <a:pt x="474" y="56"/>
                </a:moveTo>
                <a:lnTo>
                  <a:pt x="474" y="56"/>
                </a:lnTo>
                <a:lnTo>
                  <a:pt x="474" y="56"/>
                </a:lnTo>
                <a:lnTo>
                  <a:pt x="473" y="58"/>
                </a:lnTo>
                <a:lnTo>
                  <a:pt x="464" y="58"/>
                </a:lnTo>
                <a:lnTo>
                  <a:pt x="464" y="58"/>
                </a:lnTo>
                <a:lnTo>
                  <a:pt x="462" y="56"/>
                </a:lnTo>
                <a:lnTo>
                  <a:pt x="444" y="23"/>
                </a:lnTo>
                <a:lnTo>
                  <a:pt x="444" y="23"/>
                </a:lnTo>
                <a:lnTo>
                  <a:pt x="444" y="21"/>
                </a:lnTo>
                <a:lnTo>
                  <a:pt x="445" y="21"/>
                </a:lnTo>
                <a:lnTo>
                  <a:pt x="473" y="21"/>
                </a:lnTo>
                <a:lnTo>
                  <a:pt x="473" y="21"/>
                </a:lnTo>
                <a:lnTo>
                  <a:pt x="474" y="21"/>
                </a:lnTo>
                <a:lnTo>
                  <a:pt x="474" y="23"/>
                </a:lnTo>
                <a:lnTo>
                  <a:pt x="474" y="56"/>
                </a:lnTo>
                <a:close/>
                <a:moveTo>
                  <a:pt x="602" y="178"/>
                </a:moveTo>
                <a:lnTo>
                  <a:pt x="511" y="178"/>
                </a:lnTo>
                <a:lnTo>
                  <a:pt x="511" y="178"/>
                </a:lnTo>
                <a:lnTo>
                  <a:pt x="507" y="176"/>
                </a:lnTo>
                <a:lnTo>
                  <a:pt x="506" y="175"/>
                </a:lnTo>
                <a:lnTo>
                  <a:pt x="506" y="174"/>
                </a:lnTo>
                <a:lnTo>
                  <a:pt x="506" y="136"/>
                </a:lnTo>
                <a:lnTo>
                  <a:pt x="506" y="136"/>
                </a:lnTo>
                <a:lnTo>
                  <a:pt x="506" y="133"/>
                </a:lnTo>
                <a:lnTo>
                  <a:pt x="507" y="132"/>
                </a:lnTo>
                <a:lnTo>
                  <a:pt x="511" y="131"/>
                </a:lnTo>
                <a:lnTo>
                  <a:pt x="581" y="131"/>
                </a:lnTo>
                <a:lnTo>
                  <a:pt x="581" y="131"/>
                </a:lnTo>
                <a:lnTo>
                  <a:pt x="584" y="132"/>
                </a:lnTo>
                <a:lnTo>
                  <a:pt x="585" y="133"/>
                </a:lnTo>
                <a:lnTo>
                  <a:pt x="586" y="136"/>
                </a:lnTo>
                <a:lnTo>
                  <a:pt x="607" y="174"/>
                </a:lnTo>
                <a:lnTo>
                  <a:pt x="607" y="174"/>
                </a:lnTo>
                <a:lnTo>
                  <a:pt x="607" y="175"/>
                </a:lnTo>
                <a:lnTo>
                  <a:pt x="606" y="176"/>
                </a:lnTo>
                <a:lnTo>
                  <a:pt x="602" y="178"/>
                </a:lnTo>
                <a:lnTo>
                  <a:pt x="602" y="178"/>
                </a:lnTo>
                <a:close/>
                <a:moveTo>
                  <a:pt x="629" y="172"/>
                </a:moveTo>
                <a:lnTo>
                  <a:pt x="629" y="172"/>
                </a:lnTo>
                <a:lnTo>
                  <a:pt x="629" y="172"/>
                </a:lnTo>
                <a:lnTo>
                  <a:pt x="628" y="173"/>
                </a:lnTo>
                <a:lnTo>
                  <a:pt x="618" y="173"/>
                </a:lnTo>
                <a:lnTo>
                  <a:pt x="618" y="173"/>
                </a:lnTo>
                <a:lnTo>
                  <a:pt x="617" y="172"/>
                </a:lnTo>
                <a:lnTo>
                  <a:pt x="599" y="137"/>
                </a:lnTo>
                <a:lnTo>
                  <a:pt x="599" y="137"/>
                </a:lnTo>
                <a:lnTo>
                  <a:pt x="599" y="137"/>
                </a:lnTo>
                <a:lnTo>
                  <a:pt x="600" y="136"/>
                </a:lnTo>
                <a:lnTo>
                  <a:pt x="628" y="136"/>
                </a:lnTo>
                <a:lnTo>
                  <a:pt x="628" y="136"/>
                </a:lnTo>
                <a:lnTo>
                  <a:pt x="629" y="137"/>
                </a:lnTo>
                <a:lnTo>
                  <a:pt x="629" y="138"/>
                </a:lnTo>
                <a:lnTo>
                  <a:pt x="629" y="172"/>
                </a:lnTo>
                <a:close/>
                <a:moveTo>
                  <a:pt x="629" y="114"/>
                </a:moveTo>
                <a:lnTo>
                  <a:pt x="629" y="114"/>
                </a:lnTo>
                <a:lnTo>
                  <a:pt x="629" y="114"/>
                </a:lnTo>
                <a:lnTo>
                  <a:pt x="628" y="115"/>
                </a:lnTo>
                <a:lnTo>
                  <a:pt x="618" y="115"/>
                </a:lnTo>
                <a:lnTo>
                  <a:pt x="618" y="115"/>
                </a:lnTo>
                <a:lnTo>
                  <a:pt x="617" y="114"/>
                </a:lnTo>
                <a:lnTo>
                  <a:pt x="599" y="79"/>
                </a:lnTo>
                <a:lnTo>
                  <a:pt x="599" y="79"/>
                </a:lnTo>
                <a:lnTo>
                  <a:pt x="599" y="79"/>
                </a:lnTo>
                <a:lnTo>
                  <a:pt x="600" y="78"/>
                </a:lnTo>
                <a:lnTo>
                  <a:pt x="628" y="78"/>
                </a:lnTo>
                <a:lnTo>
                  <a:pt x="628" y="78"/>
                </a:lnTo>
                <a:lnTo>
                  <a:pt x="629" y="79"/>
                </a:lnTo>
                <a:lnTo>
                  <a:pt x="629" y="80"/>
                </a:lnTo>
                <a:lnTo>
                  <a:pt x="629" y="114"/>
                </a:lnTo>
                <a:close/>
                <a:moveTo>
                  <a:pt x="629" y="56"/>
                </a:moveTo>
                <a:lnTo>
                  <a:pt x="629" y="56"/>
                </a:lnTo>
                <a:lnTo>
                  <a:pt x="629" y="56"/>
                </a:lnTo>
                <a:lnTo>
                  <a:pt x="628" y="58"/>
                </a:lnTo>
                <a:lnTo>
                  <a:pt x="618" y="58"/>
                </a:lnTo>
                <a:lnTo>
                  <a:pt x="618" y="58"/>
                </a:lnTo>
                <a:lnTo>
                  <a:pt x="617" y="56"/>
                </a:lnTo>
                <a:lnTo>
                  <a:pt x="599" y="23"/>
                </a:lnTo>
                <a:lnTo>
                  <a:pt x="599" y="23"/>
                </a:lnTo>
                <a:lnTo>
                  <a:pt x="599" y="21"/>
                </a:lnTo>
                <a:lnTo>
                  <a:pt x="600" y="21"/>
                </a:lnTo>
                <a:lnTo>
                  <a:pt x="628" y="21"/>
                </a:lnTo>
                <a:lnTo>
                  <a:pt x="628" y="21"/>
                </a:lnTo>
                <a:lnTo>
                  <a:pt x="629" y="21"/>
                </a:lnTo>
                <a:lnTo>
                  <a:pt x="629" y="23"/>
                </a:lnTo>
                <a:lnTo>
                  <a:pt x="629" y="56"/>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cxnSp>
        <p:nvCxnSpPr>
          <p:cNvPr id="905" name="直接箭头连接符 329"/>
          <p:cNvCxnSpPr>
            <a:stCxn id="873" idx="0"/>
            <a:endCxn id="907" idx="3"/>
          </p:cNvCxnSpPr>
          <p:nvPr/>
        </p:nvCxnSpPr>
        <p:spPr bwMode="auto">
          <a:xfrm rot="16200000" flipV="1">
            <a:off x="2785433" y="3796574"/>
            <a:ext cx="564301" cy="153428"/>
          </a:xfrm>
          <a:prstGeom prst="bentConnector2">
            <a:avLst/>
          </a:prstGeom>
          <a:noFill/>
          <a:ln w="9525" cap="flat" cmpd="sng" algn="ctr">
            <a:solidFill>
              <a:schemeClr val="tx1">
                <a:lumMod val="50000"/>
                <a:lumOff val="50000"/>
              </a:schemeClr>
            </a:solidFill>
            <a:prstDash val="solid"/>
            <a:round/>
            <a:headEnd type="none" w="sm" len="sm"/>
            <a:tailEnd type="none" w="med" len="lg"/>
          </a:ln>
          <a:effectLst/>
        </p:spPr>
      </p:cxnSp>
      <p:grpSp>
        <p:nvGrpSpPr>
          <p:cNvPr id="614" name="组合 356"/>
          <p:cNvGrpSpPr/>
          <p:nvPr/>
        </p:nvGrpSpPr>
        <p:grpSpPr>
          <a:xfrm>
            <a:off x="8138640" y="3512952"/>
            <a:ext cx="3017040" cy="1822289"/>
            <a:chOff x="8633824" y="3058257"/>
            <a:chExt cx="3513630" cy="2197404"/>
          </a:xfrm>
        </p:grpSpPr>
        <p:pic>
          <p:nvPicPr>
            <p:cNvPr id="893" name="Picture 27" descr="ICON_Cloud_Q308"/>
            <p:cNvPicPr>
              <a:picLocks noChangeAspect="1" noChangeArrowheads="1"/>
            </p:cNvPicPr>
            <p:nvPr/>
          </p:nvPicPr>
          <p:blipFill>
            <a:blip r:embed="rId2" cstate="print"/>
            <a:srcRect/>
            <a:stretch>
              <a:fillRect/>
            </a:stretch>
          </p:blipFill>
          <p:spPr bwMode="auto">
            <a:xfrm>
              <a:off x="8788078" y="3058257"/>
              <a:ext cx="3359376" cy="2197404"/>
            </a:xfrm>
            <a:prstGeom prst="rect">
              <a:avLst/>
            </a:prstGeom>
            <a:noFill/>
            <a:ln w="9525">
              <a:noFill/>
              <a:miter lim="800000"/>
              <a:headEnd/>
              <a:tailEnd/>
            </a:ln>
          </p:spPr>
        </p:pic>
        <p:sp>
          <p:nvSpPr>
            <p:cNvPr id="896" name="TextBox 207"/>
            <p:cNvSpPr txBox="1"/>
            <p:nvPr/>
          </p:nvSpPr>
          <p:spPr>
            <a:xfrm>
              <a:off x="9348705" y="3594114"/>
              <a:ext cx="2593947" cy="327792"/>
            </a:xfrm>
            <a:prstGeom prst="rect">
              <a:avLst/>
            </a:prstGeom>
            <a:noFill/>
          </p:spPr>
          <p:txBody>
            <a:bodyPr wrap="none" lIns="87851" tIns="43925" rIns="87851" bIns="43925" rtlCol="0">
              <a:spAutoFit/>
            </a:bodyPr>
            <a:lstStyle/>
            <a:p>
              <a:pPr algn="ctr">
                <a:lnSpc>
                  <a:spcPct val="85000"/>
                </a:lnSpc>
                <a:buNone/>
              </a:pPr>
              <a:r>
                <a:rPr lang="en-US" altLang="zh-CN" sz="1400" dirty="0" smtClean="0">
                  <a:solidFill>
                    <a:srgbClr val="990000"/>
                  </a:solidFill>
                  <a:latin typeface="微软雅黑" pitchFamily="34" charset="-122"/>
                  <a:ea typeface="微软雅黑" pitchFamily="34" charset="-122"/>
                </a:rPr>
                <a:t>Apps &amp; Services Cloud</a:t>
              </a:r>
            </a:p>
          </p:txBody>
        </p:sp>
        <p:sp>
          <p:nvSpPr>
            <p:cNvPr id="897" name="圆角矩形 896"/>
            <p:cNvSpPr/>
            <p:nvPr/>
          </p:nvSpPr>
          <p:spPr bwMode="auto">
            <a:xfrm>
              <a:off x="9324176" y="4686235"/>
              <a:ext cx="2424173" cy="240875"/>
            </a:xfrm>
            <a:prstGeom prst="roundRect">
              <a:avLst>
                <a:gd name="adj" fmla="val 0"/>
              </a:avLst>
            </a:prstGeom>
            <a:solidFill>
              <a:schemeClr val="bg1">
                <a:lumMod val="65000"/>
              </a:schemeClr>
            </a:solidFill>
            <a:ln w="9525" cap="flat" cmpd="sng" algn="ctr">
              <a:solidFill>
                <a:schemeClr val="bg1"/>
              </a:solidFill>
              <a:prstDash val="solid"/>
              <a:round/>
              <a:headEnd type="none" w="med" len="med"/>
              <a:tailEnd type="none" w="med" len="med"/>
            </a:ln>
            <a:effectLst/>
          </p:spPr>
          <p:txBody>
            <a:bodyPr vert="horz" wrap="square" lIns="87835" tIns="43917" rIns="87835" bIns="43917" numCol="1" rtlCol="0" anchor="t" anchorCtr="0" compatLnSpc="1">
              <a:prstTxWarp prst="textNoShape">
                <a:avLst/>
              </a:prstTxWarp>
              <a:noAutofit/>
            </a:bodyPr>
            <a:lstStyle/>
            <a:p>
              <a:pPr algn="ctr" defTabSz="632315" eaLnBrk="0" fontAlgn="auto" hangingPunct="0">
                <a:spcBef>
                  <a:spcPts val="0"/>
                </a:spcBef>
                <a:spcAft>
                  <a:spcPts val="0"/>
                </a:spcAft>
                <a:defRPr/>
              </a:pPr>
              <a:endParaRPr lang="zh-CN" altLang="en-US" sz="600" kern="0" dirty="0" smtClean="0">
                <a:solidFill>
                  <a:srgbClr val="000000"/>
                </a:solidFill>
                <a:latin typeface="微软雅黑" pitchFamily="34" charset="-122"/>
                <a:ea typeface="微软雅黑" pitchFamily="34" charset="-122"/>
              </a:endParaRPr>
            </a:p>
          </p:txBody>
        </p:sp>
        <p:grpSp>
          <p:nvGrpSpPr>
            <p:cNvPr id="898" name="组合 415"/>
            <p:cNvGrpSpPr/>
            <p:nvPr/>
          </p:nvGrpSpPr>
          <p:grpSpPr>
            <a:xfrm>
              <a:off x="11035346" y="4726067"/>
              <a:ext cx="636972" cy="158627"/>
              <a:chOff x="2359109" y="5467453"/>
              <a:chExt cx="300371" cy="120306"/>
            </a:xfrm>
          </p:grpSpPr>
          <p:sp>
            <p:nvSpPr>
              <p:cNvPr id="902" name="Freeform 135"/>
              <p:cNvSpPr>
                <a:spLocks noEditPoints="1"/>
              </p:cNvSpPr>
              <p:nvPr/>
            </p:nvSpPr>
            <p:spPr bwMode="auto">
              <a:xfrm>
                <a:off x="2359109" y="5467453"/>
                <a:ext cx="142593" cy="120289"/>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sp>
            <p:nvSpPr>
              <p:cNvPr id="903" name="Freeform 135"/>
              <p:cNvSpPr>
                <a:spLocks noEditPoints="1"/>
              </p:cNvSpPr>
              <p:nvPr/>
            </p:nvSpPr>
            <p:spPr bwMode="auto">
              <a:xfrm>
                <a:off x="2516887" y="5467469"/>
                <a:ext cx="142593" cy="120290"/>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grpSp>
        <p:sp>
          <p:nvSpPr>
            <p:cNvPr id="899" name="Freeform 71"/>
            <p:cNvSpPr>
              <a:spLocks noEditPoints="1"/>
            </p:cNvSpPr>
            <p:nvPr/>
          </p:nvSpPr>
          <p:spPr bwMode="auto">
            <a:xfrm>
              <a:off x="10209392" y="4721966"/>
              <a:ext cx="742415" cy="171281"/>
            </a:xfrm>
            <a:custGeom>
              <a:avLst/>
              <a:gdLst>
                <a:gd name="T0" fmla="*/ 414 w 793"/>
                <a:gd name="T1" fmla="*/ 157 h 192"/>
                <a:gd name="T2" fmla="*/ 368 w 793"/>
                <a:gd name="T3" fmla="*/ 118 h 192"/>
                <a:gd name="T4" fmla="*/ 391 w 793"/>
                <a:gd name="T5" fmla="*/ 114 h 192"/>
                <a:gd name="T6" fmla="*/ 414 w 793"/>
                <a:gd name="T7" fmla="*/ 157 h 192"/>
                <a:gd name="T8" fmla="*/ 367 w 793"/>
                <a:gd name="T9" fmla="*/ 52 h 192"/>
                <a:gd name="T10" fmla="*/ 388 w 793"/>
                <a:gd name="T11" fmla="*/ 44 h 192"/>
                <a:gd name="T12" fmla="*/ 414 w 793"/>
                <a:gd name="T13" fmla="*/ 54 h 192"/>
                <a:gd name="T14" fmla="*/ 457 w 793"/>
                <a:gd name="T15" fmla="*/ 120 h 192"/>
                <a:gd name="T16" fmla="*/ 478 w 793"/>
                <a:gd name="T17" fmla="*/ 114 h 192"/>
                <a:gd name="T18" fmla="*/ 486 w 793"/>
                <a:gd name="T19" fmla="*/ 123 h 192"/>
                <a:gd name="T20" fmla="*/ 457 w 793"/>
                <a:gd name="T21" fmla="*/ 54 h 192"/>
                <a:gd name="T22" fmla="*/ 464 w 793"/>
                <a:gd name="T23" fmla="*/ 44 h 192"/>
                <a:gd name="T24" fmla="*/ 486 w 793"/>
                <a:gd name="T25" fmla="*/ 52 h 192"/>
                <a:gd name="T26" fmla="*/ 530 w 793"/>
                <a:gd name="T27" fmla="*/ 123 h 192"/>
                <a:gd name="T28" fmla="*/ 551 w 793"/>
                <a:gd name="T29" fmla="*/ 114 h 192"/>
                <a:gd name="T30" fmla="*/ 575 w 793"/>
                <a:gd name="T31" fmla="*/ 118 h 192"/>
                <a:gd name="T32" fmla="*/ 530 w 793"/>
                <a:gd name="T33" fmla="*/ 87 h 192"/>
                <a:gd name="T34" fmla="*/ 549 w 793"/>
                <a:gd name="T35" fmla="*/ 47 h 192"/>
                <a:gd name="T36" fmla="*/ 573 w 793"/>
                <a:gd name="T37" fmla="*/ 47 h 192"/>
                <a:gd name="T38" fmla="*/ 683 w 793"/>
                <a:gd name="T39" fmla="*/ 157 h 192"/>
                <a:gd name="T40" fmla="*/ 637 w 793"/>
                <a:gd name="T41" fmla="*/ 118 h 192"/>
                <a:gd name="T42" fmla="*/ 661 w 793"/>
                <a:gd name="T43" fmla="*/ 114 h 192"/>
                <a:gd name="T44" fmla="*/ 683 w 793"/>
                <a:gd name="T45" fmla="*/ 157 h 192"/>
                <a:gd name="T46" fmla="*/ 637 w 793"/>
                <a:gd name="T47" fmla="*/ 52 h 192"/>
                <a:gd name="T48" fmla="*/ 659 w 793"/>
                <a:gd name="T49" fmla="*/ 44 h 192"/>
                <a:gd name="T50" fmla="*/ 683 w 793"/>
                <a:gd name="T51" fmla="*/ 54 h 192"/>
                <a:gd name="T52" fmla="*/ 13 w 793"/>
                <a:gd name="T53" fmla="*/ 1 h 192"/>
                <a:gd name="T54" fmla="*/ 0 w 793"/>
                <a:gd name="T55" fmla="*/ 22 h 192"/>
                <a:gd name="T56" fmla="*/ 7 w 793"/>
                <a:gd name="T57" fmla="*/ 186 h 192"/>
                <a:gd name="T58" fmla="*/ 771 w 793"/>
                <a:gd name="T59" fmla="*/ 192 h 192"/>
                <a:gd name="T60" fmla="*/ 792 w 793"/>
                <a:gd name="T61" fmla="*/ 178 h 192"/>
                <a:gd name="T62" fmla="*/ 792 w 793"/>
                <a:gd name="T63" fmla="*/ 13 h 192"/>
                <a:gd name="T64" fmla="*/ 771 w 793"/>
                <a:gd name="T65" fmla="*/ 0 h 192"/>
                <a:gd name="T66" fmla="*/ 52 w 793"/>
                <a:gd name="T67" fmla="*/ 134 h 192"/>
                <a:gd name="T68" fmla="*/ 64 w 793"/>
                <a:gd name="T69" fmla="*/ 116 h 192"/>
                <a:gd name="T70" fmla="*/ 77 w 793"/>
                <a:gd name="T71" fmla="*/ 129 h 192"/>
                <a:gd name="T72" fmla="*/ 64 w 793"/>
                <a:gd name="T73" fmla="*/ 76 h 192"/>
                <a:gd name="T74" fmla="*/ 51 w 793"/>
                <a:gd name="T75" fmla="*/ 63 h 192"/>
                <a:gd name="T76" fmla="*/ 70 w 793"/>
                <a:gd name="T77" fmla="*/ 52 h 192"/>
                <a:gd name="T78" fmla="*/ 74 w 793"/>
                <a:gd name="T79" fmla="*/ 72 h 192"/>
                <a:gd name="T80" fmla="*/ 138 w 793"/>
                <a:gd name="T81" fmla="*/ 140 h 192"/>
                <a:gd name="T82" fmla="*/ 133 w 793"/>
                <a:gd name="T83" fmla="*/ 120 h 192"/>
                <a:gd name="T84" fmla="*/ 155 w 793"/>
                <a:gd name="T85" fmla="*/ 124 h 192"/>
                <a:gd name="T86" fmla="*/ 143 w 793"/>
                <a:gd name="T87" fmla="*/ 142 h 192"/>
                <a:gd name="T88" fmla="*/ 131 w 793"/>
                <a:gd name="T89" fmla="*/ 68 h 192"/>
                <a:gd name="T90" fmla="*/ 143 w 793"/>
                <a:gd name="T91" fmla="*/ 51 h 192"/>
                <a:gd name="T92" fmla="*/ 156 w 793"/>
                <a:gd name="T93" fmla="*/ 63 h 192"/>
                <a:gd name="T94" fmla="*/ 222 w 793"/>
                <a:gd name="T95" fmla="*/ 142 h 192"/>
                <a:gd name="T96" fmla="*/ 209 w 793"/>
                <a:gd name="T97" fmla="*/ 129 h 192"/>
                <a:gd name="T98" fmla="*/ 227 w 793"/>
                <a:gd name="T99" fmla="*/ 116 h 192"/>
                <a:gd name="T100" fmla="*/ 230 w 793"/>
                <a:gd name="T101" fmla="*/ 138 h 192"/>
                <a:gd name="T102" fmla="*/ 216 w 793"/>
                <a:gd name="T103" fmla="*/ 75 h 192"/>
                <a:gd name="T104" fmla="*/ 213 w 793"/>
                <a:gd name="T105" fmla="*/ 54 h 192"/>
                <a:gd name="T106" fmla="*/ 234 w 793"/>
                <a:gd name="T107" fmla="*/ 58 h 192"/>
                <a:gd name="T108" fmla="*/ 222 w 793"/>
                <a:gd name="T109" fmla="*/ 76 h 192"/>
                <a:gd name="T110" fmla="*/ 721 w 793"/>
                <a:gd name="T111" fmla="*/ 176 h 192"/>
                <a:gd name="T112" fmla="*/ 739 w 793"/>
                <a:gd name="T113" fmla="*/ 100 h 192"/>
                <a:gd name="T114" fmla="*/ 755 w 793"/>
                <a:gd name="T115" fmla="*/ 82 h 192"/>
                <a:gd name="T116" fmla="*/ 771 w 793"/>
                <a:gd name="T117" fmla="*/ 10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3" h="192">
                  <a:moveTo>
                    <a:pt x="708" y="33"/>
                  </a:moveTo>
                  <a:lnTo>
                    <a:pt x="318" y="33"/>
                  </a:lnTo>
                  <a:lnTo>
                    <a:pt x="318" y="166"/>
                  </a:lnTo>
                  <a:lnTo>
                    <a:pt x="708" y="166"/>
                  </a:lnTo>
                  <a:lnTo>
                    <a:pt x="708" y="33"/>
                  </a:lnTo>
                  <a:close/>
                  <a:moveTo>
                    <a:pt x="414" y="157"/>
                  </a:moveTo>
                  <a:lnTo>
                    <a:pt x="349" y="157"/>
                  </a:lnTo>
                  <a:lnTo>
                    <a:pt x="349" y="123"/>
                  </a:lnTo>
                  <a:lnTo>
                    <a:pt x="367" y="123"/>
                  </a:lnTo>
                  <a:lnTo>
                    <a:pt x="367" y="120"/>
                  </a:lnTo>
                  <a:lnTo>
                    <a:pt x="367" y="120"/>
                  </a:lnTo>
                  <a:lnTo>
                    <a:pt x="368" y="118"/>
                  </a:lnTo>
                  <a:lnTo>
                    <a:pt x="369" y="115"/>
                  </a:lnTo>
                  <a:lnTo>
                    <a:pt x="372" y="114"/>
                  </a:lnTo>
                  <a:lnTo>
                    <a:pt x="375" y="114"/>
                  </a:lnTo>
                  <a:lnTo>
                    <a:pt x="388" y="114"/>
                  </a:lnTo>
                  <a:lnTo>
                    <a:pt x="388" y="114"/>
                  </a:lnTo>
                  <a:lnTo>
                    <a:pt x="391" y="114"/>
                  </a:lnTo>
                  <a:lnTo>
                    <a:pt x="393" y="115"/>
                  </a:lnTo>
                  <a:lnTo>
                    <a:pt x="395" y="118"/>
                  </a:lnTo>
                  <a:lnTo>
                    <a:pt x="396" y="120"/>
                  </a:lnTo>
                  <a:lnTo>
                    <a:pt x="396" y="123"/>
                  </a:lnTo>
                  <a:lnTo>
                    <a:pt x="414" y="123"/>
                  </a:lnTo>
                  <a:lnTo>
                    <a:pt x="414" y="157"/>
                  </a:lnTo>
                  <a:close/>
                  <a:moveTo>
                    <a:pt x="414" y="87"/>
                  </a:moveTo>
                  <a:lnTo>
                    <a:pt x="349" y="87"/>
                  </a:lnTo>
                  <a:lnTo>
                    <a:pt x="349" y="54"/>
                  </a:lnTo>
                  <a:lnTo>
                    <a:pt x="367" y="54"/>
                  </a:lnTo>
                  <a:lnTo>
                    <a:pt x="367" y="52"/>
                  </a:lnTo>
                  <a:lnTo>
                    <a:pt x="367" y="52"/>
                  </a:lnTo>
                  <a:lnTo>
                    <a:pt x="368" y="48"/>
                  </a:lnTo>
                  <a:lnTo>
                    <a:pt x="369" y="47"/>
                  </a:lnTo>
                  <a:lnTo>
                    <a:pt x="372" y="44"/>
                  </a:lnTo>
                  <a:lnTo>
                    <a:pt x="375" y="44"/>
                  </a:lnTo>
                  <a:lnTo>
                    <a:pt x="388" y="44"/>
                  </a:lnTo>
                  <a:lnTo>
                    <a:pt x="388" y="44"/>
                  </a:lnTo>
                  <a:lnTo>
                    <a:pt x="391" y="44"/>
                  </a:lnTo>
                  <a:lnTo>
                    <a:pt x="393" y="47"/>
                  </a:lnTo>
                  <a:lnTo>
                    <a:pt x="395" y="48"/>
                  </a:lnTo>
                  <a:lnTo>
                    <a:pt x="396" y="52"/>
                  </a:lnTo>
                  <a:lnTo>
                    <a:pt x="396" y="54"/>
                  </a:lnTo>
                  <a:lnTo>
                    <a:pt x="414" y="54"/>
                  </a:lnTo>
                  <a:lnTo>
                    <a:pt x="414" y="87"/>
                  </a:lnTo>
                  <a:close/>
                  <a:moveTo>
                    <a:pt x="503" y="157"/>
                  </a:moveTo>
                  <a:lnTo>
                    <a:pt x="439" y="157"/>
                  </a:lnTo>
                  <a:lnTo>
                    <a:pt x="439" y="123"/>
                  </a:lnTo>
                  <a:lnTo>
                    <a:pt x="457" y="123"/>
                  </a:lnTo>
                  <a:lnTo>
                    <a:pt x="457" y="120"/>
                  </a:lnTo>
                  <a:lnTo>
                    <a:pt x="457" y="120"/>
                  </a:lnTo>
                  <a:lnTo>
                    <a:pt x="458" y="118"/>
                  </a:lnTo>
                  <a:lnTo>
                    <a:pt x="459" y="115"/>
                  </a:lnTo>
                  <a:lnTo>
                    <a:pt x="462" y="114"/>
                  </a:lnTo>
                  <a:lnTo>
                    <a:pt x="464" y="114"/>
                  </a:lnTo>
                  <a:lnTo>
                    <a:pt x="478" y="114"/>
                  </a:lnTo>
                  <a:lnTo>
                    <a:pt x="478" y="114"/>
                  </a:lnTo>
                  <a:lnTo>
                    <a:pt x="481" y="114"/>
                  </a:lnTo>
                  <a:lnTo>
                    <a:pt x="483" y="115"/>
                  </a:lnTo>
                  <a:lnTo>
                    <a:pt x="484" y="118"/>
                  </a:lnTo>
                  <a:lnTo>
                    <a:pt x="486" y="120"/>
                  </a:lnTo>
                  <a:lnTo>
                    <a:pt x="486" y="123"/>
                  </a:lnTo>
                  <a:lnTo>
                    <a:pt x="503" y="123"/>
                  </a:lnTo>
                  <a:lnTo>
                    <a:pt x="503" y="157"/>
                  </a:lnTo>
                  <a:close/>
                  <a:moveTo>
                    <a:pt x="503" y="87"/>
                  </a:moveTo>
                  <a:lnTo>
                    <a:pt x="439" y="87"/>
                  </a:lnTo>
                  <a:lnTo>
                    <a:pt x="439" y="54"/>
                  </a:lnTo>
                  <a:lnTo>
                    <a:pt x="457" y="54"/>
                  </a:lnTo>
                  <a:lnTo>
                    <a:pt x="457" y="52"/>
                  </a:lnTo>
                  <a:lnTo>
                    <a:pt x="457" y="52"/>
                  </a:lnTo>
                  <a:lnTo>
                    <a:pt x="458" y="48"/>
                  </a:lnTo>
                  <a:lnTo>
                    <a:pt x="459" y="47"/>
                  </a:lnTo>
                  <a:lnTo>
                    <a:pt x="462" y="44"/>
                  </a:lnTo>
                  <a:lnTo>
                    <a:pt x="464" y="44"/>
                  </a:lnTo>
                  <a:lnTo>
                    <a:pt x="478" y="44"/>
                  </a:lnTo>
                  <a:lnTo>
                    <a:pt x="478" y="44"/>
                  </a:lnTo>
                  <a:lnTo>
                    <a:pt x="481" y="44"/>
                  </a:lnTo>
                  <a:lnTo>
                    <a:pt x="483" y="47"/>
                  </a:lnTo>
                  <a:lnTo>
                    <a:pt x="484" y="48"/>
                  </a:lnTo>
                  <a:lnTo>
                    <a:pt x="486" y="52"/>
                  </a:lnTo>
                  <a:lnTo>
                    <a:pt x="486" y="54"/>
                  </a:lnTo>
                  <a:lnTo>
                    <a:pt x="503" y="54"/>
                  </a:lnTo>
                  <a:lnTo>
                    <a:pt x="503" y="87"/>
                  </a:lnTo>
                  <a:close/>
                  <a:moveTo>
                    <a:pt x="593" y="157"/>
                  </a:moveTo>
                  <a:lnTo>
                    <a:pt x="530" y="157"/>
                  </a:lnTo>
                  <a:lnTo>
                    <a:pt x="530" y="123"/>
                  </a:lnTo>
                  <a:lnTo>
                    <a:pt x="548" y="123"/>
                  </a:lnTo>
                  <a:lnTo>
                    <a:pt x="548" y="120"/>
                  </a:lnTo>
                  <a:lnTo>
                    <a:pt x="548" y="120"/>
                  </a:lnTo>
                  <a:lnTo>
                    <a:pt x="548" y="118"/>
                  </a:lnTo>
                  <a:lnTo>
                    <a:pt x="549" y="115"/>
                  </a:lnTo>
                  <a:lnTo>
                    <a:pt x="551" y="114"/>
                  </a:lnTo>
                  <a:lnTo>
                    <a:pt x="554" y="114"/>
                  </a:lnTo>
                  <a:lnTo>
                    <a:pt x="568" y="114"/>
                  </a:lnTo>
                  <a:lnTo>
                    <a:pt x="568" y="114"/>
                  </a:lnTo>
                  <a:lnTo>
                    <a:pt x="572" y="114"/>
                  </a:lnTo>
                  <a:lnTo>
                    <a:pt x="573" y="115"/>
                  </a:lnTo>
                  <a:lnTo>
                    <a:pt x="575" y="118"/>
                  </a:lnTo>
                  <a:lnTo>
                    <a:pt x="575" y="120"/>
                  </a:lnTo>
                  <a:lnTo>
                    <a:pt x="575" y="123"/>
                  </a:lnTo>
                  <a:lnTo>
                    <a:pt x="593" y="123"/>
                  </a:lnTo>
                  <a:lnTo>
                    <a:pt x="593" y="157"/>
                  </a:lnTo>
                  <a:close/>
                  <a:moveTo>
                    <a:pt x="593" y="87"/>
                  </a:moveTo>
                  <a:lnTo>
                    <a:pt x="530" y="87"/>
                  </a:lnTo>
                  <a:lnTo>
                    <a:pt x="530" y="54"/>
                  </a:lnTo>
                  <a:lnTo>
                    <a:pt x="548" y="54"/>
                  </a:lnTo>
                  <a:lnTo>
                    <a:pt x="548" y="52"/>
                  </a:lnTo>
                  <a:lnTo>
                    <a:pt x="548" y="52"/>
                  </a:lnTo>
                  <a:lnTo>
                    <a:pt x="548" y="48"/>
                  </a:lnTo>
                  <a:lnTo>
                    <a:pt x="549" y="47"/>
                  </a:lnTo>
                  <a:lnTo>
                    <a:pt x="551" y="44"/>
                  </a:lnTo>
                  <a:lnTo>
                    <a:pt x="554" y="44"/>
                  </a:lnTo>
                  <a:lnTo>
                    <a:pt x="568" y="44"/>
                  </a:lnTo>
                  <a:lnTo>
                    <a:pt x="568" y="44"/>
                  </a:lnTo>
                  <a:lnTo>
                    <a:pt x="572" y="44"/>
                  </a:lnTo>
                  <a:lnTo>
                    <a:pt x="573" y="47"/>
                  </a:lnTo>
                  <a:lnTo>
                    <a:pt x="575" y="48"/>
                  </a:lnTo>
                  <a:lnTo>
                    <a:pt x="575" y="52"/>
                  </a:lnTo>
                  <a:lnTo>
                    <a:pt x="575" y="54"/>
                  </a:lnTo>
                  <a:lnTo>
                    <a:pt x="593" y="54"/>
                  </a:lnTo>
                  <a:lnTo>
                    <a:pt x="593" y="87"/>
                  </a:lnTo>
                  <a:close/>
                  <a:moveTo>
                    <a:pt x="683" y="157"/>
                  </a:moveTo>
                  <a:lnTo>
                    <a:pt x="620" y="157"/>
                  </a:lnTo>
                  <a:lnTo>
                    <a:pt x="620" y="123"/>
                  </a:lnTo>
                  <a:lnTo>
                    <a:pt x="637" y="123"/>
                  </a:lnTo>
                  <a:lnTo>
                    <a:pt x="637" y="120"/>
                  </a:lnTo>
                  <a:lnTo>
                    <a:pt x="637" y="120"/>
                  </a:lnTo>
                  <a:lnTo>
                    <a:pt x="637" y="118"/>
                  </a:lnTo>
                  <a:lnTo>
                    <a:pt x="640" y="115"/>
                  </a:lnTo>
                  <a:lnTo>
                    <a:pt x="641" y="114"/>
                  </a:lnTo>
                  <a:lnTo>
                    <a:pt x="645" y="114"/>
                  </a:lnTo>
                  <a:lnTo>
                    <a:pt x="659" y="114"/>
                  </a:lnTo>
                  <a:lnTo>
                    <a:pt x="659" y="114"/>
                  </a:lnTo>
                  <a:lnTo>
                    <a:pt x="661" y="114"/>
                  </a:lnTo>
                  <a:lnTo>
                    <a:pt x="664" y="115"/>
                  </a:lnTo>
                  <a:lnTo>
                    <a:pt x="665" y="118"/>
                  </a:lnTo>
                  <a:lnTo>
                    <a:pt x="665" y="120"/>
                  </a:lnTo>
                  <a:lnTo>
                    <a:pt x="665" y="123"/>
                  </a:lnTo>
                  <a:lnTo>
                    <a:pt x="683" y="123"/>
                  </a:lnTo>
                  <a:lnTo>
                    <a:pt x="683" y="157"/>
                  </a:lnTo>
                  <a:close/>
                  <a:moveTo>
                    <a:pt x="683" y="87"/>
                  </a:moveTo>
                  <a:lnTo>
                    <a:pt x="620" y="87"/>
                  </a:lnTo>
                  <a:lnTo>
                    <a:pt x="620" y="54"/>
                  </a:lnTo>
                  <a:lnTo>
                    <a:pt x="637" y="54"/>
                  </a:lnTo>
                  <a:lnTo>
                    <a:pt x="637" y="52"/>
                  </a:lnTo>
                  <a:lnTo>
                    <a:pt x="637" y="52"/>
                  </a:lnTo>
                  <a:lnTo>
                    <a:pt x="637" y="48"/>
                  </a:lnTo>
                  <a:lnTo>
                    <a:pt x="640" y="47"/>
                  </a:lnTo>
                  <a:lnTo>
                    <a:pt x="641" y="44"/>
                  </a:lnTo>
                  <a:lnTo>
                    <a:pt x="645" y="44"/>
                  </a:lnTo>
                  <a:lnTo>
                    <a:pt x="659" y="44"/>
                  </a:lnTo>
                  <a:lnTo>
                    <a:pt x="659" y="44"/>
                  </a:lnTo>
                  <a:lnTo>
                    <a:pt x="661" y="44"/>
                  </a:lnTo>
                  <a:lnTo>
                    <a:pt x="664" y="47"/>
                  </a:lnTo>
                  <a:lnTo>
                    <a:pt x="665" y="48"/>
                  </a:lnTo>
                  <a:lnTo>
                    <a:pt x="665" y="52"/>
                  </a:lnTo>
                  <a:lnTo>
                    <a:pt x="665" y="54"/>
                  </a:lnTo>
                  <a:lnTo>
                    <a:pt x="683" y="54"/>
                  </a:lnTo>
                  <a:lnTo>
                    <a:pt x="683" y="87"/>
                  </a:lnTo>
                  <a:close/>
                  <a:moveTo>
                    <a:pt x="771" y="0"/>
                  </a:moveTo>
                  <a:lnTo>
                    <a:pt x="22" y="0"/>
                  </a:lnTo>
                  <a:lnTo>
                    <a:pt x="22" y="0"/>
                  </a:lnTo>
                  <a:lnTo>
                    <a:pt x="17" y="0"/>
                  </a:lnTo>
                  <a:lnTo>
                    <a:pt x="13" y="1"/>
                  </a:lnTo>
                  <a:lnTo>
                    <a:pt x="9" y="4"/>
                  </a:lnTo>
                  <a:lnTo>
                    <a:pt x="7" y="6"/>
                  </a:lnTo>
                  <a:lnTo>
                    <a:pt x="4" y="9"/>
                  </a:lnTo>
                  <a:lnTo>
                    <a:pt x="2" y="13"/>
                  </a:lnTo>
                  <a:lnTo>
                    <a:pt x="0" y="16"/>
                  </a:lnTo>
                  <a:lnTo>
                    <a:pt x="0" y="22"/>
                  </a:lnTo>
                  <a:lnTo>
                    <a:pt x="0" y="171"/>
                  </a:lnTo>
                  <a:lnTo>
                    <a:pt x="0" y="171"/>
                  </a:lnTo>
                  <a:lnTo>
                    <a:pt x="0" y="174"/>
                  </a:lnTo>
                  <a:lnTo>
                    <a:pt x="2" y="178"/>
                  </a:lnTo>
                  <a:lnTo>
                    <a:pt x="4" y="182"/>
                  </a:lnTo>
                  <a:lnTo>
                    <a:pt x="7" y="186"/>
                  </a:lnTo>
                  <a:lnTo>
                    <a:pt x="9" y="188"/>
                  </a:lnTo>
                  <a:lnTo>
                    <a:pt x="13" y="190"/>
                  </a:lnTo>
                  <a:lnTo>
                    <a:pt x="17" y="191"/>
                  </a:lnTo>
                  <a:lnTo>
                    <a:pt x="22" y="192"/>
                  </a:lnTo>
                  <a:lnTo>
                    <a:pt x="771" y="192"/>
                  </a:lnTo>
                  <a:lnTo>
                    <a:pt x="771" y="192"/>
                  </a:lnTo>
                  <a:lnTo>
                    <a:pt x="776" y="191"/>
                  </a:lnTo>
                  <a:lnTo>
                    <a:pt x="780" y="190"/>
                  </a:lnTo>
                  <a:lnTo>
                    <a:pt x="784" y="188"/>
                  </a:lnTo>
                  <a:lnTo>
                    <a:pt x="787" y="186"/>
                  </a:lnTo>
                  <a:lnTo>
                    <a:pt x="789" y="182"/>
                  </a:lnTo>
                  <a:lnTo>
                    <a:pt x="792" y="178"/>
                  </a:lnTo>
                  <a:lnTo>
                    <a:pt x="793" y="174"/>
                  </a:lnTo>
                  <a:lnTo>
                    <a:pt x="793" y="171"/>
                  </a:lnTo>
                  <a:lnTo>
                    <a:pt x="793" y="22"/>
                  </a:lnTo>
                  <a:lnTo>
                    <a:pt x="793" y="22"/>
                  </a:lnTo>
                  <a:lnTo>
                    <a:pt x="793" y="16"/>
                  </a:lnTo>
                  <a:lnTo>
                    <a:pt x="792" y="13"/>
                  </a:lnTo>
                  <a:lnTo>
                    <a:pt x="789" y="9"/>
                  </a:lnTo>
                  <a:lnTo>
                    <a:pt x="787" y="6"/>
                  </a:lnTo>
                  <a:lnTo>
                    <a:pt x="784" y="4"/>
                  </a:lnTo>
                  <a:lnTo>
                    <a:pt x="780" y="1"/>
                  </a:lnTo>
                  <a:lnTo>
                    <a:pt x="776" y="0"/>
                  </a:lnTo>
                  <a:lnTo>
                    <a:pt x="771" y="0"/>
                  </a:lnTo>
                  <a:lnTo>
                    <a:pt x="771" y="0"/>
                  </a:lnTo>
                  <a:close/>
                  <a:moveTo>
                    <a:pt x="64" y="142"/>
                  </a:moveTo>
                  <a:lnTo>
                    <a:pt x="64" y="142"/>
                  </a:lnTo>
                  <a:lnTo>
                    <a:pt x="58" y="140"/>
                  </a:lnTo>
                  <a:lnTo>
                    <a:pt x="55" y="138"/>
                  </a:lnTo>
                  <a:lnTo>
                    <a:pt x="52" y="134"/>
                  </a:lnTo>
                  <a:lnTo>
                    <a:pt x="51" y="129"/>
                  </a:lnTo>
                  <a:lnTo>
                    <a:pt x="51" y="129"/>
                  </a:lnTo>
                  <a:lnTo>
                    <a:pt x="52" y="124"/>
                  </a:lnTo>
                  <a:lnTo>
                    <a:pt x="55" y="120"/>
                  </a:lnTo>
                  <a:lnTo>
                    <a:pt x="58" y="116"/>
                  </a:lnTo>
                  <a:lnTo>
                    <a:pt x="64" y="116"/>
                  </a:lnTo>
                  <a:lnTo>
                    <a:pt x="64" y="116"/>
                  </a:lnTo>
                  <a:lnTo>
                    <a:pt x="70" y="116"/>
                  </a:lnTo>
                  <a:lnTo>
                    <a:pt x="74" y="120"/>
                  </a:lnTo>
                  <a:lnTo>
                    <a:pt x="76" y="124"/>
                  </a:lnTo>
                  <a:lnTo>
                    <a:pt x="77" y="129"/>
                  </a:lnTo>
                  <a:lnTo>
                    <a:pt x="77" y="129"/>
                  </a:lnTo>
                  <a:lnTo>
                    <a:pt x="76" y="134"/>
                  </a:lnTo>
                  <a:lnTo>
                    <a:pt x="74" y="138"/>
                  </a:lnTo>
                  <a:lnTo>
                    <a:pt x="70" y="140"/>
                  </a:lnTo>
                  <a:lnTo>
                    <a:pt x="64" y="142"/>
                  </a:lnTo>
                  <a:lnTo>
                    <a:pt x="64" y="142"/>
                  </a:lnTo>
                  <a:close/>
                  <a:moveTo>
                    <a:pt x="64" y="76"/>
                  </a:moveTo>
                  <a:lnTo>
                    <a:pt x="64" y="76"/>
                  </a:lnTo>
                  <a:lnTo>
                    <a:pt x="58" y="75"/>
                  </a:lnTo>
                  <a:lnTo>
                    <a:pt x="55" y="72"/>
                  </a:lnTo>
                  <a:lnTo>
                    <a:pt x="52" y="68"/>
                  </a:lnTo>
                  <a:lnTo>
                    <a:pt x="51" y="63"/>
                  </a:lnTo>
                  <a:lnTo>
                    <a:pt x="51" y="63"/>
                  </a:lnTo>
                  <a:lnTo>
                    <a:pt x="52" y="58"/>
                  </a:lnTo>
                  <a:lnTo>
                    <a:pt x="55" y="54"/>
                  </a:lnTo>
                  <a:lnTo>
                    <a:pt x="58" y="52"/>
                  </a:lnTo>
                  <a:lnTo>
                    <a:pt x="64" y="51"/>
                  </a:lnTo>
                  <a:lnTo>
                    <a:pt x="64" y="51"/>
                  </a:lnTo>
                  <a:lnTo>
                    <a:pt x="70" y="52"/>
                  </a:lnTo>
                  <a:lnTo>
                    <a:pt x="74" y="54"/>
                  </a:lnTo>
                  <a:lnTo>
                    <a:pt x="76" y="58"/>
                  </a:lnTo>
                  <a:lnTo>
                    <a:pt x="77" y="63"/>
                  </a:lnTo>
                  <a:lnTo>
                    <a:pt x="77" y="63"/>
                  </a:lnTo>
                  <a:lnTo>
                    <a:pt x="76" y="68"/>
                  </a:lnTo>
                  <a:lnTo>
                    <a:pt x="74" y="72"/>
                  </a:lnTo>
                  <a:lnTo>
                    <a:pt x="70" y="75"/>
                  </a:lnTo>
                  <a:lnTo>
                    <a:pt x="64" y="76"/>
                  </a:lnTo>
                  <a:lnTo>
                    <a:pt x="64" y="76"/>
                  </a:lnTo>
                  <a:close/>
                  <a:moveTo>
                    <a:pt x="143" y="142"/>
                  </a:moveTo>
                  <a:lnTo>
                    <a:pt x="143" y="142"/>
                  </a:lnTo>
                  <a:lnTo>
                    <a:pt x="138" y="140"/>
                  </a:lnTo>
                  <a:lnTo>
                    <a:pt x="133" y="138"/>
                  </a:lnTo>
                  <a:lnTo>
                    <a:pt x="131" y="134"/>
                  </a:lnTo>
                  <a:lnTo>
                    <a:pt x="129" y="129"/>
                  </a:lnTo>
                  <a:lnTo>
                    <a:pt x="129" y="129"/>
                  </a:lnTo>
                  <a:lnTo>
                    <a:pt x="131" y="124"/>
                  </a:lnTo>
                  <a:lnTo>
                    <a:pt x="133" y="120"/>
                  </a:lnTo>
                  <a:lnTo>
                    <a:pt x="138" y="116"/>
                  </a:lnTo>
                  <a:lnTo>
                    <a:pt x="143" y="116"/>
                  </a:lnTo>
                  <a:lnTo>
                    <a:pt x="143" y="116"/>
                  </a:lnTo>
                  <a:lnTo>
                    <a:pt x="148" y="116"/>
                  </a:lnTo>
                  <a:lnTo>
                    <a:pt x="152" y="120"/>
                  </a:lnTo>
                  <a:lnTo>
                    <a:pt x="155" y="124"/>
                  </a:lnTo>
                  <a:lnTo>
                    <a:pt x="156" y="129"/>
                  </a:lnTo>
                  <a:lnTo>
                    <a:pt x="156" y="129"/>
                  </a:lnTo>
                  <a:lnTo>
                    <a:pt x="155" y="134"/>
                  </a:lnTo>
                  <a:lnTo>
                    <a:pt x="152" y="138"/>
                  </a:lnTo>
                  <a:lnTo>
                    <a:pt x="148" y="140"/>
                  </a:lnTo>
                  <a:lnTo>
                    <a:pt x="143" y="142"/>
                  </a:lnTo>
                  <a:lnTo>
                    <a:pt x="143" y="142"/>
                  </a:lnTo>
                  <a:close/>
                  <a:moveTo>
                    <a:pt x="143" y="76"/>
                  </a:moveTo>
                  <a:lnTo>
                    <a:pt x="143" y="76"/>
                  </a:lnTo>
                  <a:lnTo>
                    <a:pt x="138" y="75"/>
                  </a:lnTo>
                  <a:lnTo>
                    <a:pt x="133" y="72"/>
                  </a:lnTo>
                  <a:lnTo>
                    <a:pt x="131" y="68"/>
                  </a:lnTo>
                  <a:lnTo>
                    <a:pt x="129" y="63"/>
                  </a:lnTo>
                  <a:lnTo>
                    <a:pt x="129" y="63"/>
                  </a:lnTo>
                  <a:lnTo>
                    <a:pt x="131" y="58"/>
                  </a:lnTo>
                  <a:lnTo>
                    <a:pt x="133" y="54"/>
                  </a:lnTo>
                  <a:lnTo>
                    <a:pt x="138" y="52"/>
                  </a:lnTo>
                  <a:lnTo>
                    <a:pt x="143" y="51"/>
                  </a:lnTo>
                  <a:lnTo>
                    <a:pt x="143" y="51"/>
                  </a:lnTo>
                  <a:lnTo>
                    <a:pt x="148" y="52"/>
                  </a:lnTo>
                  <a:lnTo>
                    <a:pt x="152" y="54"/>
                  </a:lnTo>
                  <a:lnTo>
                    <a:pt x="155" y="58"/>
                  </a:lnTo>
                  <a:lnTo>
                    <a:pt x="156" y="63"/>
                  </a:lnTo>
                  <a:lnTo>
                    <a:pt x="156" y="63"/>
                  </a:lnTo>
                  <a:lnTo>
                    <a:pt x="155" y="68"/>
                  </a:lnTo>
                  <a:lnTo>
                    <a:pt x="152" y="72"/>
                  </a:lnTo>
                  <a:lnTo>
                    <a:pt x="148" y="75"/>
                  </a:lnTo>
                  <a:lnTo>
                    <a:pt x="143" y="76"/>
                  </a:lnTo>
                  <a:lnTo>
                    <a:pt x="143" y="76"/>
                  </a:lnTo>
                  <a:close/>
                  <a:moveTo>
                    <a:pt x="222" y="142"/>
                  </a:moveTo>
                  <a:lnTo>
                    <a:pt x="222" y="142"/>
                  </a:lnTo>
                  <a:lnTo>
                    <a:pt x="216" y="140"/>
                  </a:lnTo>
                  <a:lnTo>
                    <a:pt x="213" y="138"/>
                  </a:lnTo>
                  <a:lnTo>
                    <a:pt x="209" y="134"/>
                  </a:lnTo>
                  <a:lnTo>
                    <a:pt x="209" y="129"/>
                  </a:lnTo>
                  <a:lnTo>
                    <a:pt x="209" y="129"/>
                  </a:lnTo>
                  <a:lnTo>
                    <a:pt x="209" y="124"/>
                  </a:lnTo>
                  <a:lnTo>
                    <a:pt x="213" y="120"/>
                  </a:lnTo>
                  <a:lnTo>
                    <a:pt x="216" y="116"/>
                  </a:lnTo>
                  <a:lnTo>
                    <a:pt x="222" y="116"/>
                  </a:lnTo>
                  <a:lnTo>
                    <a:pt x="222" y="116"/>
                  </a:lnTo>
                  <a:lnTo>
                    <a:pt x="227" y="116"/>
                  </a:lnTo>
                  <a:lnTo>
                    <a:pt x="230" y="120"/>
                  </a:lnTo>
                  <a:lnTo>
                    <a:pt x="234" y="124"/>
                  </a:lnTo>
                  <a:lnTo>
                    <a:pt x="234" y="129"/>
                  </a:lnTo>
                  <a:lnTo>
                    <a:pt x="234" y="129"/>
                  </a:lnTo>
                  <a:lnTo>
                    <a:pt x="234" y="134"/>
                  </a:lnTo>
                  <a:lnTo>
                    <a:pt x="230" y="138"/>
                  </a:lnTo>
                  <a:lnTo>
                    <a:pt x="227" y="140"/>
                  </a:lnTo>
                  <a:lnTo>
                    <a:pt x="222" y="142"/>
                  </a:lnTo>
                  <a:lnTo>
                    <a:pt x="222" y="142"/>
                  </a:lnTo>
                  <a:close/>
                  <a:moveTo>
                    <a:pt x="222" y="76"/>
                  </a:moveTo>
                  <a:lnTo>
                    <a:pt x="222" y="76"/>
                  </a:lnTo>
                  <a:lnTo>
                    <a:pt x="216" y="75"/>
                  </a:lnTo>
                  <a:lnTo>
                    <a:pt x="213" y="72"/>
                  </a:lnTo>
                  <a:lnTo>
                    <a:pt x="209" y="68"/>
                  </a:lnTo>
                  <a:lnTo>
                    <a:pt x="209" y="63"/>
                  </a:lnTo>
                  <a:lnTo>
                    <a:pt x="209" y="63"/>
                  </a:lnTo>
                  <a:lnTo>
                    <a:pt x="209" y="58"/>
                  </a:lnTo>
                  <a:lnTo>
                    <a:pt x="213" y="54"/>
                  </a:lnTo>
                  <a:lnTo>
                    <a:pt x="216" y="52"/>
                  </a:lnTo>
                  <a:lnTo>
                    <a:pt x="222" y="51"/>
                  </a:lnTo>
                  <a:lnTo>
                    <a:pt x="222" y="51"/>
                  </a:lnTo>
                  <a:lnTo>
                    <a:pt x="227" y="52"/>
                  </a:lnTo>
                  <a:lnTo>
                    <a:pt x="230" y="54"/>
                  </a:lnTo>
                  <a:lnTo>
                    <a:pt x="234" y="58"/>
                  </a:lnTo>
                  <a:lnTo>
                    <a:pt x="234" y="63"/>
                  </a:lnTo>
                  <a:lnTo>
                    <a:pt x="234" y="63"/>
                  </a:lnTo>
                  <a:lnTo>
                    <a:pt x="234" y="68"/>
                  </a:lnTo>
                  <a:lnTo>
                    <a:pt x="230" y="72"/>
                  </a:lnTo>
                  <a:lnTo>
                    <a:pt x="227" y="75"/>
                  </a:lnTo>
                  <a:lnTo>
                    <a:pt x="222" y="76"/>
                  </a:lnTo>
                  <a:lnTo>
                    <a:pt x="222" y="76"/>
                  </a:lnTo>
                  <a:close/>
                  <a:moveTo>
                    <a:pt x="721" y="176"/>
                  </a:moveTo>
                  <a:lnTo>
                    <a:pt x="305" y="176"/>
                  </a:lnTo>
                  <a:lnTo>
                    <a:pt x="305" y="23"/>
                  </a:lnTo>
                  <a:lnTo>
                    <a:pt x="721" y="23"/>
                  </a:lnTo>
                  <a:lnTo>
                    <a:pt x="721" y="176"/>
                  </a:lnTo>
                  <a:close/>
                  <a:moveTo>
                    <a:pt x="755" y="116"/>
                  </a:moveTo>
                  <a:lnTo>
                    <a:pt x="755" y="116"/>
                  </a:lnTo>
                  <a:lnTo>
                    <a:pt x="749" y="115"/>
                  </a:lnTo>
                  <a:lnTo>
                    <a:pt x="742" y="111"/>
                  </a:lnTo>
                  <a:lnTo>
                    <a:pt x="740" y="106"/>
                  </a:lnTo>
                  <a:lnTo>
                    <a:pt x="739" y="100"/>
                  </a:lnTo>
                  <a:lnTo>
                    <a:pt x="739" y="100"/>
                  </a:lnTo>
                  <a:lnTo>
                    <a:pt x="740" y="92"/>
                  </a:lnTo>
                  <a:lnTo>
                    <a:pt x="742" y="87"/>
                  </a:lnTo>
                  <a:lnTo>
                    <a:pt x="749" y="83"/>
                  </a:lnTo>
                  <a:lnTo>
                    <a:pt x="755" y="82"/>
                  </a:lnTo>
                  <a:lnTo>
                    <a:pt x="755" y="82"/>
                  </a:lnTo>
                  <a:lnTo>
                    <a:pt x="761" y="83"/>
                  </a:lnTo>
                  <a:lnTo>
                    <a:pt x="768" y="87"/>
                  </a:lnTo>
                  <a:lnTo>
                    <a:pt x="771" y="92"/>
                  </a:lnTo>
                  <a:lnTo>
                    <a:pt x="773" y="100"/>
                  </a:lnTo>
                  <a:lnTo>
                    <a:pt x="773" y="100"/>
                  </a:lnTo>
                  <a:lnTo>
                    <a:pt x="771" y="106"/>
                  </a:lnTo>
                  <a:lnTo>
                    <a:pt x="768" y="111"/>
                  </a:lnTo>
                  <a:lnTo>
                    <a:pt x="761" y="115"/>
                  </a:lnTo>
                  <a:lnTo>
                    <a:pt x="755" y="116"/>
                  </a:lnTo>
                  <a:lnTo>
                    <a:pt x="755" y="116"/>
                  </a:lnTo>
                  <a:close/>
                </a:path>
              </a:pathLst>
            </a:custGeom>
            <a:solidFill>
              <a:srgbClr val="00206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sp>
          <p:nvSpPr>
            <p:cNvPr id="900" name="Freeform 79"/>
            <p:cNvSpPr>
              <a:spLocks noEditPoints="1"/>
            </p:cNvSpPr>
            <p:nvPr/>
          </p:nvSpPr>
          <p:spPr bwMode="auto">
            <a:xfrm>
              <a:off x="9376168" y="4723540"/>
              <a:ext cx="736723" cy="166203"/>
            </a:xfrm>
            <a:custGeom>
              <a:avLst/>
              <a:gdLst>
                <a:gd name="T0" fmla="*/ 0 w 662"/>
                <a:gd name="T1" fmla="*/ 16 h 195"/>
                <a:gd name="T2" fmla="*/ 19 w 662"/>
                <a:gd name="T3" fmla="*/ 195 h 195"/>
                <a:gd name="T4" fmla="*/ 662 w 662"/>
                <a:gd name="T5" fmla="*/ 179 h 195"/>
                <a:gd name="T6" fmla="*/ 644 w 662"/>
                <a:gd name="T7" fmla="*/ 0 h 195"/>
                <a:gd name="T8" fmla="*/ 584 w 662"/>
                <a:gd name="T9" fmla="*/ 17 h 195"/>
                <a:gd name="T10" fmla="*/ 511 w 662"/>
                <a:gd name="T11" fmla="*/ 63 h 195"/>
                <a:gd name="T12" fmla="*/ 506 w 662"/>
                <a:gd name="T13" fmla="*/ 76 h 195"/>
                <a:gd name="T14" fmla="*/ 607 w 662"/>
                <a:gd name="T15" fmla="*/ 116 h 195"/>
                <a:gd name="T16" fmla="*/ 506 w 662"/>
                <a:gd name="T17" fmla="*/ 118 h 195"/>
                <a:gd name="T18" fmla="*/ 426 w 662"/>
                <a:gd name="T19" fmla="*/ 16 h 195"/>
                <a:gd name="T20" fmla="*/ 451 w 662"/>
                <a:gd name="T21" fmla="*/ 62 h 195"/>
                <a:gd name="T22" fmla="*/ 351 w 662"/>
                <a:gd name="T23" fmla="*/ 78 h 195"/>
                <a:gd name="T24" fmla="*/ 430 w 662"/>
                <a:gd name="T25" fmla="*/ 76 h 195"/>
                <a:gd name="T26" fmla="*/ 355 w 662"/>
                <a:gd name="T27" fmla="*/ 121 h 195"/>
                <a:gd name="T28" fmla="*/ 198 w 662"/>
                <a:gd name="T29" fmla="*/ 17 h 195"/>
                <a:gd name="T30" fmla="*/ 298 w 662"/>
                <a:gd name="T31" fmla="*/ 59 h 195"/>
                <a:gd name="T32" fmla="*/ 197 w 662"/>
                <a:gd name="T33" fmla="*/ 59 h 195"/>
                <a:gd name="T34" fmla="*/ 271 w 662"/>
                <a:gd name="T35" fmla="*/ 73 h 195"/>
                <a:gd name="T36" fmla="*/ 293 w 662"/>
                <a:gd name="T37" fmla="*/ 121 h 195"/>
                <a:gd name="T38" fmla="*/ 42 w 662"/>
                <a:gd name="T39" fmla="*/ 20 h 195"/>
                <a:gd name="T40" fmla="*/ 122 w 662"/>
                <a:gd name="T41" fmla="*/ 20 h 195"/>
                <a:gd name="T42" fmla="*/ 43 w 662"/>
                <a:gd name="T43" fmla="*/ 62 h 195"/>
                <a:gd name="T44" fmla="*/ 46 w 662"/>
                <a:gd name="T45" fmla="*/ 73 h 195"/>
                <a:gd name="T46" fmla="*/ 143 w 662"/>
                <a:gd name="T47" fmla="*/ 118 h 195"/>
                <a:gd name="T48" fmla="*/ 42 w 662"/>
                <a:gd name="T49" fmla="*/ 78 h 195"/>
                <a:gd name="T50" fmla="*/ 42 w 662"/>
                <a:gd name="T51" fmla="*/ 136 h 195"/>
                <a:gd name="T52" fmla="*/ 122 w 662"/>
                <a:gd name="T53" fmla="*/ 136 h 195"/>
                <a:gd name="T54" fmla="*/ 165 w 662"/>
                <a:gd name="T55" fmla="*/ 172 h 195"/>
                <a:gd name="T56" fmla="*/ 135 w 662"/>
                <a:gd name="T57" fmla="*/ 137 h 195"/>
                <a:gd name="T58" fmla="*/ 165 w 662"/>
                <a:gd name="T59" fmla="*/ 114 h 195"/>
                <a:gd name="T60" fmla="*/ 135 w 662"/>
                <a:gd name="T61" fmla="*/ 79 h 195"/>
                <a:gd name="T62" fmla="*/ 165 w 662"/>
                <a:gd name="T63" fmla="*/ 56 h 195"/>
                <a:gd name="T64" fmla="*/ 135 w 662"/>
                <a:gd name="T65" fmla="*/ 21 h 195"/>
                <a:gd name="T66" fmla="*/ 202 w 662"/>
                <a:gd name="T67" fmla="*/ 178 h 195"/>
                <a:gd name="T68" fmla="*/ 198 w 662"/>
                <a:gd name="T69" fmla="*/ 132 h 195"/>
                <a:gd name="T70" fmla="*/ 298 w 662"/>
                <a:gd name="T71" fmla="*/ 174 h 195"/>
                <a:gd name="T72" fmla="*/ 318 w 662"/>
                <a:gd name="T73" fmla="*/ 173 h 195"/>
                <a:gd name="T74" fmla="*/ 318 w 662"/>
                <a:gd name="T75" fmla="*/ 136 h 195"/>
                <a:gd name="T76" fmla="*/ 318 w 662"/>
                <a:gd name="T77" fmla="*/ 115 h 195"/>
                <a:gd name="T78" fmla="*/ 318 w 662"/>
                <a:gd name="T79" fmla="*/ 78 h 195"/>
                <a:gd name="T80" fmla="*/ 318 w 662"/>
                <a:gd name="T81" fmla="*/ 58 h 195"/>
                <a:gd name="T82" fmla="*/ 318 w 662"/>
                <a:gd name="T83" fmla="*/ 21 h 195"/>
                <a:gd name="T84" fmla="*/ 353 w 662"/>
                <a:gd name="T85" fmla="*/ 176 h 195"/>
                <a:gd name="T86" fmla="*/ 426 w 662"/>
                <a:gd name="T87" fmla="*/ 131 h 195"/>
                <a:gd name="T88" fmla="*/ 451 w 662"/>
                <a:gd name="T89" fmla="*/ 176 h 195"/>
                <a:gd name="T90" fmla="*/ 464 w 662"/>
                <a:gd name="T91" fmla="*/ 173 h 195"/>
                <a:gd name="T92" fmla="*/ 474 w 662"/>
                <a:gd name="T93" fmla="*/ 137 h 195"/>
                <a:gd name="T94" fmla="*/ 464 w 662"/>
                <a:gd name="T95" fmla="*/ 115 h 195"/>
                <a:gd name="T96" fmla="*/ 474 w 662"/>
                <a:gd name="T97" fmla="*/ 79 h 195"/>
                <a:gd name="T98" fmla="*/ 464 w 662"/>
                <a:gd name="T99" fmla="*/ 58 h 195"/>
                <a:gd name="T100" fmla="*/ 474 w 662"/>
                <a:gd name="T101" fmla="*/ 21 h 195"/>
                <a:gd name="T102" fmla="*/ 506 w 662"/>
                <a:gd name="T103" fmla="*/ 174 h 195"/>
                <a:gd name="T104" fmla="*/ 584 w 662"/>
                <a:gd name="T105" fmla="*/ 132 h 195"/>
                <a:gd name="T106" fmla="*/ 602 w 662"/>
                <a:gd name="T107" fmla="*/ 178 h 195"/>
                <a:gd name="T108" fmla="*/ 599 w 662"/>
                <a:gd name="T109" fmla="*/ 137 h 195"/>
                <a:gd name="T110" fmla="*/ 629 w 662"/>
                <a:gd name="T111" fmla="*/ 172 h 195"/>
                <a:gd name="T112" fmla="*/ 599 w 662"/>
                <a:gd name="T113" fmla="*/ 79 h 195"/>
                <a:gd name="T114" fmla="*/ 629 w 662"/>
                <a:gd name="T115" fmla="*/ 114 h 195"/>
                <a:gd name="T116" fmla="*/ 599 w 662"/>
                <a:gd name="T117" fmla="*/ 23 h 195"/>
                <a:gd name="T118" fmla="*/ 629 w 662"/>
                <a:gd name="T119"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195">
                  <a:moveTo>
                    <a:pt x="644" y="0"/>
                  </a:moveTo>
                  <a:lnTo>
                    <a:pt x="19" y="0"/>
                  </a:lnTo>
                  <a:lnTo>
                    <a:pt x="19" y="0"/>
                  </a:lnTo>
                  <a:lnTo>
                    <a:pt x="13" y="1"/>
                  </a:lnTo>
                  <a:lnTo>
                    <a:pt x="6" y="4"/>
                  </a:lnTo>
                  <a:lnTo>
                    <a:pt x="2" y="10"/>
                  </a:lnTo>
                  <a:lnTo>
                    <a:pt x="1" y="12"/>
                  </a:lnTo>
                  <a:lnTo>
                    <a:pt x="0" y="16"/>
                  </a:lnTo>
                  <a:lnTo>
                    <a:pt x="0" y="179"/>
                  </a:lnTo>
                  <a:lnTo>
                    <a:pt x="0" y="179"/>
                  </a:lnTo>
                  <a:lnTo>
                    <a:pt x="1" y="181"/>
                  </a:lnTo>
                  <a:lnTo>
                    <a:pt x="2" y="184"/>
                  </a:lnTo>
                  <a:lnTo>
                    <a:pt x="6" y="190"/>
                  </a:lnTo>
                  <a:lnTo>
                    <a:pt x="13" y="193"/>
                  </a:lnTo>
                  <a:lnTo>
                    <a:pt x="16" y="195"/>
                  </a:lnTo>
                  <a:lnTo>
                    <a:pt x="19" y="195"/>
                  </a:lnTo>
                  <a:lnTo>
                    <a:pt x="644" y="195"/>
                  </a:lnTo>
                  <a:lnTo>
                    <a:pt x="644" y="195"/>
                  </a:lnTo>
                  <a:lnTo>
                    <a:pt x="647" y="195"/>
                  </a:lnTo>
                  <a:lnTo>
                    <a:pt x="651" y="193"/>
                  </a:lnTo>
                  <a:lnTo>
                    <a:pt x="658" y="190"/>
                  </a:lnTo>
                  <a:lnTo>
                    <a:pt x="661" y="184"/>
                  </a:lnTo>
                  <a:lnTo>
                    <a:pt x="662" y="181"/>
                  </a:lnTo>
                  <a:lnTo>
                    <a:pt x="662" y="179"/>
                  </a:lnTo>
                  <a:lnTo>
                    <a:pt x="662" y="16"/>
                  </a:lnTo>
                  <a:lnTo>
                    <a:pt x="662" y="16"/>
                  </a:lnTo>
                  <a:lnTo>
                    <a:pt x="662" y="12"/>
                  </a:lnTo>
                  <a:lnTo>
                    <a:pt x="661" y="10"/>
                  </a:lnTo>
                  <a:lnTo>
                    <a:pt x="658" y="4"/>
                  </a:lnTo>
                  <a:lnTo>
                    <a:pt x="651" y="1"/>
                  </a:lnTo>
                  <a:lnTo>
                    <a:pt x="644" y="0"/>
                  </a:lnTo>
                  <a:lnTo>
                    <a:pt x="644" y="0"/>
                  </a:lnTo>
                  <a:close/>
                  <a:moveTo>
                    <a:pt x="506" y="20"/>
                  </a:moveTo>
                  <a:lnTo>
                    <a:pt x="506" y="20"/>
                  </a:lnTo>
                  <a:lnTo>
                    <a:pt x="506" y="18"/>
                  </a:lnTo>
                  <a:lnTo>
                    <a:pt x="507" y="17"/>
                  </a:lnTo>
                  <a:lnTo>
                    <a:pt x="511" y="16"/>
                  </a:lnTo>
                  <a:lnTo>
                    <a:pt x="581" y="16"/>
                  </a:lnTo>
                  <a:lnTo>
                    <a:pt x="581" y="16"/>
                  </a:lnTo>
                  <a:lnTo>
                    <a:pt x="584" y="17"/>
                  </a:lnTo>
                  <a:lnTo>
                    <a:pt x="585" y="18"/>
                  </a:lnTo>
                  <a:lnTo>
                    <a:pt x="586" y="20"/>
                  </a:lnTo>
                  <a:lnTo>
                    <a:pt x="607" y="59"/>
                  </a:lnTo>
                  <a:lnTo>
                    <a:pt x="607" y="59"/>
                  </a:lnTo>
                  <a:lnTo>
                    <a:pt x="607" y="60"/>
                  </a:lnTo>
                  <a:lnTo>
                    <a:pt x="606" y="62"/>
                  </a:lnTo>
                  <a:lnTo>
                    <a:pt x="602" y="63"/>
                  </a:lnTo>
                  <a:lnTo>
                    <a:pt x="511" y="63"/>
                  </a:lnTo>
                  <a:lnTo>
                    <a:pt x="511" y="63"/>
                  </a:lnTo>
                  <a:lnTo>
                    <a:pt x="507" y="62"/>
                  </a:lnTo>
                  <a:lnTo>
                    <a:pt x="506" y="60"/>
                  </a:lnTo>
                  <a:lnTo>
                    <a:pt x="506" y="59"/>
                  </a:lnTo>
                  <a:lnTo>
                    <a:pt x="506" y="20"/>
                  </a:lnTo>
                  <a:close/>
                  <a:moveTo>
                    <a:pt x="506" y="78"/>
                  </a:moveTo>
                  <a:lnTo>
                    <a:pt x="506" y="78"/>
                  </a:lnTo>
                  <a:lnTo>
                    <a:pt x="506" y="76"/>
                  </a:lnTo>
                  <a:lnTo>
                    <a:pt x="507" y="75"/>
                  </a:lnTo>
                  <a:lnTo>
                    <a:pt x="511" y="73"/>
                  </a:lnTo>
                  <a:lnTo>
                    <a:pt x="581" y="73"/>
                  </a:lnTo>
                  <a:lnTo>
                    <a:pt x="581" y="73"/>
                  </a:lnTo>
                  <a:lnTo>
                    <a:pt x="584" y="75"/>
                  </a:lnTo>
                  <a:lnTo>
                    <a:pt x="585" y="76"/>
                  </a:lnTo>
                  <a:lnTo>
                    <a:pt x="586" y="78"/>
                  </a:lnTo>
                  <a:lnTo>
                    <a:pt x="607" y="116"/>
                  </a:lnTo>
                  <a:lnTo>
                    <a:pt x="607" y="116"/>
                  </a:lnTo>
                  <a:lnTo>
                    <a:pt x="607" y="118"/>
                  </a:lnTo>
                  <a:lnTo>
                    <a:pt x="606" y="119"/>
                  </a:lnTo>
                  <a:lnTo>
                    <a:pt x="602" y="121"/>
                  </a:lnTo>
                  <a:lnTo>
                    <a:pt x="511" y="121"/>
                  </a:lnTo>
                  <a:lnTo>
                    <a:pt x="511" y="121"/>
                  </a:lnTo>
                  <a:lnTo>
                    <a:pt x="507" y="119"/>
                  </a:lnTo>
                  <a:lnTo>
                    <a:pt x="506" y="118"/>
                  </a:lnTo>
                  <a:lnTo>
                    <a:pt x="506" y="116"/>
                  </a:lnTo>
                  <a:lnTo>
                    <a:pt x="506" y="78"/>
                  </a:lnTo>
                  <a:close/>
                  <a:moveTo>
                    <a:pt x="351" y="20"/>
                  </a:moveTo>
                  <a:lnTo>
                    <a:pt x="351" y="20"/>
                  </a:lnTo>
                  <a:lnTo>
                    <a:pt x="352" y="18"/>
                  </a:lnTo>
                  <a:lnTo>
                    <a:pt x="353" y="17"/>
                  </a:lnTo>
                  <a:lnTo>
                    <a:pt x="355" y="16"/>
                  </a:lnTo>
                  <a:lnTo>
                    <a:pt x="426" y="16"/>
                  </a:lnTo>
                  <a:lnTo>
                    <a:pt x="426" y="16"/>
                  </a:lnTo>
                  <a:lnTo>
                    <a:pt x="429" y="17"/>
                  </a:lnTo>
                  <a:lnTo>
                    <a:pt x="430" y="18"/>
                  </a:lnTo>
                  <a:lnTo>
                    <a:pt x="431" y="20"/>
                  </a:lnTo>
                  <a:lnTo>
                    <a:pt x="452" y="59"/>
                  </a:lnTo>
                  <a:lnTo>
                    <a:pt x="452" y="59"/>
                  </a:lnTo>
                  <a:lnTo>
                    <a:pt x="452" y="60"/>
                  </a:lnTo>
                  <a:lnTo>
                    <a:pt x="451" y="62"/>
                  </a:lnTo>
                  <a:lnTo>
                    <a:pt x="447" y="63"/>
                  </a:lnTo>
                  <a:lnTo>
                    <a:pt x="355" y="63"/>
                  </a:lnTo>
                  <a:lnTo>
                    <a:pt x="355" y="63"/>
                  </a:lnTo>
                  <a:lnTo>
                    <a:pt x="353" y="62"/>
                  </a:lnTo>
                  <a:lnTo>
                    <a:pt x="352" y="60"/>
                  </a:lnTo>
                  <a:lnTo>
                    <a:pt x="351" y="59"/>
                  </a:lnTo>
                  <a:lnTo>
                    <a:pt x="351" y="20"/>
                  </a:lnTo>
                  <a:close/>
                  <a:moveTo>
                    <a:pt x="351" y="78"/>
                  </a:moveTo>
                  <a:lnTo>
                    <a:pt x="351" y="78"/>
                  </a:lnTo>
                  <a:lnTo>
                    <a:pt x="352" y="76"/>
                  </a:lnTo>
                  <a:lnTo>
                    <a:pt x="353" y="75"/>
                  </a:lnTo>
                  <a:lnTo>
                    <a:pt x="355" y="73"/>
                  </a:lnTo>
                  <a:lnTo>
                    <a:pt x="426" y="73"/>
                  </a:lnTo>
                  <a:lnTo>
                    <a:pt x="426" y="73"/>
                  </a:lnTo>
                  <a:lnTo>
                    <a:pt x="429" y="75"/>
                  </a:lnTo>
                  <a:lnTo>
                    <a:pt x="430" y="76"/>
                  </a:lnTo>
                  <a:lnTo>
                    <a:pt x="431" y="78"/>
                  </a:lnTo>
                  <a:lnTo>
                    <a:pt x="452" y="116"/>
                  </a:lnTo>
                  <a:lnTo>
                    <a:pt x="452" y="116"/>
                  </a:lnTo>
                  <a:lnTo>
                    <a:pt x="452" y="118"/>
                  </a:lnTo>
                  <a:lnTo>
                    <a:pt x="451" y="119"/>
                  </a:lnTo>
                  <a:lnTo>
                    <a:pt x="447" y="121"/>
                  </a:lnTo>
                  <a:lnTo>
                    <a:pt x="355" y="121"/>
                  </a:lnTo>
                  <a:lnTo>
                    <a:pt x="355" y="121"/>
                  </a:lnTo>
                  <a:lnTo>
                    <a:pt x="353" y="119"/>
                  </a:lnTo>
                  <a:lnTo>
                    <a:pt x="352" y="118"/>
                  </a:lnTo>
                  <a:lnTo>
                    <a:pt x="351" y="116"/>
                  </a:lnTo>
                  <a:lnTo>
                    <a:pt x="351" y="78"/>
                  </a:lnTo>
                  <a:close/>
                  <a:moveTo>
                    <a:pt x="197" y="20"/>
                  </a:moveTo>
                  <a:lnTo>
                    <a:pt x="197" y="20"/>
                  </a:lnTo>
                  <a:lnTo>
                    <a:pt x="197" y="18"/>
                  </a:lnTo>
                  <a:lnTo>
                    <a:pt x="198" y="17"/>
                  </a:lnTo>
                  <a:lnTo>
                    <a:pt x="202" y="16"/>
                  </a:lnTo>
                  <a:lnTo>
                    <a:pt x="271" y="16"/>
                  </a:lnTo>
                  <a:lnTo>
                    <a:pt x="271" y="16"/>
                  </a:lnTo>
                  <a:lnTo>
                    <a:pt x="275" y="17"/>
                  </a:lnTo>
                  <a:lnTo>
                    <a:pt x="276" y="18"/>
                  </a:lnTo>
                  <a:lnTo>
                    <a:pt x="276" y="20"/>
                  </a:lnTo>
                  <a:lnTo>
                    <a:pt x="298" y="59"/>
                  </a:lnTo>
                  <a:lnTo>
                    <a:pt x="298" y="59"/>
                  </a:lnTo>
                  <a:lnTo>
                    <a:pt x="297" y="60"/>
                  </a:lnTo>
                  <a:lnTo>
                    <a:pt x="297" y="62"/>
                  </a:lnTo>
                  <a:lnTo>
                    <a:pt x="293" y="63"/>
                  </a:lnTo>
                  <a:lnTo>
                    <a:pt x="202" y="63"/>
                  </a:lnTo>
                  <a:lnTo>
                    <a:pt x="202" y="63"/>
                  </a:lnTo>
                  <a:lnTo>
                    <a:pt x="198" y="62"/>
                  </a:lnTo>
                  <a:lnTo>
                    <a:pt x="197" y="60"/>
                  </a:lnTo>
                  <a:lnTo>
                    <a:pt x="197" y="59"/>
                  </a:lnTo>
                  <a:lnTo>
                    <a:pt x="197" y="20"/>
                  </a:lnTo>
                  <a:close/>
                  <a:moveTo>
                    <a:pt x="197" y="78"/>
                  </a:moveTo>
                  <a:lnTo>
                    <a:pt x="197" y="78"/>
                  </a:lnTo>
                  <a:lnTo>
                    <a:pt x="197" y="76"/>
                  </a:lnTo>
                  <a:lnTo>
                    <a:pt x="198" y="75"/>
                  </a:lnTo>
                  <a:lnTo>
                    <a:pt x="202" y="73"/>
                  </a:lnTo>
                  <a:lnTo>
                    <a:pt x="271" y="73"/>
                  </a:lnTo>
                  <a:lnTo>
                    <a:pt x="271" y="73"/>
                  </a:lnTo>
                  <a:lnTo>
                    <a:pt x="275" y="75"/>
                  </a:lnTo>
                  <a:lnTo>
                    <a:pt x="276" y="76"/>
                  </a:lnTo>
                  <a:lnTo>
                    <a:pt x="276" y="78"/>
                  </a:lnTo>
                  <a:lnTo>
                    <a:pt x="298" y="116"/>
                  </a:lnTo>
                  <a:lnTo>
                    <a:pt x="298" y="116"/>
                  </a:lnTo>
                  <a:lnTo>
                    <a:pt x="297" y="118"/>
                  </a:lnTo>
                  <a:lnTo>
                    <a:pt x="297" y="119"/>
                  </a:lnTo>
                  <a:lnTo>
                    <a:pt x="293" y="121"/>
                  </a:lnTo>
                  <a:lnTo>
                    <a:pt x="202" y="121"/>
                  </a:lnTo>
                  <a:lnTo>
                    <a:pt x="202" y="121"/>
                  </a:lnTo>
                  <a:lnTo>
                    <a:pt x="198" y="119"/>
                  </a:lnTo>
                  <a:lnTo>
                    <a:pt x="197" y="118"/>
                  </a:lnTo>
                  <a:lnTo>
                    <a:pt x="197" y="116"/>
                  </a:lnTo>
                  <a:lnTo>
                    <a:pt x="197" y="78"/>
                  </a:lnTo>
                  <a:close/>
                  <a:moveTo>
                    <a:pt x="42" y="20"/>
                  </a:moveTo>
                  <a:lnTo>
                    <a:pt x="42" y="20"/>
                  </a:lnTo>
                  <a:lnTo>
                    <a:pt x="42" y="18"/>
                  </a:lnTo>
                  <a:lnTo>
                    <a:pt x="43" y="17"/>
                  </a:lnTo>
                  <a:lnTo>
                    <a:pt x="46" y="16"/>
                  </a:lnTo>
                  <a:lnTo>
                    <a:pt x="117" y="16"/>
                  </a:lnTo>
                  <a:lnTo>
                    <a:pt x="117" y="16"/>
                  </a:lnTo>
                  <a:lnTo>
                    <a:pt x="120" y="17"/>
                  </a:lnTo>
                  <a:lnTo>
                    <a:pt x="121" y="18"/>
                  </a:lnTo>
                  <a:lnTo>
                    <a:pt x="122" y="20"/>
                  </a:lnTo>
                  <a:lnTo>
                    <a:pt x="143" y="59"/>
                  </a:lnTo>
                  <a:lnTo>
                    <a:pt x="143" y="59"/>
                  </a:lnTo>
                  <a:lnTo>
                    <a:pt x="143" y="60"/>
                  </a:lnTo>
                  <a:lnTo>
                    <a:pt x="142" y="62"/>
                  </a:lnTo>
                  <a:lnTo>
                    <a:pt x="138" y="63"/>
                  </a:lnTo>
                  <a:lnTo>
                    <a:pt x="46" y="63"/>
                  </a:lnTo>
                  <a:lnTo>
                    <a:pt x="46" y="63"/>
                  </a:lnTo>
                  <a:lnTo>
                    <a:pt x="43" y="62"/>
                  </a:lnTo>
                  <a:lnTo>
                    <a:pt x="42" y="60"/>
                  </a:lnTo>
                  <a:lnTo>
                    <a:pt x="42" y="59"/>
                  </a:lnTo>
                  <a:lnTo>
                    <a:pt x="42" y="20"/>
                  </a:lnTo>
                  <a:close/>
                  <a:moveTo>
                    <a:pt x="42" y="78"/>
                  </a:moveTo>
                  <a:lnTo>
                    <a:pt x="42" y="78"/>
                  </a:lnTo>
                  <a:lnTo>
                    <a:pt x="42" y="76"/>
                  </a:lnTo>
                  <a:lnTo>
                    <a:pt x="43" y="75"/>
                  </a:lnTo>
                  <a:lnTo>
                    <a:pt x="46" y="73"/>
                  </a:lnTo>
                  <a:lnTo>
                    <a:pt x="117" y="73"/>
                  </a:lnTo>
                  <a:lnTo>
                    <a:pt x="117" y="73"/>
                  </a:lnTo>
                  <a:lnTo>
                    <a:pt x="120" y="75"/>
                  </a:lnTo>
                  <a:lnTo>
                    <a:pt x="121" y="76"/>
                  </a:lnTo>
                  <a:lnTo>
                    <a:pt x="122" y="78"/>
                  </a:lnTo>
                  <a:lnTo>
                    <a:pt x="143" y="116"/>
                  </a:lnTo>
                  <a:lnTo>
                    <a:pt x="143" y="116"/>
                  </a:lnTo>
                  <a:lnTo>
                    <a:pt x="143" y="118"/>
                  </a:lnTo>
                  <a:lnTo>
                    <a:pt x="142" y="119"/>
                  </a:lnTo>
                  <a:lnTo>
                    <a:pt x="138" y="121"/>
                  </a:lnTo>
                  <a:lnTo>
                    <a:pt x="46" y="121"/>
                  </a:lnTo>
                  <a:lnTo>
                    <a:pt x="46" y="121"/>
                  </a:lnTo>
                  <a:lnTo>
                    <a:pt x="43" y="119"/>
                  </a:lnTo>
                  <a:lnTo>
                    <a:pt x="42" y="118"/>
                  </a:lnTo>
                  <a:lnTo>
                    <a:pt x="42" y="116"/>
                  </a:lnTo>
                  <a:lnTo>
                    <a:pt x="42" y="78"/>
                  </a:lnTo>
                  <a:close/>
                  <a:moveTo>
                    <a:pt x="138" y="178"/>
                  </a:moveTo>
                  <a:lnTo>
                    <a:pt x="46" y="178"/>
                  </a:lnTo>
                  <a:lnTo>
                    <a:pt x="46" y="178"/>
                  </a:lnTo>
                  <a:lnTo>
                    <a:pt x="43" y="176"/>
                  </a:lnTo>
                  <a:lnTo>
                    <a:pt x="42" y="175"/>
                  </a:lnTo>
                  <a:lnTo>
                    <a:pt x="42" y="174"/>
                  </a:lnTo>
                  <a:lnTo>
                    <a:pt x="42" y="136"/>
                  </a:lnTo>
                  <a:lnTo>
                    <a:pt x="42" y="136"/>
                  </a:lnTo>
                  <a:lnTo>
                    <a:pt x="42" y="133"/>
                  </a:lnTo>
                  <a:lnTo>
                    <a:pt x="43" y="132"/>
                  </a:lnTo>
                  <a:lnTo>
                    <a:pt x="46" y="131"/>
                  </a:lnTo>
                  <a:lnTo>
                    <a:pt x="117" y="131"/>
                  </a:lnTo>
                  <a:lnTo>
                    <a:pt x="117" y="131"/>
                  </a:lnTo>
                  <a:lnTo>
                    <a:pt x="120" y="132"/>
                  </a:lnTo>
                  <a:lnTo>
                    <a:pt x="121" y="133"/>
                  </a:lnTo>
                  <a:lnTo>
                    <a:pt x="122" y="136"/>
                  </a:lnTo>
                  <a:lnTo>
                    <a:pt x="143" y="174"/>
                  </a:lnTo>
                  <a:lnTo>
                    <a:pt x="143" y="174"/>
                  </a:lnTo>
                  <a:lnTo>
                    <a:pt x="143" y="175"/>
                  </a:lnTo>
                  <a:lnTo>
                    <a:pt x="142" y="176"/>
                  </a:lnTo>
                  <a:lnTo>
                    <a:pt x="138" y="178"/>
                  </a:lnTo>
                  <a:lnTo>
                    <a:pt x="138" y="178"/>
                  </a:lnTo>
                  <a:close/>
                  <a:moveTo>
                    <a:pt x="165" y="172"/>
                  </a:moveTo>
                  <a:lnTo>
                    <a:pt x="165" y="172"/>
                  </a:lnTo>
                  <a:lnTo>
                    <a:pt x="165" y="172"/>
                  </a:lnTo>
                  <a:lnTo>
                    <a:pt x="164" y="173"/>
                  </a:lnTo>
                  <a:lnTo>
                    <a:pt x="154" y="173"/>
                  </a:lnTo>
                  <a:lnTo>
                    <a:pt x="154" y="173"/>
                  </a:lnTo>
                  <a:lnTo>
                    <a:pt x="153" y="172"/>
                  </a:lnTo>
                  <a:lnTo>
                    <a:pt x="135" y="137"/>
                  </a:lnTo>
                  <a:lnTo>
                    <a:pt x="135" y="137"/>
                  </a:lnTo>
                  <a:lnTo>
                    <a:pt x="135" y="137"/>
                  </a:lnTo>
                  <a:lnTo>
                    <a:pt x="136" y="136"/>
                  </a:lnTo>
                  <a:lnTo>
                    <a:pt x="164" y="136"/>
                  </a:lnTo>
                  <a:lnTo>
                    <a:pt x="164" y="136"/>
                  </a:lnTo>
                  <a:lnTo>
                    <a:pt x="165" y="137"/>
                  </a:lnTo>
                  <a:lnTo>
                    <a:pt x="165" y="138"/>
                  </a:lnTo>
                  <a:lnTo>
                    <a:pt x="165" y="172"/>
                  </a:lnTo>
                  <a:close/>
                  <a:moveTo>
                    <a:pt x="165" y="114"/>
                  </a:moveTo>
                  <a:lnTo>
                    <a:pt x="165" y="114"/>
                  </a:lnTo>
                  <a:lnTo>
                    <a:pt x="165" y="114"/>
                  </a:lnTo>
                  <a:lnTo>
                    <a:pt x="164" y="115"/>
                  </a:lnTo>
                  <a:lnTo>
                    <a:pt x="154" y="115"/>
                  </a:lnTo>
                  <a:lnTo>
                    <a:pt x="154" y="115"/>
                  </a:lnTo>
                  <a:lnTo>
                    <a:pt x="153" y="114"/>
                  </a:lnTo>
                  <a:lnTo>
                    <a:pt x="135" y="79"/>
                  </a:lnTo>
                  <a:lnTo>
                    <a:pt x="135" y="79"/>
                  </a:lnTo>
                  <a:lnTo>
                    <a:pt x="135" y="79"/>
                  </a:lnTo>
                  <a:lnTo>
                    <a:pt x="136" y="78"/>
                  </a:lnTo>
                  <a:lnTo>
                    <a:pt x="164" y="78"/>
                  </a:lnTo>
                  <a:lnTo>
                    <a:pt x="164" y="78"/>
                  </a:lnTo>
                  <a:lnTo>
                    <a:pt x="165" y="79"/>
                  </a:lnTo>
                  <a:lnTo>
                    <a:pt x="165" y="80"/>
                  </a:lnTo>
                  <a:lnTo>
                    <a:pt x="165" y="114"/>
                  </a:lnTo>
                  <a:close/>
                  <a:moveTo>
                    <a:pt x="165" y="56"/>
                  </a:moveTo>
                  <a:lnTo>
                    <a:pt x="165" y="56"/>
                  </a:lnTo>
                  <a:lnTo>
                    <a:pt x="165" y="56"/>
                  </a:lnTo>
                  <a:lnTo>
                    <a:pt x="164" y="58"/>
                  </a:lnTo>
                  <a:lnTo>
                    <a:pt x="154" y="58"/>
                  </a:lnTo>
                  <a:lnTo>
                    <a:pt x="154" y="58"/>
                  </a:lnTo>
                  <a:lnTo>
                    <a:pt x="153" y="56"/>
                  </a:lnTo>
                  <a:lnTo>
                    <a:pt x="135" y="23"/>
                  </a:lnTo>
                  <a:lnTo>
                    <a:pt x="135" y="23"/>
                  </a:lnTo>
                  <a:lnTo>
                    <a:pt x="135" y="21"/>
                  </a:lnTo>
                  <a:lnTo>
                    <a:pt x="136" y="21"/>
                  </a:lnTo>
                  <a:lnTo>
                    <a:pt x="164" y="21"/>
                  </a:lnTo>
                  <a:lnTo>
                    <a:pt x="164" y="21"/>
                  </a:lnTo>
                  <a:lnTo>
                    <a:pt x="165" y="21"/>
                  </a:lnTo>
                  <a:lnTo>
                    <a:pt x="165" y="23"/>
                  </a:lnTo>
                  <a:lnTo>
                    <a:pt x="165" y="56"/>
                  </a:lnTo>
                  <a:close/>
                  <a:moveTo>
                    <a:pt x="293" y="178"/>
                  </a:moveTo>
                  <a:lnTo>
                    <a:pt x="202" y="178"/>
                  </a:lnTo>
                  <a:lnTo>
                    <a:pt x="202" y="178"/>
                  </a:lnTo>
                  <a:lnTo>
                    <a:pt x="198" y="176"/>
                  </a:lnTo>
                  <a:lnTo>
                    <a:pt x="197" y="175"/>
                  </a:lnTo>
                  <a:lnTo>
                    <a:pt x="197" y="174"/>
                  </a:lnTo>
                  <a:lnTo>
                    <a:pt x="197" y="136"/>
                  </a:lnTo>
                  <a:lnTo>
                    <a:pt x="197" y="136"/>
                  </a:lnTo>
                  <a:lnTo>
                    <a:pt x="197" y="133"/>
                  </a:lnTo>
                  <a:lnTo>
                    <a:pt x="198" y="132"/>
                  </a:lnTo>
                  <a:lnTo>
                    <a:pt x="202" y="131"/>
                  </a:lnTo>
                  <a:lnTo>
                    <a:pt x="271" y="131"/>
                  </a:lnTo>
                  <a:lnTo>
                    <a:pt x="271" y="131"/>
                  </a:lnTo>
                  <a:lnTo>
                    <a:pt x="275" y="132"/>
                  </a:lnTo>
                  <a:lnTo>
                    <a:pt x="276" y="133"/>
                  </a:lnTo>
                  <a:lnTo>
                    <a:pt x="276" y="136"/>
                  </a:lnTo>
                  <a:lnTo>
                    <a:pt x="298" y="174"/>
                  </a:lnTo>
                  <a:lnTo>
                    <a:pt x="298" y="174"/>
                  </a:lnTo>
                  <a:lnTo>
                    <a:pt x="297" y="175"/>
                  </a:lnTo>
                  <a:lnTo>
                    <a:pt x="297" y="176"/>
                  </a:lnTo>
                  <a:lnTo>
                    <a:pt x="293" y="178"/>
                  </a:lnTo>
                  <a:lnTo>
                    <a:pt x="293" y="178"/>
                  </a:lnTo>
                  <a:close/>
                  <a:moveTo>
                    <a:pt x="320" y="172"/>
                  </a:moveTo>
                  <a:lnTo>
                    <a:pt x="320" y="172"/>
                  </a:lnTo>
                  <a:lnTo>
                    <a:pt x="319" y="172"/>
                  </a:lnTo>
                  <a:lnTo>
                    <a:pt x="318" y="173"/>
                  </a:lnTo>
                  <a:lnTo>
                    <a:pt x="309" y="173"/>
                  </a:lnTo>
                  <a:lnTo>
                    <a:pt x="309" y="173"/>
                  </a:lnTo>
                  <a:lnTo>
                    <a:pt x="307" y="172"/>
                  </a:lnTo>
                  <a:lnTo>
                    <a:pt x="290" y="137"/>
                  </a:lnTo>
                  <a:lnTo>
                    <a:pt x="290" y="137"/>
                  </a:lnTo>
                  <a:lnTo>
                    <a:pt x="290" y="137"/>
                  </a:lnTo>
                  <a:lnTo>
                    <a:pt x="290" y="136"/>
                  </a:lnTo>
                  <a:lnTo>
                    <a:pt x="318" y="136"/>
                  </a:lnTo>
                  <a:lnTo>
                    <a:pt x="318" y="136"/>
                  </a:lnTo>
                  <a:lnTo>
                    <a:pt x="319" y="137"/>
                  </a:lnTo>
                  <a:lnTo>
                    <a:pt x="320" y="138"/>
                  </a:lnTo>
                  <a:lnTo>
                    <a:pt x="320" y="172"/>
                  </a:lnTo>
                  <a:close/>
                  <a:moveTo>
                    <a:pt x="320" y="114"/>
                  </a:moveTo>
                  <a:lnTo>
                    <a:pt x="320" y="114"/>
                  </a:lnTo>
                  <a:lnTo>
                    <a:pt x="319" y="114"/>
                  </a:lnTo>
                  <a:lnTo>
                    <a:pt x="318" y="115"/>
                  </a:lnTo>
                  <a:lnTo>
                    <a:pt x="309" y="115"/>
                  </a:lnTo>
                  <a:lnTo>
                    <a:pt x="309" y="115"/>
                  </a:lnTo>
                  <a:lnTo>
                    <a:pt x="307" y="114"/>
                  </a:lnTo>
                  <a:lnTo>
                    <a:pt x="290" y="79"/>
                  </a:lnTo>
                  <a:lnTo>
                    <a:pt x="290" y="79"/>
                  </a:lnTo>
                  <a:lnTo>
                    <a:pt x="290" y="79"/>
                  </a:lnTo>
                  <a:lnTo>
                    <a:pt x="290" y="78"/>
                  </a:lnTo>
                  <a:lnTo>
                    <a:pt x="318" y="78"/>
                  </a:lnTo>
                  <a:lnTo>
                    <a:pt x="318" y="78"/>
                  </a:lnTo>
                  <a:lnTo>
                    <a:pt x="319" y="79"/>
                  </a:lnTo>
                  <a:lnTo>
                    <a:pt x="320" y="80"/>
                  </a:lnTo>
                  <a:lnTo>
                    <a:pt x="320" y="114"/>
                  </a:lnTo>
                  <a:close/>
                  <a:moveTo>
                    <a:pt x="320" y="56"/>
                  </a:moveTo>
                  <a:lnTo>
                    <a:pt x="320" y="56"/>
                  </a:lnTo>
                  <a:lnTo>
                    <a:pt x="319" y="56"/>
                  </a:lnTo>
                  <a:lnTo>
                    <a:pt x="318" y="58"/>
                  </a:lnTo>
                  <a:lnTo>
                    <a:pt x="309" y="58"/>
                  </a:lnTo>
                  <a:lnTo>
                    <a:pt x="309" y="58"/>
                  </a:lnTo>
                  <a:lnTo>
                    <a:pt x="307" y="56"/>
                  </a:lnTo>
                  <a:lnTo>
                    <a:pt x="290" y="23"/>
                  </a:lnTo>
                  <a:lnTo>
                    <a:pt x="290" y="23"/>
                  </a:lnTo>
                  <a:lnTo>
                    <a:pt x="290" y="21"/>
                  </a:lnTo>
                  <a:lnTo>
                    <a:pt x="290" y="21"/>
                  </a:lnTo>
                  <a:lnTo>
                    <a:pt x="318" y="21"/>
                  </a:lnTo>
                  <a:lnTo>
                    <a:pt x="318" y="21"/>
                  </a:lnTo>
                  <a:lnTo>
                    <a:pt x="319" y="21"/>
                  </a:lnTo>
                  <a:lnTo>
                    <a:pt x="320" y="23"/>
                  </a:lnTo>
                  <a:lnTo>
                    <a:pt x="320" y="56"/>
                  </a:lnTo>
                  <a:close/>
                  <a:moveTo>
                    <a:pt x="447" y="178"/>
                  </a:moveTo>
                  <a:lnTo>
                    <a:pt x="355" y="178"/>
                  </a:lnTo>
                  <a:lnTo>
                    <a:pt x="355" y="178"/>
                  </a:lnTo>
                  <a:lnTo>
                    <a:pt x="353" y="176"/>
                  </a:lnTo>
                  <a:lnTo>
                    <a:pt x="352" y="175"/>
                  </a:lnTo>
                  <a:lnTo>
                    <a:pt x="351" y="174"/>
                  </a:lnTo>
                  <a:lnTo>
                    <a:pt x="351" y="136"/>
                  </a:lnTo>
                  <a:lnTo>
                    <a:pt x="351" y="136"/>
                  </a:lnTo>
                  <a:lnTo>
                    <a:pt x="352" y="133"/>
                  </a:lnTo>
                  <a:lnTo>
                    <a:pt x="353" y="132"/>
                  </a:lnTo>
                  <a:lnTo>
                    <a:pt x="355" y="131"/>
                  </a:lnTo>
                  <a:lnTo>
                    <a:pt x="426" y="131"/>
                  </a:lnTo>
                  <a:lnTo>
                    <a:pt x="426" y="131"/>
                  </a:lnTo>
                  <a:lnTo>
                    <a:pt x="429" y="132"/>
                  </a:lnTo>
                  <a:lnTo>
                    <a:pt x="430" y="133"/>
                  </a:lnTo>
                  <a:lnTo>
                    <a:pt x="431" y="136"/>
                  </a:lnTo>
                  <a:lnTo>
                    <a:pt x="452" y="174"/>
                  </a:lnTo>
                  <a:lnTo>
                    <a:pt x="452" y="174"/>
                  </a:lnTo>
                  <a:lnTo>
                    <a:pt x="452" y="175"/>
                  </a:lnTo>
                  <a:lnTo>
                    <a:pt x="451" y="176"/>
                  </a:lnTo>
                  <a:lnTo>
                    <a:pt x="447" y="178"/>
                  </a:lnTo>
                  <a:lnTo>
                    <a:pt x="447" y="178"/>
                  </a:lnTo>
                  <a:close/>
                  <a:moveTo>
                    <a:pt x="474" y="172"/>
                  </a:moveTo>
                  <a:lnTo>
                    <a:pt x="474" y="172"/>
                  </a:lnTo>
                  <a:lnTo>
                    <a:pt x="474" y="172"/>
                  </a:lnTo>
                  <a:lnTo>
                    <a:pt x="473" y="173"/>
                  </a:lnTo>
                  <a:lnTo>
                    <a:pt x="464" y="173"/>
                  </a:lnTo>
                  <a:lnTo>
                    <a:pt x="464" y="173"/>
                  </a:lnTo>
                  <a:lnTo>
                    <a:pt x="462" y="172"/>
                  </a:lnTo>
                  <a:lnTo>
                    <a:pt x="444" y="137"/>
                  </a:lnTo>
                  <a:lnTo>
                    <a:pt x="444" y="137"/>
                  </a:lnTo>
                  <a:lnTo>
                    <a:pt x="444" y="137"/>
                  </a:lnTo>
                  <a:lnTo>
                    <a:pt x="445" y="136"/>
                  </a:lnTo>
                  <a:lnTo>
                    <a:pt x="473" y="136"/>
                  </a:lnTo>
                  <a:lnTo>
                    <a:pt x="473" y="136"/>
                  </a:lnTo>
                  <a:lnTo>
                    <a:pt x="474" y="137"/>
                  </a:lnTo>
                  <a:lnTo>
                    <a:pt x="474" y="138"/>
                  </a:lnTo>
                  <a:lnTo>
                    <a:pt x="474" y="172"/>
                  </a:lnTo>
                  <a:close/>
                  <a:moveTo>
                    <a:pt x="474" y="114"/>
                  </a:moveTo>
                  <a:lnTo>
                    <a:pt x="474" y="114"/>
                  </a:lnTo>
                  <a:lnTo>
                    <a:pt x="474" y="114"/>
                  </a:lnTo>
                  <a:lnTo>
                    <a:pt x="473" y="115"/>
                  </a:lnTo>
                  <a:lnTo>
                    <a:pt x="464" y="115"/>
                  </a:lnTo>
                  <a:lnTo>
                    <a:pt x="464" y="115"/>
                  </a:lnTo>
                  <a:lnTo>
                    <a:pt x="462" y="114"/>
                  </a:lnTo>
                  <a:lnTo>
                    <a:pt x="444" y="79"/>
                  </a:lnTo>
                  <a:lnTo>
                    <a:pt x="444" y="79"/>
                  </a:lnTo>
                  <a:lnTo>
                    <a:pt x="444" y="79"/>
                  </a:lnTo>
                  <a:lnTo>
                    <a:pt x="445" y="78"/>
                  </a:lnTo>
                  <a:lnTo>
                    <a:pt x="473" y="78"/>
                  </a:lnTo>
                  <a:lnTo>
                    <a:pt x="473" y="78"/>
                  </a:lnTo>
                  <a:lnTo>
                    <a:pt x="474" y="79"/>
                  </a:lnTo>
                  <a:lnTo>
                    <a:pt x="474" y="80"/>
                  </a:lnTo>
                  <a:lnTo>
                    <a:pt x="474" y="114"/>
                  </a:lnTo>
                  <a:close/>
                  <a:moveTo>
                    <a:pt x="474" y="56"/>
                  </a:moveTo>
                  <a:lnTo>
                    <a:pt x="474" y="56"/>
                  </a:lnTo>
                  <a:lnTo>
                    <a:pt x="474" y="56"/>
                  </a:lnTo>
                  <a:lnTo>
                    <a:pt x="473" y="58"/>
                  </a:lnTo>
                  <a:lnTo>
                    <a:pt x="464" y="58"/>
                  </a:lnTo>
                  <a:lnTo>
                    <a:pt x="464" y="58"/>
                  </a:lnTo>
                  <a:lnTo>
                    <a:pt x="462" y="56"/>
                  </a:lnTo>
                  <a:lnTo>
                    <a:pt x="444" y="23"/>
                  </a:lnTo>
                  <a:lnTo>
                    <a:pt x="444" y="23"/>
                  </a:lnTo>
                  <a:lnTo>
                    <a:pt x="444" y="21"/>
                  </a:lnTo>
                  <a:lnTo>
                    <a:pt x="445" y="21"/>
                  </a:lnTo>
                  <a:lnTo>
                    <a:pt x="473" y="21"/>
                  </a:lnTo>
                  <a:lnTo>
                    <a:pt x="473" y="21"/>
                  </a:lnTo>
                  <a:lnTo>
                    <a:pt x="474" y="21"/>
                  </a:lnTo>
                  <a:lnTo>
                    <a:pt x="474" y="23"/>
                  </a:lnTo>
                  <a:lnTo>
                    <a:pt x="474" y="56"/>
                  </a:lnTo>
                  <a:close/>
                  <a:moveTo>
                    <a:pt x="602" y="178"/>
                  </a:moveTo>
                  <a:lnTo>
                    <a:pt x="511" y="178"/>
                  </a:lnTo>
                  <a:lnTo>
                    <a:pt x="511" y="178"/>
                  </a:lnTo>
                  <a:lnTo>
                    <a:pt x="507" y="176"/>
                  </a:lnTo>
                  <a:lnTo>
                    <a:pt x="506" y="175"/>
                  </a:lnTo>
                  <a:lnTo>
                    <a:pt x="506" y="174"/>
                  </a:lnTo>
                  <a:lnTo>
                    <a:pt x="506" y="136"/>
                  </a:lnTo>
                  <a:lnTo>
                    <a:pt x="506" y="136"/>
                  </a:lnTo>
                  <a:lnTo>
                    <a:pt x="506" y="133"/>
                  </a:lnTo>
                  <a:lnTo>
                    <a:pt x="507" y="132"/>
                  </a:lnTo>
                  <a:lnTo>
                    <a:pt x="511" y="131"/>
                  </a:lnTo>
                  <a:lnTo>
                    <a:pt x="581" y="131"/>
                  </a:lnTo>
                  <a:lnTo>
                    <a:pt x="581" y="131"/>
                  </a:lnTo>
                  <a:lnTo>
                    <a:pt x="584" y="132"/>
                  </a:lnTo>
                  <a:lnTo>
                    <a:pt x="585" y="133"/>
                  </a:lnTo>
                  <a:lnTo>
                    <a:pt x="586" y="136"/>
                  </a:lnTo>
                  <a:lnTo>
                    <a:pt x="607" y="174"/>
                  </a:lnTo>
                  <a:lnTo>
                    <a:pt x="607" y="174"/>
                  </a:lnTo>
                  <a:lnTo>
                    <a:pt x="607" y="175"/>
                  </a:lnTo>
                  <a:lnTo>
                    <a:pt x="606" y="176"/>
                  </a:lnTo>
                  <a:lnTo>
                    <a:pt x="602" y="178"/>
                  </a:lnTo>
                  <a:lnTo>
                    <a:pt x="602" y="178"/>
                  </a:lnTo>
                  <a:close/>
                  <a:moveTo>
                    <a:pt x="629" y="172"/>
                  </a:moveTo>
                  <a:lnTo>
                    <a:pt x="629" y="172"/>
                  </a:lnTo>
                  <a:lnTo>
                    <a:pt x="629" y="172"/>
                  </a:lnTo>
                  <a:lnTo>
                    <a:pt x="628" y="173"/>
                  </a:lnTo>
                  <a:lnTo>
                    <a:pt x="618" y="173"/>
                  </a:lnTo>
                  <a:lnTo>
                    <a:pt x="618" y="173"/>
                  </a:lnTo>
                  <a:lnTo>
                    <a:pt x="617" y="172"/>
                  </a:lnTo>
                  <a:lnTo>
                    <a:pt x="599" y="137"/>
                  </a:lnTo>
                  <a:lnTo>
                    <a:pt x="599" y="137"/>
                  </a:lnTo>
                  <a:lnTo>
                    <a:pt x="599" y="137"/>
                  </a:lnTo>
                  <a:lnTo>
                    <a:pt x="600" y="136"/>
                  </a:lnTo>
                  <a:lnTo>
                    <a:pt x="628" y="136"/>
                  </a:lnTo>
                  <a:lnTo>
                    <a:pt x="628" y="136"/>
                  </a:lnTo>
                  <a:lnTo>
                    <a:pt x="629" y="137"/>
                  </a:lnTo>
                  <a:lnTo>
                    <a:pt x="629" y="138"/>
                  </a:lnTo>
                  <a:lnTo>
                    <a:pt x="629" y="172"/>
                  </a:lnTo>
                  <a:close/>
                  <a:moveTo>
                    <a:pt x="629" y="114"/>
                  </a:moveTo>
                  <a:lnTo>
                    <a:pt x="629" y="114"/>
                  </a:lnTo>
                  <a:lnTo>
                    <a:pt x="629" y="114"/>
                  </a:lnTo>
                  <a:lnTo>
                    <a:pt x="628" y="115"/>
                  </a:lnTo>
                  <a:lnTo>
                    <a:pt x="618" y="115"/>
                  </a:lnTo>
                  <a:lnTo>
                    <a:pt x="618" y="115"/>
                  </a:lnTo>
                  <a:lnTo>
                    <a:pt x="617" y="114"/>
                  </a:lnTo>
                  <a:lnTo>
                    <a:pt x="599" y="79"/>
                  </a:lnTo>
                  <a:lnTo>
                    <a:pt x="599" y="79"/>
                  </a:lnTo>
                  <a:lnTo>
                    <a:pt x="599" y="79"/>
                  </a:lnTo>
                  <a:lnTo>
                    <a:pt x="600" y="78"/>
                  </a:lnTo>
                  <a:lnTo>
                    <a:pt x="628" y="78"/>
                  </a:lnTo>
                  <a:lnTo>
                    <a:pt x="628" y="78"/>
                  </a:lnTo>
                  <a:lnTo>
                    <a:pt x="629" y="79"/>
                  </a:lnTo>
                  <a:lnTo>
                    <a:pt x="629" y="80"/>
                  </a:lnTo>
                  <a:lnTo>
                    <a:pt x="629" y="114"/>
                  </a:lnTo>
                  <a:close/>
                  <a:moveTo>
                    <a:pt x="629" y="56"/>
                  </a:moveTo>
                  <a:lnTo>
                    <a:pt x="629" y="56"/>
                  </a:lnTo>
                  <a:lnTo>
                    <a:pt x="629" y="56"/>
                  </a:lnTo>
                  <a:lnTo>
                    <a:pt x="628" y="58"/>
                  </a:lnTo>
                  <a:lnTo>
                    <a:pt x="618" y="58"/>
                  </a:lnTo>
                  <a:lnTo>
                    <a:pt x="618" y="58"/>
                  </a:lnTo>
                  <a:lnTo>
                    <a:pt x="617" y="56"/>
                  </a:lnTo>
                  <a:lnTo>
                    <a:pt x="599" y="23"/>
                  </a:lnTo>
                  <a:lnTo>
                    <a:pt x="599" y="23"/>
                  </a:lnTo>
                  <a:lnTo>
                    <a:pt x="599" y="21"/>
                  </a:lnTo>
                  <a:lnTo>
                    <a:pt x="600" y="21"/>
                  </a:lnTo>
                  <a:lnTo>
                    <a:pt x="628" y="21"/>
                  </a:lnTo>
                  <a:lnTo>
                    <a:pt x="628" y="21"/>
                  </a:lnTo>
                  <a:lnTo>
                    <a:pt x="629" y="21"/>
                  </a:lnTo>
                  <a:lnTo>
                    <a:pt x="629" y="23"/>
                  </a:lnTo>
                  <a:lnTo>
                    <a:pt x="629" y="56"/>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cxnSp>
          <p:nvCxnSpPr>
            <p:cNvPr id="901" name="直接箭头连接符 329"/>
            <p:cNvCxnSpPr>
              <a:stCxn id="897" idx="1"/>
              <a:endCxn id="878" idx="3"/>
            </p:cNvCxnSpPr>
            <p:nvPr/>
          </p:nvCxnSpPr>
          <p:spPr bwMode="auto">
            <a:xfrm rot="10800000">
              <a:off x="8633824" y="4618557"/>
              <a:ext cx="690353" cy="188116"/>
            </a:xfrm>
            <a:prstGeom prst="bentConnector3">
              <a:avLst>
                <a:gd name="adj1" fmla="val 50000"/>
              </a:avLst>
            </a:prstGeom>
            <a:noFill/>
            <a:ln w="9525" cap="flat" cmpd="sng" algn="ctr">
              <a:solidFill>
                <a:schemeClr val="tx1">
                  <a:lumMod val="50000"/>
                  <a:lumOff val="50000"/>
                </a:schemeClr>
              </a:solidFill>
              <a:prstDash val="solid"/>
              <a:round/>
              <a:headEnd type="none" w="sm" len="sm"/>
              <a:tailEnd type="none" w="med" len="lg"/>
            </a:ln>
            <a:effectLst/>
          </p:spPr>
        </p:cxnSp>
      </p:grpSp>
      <p:grpSp>
        <p:nvGrpSpPr>
          <p:cNvPr id="615" name="组合 345"/>
          <p:cNvGrpSpPr/>
          <p:nvPr/>
        </p:nvGrpSpPr>
        <p:grpSpPr>
          <a:xfrm>
            <a:off x="4084348" y="3751179"/>
            <a:ext cx="2772524" cy="1559118"/>
            <a:chOff x="3912212" y="3345521"/>
            <a:chExt cx="3228867" cy="1880060"/>
          </a:xfrm>
        </p:grpSpPr>
        <p:pic>
          <p:nvPicPr>
            <p:cNvPr id="880" name="Picture 27" descr="ICON_Cloud_Q308"/>
            <p:cNvPicPr>
              <a:picLocks noChangeAspect="1" noChangeArrowheads="1"/>
            </p:cNvPicPr>
            <p:nvPr/>
          </p:nvPicPr>
          <p:blipFill>
            <a:blip r:embed="rId2" cstate="print"/>
            <a:srcRect/>
            <a:stretch>
              <a:fillRect/>
            </a:stretch>
          </p:blipFill>
          <p:spPr bwMode="auto">
            <a:xfrm>
              <a:off x="3912212" y="3345521"/>
              <a:ext cx="3082819" cy="1880060"/>
            </a:xfrm>
            <a:prstGeom prst="rect">
              <a:avLst/>
            </a:prstGeom>
            <a:noFill/>
            <a:ln w="9525">
              <a:noFill/>
              <a:miter lim="800000"/>
              <a:headEnd/>
              <a:tailEnd/>
            </a:ln>
          </p:spPr>
        </p:pic>
        <p:sp>
          <p:nvSpPr>
            <p:cNvPr id="883" name="TextBox 1191"/>
            <p:cNvSpPr txBox="1"/>
            <p:nvPr/>
          </p:nvSpPr>
          <p:spPr>
            <a:xfrm>
              <a:off x="5105725" y="4135314"/>
              <a:ext cx="833882" cy="327792"/>
            </a:xfrm>
            <a:prstGeom prst="rect">
              <a:avLst/>
            </a:prstGeom>
            <a:noFill/>
          </p:spPr>
          <p:txBody>
            <a:bodyPr wrap="none" lIns="87851" tIns="43925" rIns="87851" bIns="43925" rtlCol="0">
              <a:spAutoFit/>
            </a:bodyPr>
            <a:lstStyle/>
            <a:p>
              <a:pPr algn="ctr">
                <a:lnSpc>
                  <a:spcPct val="85000"/>
                </a:lnSpc>
                <a:buNone/>
              </a:pPr>
              <a:r>
                <a:rPr lang="zh-CN" altLang="en-US" sz="1400" dirty="0" smtClean="0">
                  <a:solidFill>
                    <a:srgbClr val="990000"/>
                  </a:solidFill>
                  <a:latin typeface="微软雅黑" pitchFamily="34" charset="-122"/>
                  <a:ea typeface="微软雅黑" pitchFamily="34" charset="-122"/>
                </a:rPr>
                <a:t>核心网</a:t>
              </a:r>
              <a:endParaRPr lang="en-US" altLang="zh-CN" sz="1400" dirty="0" smtClean="0">
                <a:solidFill>
                  <a:srgbClr val="990000"/>
                </a:solidFill>
                <a:latin typeface="微软雅黑" pitchFamily="34" charset="-122"/>
                <a:ea typeface="微软雅黑" pitchFamily="34" charset="-122"/>
              </a:endParaRPr>
            </a:p>
          </p:txBody>
        </p:sp>
        <p:grpSp>
          <p:nvGrpSpPr>
            <p:cNvPr id="884" name="组合 176"/>
            <p:cNvGrpSpPr/>
            <p:nvPr/>
          </p:nvGrpSpPr>
          <p:grpSpPr>
            <a:xfrm>
              <a:off x="4404176" y="4738390"/>
              <a:ext cx="2224606" cy="206088"/>
              <a:chOff x="4404176" y="4029841"/>
              <a:chExt cx="2224606" cy="289957"/>
            </a:xfrm>
          </p:grpSpPr>
          <p:sp>
            <p:nvSpPr>
              <p:cNvPr id="887" name="圆角矩形 886"/>
              <p:cNvSpPr/>
              <p:nvPr/>
            </p:nvSpPr>
            <p:spPr bwMode="auto">
              <a:xfrm>
                <a:off x="4404176" y="4029841"/>
                <a:ext cx="2224606" cy="289957"/>
              </a:xfrm>
              <a:prstGeom prst="roundRect">
                <a:avLst>
                  <a:gd name="adj" fmla="val 0"/>
                </a:avLst>
              </a:prstGeom>
              <a:solidFill>
                <a:schemeClr val="bg1">
                  <a:lumMod val="65000"/>
                </a:schemeClr>
              </a:solidFill>
              <a:ln w="9525" cap="flat" cmpd="sng" algn="ctr">
                <a:solidFill>
                  <a:schemeClr val="bg1"/>
                </a:solidFill>
                <a:prstDash val="solid"/>
                <a:round/>
                <a:headEnd type="none" w="med" len="med"/>
                <a:tailEnd type="none" w="med" len="med"/>
              </a:ln>
              <a:effectLst/>
            </p:spPr>
            <p:txBody>
              <a:bodyPr vert="horz" wrap="square" lIns="87835" tIns="43917" rIns="87835" bIns="43917" numCol="1" rtlCol="0" anchor="t" anchorCtr="0" compatLnSpc="1">
                <a:prstTxWarp prst="textNoShape">
                  <a:avLst/>
                </a:prstTxWarp>
                <a:noAutofit/>
              </a:bodyPr>
              <a:lstStyle/>
              <a:p>
                <a:pPr algn="ctr" defTabSz="632315" eaLnBrk="0" fontAlgn="auto" hangingPunct="0">
                  <a:spcBef>
                    <a:spcPts val="0"/>
                  </a:spcBef>
                  <a:spcAft>
                    <a:spcPts val="0"/>
                  </a:spcAft>
                  <a:defRPr/>
                </a:pPr>
                <a:endParaRPr lang="zh-CN" altLang="en-US" sz="600" kern="0" dirty="0" smtClean="0">
                  <a:solidFill>
                    <a:srgbClr val="000000"/>
                  </a:solidFill>
                  <a:latin typeface="微软雅黑" pitchFamily="34" charset="-122"/>
                  <a:ea typeface="微软雅黑" pitchFamily="34" charset="-122"/>
                </a:endParaRPr>
              </a:p>
            </p:txBody>
          </p:sp>
          <p:grpSp>
            <p:nvGrpSpPr>
              <p:cNvPr id="888" name="组合 415"/>
              <p:cNvGrpSpPr/>
              <p:nvPr/>
            </p:nvGrpSpPr>
            <p:grpSpPr>
              <a:xfrm>
                <a:off x="5974476" y="4077789"/>
                <a:ext cx="584534" cy="190950"/>
                <a:chOff x="2359109" y="5467453"/>
                <a:chExt cx="300371" cy="120306"/>
              </a:xfrm>
            </p:grpSpPr>
            <p:sp>
              <p:nvSpPr>
                <p:cNvPr id="891" name="Freeform 135"/>
                <p:cNvSpPr>
                  <a:spLocks noEditPoints="1"/>
                </p:cNvSpPr>
                <p:nvPr/>
              </p:nvSpPr>
              <p:spPr bwMode="auto">
                <a:xfrm>
                  <a:off x="2359109" y="5467453"/>
                  <a:ext cx="142593" cy="120289"/>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sp>
              <p:nvSpPr>
                <p:cNvPr id="892" name="Freeform 135"/>
                <p:cNvSpPr>
                  <a:spLocks noEditPoints="1"/>
                </p:cNvSpPr>
                <p:nvPr/>
              </p:nvSpPr>
              <p:spPr bwMode="auto">
                <a:xfrm>
                  <a:off x="2516887" y="5467469"/>
                  <a:ext cx="142593" cy="120290"/>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grpSp>
          <p:sp>
            <p:nvSpPr>
              <p:cNvPr id="889" name="Freeform 71"/>
              <p:cNvSpPr>
                <a:spLocks noEditPoints="1"/>
              </p:cNvSpPr>
              <p:nvPr/>
            </p:nvSpPr>
            <p:spPr bwMode="auto">
              <a:xfrm>
                <a:off x="5216518" y="4072853"/>
                <a:ext cx="681297" cy="206182"/>
              </a:xfrm>
              <a:custGeom>
                <a:avLst/>
                <a:gdLst>
                  <a:gd name="T0" fmla="*/ 414 w 793"/>
                  <a:gd name="T1" fmla="*/ 157 h 192"/>
                  <a:gd name="T2" fmla="*/ 368 w 793"/>
                  <a:gd name="T3" fmla="*/ 118 h 192"/>
                  <a:gd name="T4" fmla="*/ 391 w 793"/>
                  <a:gd name="T5" fmla="*/ 114 h 192"/>
                  <a:gd name="T6" fmla="*/ 414 w 793"/>
                  <a:gd name="T7" fmla="*/ 157 h 192"/>
                  <a:gd name="T8" fmla="*/ 367 w 793"/>
                  <a:gd name="T9" fmla="*/ 52 h 192"/>
                  <a:gd name="T10" fmla="*/ 388 w 793"/>
                  <a:gd name="T11" fmla="*/ 44 h 192"/>
                  <a:gd name="T12" fmla="*/ 414 w 793"/>
                  <a:gd name="T13" fmla="*/ 54 h 192"/>
                  <a:gd name="T14" fmla="*/ 457 w 793"/>
                  <a:gd name="T15" fmla="*/ 120 h 192"/>
                  <a:gd name="T16" fmla="*/ 478 w 793"/>
                  <a:gd name="T17" fmla="*/ 114 h 192"/>
                  <a:gd name="T18" fmla="*/ 486 w 793"/>
                  <a:gd name="T19" fmla="*/ 123 h 192"/>
                  <a:gd name="T20" fmla="*/ 457 w 793"/>
                  <a:gd name="T21" fmla="*/ 54 h 192"/>
                  <a:gd name="T22" fmla="*/ 464 w 793"/>
                  <a:gd name="T23" fmla="*/ 44 h 192"/>
                  <a:gd name="T24" fmla="*/ 486 w 793"/>
                  <a:gd name="T25" fmla="*/ 52 h 192"/>
                  <a:gd name="T26" fmla="*/ 530 w 793"/>
                  <a:gd name="T27" fmla="*/ 123 h 192"/>
                  <a:gd name="T28" fmla="*/ 551 w 793"/>
                  <a:gd name="T29" fmla="*/ 114 h 192"/>
                  <a:gd name="T30" fmla="*/ 575 w 793"/>
                  <a:gd name="T31" fmla="*/ 118 h 192"/>
                  <a:gd name="T32" fmla="*/ 530 w 793"/>
                  <a:gd name="T33" fmla="*/ 87 h 192"/>
                  <a:gd name="T34" fmla="*/ 549 w 793"/>
                  <a:gd name="T35" fmla="*/ 47 h 192"/>
                  <a:gd name="T36" fmla="*/ 573 w 793"/>
                  <a:gd name="T37" fmla="*/ 47 h 192"/>
                  <a:gd name="T38" fmla="*/ 683 w 793"/>
                  <a:gd name="T39" fmla="*/ 157 h 192"/>
                  <a:gd name="T40" fmla="*/ 637 w 793"/>
                  <a:gd name="T41" fmla="*/ 118 h 192"/>
                  <a:gd name="T42" fmla="*/ 661 w 793"/>
                  <a:gd name="T43" fmla="*/ 114 h 192"/>
                  <a:gd name="T44" fmla="*/ 683 w 793"/>
                  <a:gd name="T45" fmla="*/ 157 h 192"/>
                  <a:gd name="T46" fmla="*/ 637 w 793"/>
                  <a:gd name="T47" fmla="*/ 52 h 192"/>
                  <a:gd name="T48" fmla="*/ 659 w 793"/>
                  <a:gd name="T49" fmla="*/ 44 h 192"/>
                  <a:gd name="T50" fmla="*/ 683 w 793"/>
                  <a:gd name="T51" fmla="*/ 54 h 192"/>
                  <a:gd name="T52" fmla="*/ 13 w 793"/>
                  <a:gd name="T53" fmla="*/ 1 h 192"/>
                  <a:gd name="T54" fmla="*/ 0 w 793"/>
                  <a:gd name="T55" fmla="*/ 22 h 192"/>
                  <a:gd name="T56" fmla="*/ 7 w 793"/>
                  <a:gd name="T57" fmla="*/ 186 h 192"/>
                  <a:gd name="T58" fmla="*/ 771 w 793"/>
                  <a:gd name="T59" fmla="*/ 192 h 192"/>
                  <a:gd name="T60" fmla="*/ 792 w 793"/>
                  <a:gd name="T61" fmla="*/ 178 h 192"/>
                  <a:gd name="T62" fmla="*/ 792 w 793"/>
                  <a:gd name="T63" fmla="*/ 13 h 192"/>
                  <a:gd name="T64" fmla="*/ 771 w 793"/>
                  <a:gd name="T65" fmla="*/ 0 h 192"/>
                  <a:gd name="T66" fmla="*/ 52 w 793"/>
                  <a:gd name="T67" fmla="*/ 134 h 192"/>
                  <a:gd name="T68" fmla="*/ 64 w 793"/>
                  <a:gd name="T69" fmla="*/ 116 h 192"/>
                  <a:gd name="T70" fmla="*/ 77 w 793"/>
                  <a:gd name="T71" fmla="*/ 129 h 192"/>
                  <a:gd name="T72" fmla="*/ 64 w 793"/>
                  <a:gd name="T73" fmla="*/ 76 h 192"/>
                  <a:gd name="T74" fmla="*/ 51 w 793"/>
                  <a:gd name="T75" fmla="*/ 63 h 192"/>
                  <a:gd name="T76" fmla="*/ 70 w 793"/>
                  <a:gd name="T77" fmla="*/ 52 h 192"/>
                  <a:gd name="T78" fmla="*/ 74 w 793"/>
                  <a:gd name="T79" fmla="*/ 72 h 192"/>
                  <a:gd name="T80" fmla="*/ 138 w 793"/>
                  <a:gd name="T81" fmla="*/ 140 h 192"/>
                  <a:gd name="T82" fmla="*/ 133 w 793"/>
                  <a:gd name="T83" fmla="*/ 120 h 192"/>
                  <a:gd name="T84" fmla="*/ 155 w 793"/>
                  <a:gd name="T85" fmla="*/ 124 h 192"/>
                  <a:gd name="T86" fmla="*/ 143 w 793"/>
                  <a:gd name="T87" fmla="*/ 142 h 192"/>
                  <a:gd name="T88" fmla="*/ 131 w 793"/>
                  <a:gd name="T89" fmla="*/ 68 h 192"/>
                  <a:gd name="T90" fmla="*/ 143 w 793"/>
                  <a:gd name="T91" fmla="*/ 51 h 192"/>
                  <a:gd name="T92" fmla="*/ 156 w 793"/>
                  <a:gd name="T93" fmla="*/ 63 h 192"/>
                  <a:gd name="T94" fmla="*/ 222 w 793"/>
                  <a:gd name="T95" fmla="*/ 142 h 192"/>
                  <a:gd name="T96" fmla="*/ 209 w 793"/>
                  <a:gd name="T97" fmla="*/ 129 h 192"/>
                  <a:gd name="T98" fmla="*/ 227 w 793"/>
                  <a:gd name="T99" fmla="*/ 116 h 192"/>
                  <a:gd name="T100" fmla="*/ 230 w 793"/>
                  <a:gd name="T101" fmla="*/ 138 h 192"/>
                  <a:gd name="T102" fmla="*/ 216 w 793"/>
                  <a:gd name="T103" fmla="*/ 75 h 192"/>
                  <a:gd name="T104" fmla="*/ 213 w 793"/>
                  <a:gd name="T105" fmla="*/ 54 h 192"/>
                  <a:gd name="T106" fmla="*/ 234 w 793"/>
                  <a:gd name="T107" fmla="*/ 58 h 192"/>
                  <a:gd name="T108" fmla="*/ 222 w 793"/>
                  <a:gd name="T109" fmla="*/ 76 h 192"/>
                  <a:gd name="T110" fmla="*/ 721 w 793"/>
                  <a:gd name="T111" fmla="*/ 176 h 192"/>
                  <a:gd name="T112" fmla="*/ 739 w 793"/>
                  <a:gd name="T113" fmla="*/ 100 h 192"/>
                  <a:gd name="T114" fmla="*/ 755 w 793"/>
                  <a:gd name="T115" fmla="*/ 82 h 192"/>
                  <a:gd name="T116" fmla="*/ 771 w 793"/>
                  <a:gd name="T117" fmla="*/ 10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3" h="192">
                    <a:moveTo>
                      <a:pt x="708" y="33"/>
                    </a:moveTo>
                    <a:lnTo>
                      <a:pt x="318" y="33"/>
                    </a:lnTo>
                    <a:lnTo>
                      <a:pt x="318" y="166"/>
                    </a:lnTo>
                    <a:lnTo>
                      <a:pt x="708" y="166"/>
                    </a:lnTo>
                    <a:lnTo>
                      <a:pt x="708" y="33"/>
                    </a:lnTo>
                    <a:close/>
                    <a:moveTo>
                      <a:pt x="414" y="157"/>
                    </a:moveTo>
                    <a:lnTo>
                      <a:pt x="349" y="157"/>
                    </a:lnTo>
                    <a:lnTo>
                      <a:pt x="349" y="123"/>
                    </a:lnTo>
                    <a:lnTo>
                      <a:pt x="367" y="123"/>
                    </a:lnTo>
                    <a:lnTo>
                      <a:pt x="367" y="120"/>
                    </a:lnTo>
                    <a:lnTo>
                      <a:pt x="367" y="120"/>
                    </a:lnTo>
                    <a:lnTo>
                      <a:pt x="368" y="118"/>
                    </a:lnTo>
                    <a:lnTo>
                      <a:pt x="369" y="115"/>
                    </a:lnTo>
                    <a:lnTo>
                      <a:pt x="372" y="114"/>
                    </a:lnTo>
                    <a:lnTo>
                      <a:pt x="375" y="114"/>
                    </a:lnTo>
                    <a:lnTo>
                      <a:pt x="388" y="114"/>
                    </a:lnTo>
                    <a:lnTo>
                      <a:pt x="388" y="114"/>
                    </a:lnTo>
                    <a:lnTo>
                      <a:pt x="391" y="114"/>
                    </a:lnTo>
                    <a:lnTo>
                      <a:pt x="393" y="115"/>
                    </a:lnTo>
                    <a:lnTo>
                      <a:pt x="395" y="118"/>
                    </a:lnTo>
                    <a:lnTo>
                      <a:pt x="396" y="120"/>
                    </a:lnTo>
                    <a:lnTo>
                      <a:pt x="396" y="123"/>
                    </a:lnTo>
                    <a:lnTo>
                      <a:pt x="414" y="123"/>
                    </a:lnTo>
                    <a:lnTo>
                      <a:pt x="414" y="157"/>
                    </a:lnTo>
                    <a:close/>
                    <a:moveTo>
                      <a:pt x="414" y="87"/>
                    </a:moveTo>
                    <a:lnTo>
                      <a:pt x="349" y="87"/>
                    </a:lnTo>
                    <a:lnTo>
                      <a:pt x="349" y="54"/>
                    </a:lnTo>
                    <a:lnTo>
                      <a:pt x="367" y="54"/>
                    </a:lnTo>
                    <a:lnTo>
                      <a:pt x="367" y="52"/>
                    </a:lnTo>
                    <a:lnTo>
                      <a:pt x="367" y="52"/>
                    </a:lnTo>
                    <a:lnTo>
                      <a:pt x="368" y="48"/>
                    </a:lnTo>
                    <a:lnTo>
                      <a:pt x="369" y="47"/>
                    </a:lnTo>
                    <a:lnTo>
                      <a:pt x="372" y="44"/>
                    </a:lnTo>
                    <a:lnTo>
                      <a:pt x="375" y="44"/>
                    </a:lnTo>
                    <a:lnTo>
                      <a:pt x="388" y="44"/>
                    </a:lnTo>
                    <a:lnTo>
                      <a:pt x="388" y="44"/>
                    </a:lnTo>
                    <a:lnTo>
                      <a:pt x="391" y="44"/>
                    </a:lnTo>
                    <a:lnTo>
                      <a:pt x="393" y="47"/>
                    </a:lnTo>
                    <a:lnTo>
                      <a:pt x="395" y="48"/>
                    </a:lnTo>
                    <a:lnTo>
                      <a:pt x="396" y="52"/>
                    </a:lnTo>
                    <a:lnTo>
                      <a:pt x="396" y="54"/>
                    </a:lnTo>
                    <a:lnTo>
                      <a:pt x="414" y="54"/>
                    </a:lnTo>
                    <a:lnTo>
                      <a:pt x="414" y="87"/>
                    </a:lnTo>
                    <a:close/>
                    <a:moveTo>
                      <a:pt x="503" y="157"/>
                    </a:moveTo>
                    <a:lnTo>
                      <a:pt x="439" y="157"/>
                    </a:lnTo>
                    <a:lnTo>
                      <a:pt x="439" y="123"/>
                    </a:lnTo>
                    <a:lnTo>
                      <a:pt x="457" y="123"/>
                    </a:lnTo>
                    <a:lnTo>
                      <a:pt x="457" y="120"/>
                    </a:lnTo>
                    <a:lnTo>
                      <a:pt x="457" y="120"/>
                    </a:lnTo>
                    <a:lnTo>
                      <a:pt x="458" y="118"/>
                    </a:lnTo>
                    <a:lnTo>
                      <a:pt x="459" y="115"/>
                    </a:lnTo>
                    <a:lnTo>
                      <a:pt x="462" y="114"/>
                    </a:lnTo>
                    <a:lnTo>
                      <a:pt x="464" y="114"/>
                    </a:lnTo>
                    <a:lnTo>
                      <a:pt x="478" y="114"/>
                    </a:lnTo>
                    <a:lnTo>
                      <a:pt x="478" y="114"/>
                    </a:lnTo>
                    <a:lnTo>
                      <a:pt x="481" y="114"/>
                    </a:lnTo>
                    <a:lnTo>
                      <a:pt x="483" y="115"/>
                    </a:lnTo>
                    <a:lnTo>
                      <a:pt x="484" y="118"/>
                    </a:lnTo>
                    <a:lnTo>
                      <a:pt x="486" y="120"/>
                    </a:lnTo>
                    <a:lnTo>
                      <a:pt x="486" y="123"/>
                    </a:lnTo>
                    <a:lnTo>
                      <a:pt x="503" y="123"/>
                    </a:lnTo>
                    <a:lnTo>
                      <a:pt x="503" y="157"/>
                    </a:lnTo>
                    <a:close/>
                    <a:moveTo>
                      <a:pt x="503" y="87"/>
                    </a:moveTo>
                    <a:lnTo>
                      <a:pt x="439" y="87"/>
                    </a:lnTo>
                    <a:lnTo>
                      <a:pt x="439" y="54"/>
                    </a:lnTo>
                    <a:lnTo>
                      <a:pt x="457" y="54"/>
                    </a:lnTo>
                    <a:lnTo>
                      <a:pt x="457" y="52"/>
                    </a:lnTo>
                    <a:lnTo>
                      <a:pt x="457" y="52"/>
                    </a:lnTo>
                    <a:lnTo>
                      <a:pt x="458" y="48"/>
                    </a:lnTo>
                    <a:lnTo>
                      <a:pt x="459" y="47"/>
                    </a:lnTo>
                    <a:lnTo>
                      <a:pt x="462" y="44"/>
                    </a:lnTo>
                    <a:lnTo>
                      <a:pt x="464" y="44"/>
                    </a:lnTo>
                    <a:lnTo>
                      <a:pt x="478" y="44"/>
                    </a:lnTo>
                    <a:lnTo>
                      <a:pt x="478" y="44"/>
                    </a:lnTo>
                    <a:lnTo>
                      <a:pt x="481" y="44"/>
                    </a:lnTo>
                    <a:lnTo>
                      <a:pt x="483" y="47"/>
                    </a:lnTo>
                    <a:lnTo>
                      <a:pt x="484" y="48"/>
                    </a:lnTo>
                    <a:lnTo>
                      <a:pt x="486" y="52"/>
                    </a:lnTo>
                    <a:lnTo>
                      <a:pt x="486" y="54"/>
                    </a:lnTo>
                    <a:lnTo>
                      <a:pt x="503" y="54"/>
                    </a:lnTo>
                    <a:lnTo>
                      <a:pt x="503" y="87"/>
                    </a:lnTo>
                    <a:close/>
                    <a:moveTo>
                      <a:pt x="593" y="157"/>
                    </a:moveTo>
                    <a:lnTo>
                      <a:pt x="530" y="157"/>
                    </a:lnTo>
                    <a:lnTo>
                      <a:pt x="530" y="123"/>
                    </a:lnTo>
                    <a:lnTo>
                      <a:pt x="548" y="123"/>
                    </a:lnTo>
                    <a:lnTo>
                      <a:pt x="548" y="120"/>
                    </a:lnTo>
                    <a:lnTo>
                      <a:pt x="548" y="120"/>
                    </a:lnTo>
                    <a:lnTo>
                      <a:pt x="548" y="118"/>
                    </a:lnTo>
                    <a:lnTo>
                      <a:pt x="549" y="115"/>
                    </a:lnTo>
                    <a:lnTo>
                      <a:pt x="551" y="114"/>
                    </a:lnTo>
                    <a:lnTo>
                      <a:pt x="554" y="114"/>
                    </a:lnTo>
                    <a:lnTo>
                      <a:pt x="568" y="114"/>
                    </a:lnTo>
                    <a:lnTo>
                      <a:pt x="568" y="114"/>
                    </a:lnTo>
                    <a:lnTo>
                      <a:pt x="572" y="114"/>
                    </a:lnTo>
                    <a:lnTo>
                      <a:pt x="573" y="115"/>
                    </a:lnTo>
                    <a:lnTo>
                      <a:pt x="575" y="118"/>
                    </a:lnTo>
                    <a:lnTo>
                      <a:pt x="575" y="120"/>
                    </a:lnTo>
                    <a:lnTo>
                      <a:pt x="575" y="123"/>
                    </a:lnTo>
                    <a:lnTo>
                      <a:pt x="593" y="123"/>
                    </a:lnTo>
                    <a:lnTo>
                      <a:pt x="593" y="157"/>
                    </a:lnTo>
                    <a:close/>
                    <a:moveTo>
                      <a:pt x="593" y="87"/>
                    </a:moveTo>
                    <a:lnTo>
                      <a:pt x="530" y="87"/>
                    </a:lnTo>
                    <a:lnTo>
                      <a:pt x="530" y="54"/>
                    </a:lnTo>
                    <a:lnTo>
                      <a:pt x="548" y="54"/>
                    </a:lnTo>
                    <a:lnTo>
                      <a:pt x="548" y="52"/>
                    </a:lnTo>
                    <a:lnTo>
                      <a:pt x="548" y="52"/>
                    </a:lnTo>
                    <a:lnTo>
                      <a:pt x="548" y="48"/>
                    </a:lnTo>
                    <a:lnTo>
                      <a:pt x="549" y="47"/>
                    </a:lnTo>
                    <a:lnTo>
                      <a:pt x="551" y="44"/>
                    </a:lnTo>
                    <a:lnTo>
                      <a:pt x="554" y="44"/>
                    </a:lnTo>
                    <a:lnTo>
                      <a:pt x="568" y="44"/>
                    </a:lnTo>
                    <a:lnTo>
                      <a:pt x="568" y="44"/>
                    </a:lnTo>
                    <a:lnTo>
                      <a:pt x="572" y="44"/>
                    </a:lnTo>
                    <a:lnTo>
                      <a:pt x="573" y="47"/>
                    </a:lnTo>
                    <a:lnTo>
                      <a:pt x="575" y="48"/>
                    </a:lnTo>
                    <a:lnTo>
                      <a:pt x="575" y="52"/>
                    </a:lnTo>
                    <a:lnTo>
                      <a:pt x="575" y="54"/>
                    </a:lnTo>
                    <a:lnTo>
                      <a:pt x="593" y="54"/>
                    </a:lnTo>
                    <a:lnTo>
                      <a:pt x="593" y="87"/>
                    </a:lnTo>
                    <a:close/>
                    <a:moveTo>
                      <a:pt x="683" y="157"/>
                    </a:moveTo>
                    <a:lnTo>
                      <a:pt x="620" y="157"/>
                    </a:lnTo>
                    <a:lnTo>
                      <a:pt x="620" y="123"/>
                    </a:lnTo>
                    <a:lnTo>
                      <a:pt x="637" y="123"/>
                    </a:lnTo>
                    <a:lnTo>
                      <a:pt x="637" y="120"/>
                    </a:lnTo>
                    <a:lnTo>
                      <a:pt x="637" y="120"/>
                    </a:lnTo>
                    <a:lnTo>
                      <a:pt x="637" y="118"/>
                    </a:lnTo>
                    <a:lnTo>
                      <a:pt x="640" y="115"/>
                    </a:lnTo>
                    <a:lnTo>
                      <a:pt x="641" y="114"/>
                    </a:lnTo>
                    <a:lnTo>
                      <a:pt x="645" y="114"/>
                    </a:lnTo>
                    <a:lnTo>
                      <a:pt x="659" y="114"/>
                    </a:lnTo>
                    <a:lnTo>
                      <a:pt x="659" y="114"/>
                    </a:lnTo>
                    <a:lnTo>
                      <a:pt x="661" y="114"/>
                    </a:lnTo>
                    <a:lnTo>
                      <a:pt x="664" y="115"/>
                    </a:lnTo>
                    <a:lnTo>
                      <a:pt x="665" y="118"/>
                    </a:lnTo>
                    <a:lnTo>
                      <a:pt x="665" y="120"/>
                    </a:lnTo>
                    <a:lnTo>
                      <a:pt x="665" y="123"/>
                    </a:lnTo>
                    <a:lnTo>
                      <a:pt x="683" y="123"/>
                    </a:lnTo>
                    <a:lnTo>
                      <a:pt x="683" y="157"/>
                    </a:lnTo>
                    <a:close/>
                    <a:moveTo>
                      <a:pt x="683" y="87"/>
                    </a:moveTo>
                    <a:lnTo>
                      <a:pt x="620" y="87"/>
                    </a:lnTo>
                    <a:lnTo>
                      <a:pt x="620" y="54"/>
                    </a:lnTo>
                    <a:lnTo>
                      <a:pt x="637" y="54"/>
                    </a:lnTo>
                    <a:lnTo>
                      <a:pt x="637" y="52"/>
                    </a:lnTo>
                    <a:lnTo>
                      <a:pt x="637" y="52"/>
                    </a:lnTo>
                    <a:lnTo>
                      <a:pt x="637" y="48"/>
                    </a:lnTo>
                    <a:lnTo>
                      <a:pt x="640" y="47"/>
                    </a:lnTo>
                    <a:lnTo>
                      <a:pt x="641" y="44"/>
                    </a:lnTo>
                    <a:lnTo>
                      <a:pt x="645" y="44"/>
                    </a:lnTo>
                    <a:lnTo>
                      <a:pt x="659" y="44"/>
                    </a:lnTo>
                    <a:lnTo>
                      <a:pt x="659" y="44"/>
                    </a:lnTo>
                    <a:lnTo>
                      <a:pt x="661" y="44"/>
                    </a:lnTo>
                    <a:lnTo>
                      <a:pt x="664" y="47"/>
                    </a:lnTo>
                    <a:lnTo>
                      <a:pt x="665" y="48"/>
                    </a:lnTo>
                    <a:lnTo>
                      <a:pt x="665" y="52"/>
                    </a:lnTo>
                    <a:lnTo>
                      <a:pt x="665" y="54"/>
                    </a:lnTo>
                    <a:lnTo>
                      <a:pt x="683" y="54"/>
                    </a:lnTo>
                    <a:lnTo>
                      <a:pt x="683" y="87"/>
                    </a:lnTo>
                    <a:close/>
                    <a:moveTo>
                      <a:pt x="771" y="0"/>
                    </a:moveTo>
                    <a:lnTo>
                      <a:pt x="22" y="0"/>
                    </a:lnTo>
                    <a:lnTo>
                      <a:pt x="22" y="0"/>
                    </a:lnTo>
                    <a:lnTo>
                      <a:pt x="17" y="0"/>
                    </a:lnTo>
                    <a:lnTo>
                      <a:pt x="13" y="1"/>
                    </a:lnTo>
                    <a:lnTo>
                      <a:pt x="9" y="4"/>
                    </a:lnTo>
                    <a:lnTo>
                      <a:pt x="7" y="6"/>
                    </a:lnTo>
                    <a:lnTo>
                      <a:pt x="4" y="9"/>
                    </a:lnTo>
                    <a:lnTo>
                      <a:pt x="2" y="13"/>
                    </a:lnTo>
                    <a:lnTo>
                      <a:pt x="0" y="16"/>
                    </a:lnTo>
                    <a:lnTo>
                      <a:pt x="0" y="22"/>
                    </a:lnTo>
                    <a:lnTo>
                      <a:pt x="0" y="171"/>
                    </a:lnTo>
                    <a:lnTo>
                      <a:pt x="0" y="171"/>
                    </a:lnTo>
                    <a:lnTo>
                      <a:pt x="0" y="174"/>
                    </a:lnTo>
                    <a:lnTo>
                      <a:pt x="2" y="178"/>
                    </a:lnTo>
                    <a:lnTo>
                      <a:pt x="4" y="182"/>
                    </a:lnTo>
                    <a:lnTo>
                      <a:pt x="7" y="186"/>
                    </a:lnTo>
                    <a:lnTo>
                      <a:pt x="9" y="188"/>
                    </a:lnTo>
                    <a:lnTo>
                      <a:pt x="13" y="190"/>
                    </a:lnTo>
                    <a:lnTo>
                      <a:pt x="17" y="191"/>
                    </a:lnTo>
                    <a:lnTo>
                      <a:pt x="22" y="192"/>
                    </a:lnTo>
                    <a:lnTo>
                      <a:pt x="771" y="192"/>
                    </a:lnTo>
                    <a:lnTo>
                      <a:pt x="771" y="192"/>
                    </a:lnTo>
                    <a:lnTo>
                      <a:pt x="776" y="191"/>
                    </a:lnTo>
                    <a:lnTo>
                      <a:pt x="780" y="190"/>
                    </a:lnTo>
                    <a:lnTo>
                      <a:pt x="784" y="188"/>
                    </a:lnTo>
                    <a:lnTo>
                      <a:pt x="787" y="186"/>
                    </a:lnTo>
                    <a:lnTo>
                      <a:pt x="789" y="182"/>
                    </a:lnTo>
                    <a:lnTo>
                      <a:pt x="792" y="178"/>
                    </a:lnTo>
                    <a:lnTo>
                      <a:pt x="793" y="174"/>
                    </a:lnTo>
                    <a:lnTo>
                      <a:pt x="793" y="171"/>
                    </a:lnTo>
                    <a:lnTo>
                      <a:pt x="793" y="22"/>
                    </a:lnTo>
                    <a:lnTo>
                      <a:pt x="793" y="22"/>
                    </a:lnTo>
                    <a:lnTo>
                      <a:pt x="793" y="16"/>
                    </a:lnTo>
                    <a:lnTo>
                      <a:pt x="792" y="13"/>
                    </a:lnTo>
                    <a:lnTo>
                      <a:pt x="789" y="9"/>
                    </a:lnTo>
                    <a:lnTo>
                      <a:pt x="787" y="6"/>
                    </a:lnTo>
                    <a:lnTo>
                      <a:pt x="784" y="4"/>
                    </a:lnTo>
                    <a:lnTo>
                      <a:pt x="780" y="1"/>
                    </a:lnTo>
                    <a:lnTo>
                      <a:pt x="776" y="0"/>
                    </a:lnTo>
                    <a:lnTo>
                      <a:pt x="771" y="0"/>
                    </a:lnTo>
                    <a:lnTo>
                      <a:pt x="771" y="0"/>
                    </a:lnTo>
                    <a:close/>
                    <a:moveTo>
                      <a:pt x="64" y="142"/>
                    </a:moveTo>
                    <a:lnTo>
                      <a:pt x="64" y="142"/>
                    </a:lnTo>
                    <a:lnTo>
                      <a:pt x="58" y="140"/>
                    </a:lnTo>
                    <a:lnTo>
                      <a:pt x="55" y="138"/>
                    </a:lnTo>
                    <a:lnTo>
                      <a:pt x="52" y="134"/>
                    </a:lnTo>
                    <a:lnTo>
                      <a:pt x="51" y="129"/>
                    </a:lnTo>
                    <a:lnTo>
                      <a:pt x="51" y="129"/>
                    </a:lnTo>
                    <a:lnTo>
                      <a:pt x="52" y="124"/>
                    </a:lnTo>
                    <a:lnTo>
                      <a:pt x="55" y="120"/>
                    </a:lnTo>
                    <a:lnTo>
                      <a:pt x="58" y="116"/>
                    </a:lnTo>
                    <a:lnTo>
                      <a:pt x="64" y="116"/>
                    </a:lnTo>
                    <a:lnTo>
                      <a:pt x="64" y="116"/>
                    </a:lnTo>
                    <a:lnTo>
                      <a:pt x="70" y="116"/>
                    </a:lnTo>
                    <a:lnTo>
                      <a:pt x="74" y="120"/>
                    </a:lnTo>
                    <a:lnTo>
                      <a:pt x="76" y="124"/>
                    </a:lnTo>
                    <a:lnTo>
                      <a:pt x="77" y="129"/>
                    </a:lnTo>
                    <a:lnTo>
                      <a:pt x="77" y="129"/>
                    </a:lnTo>
                    <a:lnTo>
                      <a:pt x="76" y="134"/>
                    </a:lnTo>
                    <a:lnTo>
                      <a:pt x="74" y="138"/>
                    </a:lnTo>
                    <a:lnTo>
                      <a:pt x="70" y="140"/>
                    </a:lnTo>
                    <a:lnTo>
                      <a:pt x="64" y="142"/>
                    </a:lnTo>
                    <a:lnTo>
                      <a:pt x="64" y="142"/>
                    </a:lnTo>
                    <a:close/>
                    <a:moveTo>
                      <a:pt x="64" y="76"/>
                    </a:moveTo>
                    <a:lnTo>
                      <a:pt x="64" y="76"/>
                    </a:lnTo>
                    <a:lnTo>
                      <a:pt x="58" y="75"/>
                    </a:lnTo>
                    <a:lnTo>
                      <a:pt x="55" y="72"/>
                    </a:lnTo>
                    <a:lnTo>
                      <a:pt x="52" y="68"/>
                    </a:lnTo>
                    <a:lnTo>
                      <a:pt x="51" y="63"/>
                    </a:lnTo>
                    <a:lnTo>
                      <a:pt x="51" y="63"/>
                    </a:lnTo>
                    <a:lnTo>
                      <a:pt x="52" y="58"/>
                    </a:lnTo>
                    <a:lnTo>
                      <a:pt x="55" y="54"/>
                    </a:lnTo>
                    <a:lnTo>
                      <a:pt x="58" y="52"/>
                    </a:lnTo>
                    <a:lnTo>
                      <a:pt x="64" y="51"/>
                    </a:lnTo>
                    <a:lnTo>
                      <a:pt x="64" y="51"/>
                    </a:lnTo>
                    <a:lnTo>
                      <a:pt x="70" y="52"/>
                    </a:lnTo>
                    <a:lnTo>
                      <a:pt x="74" y="54"/>
                    </a:lnTo>
                    <a:lnTo>
                      <a:pt x="76" y="58"/>
                    </a:lnTo>
                    <a:lnTo>
                      <a:pt x="77" y="63"/>
                    </a:lnTo>
                    <a:lnTo>
                      <a:pt x="77" y="63"/>
                    </a:lnTo>
                    <a:lnTo>
                      <a:pt x="76" y="68"/>
                    </a:lnTo>
                    <a:lnTo>
                      <a:pt x="74" y="72"/>
                    </a:lnTo>
                    <a:lnTo>
                      <a:pt x="70" y="75"/>
                    </a:lnTo>
                    <a:lnTo>
                      <a:pt x="64" y="76"/>
                    </a:lnTo>
                    <a:lnTo>
                      <a:pt x="64" y="76"/>
                    </a:lnTo>
                    <a:close/>
                    <a:moveTo>
                      <a:pt x="143" y="142"/>
                    </a:moveTo>
                    <a:lnTo>
                      <a:pt x="143" y="142"/>
                    </a:lnTo>
                    <a:lnTo>
                      <a:pt x="138" y="140"/>
                    </a:lnTo>
                    <a:lnTo>
                      <a:pt x="133" y="138"/>
                    </a:lnTo>
                    <a:lnTo>
                      <a:pt x="131" y="134"/>
                    </a:lnTo>
                    <a:lnTo>
                      <a:pt x="129" y="129"/>
                    </a:lnTo>
                    <a:lnTo>
                      <a:pt x="129" y="129"/>
                    </a:lnTo>
                    <a:lnTo>
                      <a:pt x="131" y="124"/>
                    </a:lnTo>
                    <a:lnTo>
                      <a:pt x="133" y="120"/>
                    </a:lnTo>
                    <a:lnTo>
                      <a:pt x="138" y="116"/>
                    </a:lnTo>
                    <a:lnTo>
                      <a:pt x="143" y="116"/>
                    </a:lnTo>
                    <a:lnTo>
                      <a:pt x="143" y="116"/>
                    </a:lnTo>
                    <a:lnTo>
                      <a:pt x="148" y="116"/>
                    </a:lnTo>
                    <a:lnTo>
                      <a:pt x="152" y="120"/>
                    </a:lnTo>
                    <a:lnTo>
                      <a:pt x="155" y="124"/>
                    </a:lnTo>
                    <a:lnTo>
                      <a:pt x="156" y="129"/>
                    </a:lnTo>
                    <a:lnTo>
                      <a:pt x="156" y="129"/>
                    </a:lnTo>
                    <a:lnTo>
                      <a:pt x="155" y="134"/>
                    </a:lnTo>
                    <a:lnTo>
                      <a:pt x="152" y="138"/>
                    </a:lnTo>
                    <a:lnTo>
                      <a:pt x="148" y="140"/>
                    </a:lnTo>
                    <a:lnTo>
                      <a:pt x="143" y="142"/>
                    </a:lnTo>
                    <a:lnTo>
                      <a:pt x="143" y="142"/>
                    </a:lnTo>
                    <a:close/>
                    <a:moveTo>
                      <a:pt x="143" y="76"/>
                    </a:moveTo>
                    <a:lnTo>
                      <a:pt x="143" y="76"/>
                    </a:lnTo>
                    <a:lnTo>
                      <a:pt x="138" y="75"/>
                    </a:lnTo>
                    <a:lnTo>
                      <a:pt x="133" y="72"/>
                    </a:lnTo>
                    <a:lnTo>
                      <a:pt x="131" y="68"/>
                    </a:lnTo>
                    <a:lnTo>
                      <a:pt x="129" y="63"/>
                    </a:lnTo>
                    <a:lnTo>
                      <a:pt x="129" y="63"/>
                    </a:lnTo>
                    <a:lnTo>
                      <a:pt x="131" y="58"/>
                    </a:lnTo>
                    <a:lnTo>
                      <a:pt x="133" y="54"/>
                    </a:lnTo>
                    <a:lnTo>
                      <a:pt x="138" y="52"/>
                    </a:lnTo>
                    <a:lnTo>
                      <a:pt x="143" y="51"/>
                    </a:lnTo>
                    <a:lnTo>
                      <a:pt x="143" y="51"/>
                    </a:lnTo>
                    <a:lnTo>
                      <a:pt x="148" y="52"/>
                    </a:lnTo>
                    <a:lnTo>
                      <a:pt x="152" y="54"/>
                    </a:lnTo>
                    <a:lnTo>
                      <a:pt x="155" y="58"/>
                    </a:lnTo>
                    <a:lnTo>
                      <a:pt x="156" y="63"/>
                    </a:lnTo>
                    <a:lnTo>
                      <a:pt x="156" y="63"/>
                    </a:lnTo>
                    <a:lnTo>
                      <a:pt x="155" y="68"/>
                    </a:lnTo>
                    <a:lnTo>
                      <a:pt x="152" y="72"/>
                    </a:lnTo>
                    <a:lnTo>
                      <a:pt x="148" y="75"/>
                    </a:lnTo>
                    <a:lnTo>
                      <a:pt x="143" y="76"/>
                    </a:lnTo>
                    <a:lnTo>
                      <a:pt x="143" y="76"/>
                    </a:lnTo>
                    <a:close/>
                    <a:moveTo>
                      <a:pt x="222" y="142"/>
                    </a:moveTo>
                    <a:lnTo>
                      <a:pt x="222" y="142"/>
                    </a:lnTo>
                    <a:lnTo>
                      <a:pt x="216" y="140"/>
                    </a:lnTo>
                    <a:lnTo>
                      <a:pt x="213" y="138"/>
                    </a:lnTo>
                    <a:lnTo>
                      <a:pt x="209" y="134"/>
                    </a:lnTo>
                    <a:lnTo>
                      <a:pt x="209" y="129"/>
                    </a:lnTo>
                    <a:lnTo>
                      <a:pt x="209" y="129"/>
                    </a:lnTo>
                    <a:lnTo>
                      <a:pt x="209" y="124"/>
                    </a:lnTo>
                    <a:lnTo>
                      <a:pt x="213" y="120"/>
                    </a:lnTo>
                    <a:lnTo>
                      <a:pt x="216" y="116"/>
                    </a:lnTo>
                    <a:lnTo>
                      <a:pt x="222" y="116"/>
                    </a:lnTo>
                    <a:lnTo>
                      <a:pt x="222" y="116"/>
                    </a:lnTo>
                    <a:lnTo>
                      <a:pt x="227" y="116"/>
                    </a:lnTo>
                    <a:lnTo>
                      <a:pt x="230" y="120"/>
                    </a:lnTo>
                    <a:lnTo>
                      <a:pt x="234" y="124"/>
                    </a:lnTo>
                    <a:lnTo>
                      <a:pt x="234" y="129"/>
                    </a:lnTo>
                    <a:lnTo>
                      <a:pt x="234" y="129"/>
                    </a:lnTo>
                    <a:lnTo>
                      <a:pt x="234" y="134"/>
                    </a:lnTo>
                    <a:lnTo>
                      <a:pt x="230" y="138"/>
                    </a:lnTo>
                    <a:lnTo>
                      <a:pt x="227" y="140"/>
                    </a:lnTo>
                    <a:lnTo>
                      <a:pt x="222" y="142"/>
                    </a:lnTo>
                    <a:lnTo>
                      <a:pt x="222" y="142"/>
                    </a:lnTo>
                    <a:close/>
                    <a:moveTo>
                      <a:pt x="222" y="76"/>
                    </a:moveTo>
                    <a:lnTo>
                      <a:pt x="222" y="76"/>
                    </a:lnTo>
                    <a:lnTo>
                      <a:pt x="216" y="75"/>
                    </a:lnTo>
                    <a:lnTo>
                      <a:pt x="213" y="72"/>
                    </a:lnTo>
                    <a:lnTo>
                      <a:pt x="209" y="68"/>
                    </a:lnTo>
                    <a:lnTo>
                      <a:pt x="209" y="63"/>
                    </a:lnTo>
                    <a:lnTo>
                      <a:pt x="209" y="63"/>
                    </a:lnTo>
                    <a:lnTo>
                      <a:pt x="209" y="58"/>
                    </a:lnTo>
                    <a:lnTo>
                      <a:pt x="213" y="54"/>
                    </a:lnTo>
                    <a:lnTo>
                      <a:pt x="216" y="52"/>
                    </a:lnTo>
                    <a:lnTo>
                      <a:pt x="222" y="51"/>
                    </a:lnTo>
                    <a:lnTo>
                      <a:pt x="222" y="51"/>
                    </a:lnTo>
                    <a:lnTo>
                      <a:pt x="227" y="52"/>
                    </a:lnTo>
                    <a:lnTo>
                      <a:pt x="230" y="54"/>
                    </a:lnTo>
                    <a:lnTo>
                      <a:pt x="234" y="58"/>
                    </a:lnTo>
                    <a:lnTo>
                      <a:pt x="234" y="63"/>
                    </a:lnTo>
                    <a:lnTo>
                      <a:pt x="234" y="63"/>
                    </a:lnTo>
                    <a:lnTo>
                      <a:pt x="234" y="68"/>
                    </a:lnTo>
                    <a:lnTo>
                      <a:pt x="230" y="72"/>
                    </a:lnTo>
                    <a:lnTo>
                      <a:pt x="227" y="75"/>
                    </a:lnTo>
                    <a:lnTo>
                      <a:pt x="222" y="76"/>
                    </a:lnTo>
                    <a:lnTo>
                      <a:pt x="222" y="76"/>
                    </a:lnTo>
                    <a:close/>
                    <a:moveTo>
                      <a:pt x="721" y="176"/>
                    </a:moveTo>
                    <a:lnTo>
                      <a:pt x="305" y="176"/>
                    </a:lnTo>
                    <a:lnTo>
                      <a:pt x="305" y="23"/>
                    </a:lnTo>
                    <a:lnTo>
                      <a:pt x="721" y="23"/>
                    </a:lnTo>
                    <a:lnTo>
                      <a:pt x="721" y="176"/>
                    </a:lnTo>
                    <a:close/>
                    <a:moveTo>
                      <a:pt x="755" y="116"/>
                    </a:moveTo>
                    <a:lnTo>
                      <a:pt x="755" y="116"/>
                    </a:lnTo>
                    <a:lnTo>
                      <a:pt x="749" y="115"/>
                    </a:lnTo>
                    <a:lnTo>
                      <a:pt x="742" y="111"/>
                    </a:lnTo>
                    <a:lnTo>
                      <a:pt x="740" y="106"/>
                    </a:lnTo>
                    <a:lnTo>
                      <a:pt x="739" y="100"/>
                    </a:lnTo>
                    <a:lnTo>
                      <a:pt x="739" y="100"/>
                    </a:lnTo>
                    <a:lnTo>
                      <a:pt x="740" y="92"/>
                    </a:lnTo>
                    <a:lnTo>
                      <a:pt x="742" y="87"/>
                    </a:lnTo>
                    <a:lnTo>
                      <a:pt x="749" y="83"/>
                    </a:lnTo>
                    <a:lnTo>
                      <a:pt x="755" y="82"/>
                    </a:lnTo>
                    <a:lnTo>
                      <a:pt x="755" y="82"/>
                    </a:lnTo>
                    <a:lnTo>
                      <a:pt x="761" y="83"/>
                    </a:lnTo>
                    <a:lnTo>
                      <a:pt x="768" y="87"/>
                    </a:lnTo>
                    <a:lnTo>
                      <a:pt x="771" y="92"/>
                    </a:lnTo>
                    <a:lnTo>
                      <a:pt x="773" y="100"/>
                    </a:lnTo>
                    <a:lnTo>
                      <a:pt x="773" y="100"/>
                    </a:lnTo>
                    <a:lnTo>
                      <a:pt x="771" y="106"/>
                    </a:lnTo>
                    <a:lnTo>
                      <a:pt x="768" y="111"/>
                    </a:lnTo>
                    <a:lnTo>
                      <a:pt x="761" y="115"/>
                    </a:lnTo>
                    <a:lnTo>
                      <a:pt x="755" y="116"/>
                    </a:lnTo>
                    <a:lnTo>
                      <a:pt x="755" y="116"/>
                    </a:lnTo>
                    <a:close/>
                  </a:path>
                </a:pathLst>
              </a:custGeom>
              <a:solidFill>
                <a:srgbClr val="00206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sp>
            <p:nvSpPr>
              <p:cNvPr id="890" name="Freeform 79"/>
              <p:cNvSpPr>
                <a:spLocks noEditPoints="1"/>
              </p:cNvSpPr>
              <p:nvPr/>
            </p:nvSpPr>
            <p:spPr bwMode="auto">
              <a:xfrm>
                <a:off x="4451888" y="4074747"/>
                <a:ext cx="676073" cy="200070"/>
              </a:xfrm>
              <a:custGeom>
                <a:avLst/>
                <a:gdLst>
                  <a:gd name="T0" fmla="*/ 0 w 662"/>
                  <a:gd name="T1" fmla="*/ 16 h 195"/>
                  <a:gd name="T2" fmla="*/ 19 w 662"/>
                  <a:gd name="T3" fmla="*/ 195 h 195"/>
                  <a:gd name="T4" fmla="*/ 662 w 662"/>
                  <a:gd name="T5" fmla="*/ 179 h 195"/>
                  <a:gd name="T6" fmla="*/ 644 w 662"/>
                  <a:gd name="T7" fmla="*/ 0 h 195"/>
                  <a:gd name="T8" fmla="*/ 584 w 662"/>
                  <a:gd name="T9" fmla="*/ 17 h 195"/>
                  <a:gd name="T10" fmla="*/ 511 w 662"/>
                  <a:gd name="T11" fmla="*/ 63 h 195"/>
                  <a:gd name="T12" fmla="*/ 506 w 662"/>
                  <a:gd name="T13" fmla="*/ 76 h 195"/>
                  <a:gd name="T14" fmla="*/ 607 w 662"/>
                  <a:gd name="T15" fmla="*/ 116 h 195"/>
                  <a:gd name="T16" fmla="*/ 506 w 662"/>
                  <a:gd name="T17" fmla="*/ 118 h 195"/>
                  <a:gd name="T18" fmla="*/ 426 w 662"/>
                  <a:gd name="T19" fmla="*/ 16 h 195"/>
                  <a:gd name="T20" fmla="*/ 451 w 662"/>
                  <a:gd name="T21" fmla="*/ 62 h 195"/>
                  <a:gd name="T22" fmla="*/ 351 w 662"/>
                  <a:gd name="T23" fmla="*/ 78 h 195"/>
                  <a:gd name="T24" fmla="*/ 430 w 662"/>
                  <a:gd name="T25" fmla="*/ 76 h 195"/>
                  <a:gd name="T26" fmla="*/ 355 w 662"/>
                  <a:gd name="T27" fmla="*/ 121 h 195"/>
                  <a:gd name="T28" fmla="*/ 198 w 662"/>
                  <a:gd name="T29" fmla="*/ 17 h 195"/>
                  <a:gd name="T30" fmla="*/ 298 w 662"/>
                  <a:gd name="T31" fmla="*/ 59 h 195"/>
                  <a:gd name="T32" fmla="*/ 197 w 662"/>
                  <a:gd name="T33" fmla="*/ 59 h 195"/>
                  <a:gd name="T34" fmla="*/ 271 w 662"/>
                  <a:gd name="T35" fmla="*/ 73 h 195"/>
                  <a:gd name="T36" fmla="*/ 293 w 662"/>
                  <a:gd name="T37" fmla="*/ 121 h 195"/>
                  <a:gd name="T38" fmla="*/ 42 w 662"/>
                  <a:gd name="T39" fmla="*/ 20 h 195"/>
                  <a:gd name="T40" fmla="*/ 122 w 662"/>
                  <a:gd name="T41" fmla="*/ 20 h 195"/>
                  <a:gd name="T42" fmla="*/ 43 w 662"/>
                  <a:gd name="T43" fmla="*/ 62 h 195"/>
                  <a:gd name="T44" fmla="*/ 46 w 662"/>
                  <a:gd name="T45" fmla="*/ 73 h 195"/>
                  <a:gd name="T46" fmla="*/ 143 w 662"/>
                  <a:gd name="T47" fmla="*/ 118 h 195"/>
                  <a:gd name="T48" fmla="*/ 42 w 662"/>
                  <a:gd name="T49" fmla="*/ 78 h 195"/>
                  <a:gd name="T50" fmla="*/ 42 w 662"/>
                  <a:gd name="T51" fmla="*/ 136 h 195"/>
                  <a:gd name="T52" fmla="*/ 122 w 662"/>
                  <a:gd name="T53" fmla="*/ 136 h 195"/>
                  <a:gd name="T54" fmla="*/ 165 w 662"/>
                  <a:gd name="T55" fmla="*/ 172 h 195"/>
                  <a:gd name="T56" fmla="*/ 135 w 662"/>
                  <a:gd name="T57" fmla="*/ 137 h 195"/>
                  <a:gd name="T58" fmla="*/ 165 w 662"/>
                  <a:gd name="T59" fmla="*/ 114 h 195"/>
                  <a:gd name="T60" fmla="*/ 135 w 662"/>
                  <a:gd name="T61" fmla="*/ 79 h 195"/>
                  <a:gd name="T62" fmla="*/ 165 w 662"/>
                  <a:gd name="T63" fmla="*/ 56 h 195"/>
                  <a:gd name="T64" fmla="*/ 135 w 662"/>
                  <a:gd name="T65" fmla="*/ 21 h 195"/>
                  <a:gd name="T66" fmla="*/ 202 w 662"/>
                  <a:gd name="T67" fmla="*/ 178 h 195"/>
                  <a:gd name="T68" fmla="*/ 198 w 662"/>
                  <a:gd name="T69" fmla="*/ 132 h 195"/>
                  <a:gd name="T70" fmla="*/ 298 w 662"/>
                  <a:gd name="T71" fmla="*/ 174 h 195"/>
                  <a:gd name="T72" fmla="*/ 318 w 662"/>
                  <a:gd name="T73" fmla="*/ 173 h 195"/>
                  <a:gd name="T74" fmla="*/ 318 w 662"/>
                  <a:gd name="T75" fmla="*/ 136 h 195"/>
                  <a:gd name="T76" fmla="*/ 318 w 662"/>
                  <a:gd name="T77" fmla="*/ 115 h 195"/>
                  <a:gd name="T78" fmla="*/ 318 w 662"/>
                  <a:gd name="T79" fmla="*/ 78 h 195"/>
                  <a:gd name="T80" fmla="*/ 318 w 662"/>
                  <a:gd name="T81" fmla="*/ 58 h 195"/>
                  <a:gd name="T82" fmla="*/ 318 w 662"/>
                  <a:gd name="T83" fmla="*/ 21 h 195"/>
                  <a:gd name="T84" fmla="*/ 353 w 662"/>
                  <a:gd name="T85" fmla="*/ 176 h 195"/>
                  <a:gd name="T86" fmla="*/ 426 w 662"/>
                  <a:gd name="T87" fmla="*/ 131 h 195"/>
                  <a:gd name="T88" fmla="*/ 451 w 662"/>
                  <a:gd name="T89" fmla="*/ 176 h 195"/>
                  <a:gd name="T90" fmla="*/ 464 w 662"/>
                  <a:gd name="T91" fmla="*/ 173 h 195"/>
                  <a:gd name="T92" fmla="*/ 474 w 662"/>
                  <a:gd name="T93" fmla="*/ 137 h 195"/>
                  <a:gd name="T94" fmla="*/ 464 w 662"/>
                  <a:gd name="T95" fmla="*/ 115 h 195"/>
                  <a:gd name="T96" fmla="*/ 474 w 662"/>
                  <a:gd name="T97" fmla="*/ 79 h 195"/>
                  <a:gd name="T98" fmla="*/ 464 w 662"/>
                  <a:gd name="T99" fmla="*/ 58 h 195"/>
                  <a:gd name="T100" fmla="*/ 474 w 662"/>
                  <a:gd name="T101" fmla="*/ 21 h 195"/>
                  <a:gd name="T102" fmla="*/ 506 w 662"/>
                  <a:gd name="T103" fmla="*/ 174 h 195"/>
                  <a:gd name="T104" fmla="*/ 584 w 662"/>
                  <a:gd name="T105" fmla="*/ 132 h 195"/>
                  <a:gd name="T106" fmla="*/ 602 w 662"/>
                  <a:gd name="T107" fmla="*/ 178 h 195"/>
                  <a:gd name="T108" fmla="*/ 599 w 662"/>
                  <a:gd name="T109" fmla="*/ 137 h 195"/>
                  <a:gd name="T110" fmla="*/ 629 w 662"/>
                  <a:gd name="T111" fmla="*/ 172 h 195"/>
                  <a:gd name="T112" fmla="*/ 599 w 662"/>
                  <a:gd name="T113" fmla="*/ 79 h 195"/>
                  <a:gd name="T114" fmla="*/ 629 w 662"/>
                  <a:gd name="T115" fmla="*/ 114 h 195"/>
                  <a:gd name="T116" fmla="*/ 599 w 662"/>
                  <a:gd name="T117" fmla="*/ 23 h 195"/>
                  <a:gd name="T118" fmla="*/ 629 w 662"/>
                  <a:gd name="T119"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195">
                    <a:moveTo>
                      <a:pt x="644" y="0"/>
                    </a:moveTo>
                    <a:lnTo>
                      <a:pt x="19" y="0"/>
                    </a:lnTo>
                    <a:lnTo>
                      <a:pt x="19" y="0"/>
                    </a:lnTo>
                    <a:lnTo>
                      <a:pt x="13" y="1"/>
                    </a:lnTo>
                    <a:lnTo>
                      <a:pt x="6" y="4"/>
                    </a:lnTo>
                    <a:lnTo>
                      <a:pt x="2" y="10"/>
                    </a:lnTo>
                    <a:lnTo>
                      <a:pt x="1" y="12"/>
                    </a:lnTo>
                    <a:lnTo>
                      <a:pt x="0" y="16"/>
                    </a:lnTo>
                    <a:lnTo>
                      <a:pt x="0" y="179"/>
                    </a:lnTo>
                    <a:lnTo>
                      <a:pt x="0" y="179"/>
                    </a:lnTo>
                    <a:lnTo>
                      <a:pt x="1" y="181"/>
                    </a:lnTo>
                    <a:lnTo>
                      <a:pt x="2" y="184"/>
                    </a:lnTo>
                    <a:lnTo>
                      <a:pt x="6" y="190"/>
                    </a:lnTo>
                    <a:lnTo>
                      <a:pt x="13" y="193"/>
                    </a:lnTo>
                    <a:lnTo>
                      <a:pt x="16" y="195"/>
                    </a:lnTo>
                    <a:lnTo>
                      <a:pt x="19" y="195"/>
                    </a:lnTo>
                    <a:lnTo>
                      <a:pt x="644" y="195"/>
                    </a:lnTo>
                    <a:lnTo>
                      <a:pt x="644" y="195"/>
                    </a:lnTo>
                    <a:lnTo>
                      <a:pt x="647" y="195"/>
                    </a:lnTo>
                    <a:lnTo>
                      <a:pt x="651" y="193"/>
                    </a:lnTo>
                    <a:lnTo>
                      <a:pt x="658" y="190"/>
                    </a:lnTo>
                    <a:lnTo>
                      <a:pt x="661" y="184"/>
                    </a:lnTo>
                    <a:lnTo>
                      <a:pt x="662" y="181"/>
                    </a:lnTo>
                    <a:lnTo>
                      <a:pt x="662" y="179"/>
                    </a:lnTo>
                    <a:lnTo>
                      <a:pt x="662" y="16"/>
                    </a:lnTo>
                    <a:lnTo>
                      <a:pt x="662" y="16"/>
                    </a:lnTo>
                    <a:lnTo>
                      <a:pt x="662" y="12"/>
                    </a:lnTo>
                    <a:lnTo>
                      <a:pt x="661" y="10"/>
                    </a:lnTo>
                    <a:lnTo>
                      <a:pt x="658" y="4"/>
                    </a:lnTo>
                    <a:lnTo>
                      <a:pt x="651" y="1"/>
                    </a:lnTo>
                    <a:lnTo>
                      <a:pt x="644" y="0"/>
                    </a:lnTo>
                    <a:lnTo>
                      <a:pt x="644" y="0"/>
                    </a:lnTo>
                    <a:close/>
                    <a:moveTo>
                      <a:pt x="506" y="20"/>
                    </a:moveTo>
                    <a:lnTo>
                      <a:pt x="506" y="20"/>
                    </a:lnTo>
                    <a:lnTo>
                      <a:pt x="506" y="18"/>
                    </a:lnTo>
                    <a:lnTo>
                      <a:pt x="507" y="17"/>
                    </a:lnTo>
                    <a:lnTo>
                      <a:pt x="511" y="16"/>
                    </a:lnTo>
                    <a:lnTo>
                      <a:pt x="581" y="16"/>
                    </a:lnTo>
                    <a:lnTo>
                      <a:pt x="581" y="16"/>
                    </a:lnTo>
                    <a:lnTo>
                      <a:pt x="584" y="17"/>
                    </a:lnTo>
                    <a:lnTo>
                      <a:pt x="585" y="18"/>
                    </a:lnTo>
                    <a:lnTo>
                      <a:pt x="586" y="20"/>
                    </a:lnTo>
                    <a:lnTo>
                      <a:pt x="607" y="59"/>
                    </a:lnTo>
                    <a:lnTo>
                      <a:pt x="607" y="59"/>
                    </a:lnTo>
                    <a:lnTo>
                      <a:pt x="607" y="60"/>
                    </a:lnTo>
                    <a:lnTo>
                      <a:pt x="606" y="62"/>
                    </a:lnTo>
                    <a:lnTo>
                      <a:pt x="602" y="63"/>
                    </a:lnTo>
                    <a:lnTo>
                      <a:pt x="511" y="63"/>
                    </a:lnTo>
                    <a:lnTo>
                      <a:pt x="511" y="63"/>
                    </a:lnTo>
                    <a:lnTo>
                      <a:pt x="507" y="62"/>
                    </a:lnTo>
                    <a:lnTo>
                      <a:pt x="506" y="60"/>
                    </a:lnTo>
                    <a:lnTo>
                      <a:pt x="506" y="59"/>
                    </a:lnTo>
                    <a:lnTo>
                      <a:pt x="506" y="20"/>
                    </a:lnTo>
                    <a:close/>
                    <a:moveTo>
                      <a:pt x="506" y="78"/>
                    </a:moveTo>
                    <a:lnTo>
                      <a:pt x="506" y="78"/>
                    </a:lnTo>
                    <a:lnTo>
                      <a:pt x="506" y="76"/>
                    </a:lnTo>
                    <a:lnTo>
                      <a:pt x="507" y="75"/>
                    </a:lnTo>
                    <a:lnTo>
                      <a:pt x="511" y="73"/>
                    </a:lnTo>
                    <a:lnTo>
                      <a:pt x="581" y="73"/>
                    </a:lnTo>
                    <a:lnTo>
                      <a:pt x="581" y="73"/>
                    </a:lnTo>
                    <a:lnTo>
                      <a:pt x="584" y="75"/>
                    </a:lnTo>
                    <a:lnTo>
                      <a:pt x="585" y="76"/>
                    </a:lnTo>
                    <a:lnTo>
                      <a:pt x="586" y="78"/>
                    </a:lnTo>
                    <a:lnTo>
                      <a:pt x="607" y="116"/>
                    </a:lnTo>
                    <a:lnTo>
                      <a:pt x="607" y="116"/>
                    </a:lnTo>
                    <a:lnTo>
                      <a:pt x="607" y="118"/>
                    </a:lnTo>
                    <a:lnTo>
                      <a:pt x="606" y="119"/>
                    </a:lnTo>
                    <a:lnTo>
                      <a:pt x="602" y="121"/>
                    </a:lnTo>
                    <a:lnTo>
                      <a:pt x="511" y="121"/>
                    </a:lnTo>
                    <a:lnTo>
                      <a:pt x="511" y="121"/>
                    </a:lnTo>
                    <a:lnTo>
                      <a:pt x="507" y="119"/>
                    </a:lnTo>
                    <a:lnTo>
                      <a:pt x="506" y="118"/>
                    </a:lnTo>
                    <a:lnTo>
                      <a:pt x="506" y="116"/>
                    </a:lnTo>
                    <a:lnTo>
                      <a:pt x="506" y="78"/>
                    </a:lnTo>
                    <a:close/>
                    <a:moveTo>
                      <a:pt x="351" y="20"/>
                    </a:moveTo>
                    <a:lnTo>
                      <a:pt x="351" y="20"/>
                    </a:lnTo>
                    <a:lnTo>
                      <a:pt x="352" y="18"/>
                    </a:lnTo>
                    <a:lnTo>
                      <a:pt x="353" y="17"/>
                    </a:lnTo>
                    <a:lnTo>
                      <a:pt x="355" y="16"/>
                    </a:lnTo>
                    <a:lnTo>
                      <a:pt x="426" y="16"/>
                    </a:lnTo>
                    <a:lnTo>
                      <a:pt x="426" y="16"/>
                    </a:lnTo>
                    <a:lnTo>
                      <a:pt x="429" y="17"/>
                    </a:lnTo>
                    <a:lnTo>
                      <a:pt x="430" y="18"/>
                    </a:lnTo>
                    <a:lnTo>
                      <a:pt x="431" y="20"/>
                    </a:lnTo>
                    <a:lnTo>
                      <a:pt x="452" y="59"/>
                    </a:lnTo>
                    <a:lnTo>
                      <a:pt x="452" y="59"/>
                    </a:lnTo>
                    <a:lnTo>
                      <a:pt x="452" y="60"/>
                    </a:lnTo>
                    <a:lnTo>
                      <a:pt x="451" y="62"/>
                    </a:lnTo>
                    <a:lnTo>
                      <a:pt x="447" y="63"/>
                    </a:lnTo>
                    <a:lnTo>
                      <a:pt x="355" y="63"/>
                    </a:lnTo>
                    <a:lnTo>
                      <a:pt x="355" y="63"/>
                    </a:lnTo>
                    <a:lnTo>
                      <a:pt x="353" y="62"/>
                    </a:lnTo>
                    <a:lnTo>
                      <a:pt x="352" y="60"/>
                    </a:lnTo>
                    <a:lnTo>
                      <a:pt x="351" y="59"/>
                    </a:lnTo>
                    <a:lnTo>
                      <a:pt x="351" y="20"/>
                    </a:lnTo>
                    <a:close/>
                    <a:moveTo>
                      <a:pt x="351" y="78"/>
                    </a:moveTo>
                    <a:lnTo>
                      <a:pt x="351" y="78"/>
                    </a:lnTo>
                    <a:lnTo>
                      <a:pt x="352" y="76"/>
                    </a:lnTo>
                    <a:lnTo>
                      <a:pt x="353" y="75"/>
                    </a:lnTo>
                    <a:lnTo>
                      <a:pt x="355" y="73"/>
                    </a:lnTo>
                    <a:lnTo>
                      <a:pt x="426" y="73"/>
                    </a:lnTo>
                    <a:lnTo>
                      <a:pt x="426" y="73"/>
                    </a:lnTo>
                    <a:lnTo>
                      <a:pt x="429" y="75"/>
                    </a:lnTo>
                    <a:lnTo>
                      <a:pt x="430" y="76"/>
                    </a:lnTo>
                    <a:lnTo>
                      <a:pt x="431" y="78"/>
                    </a:lnTo>
                    <a:lnTo>
                      <a:pt x="452" y="116"/>
                    </a:lnTo>
                    <a:lnTo>
                      <a:pt x="452" y="116"/>
                    </a:lnTo>
                    <a:lnTo>
                      <a:pt x="452" y="118"/>
                    </a:lnTo>
                    <a:lnTo>
                      <a:pt x="451" y="119"/>
                    </a:lnTo>
                    <a:lnTo>
                      <a:pt x="447" y="121"/>
                    </a:lnTo>
                    <a:lnTo>
                      <a:pt x="355" y="121"/>
                    </a:lnTo>
                    <a:lnTo>
                      <a:pt x="355" y="121"/>
                    </a:lnTo>
                    <a:lnTo>
                      <a:pt x="353" y="119"/>
                    </a:lnTo>
                    <a:lnTo>
                      <a:pt x="352" y="118"/>
                    </a:lnTo>
                    <a:lnTo>
                      <a:pt x="351" y="116"/>
                    </a:lnTo>
                    <a:lnTo>
                      <a:pt x="351" y="78"/>
                    </a:lnTo>
                    <a:close/>
                    <a:moveTo>
                      <a:pt x="197" y="20"/>
                    </a:moveTo>
                    <a:lnTo>
                      <a:pt x="197" y="20"/>
                    </a:lnTo>
                    <a:lnTo>
                      <a:pt x="197" y="18"/>
                    </a:lnTo>
                    <a:lnTo>
                      <a:pt x="198" y="17"/>
                    </a:lnTo>
                    <a:lnTo>
                      <a:pt x="202" y="16"/>
                    </a:lnTo>
                    <a:lnTo>
                      <a:pt x="271" y="16"/>
                    </a:lnTo>
                    <a:lnTo>
                      <a:pt x="271" y="16"/>
                    </a:lnTo>
                    <a:lnTo>
                      <a:pt x="275" y="17"/>
                    </a:lnTo>
                    <a:lnTo>
                      <a:pt x="276" y="18"/>
                    </a:lnTo>
                    <a:lnTo>
                      <a:pt x="276" y="20"/>
                    </a:lnTo>
                    <a:lnTo>
                      <a:pt x="298" y="59"/>
                    </a:lnTo>
                    <a:lnTo>
                      <a:pt x="298" y="59"/>
                    </a:lnTo>
                    <a:lnTo>
                      <a:pt x="297" y="60"/>
                    </a:lnTo>
                    <a:lnTo>
                      <a:pt x="297" y="62"/>
                    </a:lnTo>
                    <a:lnTo>
                      <a:pt x="293" y="63"/>
                    </a:lnTo>
                    <a:lnTo>
                      <a:pt x="202" y="63"/>
                    </a:lnTo>
                    <a:lnTo>
                      <a:pt x="202" y="63"/>
                    </a:lnTo>
                    <a:lnTo>
                      <a:pt x="198" y="62"/>
                    </a:lnTo>
                    <a:lnTo>
                      <a:pt x="197" y="60"/>
                    </a:lnTo>
                    <a:lnTo>
                      <a:pt x="197" y="59"/>
                    </a:lnTo>
                    <a:lnTo>
                      <a:pt x="197" y="20"/>
                    </a:lnTo>
                    <a:close/>
                    <a:moveTo>
                      <a:pt x="197" y="78"/>
                    </a:moveTo>
                    <a:lnTo>
                      <a:pt x="197" y="78"/>
                    </a:lnTo>
                    <a:lnTo>
                      <a:pt x="197" y="76"/>
                    </a:lnTo>
                    <a:lnTo>
                      <a:pt x="198" y="75"/>
                    </a:lnTo>
                    <a:lnTo>
                      <a:pt x="202" y="73"/>
                    </a:lnTo>
                    <a:lnTo>
                      <a:pt x="271" y="73"/>
                    </a:lnTo>
                    <a:lnTo>
                      <a:pt x="271" y="73"/>
                    </a:lnTo>
                    <a:lnTo>
                      <a:pt x="275" y="75"/>
                    </a:lnTo>
                    <a:lnTo>
                      <a:pt x="276" y="76"/>
                    </a:lnTo>
                    <a:lnTo>
                      <a:pt x="276" y="78"/>
                    </a:lnTo>
                    <a:lnTo>
                      <a:pt x="298" y="116"/>
                    </a:lnTo>
                    <a:lnTo>
                      <a:pt x="298" y="116"/>
                    </a:lnTo>
                    <a:lnTo>
                      <a:pt x="297" y="118"/>
                    </a:lnTo>
                    <a:lnTo>
                      <a:pt x="297" y="119"/>
                    </a:lnTo>
                    <a:lnTo>
                      <a:pt x="293" y="121"/>
                    </a:lnTo>
                    <a:lnTo>
                      <a:pt x="202" y="121"/>
                    </a:lnTo>
                    <a:lnTo>
                      <a:pt x="202" y="121"/>
                    </a:lnTo>
                    <a:lnTo>
                      <a:pt x="198" y="119"/>
                    </a:lnTo>
                    <a:lnTo>
                      <a:pt x="197" y="118"/>
                    </a:lnTo>
                    <a:lnTo>
                      <a:pt x="197" y="116"/>
                    </a:lnTo>
                    <a:lnTo>
                      <a:pt x="197" y="78"/>
                    </a:lnTo>
                    <a:close/>
                    <a:moveTo>
                      <a:pt x="42" y="20"/>
                    </a:moveTo>
                    <a:lnTo>
                      <a:pt x="42" y="20"/>
                    </a:lnTo>
                    <a:lnTo>
                      <a:pt x="42" y="18"/>
                    </a:lnTo>
                    <a:lnTo>
                      <a:pt x="43" y="17"/>
                    </a:lnTo>
                    <a:lnTo>
                      <a:pt x="46" y="16"/>
                    </a:lnTo>
                    <a:lnTo>
                      <a:pt x="117" y="16"/>
                    </a:lnTo>
                    <a:lnTo>
                      <a:pt x="117" y="16"/>
                    </a:lnTo>
                    <a:lnTo>
                      <a:pt x="120" y="17"/>
                    </a:lnTo>
                    <a:lnTo>
                      <a:pt x="121" y="18"/>
                    </a:lnTo>
                    <a:lnTo>
                      <a:pt x="122" y="20"/>
                    </a:lnTo>
                    <a:lnTo>
                      <a:pt x="143" y="59"/>
                    </a:lnTo>
                    <a:lnTo>
                      <a:pt x="143" y="59"/>
                    </a:lnTo>
                    <a:lnTo>
                      <a:pt x="143" y="60"/>
                    </a:lnTo>
                    <a:lnTo>
                      <a:pt x="142" y="62"/>
                    </a:lnTo>
                    <a:lnTo>
                      <a:pt x="138" y="63"/>
                    </a:lnTo>
                    <a:lnTo>
                      <a:pt x="46" y="63"/>
                    </a:lnTo>
                    <a:lnTo>
                      <a:pt x="46" y="63"/>
                    </a:lnTo>
                    <a:lnTo>
                      <a:pt x="43" y="62"/>
                    </a:lnTo>
                    <a:lnTo>
                      <a:pt x="42" y="60"/>
                    </a:lnTo>
                    <a:lnTo>
                      <a:pt x="42" y="59"/>
                    </a:lnTo>
                    <a:lnTo>
                      <a:pt x="42" y="20"/>
                    </a:lnTo>
                    <a:close/>
                    <a:moveTo>
                      <a:pt x="42" y="78"/>
                    </a:moveTo>
                    <a:lnTo>
                      <a:pt x="42" y="78"/>
                    </a:lnTo>
                    <a:lnTo>
                      <a:pt x="42" y="76"/>
                    </a:lnTo>
                    <a:lnTo>
                      <a:pt x="43" y="75"/>
                    </a:lnTo>
                    <a:lnTo>
                      <a:pt x="46" y="73"/>
                    </a:lnTo>
                    <a:lnTo>
                      <a:pt x="117" y="73"/>
                    </a:lnTo>
                    <a:lnTo>
                      <a:pt x="117" y="73"/>
                    </a:lnTo>
                    <a:lnTo>
                      <a:pt x="120" y="75"/>
                    </a:lnTo>
                    <a:lnTo>
                      <a:pt x="121" y="76"/>
                    </a:lnTo>
                    <a:lnTo>
                      <a:pt x="122" y="78"/>
                    </a:lnTo>
                    <a:lnTo>
                      <a:pt x="143" y="116"/>
                    </a:lnTo>
                    <a:lnTo>
                      <a:pt x="143" y="116"/>
                    </a:lnTo>
                    <a:lnTo>
                      <a:pt x="143" y="118"/>
                    </a:lnTo>
                    <a:lnTo>
                      <a:pt x="142" y="119"/>
                    </a:lnTo>
                    <a:lnTo>
                      <a:pt x="138" y="121"/>
                    </a:lnTo>
                    <a:lnTo>
                      <a:pt x="46" y="121"/>
                    </a:lnTo>
                    <a:lnTo>
                      <a:pt x="46" y="121"/>
                    </a:lnTo>
                    <a:lnTo>
                      <a:pt x="43" y="119"/>
                    </a:lnTo>
                    <a:lnTo>
                      <a:pt x="42" y="118"/>
                    </a:lnTo>
                    <a:lnTo>
                      <a:pt x="42" y="116"/>
                    </a:lnTo>
                    <a:lnTo>
                      <a:pt x="42" y="78"/>
                    </a:lnTo>
                    <a:close/>
                    <a:moveTo>
                      <a:pt x="138" y="178"/>
                    </a:moveTo>
                    <a:lnTo>
                      <a:pt x="46" y="178"/>
                    </a:lnTo>
                    <a:lnTo>
                      <a:pt x="46" y="178"/>
                    </a:lnTo>
                    <a:lnTo>
                      <a:pt x="43" y="176"/>
                    </a:lnTo>
                    <a:lnTo>
                      <a:pt x="42" y="175"/>
                    </a:lnTo>
                    <a:lnTo>
                      <a:pt x="42" y="174"/>
                    </a:lnTo>
                    <a:lnTo>
                      <a:pt x="42" y="136"/>
                    </a:lnTo>
                    <a:lnTo>
                      <a:pt x="42" y="136"/>
                    </a:lnTo>
                    <a:lnTo>
                      <a:pt x="42" y="133"/>
                    </a:lnTo>
                    <a:lnTo>
                      <a:pt x="43" y="132"/>
                    </a:lnTo>
                    <a:lnTo>
                      <a:pt x="46" y="131"/>
                    </a:lnTo>
                    <a:lnTo>
                      <a:pt x="117" y="131"/>
                    </a:lnTo>
                    <a:lnTo>
                      <a:pt x="117" y="131"/>
                    </a:lnTo>
                    <a:lnTo>
                      <a:pt x="120" y="132"/>
                    </a:lnTo>
                    <a:lnTo>
                      <a:pt x="121" y="133"/>
                    </a:lnTo>
                    <a:lnTo>
                      <a:pt x="122" y="136"/>
                    </a:lnTo>
                    <a:lnTo>
                      <a:pt x="143" y="174"/>
                    </a:lnTo>
                    <a:lnTo>
                      <a:pt x="143" y="174"/>
                    </a:lnTo>
                    <a:lnTo>
                      <a:pt x="143" y="175"/>
                    </a:lnTo>
                    <a:lnTo>
                      <a:pt x="142" y="176"/>
                    </a:lnTo>
                    <a:lnTo>
                      <a:pt x="138" y="178"/>
                    </a:lnTo>
                    <a:lnTo>
                      <a:pt x="138" y="178"/>
                    </a:lnTo>
                    <a:close/>
                    <a:moveTo>
                      <a:pt x="165" y="172"/>
                    </a:moveTo>
                    <a:lnTo>
                      <a:pt x="165" y="172"/>
                    </a:lnTo>
                    <a:lnTo>
                      <a:pt x="165" y="172"/>
                    </a:lnTo>
                    <a:lnTo>
                      <a:pt x="164" y="173"/>
                    </a:lnTo>
                    <a:lnTo>
                      <a:pt x="154" y="173"/>
                    </a:lnTo>
                    <a:lnTo>
                      <a:pt x="154" y="173"/>
                    </a:lnTo>
                    <a:lnTo>
                      <a:pt x="153" y="172"/>
                    </a:lnTo>
                    <a:lnTo>
                      <a:pt x="135" y="137"/>
                    </a:lnTo>
                    <a:lnTo>
                      <a:pt x="135" y="137"/>
                    </a:lnTo>
                    <a:lnTo>
                      <a:pt x="135" y="137"/>
                    </a:lnTo>
                    <a:lnTo>
                      <a:pt x="136" y="136"/>
                    </a:lnTo>
                    <a:lnTo>
                      <a:pt x="164" y="136"/>
                    </a:lnTo>
                    <a:lnTo>
                      <a:pt x="164" y="136"/>
                    </a:lnTo>
                    <a:lnTo>
                      <a:pt x="165" y="137"/>
                    </a:lnTo>
                    <a:lnTo>
                      <a:pt x="165" y="138"/>
                    </a:lnTo>
                    <a:lnTo>
                      <a:pt x="165" y="172"/>
                    </a:lnTo>
                    <a:close/>
                    <a:moveTo>
                      <a:pt x="165" y="114"/>
                    </a:moveTo>
                    <a:lnTo>
                      <a:pt x="165" y="114"/>
                    </a:lnTo>
                    <a:lnTo>
                      <a:pt x="165" y="114"/>
                    </a:lnTo>
                    <a:lnTo>
                      <a:pt x="164" y="115"/>
                    </a:lnTo>
                    <a:lnTo>
                      <a:pt x="154" y="115"/>
                    </a:lnTo>
                    <a:lnTo>
                      <a:pt x="154" y="115"/>
                    </a:lnTo>
                    <a:lnTo>
                      <a:pt x="153" y="114"/>
                    </a:lnTo>
                    <a:lnTo>
                      <a:pt x="135" y="79"/>
                    </a:lnTo>
                    <a:lnTo>
                      <a:pt x="135" y="79"/>
                    </a:lnTo>
                    <a:lnTo>
                      <a:pt x="135" y="79"/>
                    </a:lnTo>
                    <a:lnTo>
                      <a:pt x="136" y="78"/>
                    </a:lnTo>
                    <a:lnTo>
                      <a:pt x="164" y="78"/>
                    </a:lnTo>
                    <a:lnTo>
                      <a:pt x="164" y="78"/>
                    </a:lnTo>
                    <a:lnTo>
                      <a:pt x="165" y="79"/>
                    </a:lnTo>
                    <a:lnTo>
                      <a:pt x="165" y="80"/>
                    </a:lnTo>
                    <a:lnTo>
                      <a:pt x="165" y="114"/>
                    </a:lnTo>
                    <a:close/>
                    <a:moveTo>
                      <a:pt x="165" y="56"/>
                    </a:moveTo>
                    <a:lnTo>
                      <a:pt x="165" y="56"/>
                    </a:lnTo>
                    <a:lnTo>
                      <a:pt x="165" y="56"/>
                    </a:lnTo>
                    <a:lnTo>
                      <a:pt x="164" y="58"/>
                    </a:lnTo>
                    <a:lnTo>
                      <a:pt x="154" y="58"/>
                    </a:lnTo>
                    <a:lnTo>
                      <a:pt x="154" y="58"/>
                    </a:lnTo>
                    <a:lnTo>
                      <a:pt x="153" y="56"/>
                    </a:lnTo>
                    <a:lnTo>
                      <a:pt x="135" y="23"/>
                    </a:lnTo>
                    <a:lnTo>
                      <a:pt x="135" y="23"/>
                    </a:lnTo>
                    <a:lnTo>
                      <a:pt x="135" y="21"/>
                    </a:lnTo>
                    <a:lnTo>
                      <a:pt x="136" y="21"/>
                    </a:lnTo>
                    <a:lnTo>
                      <a:pt x="164" y="21"/>
                    </a:lnTo>
                    <a:lnTo>
                      <a:pt x="164" y="21"/>
                    </a:lnTo>
                    <a:lnTo>
                      <a:pt x="165" y="21"/>
                    </a:lnTo>
                    <a:lnTo>
                      <a:pt x="165" y="23"/>
                    </a:lnTo>
                    <a:lnTo>
                      <a:pt x="165" y="56"/>
                    </a:lnTo>
                    <a:close/>
                    <a:moveTo>
                      <a:pt x="293" y="178"/>
                    </a:moveTo>
                    <a:lnTo>
                      <a:pt x="202" y="178"/>
                    </a:lnTo>
                    <a:lnTo>
                      <a:pt x="202" y="178"/>
                    </a:lnTo>
                    <a:lnTo>
                      <a:pt x="198" y="176"/>
                    </a:lnTo>
                    <a:lnTo>
                      <a:pt x="197" y="175"/>
                    </a:lnTo>
                    <a:lnTo>
                      <a:pt x="197" y="174"/>
                    </a:lnTo>
                    <a:lnTo>
                      <a:pt x="197" y="136"/>
                    </a:lnTo>
                    <a:lnTo>
                      <a:pt x="197" y="136"/>
                    </a:lnTo>
                    <a:lnTo>
                      <a:pt x="197" y="133"/>
                    </a:lnTo>
                    <a:lnTo>
                      <a:pt x="198" y="132"/>
                    </a:lnTo>
                    <a:lnTo>
                      <a:pt x="202" y="131"/>
                    </a:lnTo>
                    <a:lnTo>
                      <a:pt x="271" y="131"/>
                    </a:lnTo>
                    <a:lnTo>
                      <a:pt x="271" y="131"/>
                    </a:lnTo>
                    <a:lnTo>
                      <a:pt x="275" y="132"/>
                    </a:lnTo>
                    <a:lnTo>
                      <a:pt x="276" y="133"/>
                    </a:lnTo>
                    <a:lnTo>
                      <a:pt x="276" y="136"/>
                    </a:lnTo>
                    <a:lnTo>
                      <a:pt x="298" y="174"/>
                    </a:lnTo>
                    <a:lnTo>
                      <a:pt x="298" y="174"/>
                    </a:lnTo>
                    <a:lnTo>
                      <a:pt x="297" y="175"/>
                    </a:lnTo>
                    <a:lnTo>
                      <a:pt x="297" y="176"/>
                    </a:lnTo>
                    <a:lnTo>
                      <a:pt x="293" y="178"/>
                    </a:lnTo>
                    <a:lnTo>
                      <a:pt x="293" y="178"/>
                    </a:lnTo>
                    <a:close/>
                    <a:moveTo>
                      <a:pt x="320" y="172"/>
                    </a:moveTo>
                    <a:lnTo>
                      <a:pt x="320" y="172"/>
                    </a:lnTo>
                    <a:lnTo>
                      <a:pt x="319" y="172"/>
                    </a:lnTo>
                    <a:lnTo>
                      <a:pt x="318" y="173"/>
                    </a:lnTo>
                    <a:lnTo>
                      <a:pt x="309" y="173"/>
                    </a:lnTo>
                    <a:lnTo>
                      <a:pt x="309" y="173"/>
                    </a:lnTo>
                    <a:lnTo>
                      <a:pt x="307" y="172"/>
                    </a:lnTo>
                    <a:lnTo>
                      <a:pt x="290" y="137"/>
                    </a:lnTo>
                    <a:lnTo>
                      <a:pt x="290" y="137"/>
                    </a:lnTo>
                    <a:lnTo>
                      <a:pt x="290" y="137"/>
                    </a:lnTo>
                    <a:lnTo>
                      <a:pt x="290" y="136"/>
                    </a:lnTo>
                    <a:lnTo>
                      <a:pt x="318" y="136"/>
                    </a:lnTo>
                    <a:lnTo>
                      <a:pt x="318" y="136"/>
                    </a:lnTo>
                    <a:lnTo>
                      <a:pt x="319" y="137"/>
                    </a:lnTo>
                    <a:lnTo>
                      <a:pt x="320" y="138"/>
                    </a:lnTo>
                    <a:lnTo>
                      <a:pt x="320" y="172"/>
                    </a:lnTo>
                    <a:close/>
                    <a:moveTo>
                      <a:pt x="320" y="114"/>
                    </a:moveTo>
                    <a:lnTo>
                      <a:pt x="320" y="114"/>
                    </a:lnTo>
                    <a:lnTo>
                      <a:pt x="319" y="114"/>
                    </a:lnTo>
                    <a:lnTo>
                      <a:pt x="318" y="115"/>
                    </a:lnTo>
                    <a:lnTo>
                      <a:pt x="309" y="115"/>
                    </a:lnTo>
                    <a:lnTo>
                      <a:pt x="309" y="115"/>
                    </a:lnTo>
                    <a:lnTo>
                      <a:pt x="307" y="114"/>
                    </a:lnTo>
                    <a:lnTo>
                      <a:pt x="290" y="79"/>
                    </a:lnTo>
                    <a:lnTo>
                      <a:pt x="290" y="79"/>
                    </a:lnTo>
                    <a:lnTo>
                      <a:pt x="290" y="79"/>
                    </a:lnTo>
                    <a:lnTo>
                      <a:pt x="290" y="78"/>
                    </a:lnTo>
                    <a:lnTo>
                      <a:pt x="318" y="78"/>
                    </a:lnTo>
                    <a:lnTo>
                      <a:pt x="318" y="78"/>
                    </a:lnTo>
                    <a:lnTo>
                      <a:pt x="319" y="79"/>
                    </a:lnTo>
                    <a:lnTo>
                      <a:pt x="320" y="80"/>
                    </a:lnTo>
                    <a:lnTo>
                      <a:pt x="320" y="114"/>
                    </a:lnTo>
                    <a:close/>
                    <a:moveTo>
                      <a:pt x="320" y="56"/>
                    </a:moveTo>
                    <a:lnTo>
                      <a:pt x="320" y="56"/>
                    </a:lnTo>
                    <a:lnTo>
                      <a:pt x="319" y="56"/>
                    </a:lnTo>
                    <a:lnTo>
                      <a:pt x="318" y="58"/>
                    </a:lnTo>
                    <a:lnTo>
                      <a:pt x="309" y="58"/>
                    </a:lnTo>
                    <a:lnTo>
                      <a:pt x="309" y="58"/>
                    </a:lnTo>
                    <a:lnTo>
                      <a:pt x="307" y="56"/>
                    </a:lnTo>
                    <a:lnTo>
                      <a:pt x="290" y="23"/>
                    </a:lnTo>
                    <a:lnTo>
                      <a:pt x="290" y="23"/>
                    </a:lnTo>
                    <a:lnTo>
                      <a:pt x="290" y="21"/>
                    </a:lnTo>
                    <a:lnTo>
                      <a:pt x="290" y="21"/>
                    </a:lnTo>
                    <a:lnTo>
                      <a:pt x="318" y="21"/>
                    </a:lnTo>
                    <a:lnTo>
                      <a:pt x="318" y="21"/>
                    </a:lnTo>
                    <a:lnTo>
                      <a:pt x="319" y="21"/>
                    </a:lnTo>
                    <a:lnTo>
                      <a:pt x="320" y="23"/>
                    </a:lnTo>
                    <a:lnTo>
                      <a:pt x="320" y="56"/>
                    </a:lnTo>
                    <a:close/>
                    <a:moveTo>
                      <a:pt x="447" y="178"/>
                    </a:moveTo>
                    <a:lnTo>
                      <a:pt x="355" y="178"/>
                    </a:lnTo>
                    <a:lnTo>
                      <a:pt x="355" y="178"/>
                    </a:lnTo>
                    <a:lnTo>
                      <a:pt x="353" y="176"/>
                    </a:lnTo>
                    <a:lnTo>
                      <a:pt x="352" y="175"/>
                    </a:lnTo>
                    <a:lnTo>
                      <a:pt x="351" y="174"/>
                    </a:lnTo>
                    <a:lnTo>
                      <a:pt x="351" y="136"/>
                    </a:lnTo>
                    <a:lnTo>
                      <a:pt x="351" y="136"/>
                    </a:lnTo>
                    <a:lnTo>
                      <a:pt x="352" y="133"/>
                    </a:lnTo>
                    <a:lnTo>
                      <a:pt x="353" y="132"/>
                    </a:lnTo>
                    <a:lnTo>
                      <a:pt x="355" y="131"/>
                    </a:lnTo>
                    <a:lnTo>
                      <a:pt x="426" y="131"/>
                    </a:lnTo>
                    <a:lnTo>
                      <a:pt x="426" y="131"/>
                    </a:lnTo>
                    <a:lnTo>
                      <a:pt x="429" y="132"/>
                    </a:lnTo>
                    <a:lnTo>
                      <a:pt x="430" y="133"/>
                    </a:lnTo>
                    <a:lnTo>
                      <a:pt x="431" y="136"/>
                    </a:lnTo>
                    <a:lnTo>
                      <a:pt x="452" y="174"/>
                    </a:lnTo>
                    <a:lnTo>
                      <a:pt x="452" y="174"/>
                    </a:lnTo>
                    <a:lnTo>
                      <a:pt x="452" y="175"/>
                    </a:lnTo>
                    <a:lnTo>
                      <a:pt x="451" y="176"/>
                    </a:lnTo>
                    <a:lnTo>
                      <a:pt x="447" y="178"/>
                    </a:lnTo>
                    <a:lnTo>
                      <a:pt x="447" y="178"/>
                    </a:lnTo>
                    <a:close/>
                    <a:moveTo>
                      <a:pt x="474" y="172"/>
                    </a:moveTo>
                    <a:lnTo>
                      <a:pt x="474" y="172"/>
                    </a:lnTo>
                    <a:lnTo>
                      <a:pt x="474" y="172"/>
                    </a:lnTo>
                    <a:lnTo>
                      <a:pt x="473" y="173"/>
                    </a:lnTo>
                    <a:lnTo>
                      <a:pt x="464" y="173"/>
                    </a:lnTo>
                    <a:lnTo>
                      <a:pt x="464" y="173"/>
                    </a:lnTo>
                    <a:lnTo>
                      <a:pt x="462" y="172"/>
                    </a:lnTo>
                    <a:lnTo>
                      <a:pt x="444" y="137"/>
                    </a:lnTo>
                    <a:lnTo>
                      <a:pt x="444" y="137"/>
                    </a:lnTo>
                    <a:lnTo>
                      <a:pt x="444" y="137"/>
                    </a:lnTo>
                    <a:lnTo>
                      <a:pt x="445" y="136"/>
                    </a:lnTo>
                    <a:lnTo>
                      <a:pt x="473" y="136"/>
                    </a:lnTo>
                    <a:lnTo>
                      <a:pt x="473" y="136"/>
                    </a:lnTo>
                    <a:lnTo>
                      <a:pt x="474" y="137"/>
                    </a:lnTo>
                    <a:lnTo>
                      <a:pt x="474" y="138"/>
                    </a:lnTo>
                    <a:lnTo>
                      <a:pt x="474" y="172"/>
                    </a:lnTo>
                    <a:close/>
                    <a:moveTo>
                      <a:pt x="474" y="114"/>
                    </a:moveTo>
                    <a:lnTo>
                      <a:pt x="474" y="114"/>
                    </a:lnTo>
                    <a:lnTo>
                      <a:pt x="474" y="114"/>
                    </a:lnTo>
                    <a:lnTo>
                      <a:pt x="473" y="115"/>
                    </a:lnTo>
                    <a:lnTo>
                      <a:pt x="464" y="115"/>
                    </a:lnTo>
                    <a:lnTo>
                      <a:pt x="464" y="115"/>
                    </a:lnTo>
                    <a:lnTo>
                      <a:pt x="462" y="114"/>
                    </a:lnTo>
                    <a:lnTo>
                      <a:pt x="444" y="79"/>
                    </a:lnTo>
                    <a:lnTo>
                      <a:pt x="444" y="79"/>
                    </a:lnTo>
                    <a:lnTo>
                      <a:pt x="444" y="79"/>
                    </a:lnTo>
                    <a:lnTo>
                      <a:pt x="445" y="78"/>
                    </a:lnTo>
                    <a:lnTo>
                      <a:pt x="473" y="78"/>
                    </a:lnTo>
                    <a:lnTo>
                      <a:pt x="473" y="78"/>
                    </a:lnTo>
                    <a:lnTo>
                      <a:pt x="474" y="79"/>
                    </a:lnTo>
                    <a:lnTo>
                      <a:pt x="474" y="80"/>
                    </a:lnTo>
                    <a:lnTo>
                      <a:pt x="474" y="114"/>
                    </a:lnTo>
                    <a:close/>
                    <a:moveTo>
                      <a:pt x="474" y="56"/>
                    </a:moveTo>
                    <a:lnTo>
                      <a:pt x="474" y="56"/>
                    </a:lnTo>
                    <a:lnTo>
                      <a:pt x="474" y="56"/>
                    </a:lnTo>
                    <a:lnTo>
                      <a:pt x="473" y="58"/>
                    </a:lnTo>
                    <a:lnTo>
                      <a:pt x="464" y="58"/>
                    </a:lnTo>
                    <a:lnTo>
                      <a:pt x="464" y="58"/>
                    </a:lnTo>
                    <a:lnTo>
                      <a:pt x="462" y="56"/>
                    </a:lnTo>
                    <a:lnTo>
                      <a:pt x="444" y="23"/>
                    </a:lnTo>
                    <a:lnTo>
                      <a:pt x="444" y="23"/>
                    </a:lnTo>
                    <a:lnTo>
                      <a:pt x="444" y="21"/>
                    </a:lnTo>
                    <a:lnTo>
                      <a:pt x="445" y="21"/>
                    </a:lnTo>
                    <a:lnTo>
                      <a:pt x="473" y="21"/>
                    </a:lnTo>
                    <a:lnTo>
                      <a:pt x="473" y="21"/>
                    </a:lnTo>
                    <a:lnTo>
                      <a:pt x="474" y="21"/>
                    </a:lnTo>
                    <a:lnTo>
                      <a:pt x="474" y="23"/>
                    </a:lnTo>
                    <a:lnTo>
                      <a:pt x="474" y="56"/>
                    </a:lnTo>
                    <a:close/>
                    <a:moveTo>
                      <a:pt x="602" y="178"/>
                    </a:moveTo>
                    <a:lnTo>
                      <a:pt x="511" y="178"/>
                    </a:lnTo>
                    <a:lnTo>
                      <a:pt x="511" y="178"/>
                    </a:lnTo>
                    <a:lnTo>
                      <a:pt x="507" y="176"/>
                    </a:lnTo>
                    <a:lnTo>
                      <a:pt x="506" y="175"/>
                    </a:lnTo>
                    <a:lnTo>
                      <a:pt x="506" y="174"/>
                    </a:lnTo>
                    <a:lnTo>
                      <a:pt x="506" y="136"/>
                    </a:lnTo>
                    <a:lnTo>
                      <a:pt x="506" y="136"/>
                    </a:lnTo>
                    <a:lnTo>
                      <a:pt x="506" y="133"/>
                    </a:lnTo>
                    <a:lnTo>
                      <a:pt x="507" y="132"/>
                    </a:lnTo>
                    <a:lnTo>
                      <a:pt x="511" y="131"/>
                    </a:lnTo>
                    <a:lnTo>
                      <a:pt x="581" y="131"/>
                    </a:lnTo>
                    <a:lnTo>
                      <a:pt x="581" y="131"/>
                    </a:lnTo>
                    <a:lnTo>
                      <a:pt x="584" y="132"/>
                    </a:lnTo>
                    <a:lnTo>
                      <a:pt x="585" y="133"/>
                    </a:lnTo>
                    <a:lnTo>
                      <a:pt x="586" y="136"/>
                    </a:lnTo>
                    <a:lnTo>
                      <a:pt x="607" y="174"/>
                    </a:lnTo>
                    <a:lnTo>
                      <a:pt x="607" y="174"/>
                    </a:lnTo>
                    <a:lnTo>
                      <a:pt x="607" y="175"/>
                    </a:lnTo>
                    <a:lnTo>
                      <a:pt x="606" y="176"/>
                    </a:lnTo>
                    <a:lnTo>
                      <a:pt x="602" y="178"/>
                    </a:lnTo>
                    <a:lnTo>
                      <a:pt x="602" y="178"/>
                    </a:lnTo>
                    <a:close/>
                    <a:moveTo>
                      <a:pt x="629" y="172"/>
                    </a:moveTo>
                    <a:lnTo>
                      <a:pt x="629" y="172"/>
                    </a:lnTo>
                    <a:lnTo>
                      <a:pt x="629" y="172"/>
                    </a:lnTo>
                    <a:lnTo>
                      <a:pt x="628" y="173"/>
                    </a:lnTo>
                    <a:lnTo>
                      <a:pt x="618" y="173"/>
                    </a:lnTo>
                    <a:lnTo>
                      <a:pt x="618" y="173"/>
                    </a:lnTo>
                    <a:lnTo>
                      <a:pt x="617" y="172"/>
                    </a:lnTo>
                    <a:lnTo>
                      <a:pt x="599" y="137"/>
                    </a:lnTo>
                    <a:lnTo>
                      <a:pt x="599" y="137"/>
                    </a:lnTo>
                    <a:lnTo>
                      <a:pt x="599" y="137"/>
                    </a:lnTo>
                    <a:lnTo>
                      <a:pt x="600" y="136"/>
                    </a:lnTo>
                    <a:lnTo>
                      <a:pt x="628" y="136"/>
                    </a:lnTo>
                    <a:lnTo>
                      <a:pt x="628" y="136"/>
                    </a:lnTo>
                    <a:lnTo>
                      <a:pt x="629" y="137"/>
                    </a:lnTo>
                    <a:lnTo>
                      <a:pt x="629" y="138"/>
                    </a:lnTo>
                    <a:lnTo>
                      <a:pt x="629" y="172"/>
                    </a:lnTo>
                    <a:close/>
                    <a:moveTo>
                      <a:pt x="629" y="114"/>
                    </a:moveTo>
                    <a:lnTo>
                      <a:pt x="629" y="114"/>
                    </a:lnTo>
                    <a:lnTo>
                      <a:pt x="629" y="114"/>
                    </a:lnTo>
                    <a:lnTo>
                      <a:pt x="628" y="115"/>
                    </a:lnTo>
                    <a:lnTo>
                      <a:pt x="618" y="115"/>
                    </a:lnTo>
                    <a:lnTo>
                      <a:pt x="618" y="115"/>
                    </a:lnTo>
                    <a:lnTo>
                      <a:pt x="617" y="114"/>
                    </a:lnTo>
                    <a:lnTo>
                      <a:pt x="599" y="79"/>
                    </a:lnTo>
                    <a:lnTo>
                      <a:pt x="599" y="79"/>
                    </a:lnTo>
                    <a:lnTo>
                      <a:pt x="599" y="79"/>
                    </a:lnTo>
                    <a:lnTo>
                      <a:pt x="600" y="78"/>
                    </a:lnTo>
                    <a:lnTo>
                      <a:pt x="628" y="78"/>
                    </a:lnTo>
                    <a:lnTo>
                      <a:pt x="628" y="78"/>
                    </a:lnTo>
                    <a:lnTo>
                      <a:pt x="629" y="79"/>
                    </a:lnTo>
                    <a:lnTo>
                      <a:pt x="629" y="80"/>
                    </a:lnTo>
                    <a:lnTo>
                      <a:pt x="629" y="114"/>
                    </a:lnTo>
                    <a:close/>
                    <a:moveTo>
                      <a:pt x="629" y="56"/>
                    </a:moveTo>
                    <a:lnTo>
                      <a:pt x="629" y="56"/>
                    </a:lnTo>
                    <a:lnTo>
                      <a:pt x="629" y="56"/>
                    </a:lnTo>
                    <a:lnTo>
                      <a:pt x="628" y="58"/>
                    </a:lnTo>
                    <a:lnTo>
                      <a:pt x="618" y="58"/>
                    </a:lnTo>
                    <a:lnTo>
                      <a:pt x="618" y="58"/>
                    </a:lnTo>
                    <a:lnTo>
                      <a:pt x="617" y="56"/>
                    </a:lnTo>
                    <a:lnTo>
                      <a:pt x="599" y="23"/>
                    </a:lnTo>
                    <a:lnTo>
                      <a:pt x="599" y="23"/>
                    </a:lnTo>
                    <a:lnTo>
                      <a:pt x="599" y="21"/>
                    </a:lnTo>
                    <a:lnTo>
                      <a:pt x="600" y="21"/>
                    </a:lnTo>
                    <a:lnTo>
                      <a:pt x="628" y="21"/>
                    </a:lnTo>
                    <a:lnTo>
                      <a:pt x="628" y="21"/>
                    </a:lnTo>
                    <a:lnTo>
                      <a:pt x="629" y="21"/>
                    </a:lnTo>
                    <a:lnTo>
                      <a:pt x="629" y="23"/>
                    </a:lnTo>
                    <a:lnTo>
                      <a:pt x="629" y="56"/>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grpSp>
        <p:cxnSp>
          <p:nvCxnSpPr>
            <p:cNvPr id="885" name="直接箭头连接符 329"/>
            <p:cNvCxnSpPr>
              <a:stCxn id="887" idx="1"/>
              <a:endCxn id="875" idx="3"/>
            </p:cNvCxnSpPr>
            <p:nvPr/>
          </p:nvCxnSpPr>
          <p:spPr bwMode="auto">
            <a:xfrm rot="10800000">
              <a:off x="3978134" y="4285552"/>
              <a:ext cx="426042" cy="555883"/>
            </a:xfrm>
            <a:prstGeom prst="bentConnector3">
              <a:avLst>
                <a:gd name="adj1" fmla="val 50000"/>
              </a:avLst>
            </a:prstGeom>
            <a:noFill/>
            <a:ln w="9525" cap="flat" cmpd="sng" algn="ctr">
              <a:solidFill>
                <a:schemeClr val="tx1">
                  <a:lumMod val="50000"/>
                  <a:lumOff val="50000"/>
                </a:schemeClr>
              </a:solidFill>
              <a:prstDash val="solid"/>
              <a:round/>
              <a:headEnd type="none" w="sm" len="sm"/>
              <a:tailEnd type="none" w="med" len="lg"/>
            </a:ln>
            <a:effectLst/>
          </p:spPr>
        </p:cxnSp>
        <p:cxnSp>
          <p:nvCxnSpPr>
            <p:cNvPr id="886" name="直接箭头连接符 329"/>
            <p:cNvCxnSpPr>
              <a:stCxn id="887" idx="3"/>
              <a:endCxn id="877" idx="1"/>
            </p:cNvCxnSpPr>
            <p:nvPr/>
          </p:nvCxnSpPr>
          <p:spPr bwMode="auto">
            <a:xfrm flipV="1">
              <a:off x="6628782" y="4618556"/>
              <a:ext cx="512297" cy="222878"/>
            </a:xfrm>
            <a:prstGeom prst="bentConnector3">
              <a:avLst>
                <a:gd name="adj1" fmla="val 50000"/>
              </a:avLst>
            </a:prstGeom>
            <a:noFill/>
            <a:ln w="9525" cap="flat" cmpd="sng" algn="ctr">
              <a:solidFill>
                <a:schemeClr val="tx1">
                  <a:lumMod val="50000"/>
                  <a:lumOff val="50000"/>
                </a:schemeClr>
              </a:solidFill>
              <a:prstDash val="solid"/>
              <a:round/>
              <a:headEnd type="none" w="sm" len="sm"/>
              <a:tailEnd type="none" w="med" len="lg"/>
            </a:ln>
            <a:effectLst/>
          </p:spPr>
        </p:cxnSp>
      </p:grpSp>
      <p:grpSp>
        <p:nvGrpSpPr>
          <p:cNvPr id="616" name="组合 256"/>
          <p:cNvGrpSpPr/>
          <p:nvPr/>
        </p:nvGrpSpPr>
        <p:grpSpPr>
          <a:xfrm>
            <a:off x="6856869" y="4028340"/>
            <a:ext cx="1281769" cy="1004795"/>
            <a:chOff x="7141081" y="3393865"/>
            <a:chExt cx="1492742" cy="1211631"/>
          </a:xfrm>
        </p:grpSpPr>
        <p:sp>
          <p:nvSpPr>
            <p:cNvPr id="876" name="椭圆 875"/>
            <p:cNvSpPr/>
            <p:nvPr/>
          </p:nvSpPr>
          <p:spPr bwMode="auto">
            <a:xfrm>
              <a:off x="7141081" y="3477200"/>
              <a:ext cx="1492742" cy="1128296"/>
            </a:xfrm>
            <a:prstGeom prst="ellipse">
              <a:avLst/>
            </a:prstGeom>
            <a:solidFill>
              <a:schemeClr val="bg1">
                <a:lumMod val="7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endParaRPr lang="zh-CN" altLang="en-US" dirty="0" smtClean="0">
                <a:solidFill>
                  <a:srgbClr val="000000"/>
                </a:solidFill>
                <a:latin typeface="Arial" charset="0"/>
              </a:endParaRPr>
            </a:p>
          </p:txBody>
        </p:sp>
        <p:pic>
          <p:nvPicPr>
            <p:cNvPr id="877" name="Picture 60" descr="Database blue"/>
            <p:cNvPicPr>
              <a:picLocks noChangeAspect="1" noChangeArrowheads="1"/>
            </p:cNvPicPr>
            <p:nvPr/>
          </p:nvPicPr>
          <p:blipFill>
            <a:blip r:embed="rId3" cstate="print"/>
            <a:srcRect/>
            <a:stretch>
              <a:fillRect/>
            </a:stretch>
          </p:blipFill>
          <p:spPr bwMode="auto">
            <a:xfrm>
              <a:off x="7141081" y="4235082"/>
              <a:ext cx="320974" cy="195208"/>
            </a:xfrm>
            <a:prstGeom prst="rect">
              <a:avLst/>
            </a:prstGeom>
            <a:noFill/>
            <a:ln w="9525">
              <a:noFill/>
              <a:miter lim="800000"/>
              <a:headEnd/>
              <a:tailEnd/>
            </a:ln>
          </p:spPr>
        </p:pic>
        <p:pic>
          <p:nvPicPr>
            <p:cNvPr id="878" name="Picture 60" descr="Database blue"/>
            <p:cNvPicPr>
              <a:picLocks noChangeAspect="1" noChangeArrowheads="1"/>
            </p:cNvPicPr>
            <p:nvPr/>
          </p:nvPicPr>
          <p:blipFill>
            <a:blip r:embed="rId3" cstate="print"/>
            <a:srcRect/>
            <a:stretch>
              <a:fillRect/>
            </a:stretch>
          </p:blipFill>
          <p:spPr bwMode="auto">
            <a:xfrm>
              <a:off x="8312849" y="4235082"/>
              <a:ext cx="320974" cy="195208"/>
            </a:xfrm>
            <a:prstGeom prst="rect">
              <a:avLst/>
            </a:prstGeom>
            <a:noFill/>
            <a:ln w="9525">
              <a:noFill/>
              <a:miter lim="800000"/>
              <a:headEnd/>
              <a:tailEnd/>
            </a:ln>
          </p:spPr>
        </p:pic>
        <p:pic>
          <p:nvPicPr>
            <p:cNvPr id="879" name="Picture 60" descr="Database blue"/>
            <p:cNvPicPr>
              <a:picLocks noChangeAspect="1" noChangeArrowheads="1"/>
            </p:cNvPicPr>
            <p:nvPr/>
          </p:nvPicPr>
          <p:blipFill>
            <a:blip r:embed="rId3" cstate="print"/>
            <a:srcRect/>
            <a:stretch>
              <a:fillRect/>
            </a:stretch>
          </p:blipFill>
          <p:spPr bwMode="auto">
            <a:xfrm>
              <a:off x="7726965" y="3393865"/>
              <a:ext cx="320974" cy="195208"/>
            </a:xfrm>
            <a:prstGeom prst="rect">
              <a:avLst/>
            </a:prstGeom>
            <a:noFill/>
            <a:ln w="9525">
              <a:noFill/>
              <a:miter lim="800000"/>
              <a:headEnd/>
              <a:tailEnd/>
            </a:ln>
          </p:spPr>
        </p:pic>
      </p:grpSp>
      <p:grpSp>
        <p:nvGrpSpPr>
          <p:cNvPr id="617" name="组合 255"/>
          <p:cNvGrpSpPr/>
          <p:nvPr/>
        </p:nvGrpSpPr>
        <p:grpSpPr>
          <a:xfrm>
            <a:off x="3006494" y="4070323"/>
            <a:ext cx="1134459" cy="920829"/>
            <a:chOff x="2656949" y="3609198"/>
            <a:chExt cx="1321185" cy="1110380"/>
          </a:xfrm>
        </p:grpSpPr>
        <p:sp>
          <p:nvSpPr>
            <p:cNvPr id="872" name="椭圆 871"/>
            <p:cNvSpPr/>
            <p:nvPr/>
          </p:nvSpPr>
          <p:spPr bwMode="auto">
            <a:xfrm>
              <a:off x="2715268" y="3609198"/>
              <a:ext cx="1149312" cy="1110380"/>
            </a:xfrm>
            <a:prstGeom prst="ellipse">
              <a:avLst/>
            </a:prstGeom>
            <a:solidFill>
              <a:schemeClr val="bg1">
                <a:lumMod val="7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endParaRPr lang="zh-CN" altLang="en-US" dirty="0" smtClean="0">
                <a:solidFill>
                  <a:srgbClr val="000000"/>
                </a:solidFill>
                <a:latin typeface="Arial" charset="0"/>
              </a:endParaRPr>
            </a:p>
          </p:txBody>
        </p:sp>
        <p:pic>
          <p:nvPicPr>
            <p:cNvPr id="873" name="Picture 60" descr="Database blue"/>
            <p:cNvPicPr>
              <a:picLocks noChangeAspect="1" noChangeArrowheads="1"/>
            </p:cNvPicPr>
            <p:nvPr/>
          </p:nvPicPr>
          <p:blipFill>
            <a:blip r:embed="rId3" cstate="print"/>
            <a:srcRect/>
            <a:stretch>
              <a:fillRect/>
            </a:stretch>
          </p:blipFill>
          <p:spPr bwMode="auto">
            <a:xfrm>
              <a:off x="2656949" y="3711835"/>
              <a:ext cx="320974" cy="195208"/>
            </a:xfrm>
            <a:prstGeom prst="rect">
              <a:avLst/>
            </a:prstGeom>
            <a:noFill/>
            <a:ln w="9525">
              <a:noFill/>
              <a:miter lim="800000"/>
              <a:headEnd/>
              <a:tailEnd/>
            </a:ln>
          </p:spPr>
        </p:pic>
        <p:pic>
          <p:nvPicPr>
            <p:cNvPr id="874" name="Picture 60" descr="Database blue"/>
            <p:cNvPicPr>
              <a:picLocks noChangeAspect="1" noChangeArrowheads="1"/>
            </p:cNvPicPr>
            <p:nvPr/>
          </p:nvPicPr>
          <p:blipFill>
            <a:blip r:embed="rId3" cstate="print"/>
            <a:srcRect/>
            <a:stretch>
              <a:fillRect/>
            </a:stretch>
          </p:blipFill>
          <p:spPr bwMode="auto">
            <a:xfrm>
              <a:off x="2656949" y="4413502"/>
              <a:ext cx="320974" cy="195208"/>
            </a:xfrm>
            <a:prstGeom prst="rect">
              <a:avLst/>
            </a:prstGeom>
            <a:noFill/>
            <a:ln w="9525">
              <a:noFill/>
              <a:miter lim="800000"/>
              <a:headEnd/>
              <a:tailEnd/>
            </a:ln>
          </p:spPr>
        </p:pic>
        <p:pic>
          <p:nvPicPr>
            <p:cNvPr id="875" name="Picture 60" descr="Database blue"/>
            <p:cNvPicPr>
              <a:picLocks noChangeAspect="1" noChangeArrowheads="1"/>
            </p:cNvPicPr>
            <p:nvPr/>
          </p:nvPicPr>
          <p:blipFill>
            <a:blip r:embed="rId3" cstate="print"/>
            <a:srcRect/>
            <a:stretch>
              <a:fillRect/>
            </a:stretch>
          </p:blipFill>
          <p:spPr bwMode="auto">
            <a:xfrm>
              <a:off x="3657160" y="4066784"/>
              <a:ext cx="320974" cy="195208"/>
            </a:xfrm>
            <a:prstGeom prst="rect">
              <a:avLst/>
            </a:prstGeom>
            <a:noFill/>
            <a:ln w="9525">
              <a:noFill/>
              <a:miter lim="800000"/>
              <a:headEnd/>
              <a:tailEnd/>
            </a:ln>
          </p:spPr>
        </p:pic>
      </p:grpSp>
      <p:pic>
        <p:nvPicPr>
          <p:cNvPr id="618" name="Picture 164" descr="송전탑"/>
          <p:cNvPicPr>
            <a:picLocks noChangeAspect="1" noChangeArrowheads="1"/>
          </p:cNvPicPr>
          <p:nvPr/>
        </p:nvPicPr>
        <p:blipFill>
          <a:blip r:embed="rId4" cstate="print"/>
          <a:srcRect/>
          <a:stretch>
            <a:fillRect/>
          </a:stretch>
        </p:blipFill>
        <p:spPr bwMode="auto">
          <a:xfrm>
            <a:off x="841591" y="4454898"/>
            <a:ext cx="333382" cy="416393"/>
          </a:xfrm>
          <a:prstGeom prst="rect">
            <a:avLst/>
          </a:prstGeom>
          <a:noFill/>
        </p:spPr>
      </p:pic>
      <p:pic>
        <p:nvPicPr>
          <p:cNvPr id="619" name="Picture 164" descr="송전탑"/>
          <p:cNvPicPr>
            <a:picLocks noChangeAspect="1" noChangeArrowheads="1"/>
          </p:cNvPicPr>
          <p:nvPr/>
        </p:nvPicPr>
        <p:blipFill>
          <a:blip r:embed="rId4" cstate="print"/>
          <a:srcRect/>
          <a:stretch>
            <a:fillRect/>
          </a:stretch>
        </p:blipFill>
        <p:spPr bwMode="auto">
          <a:xfrm>
            <a:off x="841591" y="5796873"/>
            <a:ext cx="333382" cy="416393"/>
          </a:xfrm>
          <a:prstGeom prst="rect">
            <a:avLst/>
          </a:prstGeom>
          <a:noFill/>
        </p:spPr>
      </p:pic>
      <p:grpSp>
        <p:nvGrpSpPr>
          <p:cNvPr id="620" name="组合 154"/>
          <p:cNvGrpSpPr/>
          <p:nvPr/>
        </p:nvGrpSpPr>
        <p:grpSpPr>
          <a:xfrm>
            <a:off x="738591" y="4728826"/>
            <a:ext cx="465770" cy="183840"/>
            <a:chOff x="4122409" y="6028448"/>
            <a:chExt cx="542433" cy="221682"/>
          </a:xfrm>
        </p:grpSpPr>
        <p:pic>
          <p:nvPicPr>
            <p:cNvPr id="870" name="Picture 157" descr="media_gateway"/>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22409" y="6028448"/>
              <a:ext cx="542433" cy="221682"/>
            </a:xfrm>
            <a:prstGeom prst="rect">
              <a:avLst/>
            </a:prstGeom>
            <a:noFill/>
          </p:spPr>
        </p:pic>
        <p:sp>
          <p:nvSpPr>
            <p:cNvPr id="871" name="矩形 870"/>
            <p:cNvSpPr/>
            <p:nvPr/>
          </p:nvSpPr>
          <p:spPr bwMode="auto">
            <a:xfrm>
              <a:off x="4437491" y="6053401"/>
              <a:ext cx="141215" cy="97311"/>
            </a:xfrm>
            <a:prstGeom prst="rect">
              <a:avLst/>
            </a:prstGeom>
            <a:no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32315" eaLnBrk="0" hangingPunct="0"/>
              <a:endParaRPr lang="zh-CN" altLang="en-US" sz="1200" dirty="0" smtClean="0">
                <a:solidFill>
                  <a:srgbClr val="000000"/>
                </a:solidFill>
                <a:latin typeface="FrutigerNext LT Regular" pitchFamily="34" charset="0"/>
                <a:ea typeface="ＭＳ Ｐゴシック" pitchFamily="34" charset="-128"/>
              </a:endParaRPr>
            </a:p>
          </p:txBody>
        </p:sp>
      </p:grpSp>
      <p:grpSp>
        <p:nvGrpSpPr>
          <p:cNvPr id="621" name="组合 151"/>
          <p:cNvGrpSpPr/>
          <p:nvPr/>
        </p:nvGrpSpPr>
        <p:grpSpPr>
          <a:xfrm>
            <a:off x="862734" y="5122471"/>
            <a:ext cx="291093" cy="138261"/>
            <a:chOff x="4954269" y="5972568"/>
            <a:chExt cx="339006" cy="166721"/>
          </a:xfrm>
        </p:grpSpPr>
        <p:pic>
          <p:nvPicPr>
            <p:cNvPr id="868" name="Picture 151" descr="j0398531"/>
            <p:cNvPicPr>
              <a:picLocks noChangeAspect="1" noChangeArrowheads="1"/>
            </p:cNvPicPr>
            <p:nvPr/>
          </p:nvPicPr>
          <p:blipFill>
            <a:blip r:embed="rId6" cstate="print"/>
            <a:srcRect/>
            <a:stretch>
              <a:fillRect/>
            </a:stretch>
          </p:blipFill>
          <p:spPr bwMode="auto">
            <a:xfrm>
              <a:off x="4954269" y="5972568"/>
              <a:ext cx="339006" cy="166721"/>
            </a:xfrm>
            <a:prstGeom prst="rect">
              <a:avLst/>
            </a:prstGeom>
            <a:noFill/>
          </p:spPr>
        </p:pic>
        <p:sp>
          <p:nvSpPr>
            <p:cNvPr id="869" name="矩形 868"/>
            <p:cNvSpPr/>
            <p:nvPr/>
          </p:nvSpPr>
          <p:spPr bwMode="auto">
            <a:xfrm>
              <a:off x="5053164" y="6037114"/>
              <a:ext cx="141215" cy="97311"/>
            </a:xfrm>
            <a:prstGeom prst="rect">
              <a:avLst/>
            </a:prstGeom>
            <a:no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32315" eaLnBrk="0" hangingPunct="0"/>
              <a:endParaRPr lang="zh-CN" altLang="en-US" sz="1200" dirty="0" smtClean="0">
                <a:solidFill>
                  <a:srgbClr val="000000"/>
                </a:solidFill>
                <a:latin typeface="FrutigerNext LT Regular" pitchFamily="34" charset="0"/>
                <a:ea typeface="ＭＳ Ｐゴシック" pitchFamily="34" charset="-128"/>
              </a:endParaRPr>
            </a:p>
          </p:txBody>
        </p:sp>
      </p:grpSp>
      <p:grpSp>
        <p:nvGrpSpPr>
          <p:cNvPr id="622" name="组合 152"/>
          <p:cNvGrpSpPr/>
          <p:nvPr/>
        </p:nvGrpSpPr>
        <p:grpSpPr>
          <a:xfrm>
            <a:off x="862734" y="5472905"/>
            <a:ext cx="291093" cy="138261"/>
            <a:chOff x="5584609" y="5950203"/>
            <a:chExt cx="339006" cy="166721"/>
          </a:xfrm>
        </p:grpSpPr>
        <p:pic>
          <p:nvPicPr>
            <p:cNvPr id="866" name="Picture 151" descr="j0398531"/>
            <p:cNvPicPr>
              <a:picLocks noChangeAspect="1" noChangeArrowheads="1"/>
            </p:cNvPicPr>
            <p:nvPr/>
          </p:nvPicPr>
          <p:blipFill>
            <a:blip r:embed="rId6" cstate="print"/>
            <a:srcRect/>
            <a:stretch>
              <a:fillRect/>
            </a:stretch>
          </p:blipFill>
          <p:spPr bwMode="auto">
            <a:xfrm>
              <a:off x="5584609" y="5950203"/>
              <a:ext cx="339006" cy="166721"/>
            </a:xfrm>
            <a:prstGeom prst="rect">
              <a:avLst/>
            </a:prstGeom>
            <a:noFill/>
          </p:spPr>
        </p:pic>
        <p:sp>
          <p:nvSpPr>
            <p:cNvPr id="867" name="矩形 866"/>
            <p:cNvSpPr/>
            <p:nvPr/>
          </p:nvSpPr>
          <p:spPr bwMode="auto">
            <a:xfrm>
              <a:off x="5683504" y="6004736"/>
              <a:ext cx="141215" cy="97311"/>
            </a:xfrm>
            <a:prstGeom prst="rect">
              <a:avLst/>
            </a:prstGeom>
            <a:no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32315" eaLnBrk="0" hangingPunct="0"/>
              <a:endParaRPr lang="zh-CN" altLang="en-US" sz="1200" dirty="0" smtClean="0">
                <a:solidFill>
                  <a:srgbClr val="000000"/>
                </a:solidFill>
                <a:latin typeface="FrutigerNext LT Regular" pitchFamily="34" charset="0"/>
                <a:ea typeface="ＭＳ Ｐゴシック" pitchFamily="34" charset="-128"/>
              </a:endParaRPr>
            </a:p>
          </p:txBody>
        </p:sp>
      </p:grpSp>
      <p:grpSp>
        <p:nvGrpSpPr>
          <p:cNvPr id="623" name="组合 153"/>
          <p:cNvGrpSpPr/>
          <p:nvPr/>
        </p:nvGrpSpPr>
        <p:grpSpPr>
          <a:xfrm>
            <a:off x="750860" y="6079241"/>
            <a:ext cx="465770" cy="183840"/>
            <a:chOff x="6239230" y="5977676"/>
            <a:chExt cx="542433" cy="221682"/>
          </a:xfrm>
        </p:grpSpPr>
        <p:pic>
          <p:nvPicPr>
            <p:cNvPr id="864" name="Picture 157" descr="media_gateway"/>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239230" y="5977676"/>
              <a:ext cx="542433" cy="221682"/>
            </a:xfrm>
            <a:prstGeom prst="rect">
              <a:avLst/>
            </a:prstGeom>
            <a:noFill/>
          </p:spPr>
        </p:pic>
        <p:sp>
          <p:nvSpPr>
            <p:cNvPr id="865" name="矩形 864"/>
            <p:cNvSpPr/>
            <p:nvPr/>
          </p:nvSpPr>
          <p:spPr bwMode="auto">
            <a:xfrm>
              <a:off x="6340060" y="6014479"/>
              <a:ext cx="141215" cy="97311"/>
            </a:xfrm>
            <a:prstGeom prst="rect">
              <a:avLst/>
            </a:prstGeom>
            <a:no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32315" eaLnBrk="0" hangingPunct="0"/>
              <a:endParaRPr lang="zh-CN" altLang="en-US" sz="1200" dirty="0" smtClean="0">
                <a:solidFill>
                  <a:srgbClr val="000000"/>
                </a:solidFill>
                <a:latin typeface="FrutigerNext LT Regular" pitchFamily="34" charset="0"/>
                <a:ea typeface="ＭＳ Ｐゴシック" pitchFamily="34" charset="-128"/>
              </a:endParaRPr>
            </a:p>
          </p:txBody>
        </p:sp>
      </p:grpSp>
      <p:grpSp>
        <p:nvGrpSpPr>
          <p:cNvPr id="624" name="组合 389"/>
          <p:cNvGrpSpPr/>
          <p:nvPr/>
        </p:nvGrpSpPr>
        <p:grpSpPr>
          <a:xfrm>
            <a:off x="1593566" y="4916379"/>
            <a:ext cx="1585687" cy="933950"/>
            <a:chOff x="1011464" y="4750577"/>
            <a:chExt cx="1846684" cy="1126202"/>
          </a:xfrm>
        </p:grpSpPr>
        <p:grpSp>
          <p:nvGrpSpPr>
            <p:cNvPr id="852" name="组合 342"/>
            <p:cNvGrpSpPr/>
            <p:nvPr/>
          </p:nvGrpSpPr>
          <p:grpSpPr>
            <a:xfrm>
              <a:off x="1011464" y="4750577"/>
              <a:ext cx="1846684" cy="1126202"/>
              <a:chOff x="1011464" y="4750577"/>
              <a:chExt cx="1846684" cy="1126202"/>
            </a:xfrm>
          </p:grpSpPr>
          <p:pic>
            <p:nvPicPr>
              <p:cNvPr id="854" name="Picture 27" descr="ICON_Cloud_Q308"/>
              <p:cNvPicPr>
                <a:picLocks noChangeAspect="1" noChangeArrowheads="1"/>
              </p:cNvPicPr>
              <p:nvPr/>
            </p:nvPicPr>
            <p:blipFill>
              <a:blip r:embed="rId2" cstate="print"/>
              <a:srcRect/>
              <a:stretch>
                <a:fillRect/>
              </a:stretch>
            </p:blipFill>
            <p:spPr bwMode="auto">
              <a:xfrm>
                <a:off x="1011464" y="4750577"/>
                <a:ext cx="1846684" cy="1126202"/>
              </a:xfrm>
              <a:prstGeom prst="rect">
                <a:avLst/>
              </a:prstGeom>
              <a:noFill/>
              <a:ln w="9525">
                <a:noFill/>
                <a:miter lim="800000"/>
                <a:headEnd/>
                <a:tailEnd/>
              </a:ln>
            </p:spPr>
          </p:pic>
          <p:sp>
            <p:nvSpPr>
              <p:cNvPr id="855" name="圆角矩形 854"/>
              <p:cNvSpPr/>
              <p:nvPr/>
            </p:nvSpPr>
            <p:spPr bwMode="auto">
              <a:xfrm>
                <a:off x="1306163" y="5534700"/>
                <a:ext cx="1332594" cy="173691"/>
              </a:xfrm>
              <a:prstGeom prst="roundRect">
                <a:avLst>
                  <a:gd name="adj" fmla="val 0"/>
                </a:avLst>
              </a:prstGeom>
              <a:solidFill>
                <a:schemeClr val="bg1">
                  <a:lumMod val="65000"/>
                </a:schemeClr>
              </a:solidFill>
              <a:ln w="9525" cap="flat" cmpd="sng" algn="ctr">
                <a:solidFill>
                  <a:schemeClr val="bg1"/>
                </a:solidFill>
                <a:prstDash val="solid"/>
                <a:round/>
                <a:headEnd type="none" w="med" len="med"/>
                <a:tailEnd type="none" w="med" len="med"/>
              </a:ln>
              <a:effectLst/>
            </p:spPr>
            <p:txBody>
              <a:bodyPr vert="horz" wrap="square" lIns="87835" tIns="43917" rIns="87835" bIns="43917" numCol="1" rtlCol="0" anchor="t" anchorCtr="0" compatLnSpc="1">
                <a:prstTxWarp prst="textNoShape">
                  <a:avLst/>
                </a:prstTxWarp>
                <a:noAutofit/>
              </a:bodyPr>
              <a:lstStyle/>
              <a:p>
                <a:pPr algn="ctr" defTabSz="632315" eaLnBrk="0" fontAlgn="auto" hangingPunct="0">
                  <a:spcBef>
                    <a:spcPts val="0"/>
                  </a:spcBef>
                  <a:spcAft>
                    <a:spcPts val="0"/>
                  </a:spcAft>
                  <a:defRPr/>
                </a:pPr>
                <a:endParaRPr lang="zh-CN" altLang="en-US" sz="600" kern="0" dirty="0" smtClean="0">
                  <a:solidFill>
                    <a:srgbClr val="000000"/>
                  </a:solidFill>
                  <a:latin typeface="微软雅黑" pitchFamily="34" charset="-122"/>
                  <a:ea typeface="微软雅黑" pitchFamily="34" charset="-122"/>
                </a:endParaRPr>
              </a:p>
            </p:txBody>
          </p:sp>
          <p:grpSp>
            <p:nvGrpSpPr>
              <p:cNvPr id="858" name="组合 415"/>
              <p:cNvGrpSpPr/>
              <p:nvPr/>
            </p:nvGrpSpPr>
            <p:grpSpPr>
              <a:xfrm>
                <a:off x="2246811" y="5563422"/>
                <a:ext cx="350150" cy="114384"/>
                <a:chOff x="2359109" y="5467453"/>
                <a:chExt cx="300371" cy="120306"/>
              </a:xfrm>
            </p:grpSpPr>
            <p:sp>
              <p:nvSpPr>
                <p:cNvPr id="862" name="Freeform 135"/>
                <p:cNvSpPr>
                  <a:spLocks noEditPoints="1"/>
                </p:cNvSpPr>
                <p:nvPr/>
              </p:nvSpPr>
              <p:spPr bwMode="auto">
                <a:xfrm>
                  <a:off x="2359109" y="5467453"/>
                  <a:ext cx="142593" cy="120289"/>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sp>
              <p:nvSpPr>
                <p:cNvPr id="863" name="Freeform 135"/>
                <p:cNvSpPr>
                  <a:spLocks noEditPoints="1"/>
                </p:cNvSpPr>
                <p:nvPr/>
              </p:nvSpPr>
              <p:spPr bwMode="auto">
                <a:xfrm>
                  <a:off x="2516887" y="5467469"/>
                  <a:ext cx="142593" cy="120290"/>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grpSp>
          <p:sp>
            <p:nvSpPr>
              <p:cNvPr id="859" name="Freeform 71"/>
              <p:cNvSpPr>
                <a:spLocks noEditPoints="1"/>
              </p:cNvSpPr>
              <p:nvPr/>
            </p:nvSpPr>
            <p:spPr bwMode="auto">
              <a:xfrm>
                <a:off x="1792775" y="5560465"/>
                <a:ext cx="408114" cy="123508"/>
              </a:xfrm>
              <a:custGeom>
                <a:avLst/>
                <a:gdLst>
                  <a:gd name="T0" fmla="*/ 414 w 793"/>
                  <a:gd name="T1" fmla="*/ 157 h 192"/>
                  <a:gd name="T2" fmla="*/ 368 w 793"/>
                  <a:gd name="T3" fmla="*/ 118 h 192"/>
                  <a:gd name="T4" fmla="*/ 391 w 793"/>
                  <a:gd name="T5" fmla="*/ 114 h 192"/>
                  <a:gd name="T6" fmla="*/ 414 w 793"/>
                  <a:gd name="T7" fmla="*/ 157 h 192"/>
                  <a:gd name="T8" fmla="*/ 367 w 793"/>
                  <a:gd name="T9" fmla="*/ 52 h 192"/>
                  <a:gd name="T10" fmla="*/ 388 w 793"/>
                  <a:gd name="T11" fmla="*/ 44 h 192"/>
                  <a:gd name="T12" fmla="*/ 414 w 793"/>
                  <a:gd name="T13" fmla="*/ 54 h 192"/>
                  <a:gd name="T14" fmla="*/ 457 w 793"/>
                  <a:gd name="T15" fmla="*/ 120 h 192"/>
                  <a:gd name="T16" fmla="*/ 478 w 793"/>
                  <a:gd name="T17" fmla="*/ 114 h 192"/>
                  <a:gd name="T18" fmla="*/ 486 w 793"/>
                  <a:gd name="T19" fmla="*/ 123 h 192"/>
                  <a:gd name="T20" fmla="*/ 457 w 793"/>
                  <a:gd name="T21" fmla="*/ 54 h 192"/>
                  <a:gd name="T22" fmla="*/ 464 w 793"/>
                  <a:gd name="T23" fmla="*/ 44 h 192"/>
                  <a:gd name="T24" fmla="*/ 486 w 793"/>
                  <a:gd name="T25" fmla="*/ 52 h 192"/>
                  <a:gd name="T26" fmla="*/ 530 w 793"/>
                  <a:gd name="T27" fmla="*/ 123 h 192"/>
                  <a:gd name="T28" fmla="*/ 551 w 793"/>
                  <a:gd name="T29" fmla="*/ 114 h 192"/>
                  <a:gd name="T30" fmla="*/ 575 w 793"/>
                  <a:gd name="T31" fmla="*/ 118 h 192"/>
                  <a:gd name="T32" fmla="*/ 530 w 793"/>
                  <a:gd name="T33" fmla="*/ 87 h 192"/>
                  <a:gd name="T34" fmla="*/ 549 w 793"/>
                  <a:gd name="T35" fmla="*/ 47 h 192"/>
                  <a:gd name="T36" fmla="*/ 573 w 793"/>
                  <a:gd name="T37" fmla="*/ 47 h 192"/>
                  <a:gd name="T38" fmla="*/ 683 w 793"/>
                  <a:gd name="T39" fmla="*/ 157 h 192"/>
                  <a:gd name="T40" fmla="*/ 637 w 793"/>
                  <a:gd name="T41" fmla="*/ 118 h 192"/>
                  <a:gd name="T42" fmla="*/ 661 w 793"/>
                  <a:gd name="T43" fmla="*/ 114 h 192"/>
                  <a:gd name="T44" fmla="*/ 683 w 793"/>
                  <a:gd name="T45" fmla="*/ 157 h 192"/>
                  <a:gd name="T46" fmla="*/ 637 w 793"/>
                  <a:gd name="T47" fmla="*/ 52 h 192"/>
                  <a:gd name="T48" fmla="*/ 659 w 793"/>
                  <a:gd name="T49" fmla="*/ 44 h 192"/>
                  <a:gd name="T50" fmla="*/ 683 w 793"/>
                  <a:gd name="T51" fmla="*/ 54 h 192"/>
                  <a:gd name="T52" fmla="*/ 13 w 793"/>
                  <a:gd name="T53" fmla="*/ 1 h 192"/>
                  <a:gd name="T54" fmla="*/ 0 w 793"/>
                  <a:gd name="T55" fmla="*/ 22 h 192"/>
                  <a:gd name="T56" fmla="*/ 7 w 793"/>
                  <a:gd name="T57" fmla="*/ 186 h 192"/>
                  <a:gd name="T58" fmla="*/ 771 w 793"/>
                  <a:gd name="T59" fmla="*/ 192 h 192"/>
                  <a:gd name="T60" fmla="*/ 792 w 793"/>
                  <a:gd name="T61" fmla="*/ 178 h 192"/>
                  <a:gd name="T62" fmla="*/ 792 w 793"/>
                  <a:gd name="T63" fmla="*/ 13 h 192"/>
                  <a:gd name="T64" fmla="*/ 771 w 793"/>
                  <a:gd name="T65" fmla="*/ 0 h 192"/>
                  <a:gd name="T66" fmla="*/ 52 w 793"/>
                  <a:gd name="T67" fmla="*/ 134 h 192"/>
                  <a:gd name="T68" fmla="*/ 64 w 793"/>
                  <a:gd name="T69" fmla="*/ 116 h 192"/>
                  <a:gd name="T70" fmla="*/ 77 w 793"/>
                  <a:gd name="T71" fmla="*/ 129 h 192"/>
                  <a:gd name="T72" fmla="*/ 64 w 793"/>
                  <a:gd name="T73" fmla="*/ 76 h 192"/>
                  <a:gd name="T74" fmla="*/ 51 w 793"/>
                  <a:gd name="T75" fmla="*/ 63 h 192"/>
                  <a:gd name="T76" fmla="*/ 70 w 793"/>
                  <a:gd name="T77" fmla="*/ 52 h 192"/>
                  <a:gd name="T78" fmla="*/ 74 w 793"/>
                  <a:gd name="T79" fmla="*/ 72 h 192"/>
                  <a:gd name="T80" fmla="*/ 138 w 793"/>
                  <a:gd name="T81" fmla="*/ 140 h 192"/>
                  <a:gd name="T82" fmla="*/ 133 w 793"/>
                  <a:gd name="T83" fmla="*/ 120 h 192"/>
                  <a:gd name="T84" fmla="*/ 155 w 793"/>
                  <a:gd name="T85" fmla="*/ 124 h 192"/>
                  <a:gd name="T86" fmla="*/ 143 w 793"/>
                  <a:gd name="T87" fmla="*/ 142 h 192"/>
                  <a:gd name="T88" fmla="*/ 131 w 793"/>
                  <a:gd name="T89" fmla="*/ 68 h 192"/>
                  <a:gd name="T90" fmla="*/ 143 w 793"/>
                  <a:gd name="T91" fmla="*/ 51 h 192"/>
                  <a:gd name="T92" fmla="*/ 156 w 793"/>
                  <a:gd name="T93" fmla="*/ 63 h 192"/>
                  <a:gd name="T94" fmla="*/ 222 w 793"/>
                  <a:gd name="T95" fmla="*/ 142 h 192"/>
                  <a:gd name="T96" fmla="*/ 209 w 793"/>
                  <a:gd name="T97" fmla="*/ 129 h 192"/>
                  <a:gd name="T98" fmla="*/ 227 w 793"/>
                  <a:gd name="T99" fmla="*/ 116 h 192"/>
                  <a:gd name="T100" fmla="*/ 230 w 793"/>
                  <a:gd name="T101" fmla="*/ 138 h 192"/>
                  <a:gd name="T102" fmla="*/ 216 w 793"/>
                  <a:gd name="T103" fmla="*/ 75 h 192"/>
                  <a:gd name="T104" fmla="*/ 213 w 793"/>
                  <a:gd name="T105" fmla="*/ 54 h 192"/>
                  <a:gd name="T106" fmla="*/ 234 w 793"/>
                  <a:gd name="T107" fmla="*/ 58 h 192"/>
                  <a:gd name="T108" fmla="*/ 222 w 793"/>
                  <a:gd name="T109" fmla="*/ 76 h 192"/>
                  <a:gd name="T110" fmla="*/ 721 w 793"/>
                  <a:gd name="T111" fmla="*/ 176 h 192"/>
                  <a:gd name="T112" fmla="*/ 739 w 793"/>
                  <a:gd name="T113" fmla="*/ 100 h 192"/>
                  <a:gd name="T114" fmla="*/ 755 w 793"/>
                  <a:gd name="T115" fmla="*/ 82 h 192"/>
                  <a:gd name="T116" fmla="*/ 771 w 793"/>
                  <a:gd name="T117" fmla="*/ 10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3" h="192">
                    <a:moveTo>
                      <a:pt x="708" y="33"/>
                    </a:moveTo>
                    <a:lnTo>
                      <a:pt x="318" y="33"/>
                    </a:lnTo>
                    <a:lnTo>
                      <a:pt x="318" y="166"/>
                    </a:lnTo>
                    <a:lnTo>
                      <a:pt x="708" y="166"/>
                    </a:lnTo>
                    <a:lnTo>
                      <a:pt x="708" y="33"/>
                    </a:lnTo>
                    <a:close/>
                    <a:moveTo>
                      <a:pt x="414" y="157"/>
                    </a:moveTo>
                    <a:lnTo>
                      <a:pt x="349" y="157"/>
                    </a:lnTo>
                    <a:lnTo>
                      <a:pt x="349" y="123"/>
                    </a:lnTo>
                    <a:lnTo>
                      <a:pt x="367" y="123"/>
                    </a:lnTo>
                    <a:lnTo>
                      <a:pt x="367" y="120"/>
                    </a:lnTo>
                    <a:lnTo>
                      <a:pt x="367" y="120"/>
                    </a:lnTo>
                    <a:lnTo>
                      <a:pt x="368" y="118"/>
                    </a:lnTo>
                    <a:lnTo>
                      <a:pt x="369" y="115"/>
                    </a:lnTo>
                    <a:lnTo>
                      <a:pt x="372" y="114"/>
                    </a:lnTo>
                    <a:lnTo>
                      <a:pt x="375" y="114"/>
                    </a:lnTo>
                    <a:lnTo>
                      <a:pt x="388" y="114"/>
                    </a:lnTo>
                    <a:lnTo>
                      <a:pt x="388" y="114"/>
                    </a:lnTo>
                    <a:lnTo>
                      <a:pt x="391" y="114"/>
                    </a:lnTo>
                    <a:lnTo>
                      <a:pt x="393" y="115"/>
                    </a:lnTo>
                    <a:lnTo>
                      <a:pt x="395" y="118"/>
                    </a:lnTo>
                    <a:lnTo>
                      <a:pt x="396" y="120"/>
                    </a:lnTo>
                    <a:lnTo>
                      <a:pt x="396" y="123"/>
                    </a:lnTo>
                    <a:lnTo>
                      <a:pt x="414" y="123"/>
                    </a:lnTo>
                    <a:lnTo>
                      <a:pt x="414" y="157"/>
                    </a:lnTo>
                    <a:close/>
                    <a:moveTo>
                      <a:pt x="414" y="87"/>
                    </a:moveTo>
                    <a:lnTo>
                      <a:pt x="349" y="87"/>
                    </a:lnTo>
                    <a:lnTo>
                      <a:pt x="349" y="54"/>
                    </a:lnTo>
                    <a:lnTo>
                      <a:pt x="367" y="54"/>
                    </a:lnTo>
                    <a:lnTo>
                      <a:pt x="367" y="52"/>
                    </a:lnTo>
                    <a:lnTo>
                      <a:pt x="367" y="52"/>
                    </a:lnTo>
                    <a:lnTo>
                      <a:pt x="368" y="48"/>
                    </a:lnTo>
                    <a:lnTo>
                      <a:pt x="369" y="47"/>
                    </a:lnTo>
                    <a:lnTo>
                      <a:pt x="372" y="44"/>
                    </a:lnTo>
                    <a:lnTo>
                      <a:pt x="375" y="44"/>
                    </a:lnTo>
                    <a:lnTo>
                      <a:pt x="388" y="44"/>
                    </a:lnTo>
                    <a:lnTo>
                      <a:pt x="388" y="44"/>
                    </a:lnTo>
                    <a:lnTo>
                      <a:pt x="391" y="44"/>
                    </a:lnTo>
                    <a:lnTo>
                      <a:pt x="393" y="47"/>
                    </a:lnTo>
                    <a:lnTo>
                      <a:pt x="395" y="48"/>
                    </a:lnTo>
                    <a:lnTo>
                      <a:pt x="396" y="52"/>
                    </a:lnTo>
                    <a:lnTo>
                      <a:pt x="396" y="54"/>
                    </a:lnTo>
                    <a:lnTo>
                      <a:pt x="414" y="54"/>
                    </a:lnTo>
                    <a:lnTo>
                      <a:pt x="414" y="87"/>
                    </a:lnTo>
                    <a:close/>
                    <a:moveTo>
                      <a:pt x="503" y="157"/>
                    </a:moveTo>
                    <a:lnTo>
                      <a:pt x="439" y="157"/>
                    </a:lnTo>
                    <a:lnTo>
                      <a:pt x="439" y="123"/>
                    </a:lnTo>
                    <a:lnTo>
                      <a:pt x="457" y="123"/>
                    </a:lnTo>
                    <a:lnTo>
                      <a:pt x="457" y="120"/>
                    </a:lnTo>
                    <a:lnTo>
                      <a:pt x="457" y="120"/>
                    </a:lnTo>
                    <a:lnTo>
                      <a:pt x="458" y="118"/>
                    </a:lnTo>
                    <a:lnTo>
                      <a:pt x="459" y="115"/>
                    </a:lnTo>
                    <a:lnTo>
                      <a:pt x="462" y="114"/>
                    </a:lnTo>
                    <a:lnTo>
                      <a:pt x="464" y="114"/>
                    </a:lnTo>
                    <a:lnTo>
                      <a:pt x="478" y="114"/>
                    </a:lnTo>
                    <a:lnTo>
                      <a:pt x="478" y="114"/>
                    </a:lnTo>
                    <a:lnTo>
                      <a:pt x="481" y="114"/>
                    </a:lnTo>
                    <a:lnTo>
                      <a:pt x="483" y="115"/>
                    </a:lnTo>
                    <a:lnTo>
                      <a:pt x="484" y="118"/>
                    </a:lnTo>
                    <a:lnTo>
                      <a:pt x="486" y="120"/>
                    </a:lnTo>
                    <a:lnTo>
                      <a:pt x="486" y="123"/>
                    </a:lnTo>
                    <a:lnTo>
                      <a:pt x="503" y="123"/>
                    </a:lnTo>
                    <a:lnTo>
                      <a:pt x="503" y="157"/>
                    </a:lnTo>
                    <a:close/>
                    <a:moveTo>
                      <a:pt x="503" y="87"/>
                    </a:moveTo>
                    <a:lnTo>
                      <a:pt x="439" y="87"/>
                    </a:lnTo>
                    <a:lnTo>
                      <a:pt x="439" y="54"/>
                    </a:lnTo>
                    <a:lnTo>
                      <a:pt x="457" y="54"/>
                    </a:lnTo>
                    <a:lnTo>
                      <a:pt x="457" y="52"/>
                    </a:lnTo>
                    <a:lnTo>
                      <a:pt x="457" y="52"/>
                    </a:lnTo>
                    <a:lnTo>
                      <a:pt x="458" y="48"/>
                    </a:lnTo>
                    <a:lnTo>
                      <a:pt x="459" y="47"/>
                    </a:lnTo>
                    <a:lnTo>
                      <a:pt x="462" y="44"/>
                    </a:lnTo>
                    <a:lnTo>
                      <a:pt x="464" y="44"/>
                    </a:lnTo>
                    <a:lnTo>
                      <a:pt x="478" y="44"/>
                    </a:lnTo>
                    <a:lnTo>
                      <a:pt x="478" y="44"/>
                    </a:lnTo>
                    <a:lnTo>
                      <a:pt x="481" y="44"/>
                    </a:lnTo>
                    <a:lnTo>
                      <a:pt x="483" y="47"/>
                    </a:lnTo>
                    <a:lnTo>
                      <a:pt x="484" y="48"/>
                    </a:lnTo>
                    <a:lnTo>
                      <a:pt x="486" y="52"/>
                    </a:lnTo>
                    <a:lnTo>
                      <a:pt x="486" y="54"/>
                    </a:lnTo>
                    <a:lnTo>
                      <a:pt x="503" y="54"/>
                    </a:lnTo>
                    <a:lnTo>
                      <a:pt x="503" y="87"/>
                    </a:lnTo>
                    <a:close/>
                    <a:moveTo>
                      <a:pt x="593" y="157"/>
                    </a:moveTo>
                    <a:lnTo>
                      <a:pt x="530" y="157"/>
                    </a:lnTo>
                    <a:lnTo>
                      <a:pt x="530" y="123"/>
                    </a:lnTo>
                    <a:lnTo>
                      <a:pt x="548" y="123"/>
                    </a:lnTo>
                    <a:lnTo>
                      <a:pt x="548" y="120"/>
                    </a:lnTo>
                    <a:lnTo>
                      <a:pt x="548" y="120"/>
                    </a:lnTo>
                    <a:lnTo>
                      <a:pt x="548" y="118"/>
                    </a:lnTo>
                    <a:lnTo>
                      <a:pt x="549" y="115"/>
                    </a:lnTo>
                    <a:lnTo>
                      <a:pt x="551" y="114"/>
                    </a:lnTo>
                    <a:lnTo>
                      <a:pt x="554" y="114"/>
                    </a:lnTo>
                    <a:lnTo>
                      <a:pt x="568" y="114"/>
                    </a:lnTo>
                    <a:lnTo>
                      <a:pt x="568" y="114"/>
                    </a:lnTo>
                    <a:lnTo>
                      <a:pt x="572" y="114"/>
                    </a:lnTo>
                    <a:lnTo>
                      <a:pt x="573" y="115"/>
                    </a:lnTo>
                    <a:lnTo>
                      <a:pt x="575" y="118"/>
                    </a:lnTo>
                    <a:lnTo>
                      <a:pt x="575" y="120"/>
                    </a:lnTo>
                    <a:lnTo>
                      <a:pt x="575" y="123"/>
                    </a:lnTo>
                    <a:lnTo>
                      <a:pt x="593" y="123"/>
                    </a:lnTo>
                    <a:lnTo>
                      <a:pt x="593" y="157"/>
                    </a:lnTo>
                    <a:close/>
                    <a:moveTo>
                      <a:pt x="593" y="87"/>
                    </a:moveTo>
                    <a:lnTo>
                      <a:pt x="530" y="87"/>
                    </a:lnTo>
                    <a:lnTo>
                      <a:pt x="530" y="54"/>
                    </a:lnTo>
                    <a:lnTo>
                      <a:pt x="548" y="54"/>
                    </a:lnTo>
                    <a:lnTo>
                      <a:pt x="548" y="52"/>
                    </a:lnTo>
                    <a:lnTo>
                      <a:pt x="548" y="52"/>
                    </a:lnTo>
                    <a:lnTo>
                      <a:pt x="548" y="48"/>
                    </a:lnTo>
                    <a:lnTo>
                      <a:pt x="549" y="47"/>
                    </a:lnTo>
                    <a:lnTo>
                      <a:pt x="551" y="44"/>
                    </a:lnTo>
                    <a:lnTo>
                      <a:pt x="554" y="44"/>
                    </a:lnTo>
                    <a:lnTo>
                      <a:pt x="568" y="44"/>
                    </a:lnTo>
                    <a:lnTo>
                      <a:pt x="568" y="44"/>
                    </a:lnTo>
                    <a:lnTo>
                      <a:pt x="572" y="44"/>
                    </a:lnTo>
                    <a:lnTo>
                      <a:pt x="573" y="47"/>
                    </a:lnTo>
                    <a:lnTo>
                      <a:pt x="575" y="48"/>
                    </a:lnTo>
                    <a:lnTo>
                      <a:pt x="575" y="52"/>
                    </a:lnTo>
                    <a:lnTo>
                      <a:pt x="575" y="54"/>
                    </a:lnTo>
                    <a:lnTo>
                      <a:pt x="593" y="54"/>
                    </a:lnTo>
                    <a:lnTo>
                      <a:pt x="593" y="87"/>
                    </a:lnTo>
                    <a:close/>
                    <a:moveTo>
                      <a:pt x="683" y="157"/>
                    </a:moveTo>
                    <a:lnTo>
                      <a:pt x="620" y="157"/>
                    </a:lnTo>
                    <a:lnTo>
                      <a:pt x="620" y="123"/>
                    </a:lnTo>
                    <a:lnTo>
                      <a:pt x="637" y="123"/>
                    </a:lnTo>
                    <a:lnTo>
                      <a:pt x="637" y="120"/>
                    </a:lnTo>
                    <a:lnTo>
                      <a:pt x="637" y="120"/>
                    </a:lnTo>
                    <a:lnTo>
                      <a:pt x="637" y="118"/>
                    </a:lnTo>
                    <a:lnTo>
                      <a:pt x="640" y="115"/>
                    </a:lnTo>
                    <a:lnTo>
                      <a:pt x="641" y="114"/>
                    </a:lnTo>
                    <a:lnTo>
                      <a:pt x="645" y="114"/>
                    </a:lnTo>
                    <a:lnTo>
                      <a:pt x="659" y="114"/>
                    </a:lnTo>
                    <a:lnTo>
                      <a:pt x="659" y="114"/>
                    </a:lnTo>
                    <a:lnTo>
                      <a:pt x="661" y="114"/>
                    </a:lnTo>
                    <a:lnTo>
                      <a:pt x="664" y="115"/>
                    </a:lnTo>
                    <a:lnTo>
                      <a:pt x="665" y="118"/>
                    </a:lnTo>
                    <a:lnTo>
                      <a:pt x="665" y="120"/>
                    </a:lnTo>
                    <a:lnTo>
                      <a:pt x="665" y="123"/>
                    </a:lnTo>
                    <a:lnTo>
                      <a:pt x="683" y="123"/>
                    </a:lnTo>
                    <a:lnTo>
                      <a:pt x="683" y="157"/>
                    </a:lnTo>
                    <a:close/>
                    <a:moveTo>
                      <a:pt x="683" y="87"/>
                    </a:moveTo>
                    <a:lnTo>
                      <a:pt x="620" y="87"/>
                    </a:lnTo>
                    <a:lnTo>
                      <a:pt x="620" y="54"/>
                    </a:lnTo>
                    <a:lnTo>
                      <a:pt x="637" y="54"/>
                    </a:lnTo>
                    <a:lnTo>
                      <a:pt x="637" y="52"/>
                    </a:lnTo>
                    <a:lnTo>
                      <a:pt x="637" y="52"/>
                    </a:lnTo>
                    <a:lnTo>
                      <a:pt x="637" y="48"/>
                    </a:lnTo>
                    <a:lnTo>
                      <a:pt x="640" y="47"/>
                    </a:lnTo>
                    <a:lnTo>
                      <a:pt x="641" y="44"/>
                    </a:lnTo>
                    <a:lnTo>
                      <a:pt x="645" y="44"/>
                    </a:lnTo>
                    <a:lnTo>
                      <a:pt x="659" y="44"/>
                    </a:lnTo>
                    <a:lnTo>
                      <a:pt x="659" y="44"/>
                    </a:lnTo>
                    <a:lnTo>
                      <a:pt x="661" y="44"/>
                    </a:lnTo>
                    <a:lnTo>
                      <a:pt x="664" y="47"/>
                    </a:lnTo>
                    <a:lnTo>
                      <a:pt x="665" y="48"/>
                    </a:lnTo>
                    <a:lnTo>
                      <a:pt x="665" y="52"/>
                    </a:lnTo>
                    <a:lnTo>
                      <a:pt x="665" y="54"/>
                    </a:lnTo>
                    <a:lnTo>
                      <a:pt x="683" y="54"/>
                    </a:lnTo>
                    <a:lnTo>
                      <a:pt x="683" y="87"/>
                    </a:lnTo>
                    <a:close/>
                    <a:moveTo>
                      <a:pt x="771" y="0"/>
                    </a:moveTo>
                    <a:lnTo>
                      <a:pt x="22" y="0"/>
                    </a:lnTo>
                    <a:lnTo>
                      <a:pt x="22" y="0"/>
                    </a:lnTo>
                    <a:lnTo>
                      <a:pt x="17" y="0"/>
                    </a:lnTo>
                    <a:lnTo>
                      <a:pt x="13" y="1"/>
                    </a:lnTo>
                    <a:lnTo>
                      <a:pt x="9" y="4"/>
                    </a:lnTo>
                    <a:lnTo>
                      <a:pt x="7" y="6"/>
                    </a:lnTo>
                    <a:lnTo>
                      <a:pt x="4" y="9"/>
                    </a:lnTo>
                    <a:lnTo>
                      <a:pt x="2" y="13"/>
                    </a:lnTo>
                    <a:lnTo>
                      <a:pt x="0" y="16"/>
                    </a:lnTo>
                    <a:lnTo>
                      <a:pt x="0" y="22"/>
                    </a:lnTo>
                    <a:lnTo>
                      <a:pt x="0" y="171"/>
                    </a:lnTo>
                    <a:lnTo>
                      <a:pt x="0" y="171"/>
                    </a:lnTo>
                    <a:lnTo>
                      <a:pt x="0" y="174"/>
                    </a:lnTo>
                    <a:lnTo>
                      <a:pt x="2" y="178"/>
                    </a:lnTo>
                    <a:lnTo>
                      <a:pt x="4" y="182"/>
                    </a:lnTo>
                    <a:lnTo>
                      <a:pt x="7" y="186"/>
                    </a:lnTo>
                    <a:lnTo>
                      <a:pt x="9" y="188"/>
                    </a:lnTo>
                    <a:lnTo>
                      <a:pt x="13" y="190"/>
                    </a:lnTo>
                    <a:lnTo>
                      <a:pt x="17" y="191"/>
                    </a:lnTo>
                    <a:lnTo>
                      <a:pt x="22" y="192"/>
                    </a:lnTo>
                    <a:lnTo>
                      <a:pt x="771" y="192"/>
                    </a:lnTo>
                    <a:lnTo>
                      <a:pt x="771" y="192"/>
                    </a:lnTo>
                    <a:lnTo>
                      <a:pt x="776" y="191"/>
                    </a:lnTo>
                    <a:lnTo>
                      <a:pt x="780" y="190"/>
                    </a:lnTo>
                    <a:lnTo>
                      <a:pt x="784" y="188"/>
                    </a:lnTo>
                    <a:lnTo>
                      <a:pt x="787" y="186"/>
                    </a:lnTo>
                    <a:lnTo>
                      <a:pt x="789" y="182"/>
                    </a:lnTo>
                    <a:lnTo>
                      <a:pt x="792" y="178"/>
                    </a:lnTo>
                    <a:lnTo>
                      <a:pt x="793" y="174"/>
                    </a:lnTo>
                    <a:lnTo>
                      <a:pt x="793" y="171"/>
                    </a:lnTo>
                    <a:lnTo>
                      <a:pt x="793" y="22"/>
                    </a:lnTo>
                    <a:lnTo>
                      <a:pt x="793" y="22"/>
                    </a:lnTo>
                    <a:lnTo>
                      <a:pt x="793" y="16"/>
                    </a:lnTo>
                    <a:lnTo>
                      <a:pt x="792" y="13"/>
                    </a:lnTo>
                    <a:lnTo>
                      <a:pt x="789" y="9"/>
                    </a:lnTo>
                    <a:lnTo>
                      <a:pt x="787" y="6"/>
                    </a:lnTo>
                    <a:lnTo>
                      <a:pt x="784" y="4"/>
                    </a:lnTo>
                    <a:lnTo>
                      <a:pt x="780" y="1"/>
                    </a:lnTo>
                    <a:lnTo>
                      <a:pt x="776" y="0"/>
                    </a:lnTo>
                    <a:lnTo>
                      <a:pt x="771" y="0"/>
                    </a:lnTo>
                    <a:lnTo>
                      <a:pt x="771" y="0"/>
                    </a:lnTo>
                    <a:close/>
                    <a:moveTo>
                      <a:pt x="64" y="142"/>
                    </a:moveTo>
                    <a:lnTo>
                      <a:pt x="64" y="142"/>
                    </a:lnTo>
                    <a:lnTo>
                      <a:pt x="58" y="140"/>
                    </a:lnTo>
                    <a:lnTo>
                      <a:pt x="55" y="138"/>
                    </a:lnTo>
                    <a:lnTo>
                      <a:pt x="52" y="134"/>
                    </a:lnTo>
                    <a:lnTo>
                      <a:pt x="51" y="129"/>
                    </a:lnTo>
                    <a:lnTo>
                      <a:pt x="51" y="129"/>
                    </a:lnTo>
                    <a:lnTo>
                      <a:pt x="52" y="124"/>
                    </a:lnTo>
                    <a:lnTo>
                      <a:pt x="55" y="120"/>
                    </a:lnTo>
                    <a:lnTo>
                      <a:pt x="58" y="116"/>
                    </a:lnTo>
                    <a:lnTo>
                      <a:pt x="64" y="116"/>
                    </a:lnTo>
                    <a:lnTo>
                      <a:pt x="64" y="116"/>
                    </a:lnTo>
                    <a:lnTo>
                      <a:pt x="70" y="116"/>
                    </a:lnTo>
                    <a:lnTo>
                      <a:pt x="74" y="120"/>
                    </a:lnTo>
                    <a:lnTo>
                      <a:pt x="76" y="124"/>
                    </a:lnTo>
                    <a:lnTo>
                      <a:pt x="77" y="129"/>
                    </a:lnTo>
                    <a:lnTo>
                      <a:pt x="77" y="129"/>
                    </a:lnTo>
                    <a:lnTo>
                      <a:pt x="76" y="134"/>
                    </a:lnTo>
                    <a:lnTo>
                      <a:pt x="74" y="138"/>
                    </a:lnTo>
                    <a:lnTo>
                      <a:pt x="70" y="140"/>
                    </a:lnTo>
                    <a:lnTo>
                      <a:pt x="64" y="142"/>
                    </a:lnTo>
                    <a:lnTo>
                      <a:pt x="64" y="142"/>
                    </a:lnTo>
                    <a:close/>
                    <a:moveTo>
                      <a:pt x="64" y="76"/>
                    </a:moveTo>
                    <a:lnTo>
                      <a:pt x="64" y="76"/>
                    </a:lnTo>
                    <a:lnTo>
                      <a:pt x="58" y="75"/>
                    </a:lnTo>
                    <a:lnTo>
                      <a:pt x="55" y="72"/>
                    </a:lnTo>
                    <a:lnTo>
                      <a:pt x="52" y="68"/>
                    </a:lnTo>
                    <a:lnTo>
                      <a:pt x="51" y="63"/>
                    </a:lnTo>
                    <a:lnTo>
                      <a:pt x="51" y="63"/>
                    </a:lnTo>
                    <a:lnTo>
                      <a:pt x="52" y="58"/>
                    </a:lnTo>
                    <a:lnTo>
                      <a:pt x="55" y="54"/>
                    </a:lnTo>
                    <a:lnTo>
                      <a:pt x="58" y="52"/>
                    </a:lnTo>
                    <a:lnTo>
                      <a:pt x="64" y="51"/>
                    </a:lnTo>
                    <a:lnTo>
                      <a:pt x="64" y="51"/>
                    </a:lnTo>
                    <a:lnTo>
                      <a:pt x="70" y="52"/>
                    </a:lnTo>
                    <a:lnTo>
                      <a:pt x="74" y="54"/>
                    </a:lnTo>
                    <a:lnTo>
                      <a:pt x="76" y="58"/>
                    </a:lnTo>
                    <a:lnTo>
                      <a:pt x="77" y="63"/>
                    </a:lnTo>
                    <a:lnTo>
                      <a:pt x="77" y="63"/>
                    </a:lnTo>
                    <a:lnTo>
                      <a:pt x="76" y="68"/>
                    </a:lnTo>
                    <a:lnTo>
                      <a:pt x="74" y="72"/>
                    </a:lnTo>
                    <a:lnTo>
                      <a:pt x="70" y="75"/>
                    </a:lnTo>
                    <a:lnTo>
                      <a:pt x="64" y="76"/>
                    </a:lnTo>
                    <a:lnTo>
                      <a:pt x="64" y="76"/>
                    </a:lnTo>
                    <a:close/>
                    <a:moveTo>
                      <a:pt x="143" y="142"/>
                    </a:moveTo>
                    <a:lnTo>
                      <a:pt x="143" y="142"/>
                    </a:lnTo>
                    <a:lnTo>
                      <a:pt x="138" y="140"/>
                    </a:lnTo>
                    <a:lnTo>
                      <a:pt x="133" y="138"/>
                    </a:lnTo>
                    <a:lnTo>
                      <a:pt x="131" y="134"/>
                    </a:lnTo>
                    <a:lnTo>
                      <a:pt x="129" y="129"/>
                    </a:lnTo>
                    <a:lnTo>
                      <a:pt x="129" y="129"/>
                    </a:lnTo>
                    <a:lnTo>
                      <a:pt x="131" y="124"/>
                    </a:lnTo>
                    <a:lnTo>
                      <a:pt x="133" y="120"/>
                    </a:lnTo>
                    <a:lnTo>
                      <a:pt x="138" y="116"/>
                    </a:lnTo>
                    <a:lnTo>
                      <a:pt x="143" y="116"/>
                    </a:lnTo>
                    <a:lnTo>
                      <a:pt x="143" y="116"/>
                    </a:lnTo>
                    <a:lnTo>
                      <a:pt x="148" y="116"/>
                    </a:lnTo>
                    <a:lnTo>
                      <a:pt x="152" y="120"/>
                    </a:lnTo>
                    <a:lnTo>
                      <a:pt x="155" y="124"/>
                    </a:lnTo>
                    <a:lnTo>
                      <a:pt x="156" y="129"/>
                    </a:lnTo>
                    <a:lnTo>
                      <a:pt x="156" y="129"/>
                    </a:lnTo>
                    <a:lnTo>
                      <a:pt x="155" y="134"/>
                    </a:lnTo>
                    <a:lnTo>
                      <a:pt x="152" y="138"/>
                    </a:lnTo>
                    <a:lnTo>
                      <a:pt x="148" y="140"/>
                    </a:lnTo>
                    <a:lnTo>
                      <a:pt x="143" y="142"/>
                    </a:lnTo>
                    <a:lnTo>
                      <a:pt x="143" y="142"/>
                    </a:lnTo>
                    <a:close/>
                    <a:moveTo>
                      <a:pt x="143" y="76"/>
                    </a:moveTo>
                    <a:lnTo>
                      <a:pt x="143" y="76"/>
                    </a:lnTo>
                    <a:lnTo>
                      <a:pt x="138" y="75"/>
                    </a:lnTo>
                    <a:lnTo>
                      <a:pt x="133" y="72"/>
                    </a:lnTo>
                    <a:lnTo>
                      <a:pt x="131" y="68"/>
                    </a:lnTo>
                    <a:lnTo>
                      <a:pt x="129" y="63"/>
                    </a:lnTo>
                    <a:lnTo>
                      <a:pt x="129" y="63"/>
                    </a:lnTo>
                    <a:lnTo>
                      <a:pt x="131" y="58"/>
                    </a:lnTo>
                    <a:lnTo>
                      <a:pt x="133" y="54"/>
                    </a:lnTo>
                    <a:lnTo>
                      <a:pt x="138" y="52"/>
                    </a:lnTo>
                    <a:lnTo>
                      <a:pt x="143" y="51"/>
                    </a:lnTo>
                    <a:lnTo>
                      <a:pt x="143" y="51"/>
                    </a:lnTo>
                    <a:lnTo>
                      <a:pt x="148" y="52"/>
                    </a:lnTo>
                    <a:lnTo>
                      <a:pt x="152" y="54"/>
                    </a:lnTo>
                    <a:lnTo>
                      <a:pt x="155" y="58"/>
                    </a:lnTo>
                    <a:lnTo>
                      <a:pt x="156" y="63"/>
                    </a:lnTo>
                    <a:lnTo>
                      <a:pt x="156" y="63"/>
                    </a:lnTo>
                    <a:lnTo>
                      <a:pt x="155" y="68"/>
                    </a:lnTo>
                    <a:lnTo>
                      <a:pt x="152" y="72"/>
                    </a:lnTo>
                    <a:lnTo>
                      <a:pt x="148" y="75"/>
                    </a:lnTo>
                    <a:lnTo>
                      <a:pt x="143" y="76"/>
                    </a:lnTo>
                    <a:lnTo>
                      <a:pt x="143" y="76"/>
                    </a:lnTo>
                    <a:close/>
                    <a:moveTo>
                      <a:pt x="222" y="142"/>
                    </a:moveTo>
                    <a:lnTo>
                      <a:pt x="222" y="142"/>
                    </a:lnTo>
                    <a:lnTo>
                      <a:pt x="216" y="140"/>
                    </a:lnTo>
                    <a:lnTo>
                      <a:pt x="213" y="138"/>
                    </a:lnTo>
                    <a:lnTo>
                      <a:pt x="209" y="134"/>
                    </a:lnTo>
                    <a:lnTo>
                      <a:pt x="209" y="129"/>
                    </a:lnTo>
                    <a:lnTo>
                      <a:pt x="209" y="129"/>
                    </a:lnTo>
                    <a:lnTo>
                      <a:pt x="209" y="124"/>
                    </a:lnTo>
                    <a:lnTo>
                      <a:pt x="213" y="120"/>
                    </a:lnTo>
                    <a:lnTo>
                      <a:pt x="216" y="116"/>
                    </a:lnTo>
                    <a:lnTo>
                      <a:pt x="222" y="116"/>
                    </a:lnTo>
                    <a:lnTo>
                      <a:pt x="222" y="116"/>
                    </a:lnTo>
                    <a:lnTo>
                      <a:pt x="227" y="116"/>
                    </a:lnTo>
                    <a:lnTo>
                      <a:pt x="230" y="120"/>
                    </a:lnTo>
                    <a:lnTo>
                      <a:pt x="234" y="124"/>
                    </a:lnTo>
                    <a:lnTo>
                      <a:pt x="234" y="129"/>
                    </a:lnTo>
                    <a:lnTo>
                      <a:pt x="234" y="129"/>
                    </a:lnTo>
                    <a:lnTo>
                      <a:pt x="234" y="134"/>
                    </a:lnTo>
                    <a:lnTo>
                      <a:pt x="230" y="138"/>
                    </a:lnTo>
                    <a:lnTo>
                      <a:pt x="227" y="140"/>
                    </a:lnTo>
                    <a:lnTo>
                      <a:pt x="222" y="142"/>
                    </a:lnTo>
                    <a:lnTo>
                      <a:pt x="222" y="142"/>
                    </a:lnTo>
                    <a:close/>
                    <a:moveTo>
                      <a:pt x="222" y="76"/>
                    </a:moveTo>
                    <a:lnTo>
                      <a:pt x="222" y="76"/>
                    </a:lnTo>
                    <a:lnTo>
                      <a:pt x="216" y="75"/>
                    </a:lnTo>
                    <a:lnTo>
                      <a:pt x="213" y="72"/>
                    </a:lnTo>
                    <a:lnTo>
                      <a:pt x="209" y="68"/>
                    </a:lnTo>
                    <a:lnTo>
                      <a:pt x="209" y="63"/>
                    </a:lnTo>
                    <a:lnTo>
                      <a:pt x="209" y="63"/>
                    </a:lnTo>
                    <a:lnTo>
                      <a:pt x="209" y="58"/>
                    </a:lnTo>
                    <a:lnTo>
                      <a:pt x="213" y="54"/>
                    </a:lnTo>
                    <a:lnTo>
                      <a:pt x="216" y="52"/>
                    </a:lnTo>
                    <a:lnTo>
                      <a:pt x="222" y="51"/>
                    </a:lnTo>
                    <a:lnTo>
                      <a:pt x="222" y="51"/>
                    </a:lnTo>
                    <a:lnTo>
                      <a:pt x="227" y="52"/>
                    </a:lnTo>
                    <a:lnTo>
                      <a:pt x="230" y="54"/>
                    </a:lnTo>
                    <a:lnTo>
                      <a:pt x="234" y="58"/>
                    </a:lnTo>
                    <a:lnTo>
                      <a:pt x="234" y="63"/>
                    </a:lnTo>
                    <a:lnTo>
                      <a:pt x="234" y="63"/>
                    </a:lnTo>
                    <a:lnTo>
                      <a:pt x="234" y="68"/>
                    </a:lnTo>
                    <a:lnTo>
                      <a:pt x="230" y="72"/>
                    </a:lnTo>
                    <a:lnTo>
                      <a:pt x="227" y="75"/>
                    </a:lnTo>
                    <a:lnTo>
                      <a:pt x="222" y="76"/>
                    </a:lnTo>
                    <a:lnTo>
                      <a:pt x="222" y="76"/>
                    </a:lnTo>
                    <a:close/>
                    <a:moveTo>
                      <a:pt x="721" y="176"/>
                    </a:moveTo>
                    <a:lnTo>
                      <a:pt x="305" y="176"/>
                    </a:lnTo>
                    <a:lnTo>
                      <a:pt x="305" y="23"/>
                    </a:lnTo>
                    <a:lnTo>
                      <a:pt x="721" y="23"/>
                    </a:lnTo>
                    <a:lnTo>
                      <a:pt x="721" y="176"/>
                    </a:lnTo>
                    <a:close/>
                    <a:moveTo>
                      <a:pt x="755" y="116"/>
                    </a:moveTo>
                    <a:lnTo>
                      <a:pt x="755" y="116"/>
                    </a:lnTo>
                    <a:lnTo>
                      <a:pt x="749" y="115"/>
                    </a:lnTo>
                    <a:lnTo>
                      <a:pt x="742" y="111"/>
                    </a:lnTo>
                    <a:lnTo>
                      <a:pt x="740" y="106"/>
                    </a:lnTo>
                    <a:lnTo>
                      <a:pt x="739" y="100"/>
                    </a:lnTo>
                    <a:lnTo>
                      <a:pt x="739" y="100"/>
                    </a:lnTo>
                    <a:lnTo>
                      <a:pt x="740" y="92"/>
                    </a:lnTo>
                    <a:lnTo>
                      <a:pt x="742" y="87"/>
                    </a:lnTo>
                    <a:lnTo>
                      <a:pt x="749" y="83"/>
                    </a:lnTo>
                    <a:lnTo>
                      <a:pt x="755" y="82"/>
                    </a:lnTo>
                    <a:lnTo>
                      <a:pt x="755" y="82"/>
                    </a:lnTo>
                    <a:lnTo>
                      <a:pt x="761" y="83"/>
                    </a:lnTo>
                    <a:lnTo>
                      <a:pt x="768" y="87"/>
                    </a:lnTo>
                    <a:lnTo>
                      <a:pt x="771" y="92"/>
                    </a:lnTo>
                    <a:lnTo>
                      <a:pt x="773" y="100"/>
                    </a:lnTo>
                    <a:lnTo>
                      <a:pt x="773" y="100"/>
                    </a:lnTo>
                    <a:lnTo>
                      <a:pt x="771" y="106"/>
                    </a:lnTo>
                    <a:lnTo>
                      <a:pt x="768" y="111"/>
                    </a:lnTo>
                    <a:lnTo>
                      <a:pt x="761" y="115"/>
                    </a:lnTo>
                    <a:lnTo>
                      <a:pt x="755" y="116"/>
                    </a:lnTo>
                    <a:lnTo>
                      <a:pt x="755" y="116"/>
                    </a:lnTo>
                    <a:close/>
                  </a:path>
                </a:pathLst>
              </a:custGeom>
              <a:solidFill>
                <a:srgbClr val="00206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sp>
            <p:nvSpPr>
              <p:cNvPr id="860" name="Freeform 79"/>
              <p:cNvSpPr>
                <a:spLocks noEditPoints="1"/>
              </p:cNvSpPr>
              <p:nvPr/>
            </p:nvSpPr>
            <p:spPr bwMode="auto">
              <a:xfrm>
                <a:off x="1334743" y="5561600"/>
                <a:ext cx="404984" cy="119847"/>
              </a:xfrm>
              <a:custGeom>
                <a:avLst/>
                <a:gdLst>
                  <a:gd name="T0" fmla="*/ 0 w 662"/>
                  <a:gd name="T1" fmla="*/ 16 h 195"/>
                  <a:gd name="T2" fmla="*/ 19 w 662"/>
                  <a:gd name="T3" fmla="*/ 195 h 195"/>
                  <a:gd name="T4" fmla="*/ 662 w 662"/>
                  <a:gd name="T5" fmla="*/ 179 h 195"/>
                  <a:gd name="T6" fmla="*/ 644 w 662"/>
                  <a:gd name="T7" fmla="*/ 0 h 195"/>
                  <a:gd name="T8" fmla="*/ 584 w 662"/>
                  <a:gd name="T9" fmla="*/ 17 h 195"/>
                  <a:gd name="T10" fmla="*/ 511 w 662"/>
                  <a:gd name="T11" fmla="*/ 63 h 195"/>
                  <a:gd name="T12" fmla="*/ 506 w 662"/>
                  <a:gd name="T13" fmla="*/ 76 h 195"/>
                  <a:gd name="T14" fmla="*/ 607 w 662"/>
                  <a:gd name="T15" fmla="*/ 116 h 195"/>
                  <a:gd name="T16" fmla="*/ 506 w 662"/>
                  <a:gd name="T17" fmla="*/ 118 h 195"/>
                  <a:gd name="T18" fmla="*/ 426 w 662"/>
                  <a:gd name="T19" fmla="*/ 16 h 195"/>
                  <a:gd name="T20" fmla="*/ 451 w 662"/>
                  <a:gd name="T21" fmla="*/ 62 h 195"/>
                  <a:gd name="T22" fmla="*/ 351 w 662"/>
                  <a:gd name="T23" fmla="*/ 78 h 195"/>
                  <a:gd name="T24" fmla="*/ 430 w 662"/>
                  <a:gd name="T25" fmla="*/ 76 h 195"/>
                  <a:gd name="T26" fmla="*/ 355 w 662"/>
                  <a:gd name="T27" fmla="*/ 121 h 195"/>
                  <a:gd name="T28" fmla="*/ 198 w 662"/>
                  <a:gd name="T29" fmla="*/ 17 h 195"/>
                  <a:gd name="T30" fmla="*/ 298 w 662"/>
                  <a:gd name="T31" fmla="*/ 59 h 195"/>
                  <a:gd name="T32" fmla="*/ 197 w 662"/>
                  <a:gd name="T33" fmla="*/ 59 h 195"/>
                  <a:gd name="T34" fmla="*/ 271 w 662"/>
                  <a:gd name="T35" fmla="*/ 73 h 195"/>
                  <a:gd name="T36" fmla="*/ 293 w 662"/>
                  <a:gd name="T37" fmla="*/ 121 h 195"/>
                  <a:gd name="T38" fmla="*/ 42 w 662"/>
                  <a:gd name="T39" fmla="*/ 20 h 195"/>
                  <a:gd name="T40" fmla="*/ 122 w 662"/>
                  <a:gd name="T41" fmla="*/ 20 h 195"/>
                  <a:gd name="T42" fmla="*/ 43 w 662"/>
                  <a:gd name="T43" fmla="*/ 62 h 195"/>
                  <a:gd name="T44" fmla="*/ 46 w 662"/>
                  <a:gd name="T45" fmla="*/ 73 h 195"/>
                  <a:gd name="T46" fmla="*/ 143 w 662"/>
                  <a:gd name="T47" fmla="*/ 118 h 195"/>
                  <a:gd name="T48" fmla="*/ 42 w 662"/>
                  <a:gd name="T49" fmla="*/ 78 h 195"/>
                  <a:gd name="T50" fmla="*/ 42 w 662"/>
                  <a:gd name="T51" fmla="*/ 136 h 195"/>
                  <a:gd name="T52" fmla="*/ 122 w 662"/>
                  <a:gd name="T53" fmla="*/ 136 h 195"/>
                  <a:gd name="T54" fmla="*/ 165 w 662"/>
                  <a:gd name="T55" fmla="*/ 172 h 195"/>
                  <a:gd name="T56" fmla="*/ 135 w 662"/>
                  <a:gd name="T57" fmla="*/ 137 h 195"/>
                  <a:gd name="T58" fmla="*/ 165 w 662"/>
                  <a:gd name="T59" fmla="*/ 114 h 195"/>
                  <a:gd name="T60" fmla="*/ 135 w 662"/>
                  <a:gd name="T61" fmla="*/ 79 h 195"/>
                  <a:gd name="T62" fmla="*/ 165 w 662"/>
                  <a:gd name="T63" fmla="*/ 56 h 195"/>
                  <a:gd name="T64" fmla="*/ 135 w 662"/>
                  <a:gd name="T65" fmla="*/ 21 h 195"/>
                  <a:gd name="T66" fmla="*/ 202 w 662"/>
                  <a:gd name="T67" fmla="*/ 178 h 195"/>
                  <a:gd name="T68" fmla="*/ 198 w 662"/>
                  <a:gd name="T69" fmla="*/ 132 h 195"/>
                  <a:gd name="T70" fmla="*/ 298 w 662"/>
                  <a:gd name="T71" fmla="*/ 174 h 195"/>
                  <a:gd name="T72" fmla="*/ 318 w 662"/>
                  <a:gd name="T73" fmla="*/ 173 h 195"/>
                  <a:gd name="T74" fmla="*/ 318 w 662"/>
                  <a:gd name="T75" fmla="*/ 136 h 195"/>
                  <a:gd name="T76" fmla="*/ 318 w 662"/>
                  <a:gd name="T77" fmla="*/ 115 h 195"/>
                  <a:gd name="T78" fmla="*/ 318 w 662"/>
                  <a:gd name="T79" fmla="*/ 78 h 195"/>
                  <a:gd name="T80" fmla="*/ 318 w 662"/>
                  <a:gd name="T81" fmla="*/ 58 h 195"/>
                  <a:gd name="T82" fmla="*/ 318 w 662"/>
                  <a:gd name="T83" fmla="*/ 21 h 195"/>
                  <a:gd name="T84" fmla="*/ 353 w 662"/>
                  <a:gd name="T85" fmla="*/ 176 h 195"/>
                  <a:gd name="T86" fmla="*/ 426 w 662"/>
                  <a:gd name="T87" fmla="*/ 131 h 195"/>
                  <a:gd name="T88" fmla="*/ 451 w 662"/>
                  <a:gd name="T89" fmla="*/ 176 h 195"/>
                  <a:gd name="T90" fmla="*/ 464 w 662"/>
                  <a:gd name="T91" fmla="*/ 173 h 195"/>
                  <a:gd name="T92" fmla="*/ 474 w 662"/>
                  <a:gd name="T93" fmla="*/ 137 h 195"/>
                  <a:gd name="T94" fmla="*/ 464 w 662"/>
                  <a:gd name="T95" fmla="*/ 115 h 195"/>
                  <a:gd name="T96" fmla="*/ 474 w 662"/>
                  <a:gd name="T97" fmla="*/ 79 h 195"/>
                  <a:gd name="T98" fmla="*/ 464 w 662"/>
                  <a:gd name="T99" fmla="*/ 58 h 195"/>
                  <a:gd name="T100" fmla="*/ 474 w 662"/>
                  <a:gd name="T101" fmla="*/ 21 h 195"/>
                  <a:gd name="T102" fmla="*/ 506 w 662"/>
                  <a:gd name="T103" fmla="*/ 174 h 195"/>
                  <a:gd name="T104" fmla="*/ 584 w 662"/>
                  <a:gd name="T105" fmla="*/ 132 h 195"/>
                  <a:gd name="T106" fmla="*/ 602 w 662"/>
                  <a:gd name="T107" fmla="*/ 178 h 195"/>
                  <a:gd name="T108" fmla="*/ 599 w 662"/>
                  <a:gd name="T109" fmla="*/ 137 h 195"/>
                  <a:gd name="T110" fmla="*/ 629 w 662"/>
                  <a:gd name="T111" fmla="*/ 172 h 195"/>
                  <a:gd name="T112" fmla="*/ 599 w 662"/>
                  <a:gd name="T113" fmla="*/ 79 h 195"/>
                  <a:gd name="T114" fmla="*/ 629 w 662"/>
                  <a:gd name="T115" fmla="*/ 114 h 195"/>
                  <a:gd name="T116" fmla="*/ 599 w 662"/>
                  <a:gd name="T117" fmla="*/ 23 h 195"/>
                  <a:gd name="T118" fmla="*/ 629 w 662"/>
                  <a:gd name="T119"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195">
                    <a:moveTo>
                      <a:pt x="644" y="0"/>
                    </a:moveTo>
                    <a:lnTo>
                      <a:pt x="19" y="0"/>
                    </a:lnTo>
                    <a:lnTo>
                      <a:pt x="19" y="0"/>
                    </a:lnTo>
                    <a:lnTo>
                      <a:pt x="13" y="1"/>
                    </a:lnTo>
                    <a:lnTo>
                      <a:pt x="6" y="4"/>
                    </a:lnTo>
                    <a:lnTo>
                      <a:pt x="2" y="10"/>
                    </a:lnTo>
                    <a:lnTo>
                      <a:pt x="1" y="12"/>
                    </a:lnTo>
                    <a:lnTo>
                      <a:pt x="0" y="16"/>
                    </a:lnTo>
                    <a:lnTo>
                      <a:pt x="0" y="179"/>
                    </a:lnTo>
                    <a:lnTo>
                      <a:pt x="0" y="179"/>
                    </a:lnTo>
                    <a:lnTo>
                      <a:pt x="1" y="181"/>
                    </a:lnTo>
                    <a:lnTo>
                      <a:pt x="2" y="184"/>
                    </a:lnTo>
                    <a:lnTo>
                      <a:pt x="6" y="190"/>
                    </a:lnTo>
                    <a:lnTo>
                      <a:pt x="13" y="193"/>
                    </a:lnTo>
                    <a:lnTo>
                      <a:pt x="16" y="195"/>
                    </a:lnTo>
                    <a:lnTo>
                      <a:pt x="19" y="195"/>
                    </a:lnTo>
                    <a:lnTo>
                      <a:pt x="644" y="195"/>
                    </a:lnTo>
                    <a:lnTo>
                      <a:pt x="644" y="195"/>
                    </a:lnTo>
                    <a:lnTo>
                      <a:pt x="647" y="195"/>
                    </a:lnTo>
                    <a:lnTo>
                      <a:pt x="651" y="193"/>
                    </a:lnTo>
                    <a:lnTo>
                      <a:pt x="658" y="190"/>
                    </a:lnTo>
                    <a:lnTo>
                      <a:pt x="661" y="184"/>
                    </a:lnTo>
                    <a:lnTo>
                      <a:pt x="662" y="181"/>
                    </a:lnTo>
                    <a:lnTo>
                      <a:pt x="662" y="179"/>
                    </a:lnTo>
                    <a:lnTo>
                      <a:pt x="662" y="16"/>
                    </a:lnTo>
                    <a:lnTo>
                      <a:pt x="662" y="16"/>
                    </a:lnTo>
                    <a:lnTo>
                      <a:pt x="662" y="12"/>
                    </a:lnTo>
                    <a:lnTo>
                      <a:pt x="661" y="10"/>
                    </a:lnTo>
                    <a:lnTo>
                      <a:pt x="658" y="4"/>
                    </a:lnTo>
                    <a:lnTo>
                      <a:pt x="651" y="1"/>
                    </a:lnTo>
                    <a:lnTo>
                      <a:pt x="644" y="0"/>
                    </a:lnTo>
                    <a:lnTo>
                      <a:pt x="644" y="0"/>
                    </a:lnTo>
                    <a:close/>
                    <a:moveTo>
                      <a:pt x="506" y="20"/>
                    </a:moveTo>
                    <a:lnTo>
                      <a:pt x="506" y="20"/>
                    </a:lnTo>
                    <a:lnTo>
                      <a:pt x="506" y="18"/>
                    </a:lnTo>
                    <a:lnTo>
                      <a:pt x="507" y="17"/>
                    </a:lnTo>
                    <a:lnTo>
                      <a:pt x="511" y="16"/>
                    </a:lnTo>
                    <a:lnTo>
                      <a:pt x="581" y="16"/>
                    </a:lnTo>
                    <a:lnTo>
                      <a:pt x="581" y="16"/>
                    </a:lnTo>
                    <a:lnTo>
                      <a:pt x="584" y="17"/>
                    </a:lnTo>
                    <a:lnTo>
                      <a:pt x="585" y="18"/>
                    </a:lnTo>
                    <a:lnTo>
                      <a:pt x="586" y="20"/>
                    </a:lnTo>
                    <a:lnTo>
                      <a:pt x="607" y="59"/>
                    </a:lnTo>
                    <a:lnTo>
                      <a:pt x="607" y="59"/>
                    </a:lnTo>
                    <a:lnTo>
                      <a:pt x="607" y="60"/>
                    </a:lnTo>
                    <a:lnTo>
                      <a:pt x="606" y="62"/>
                    </a:lnTo>
                    <a:lnTo>
                      <a:pt x="602" y="63"/>
                    </a:lnTo>
                    <a:lnTo>
                      <a:pt x="511" y="63"/>
                    </a:lnTo>
                    <a:lnTo>
                      <a:pt x="511" y="63"/>
                    </a:lnTo>
                    <a:lnTo>
                      <a:pt x="507" y="62"/>
                    </a:lnTo>
                    <a:lnTo>
                      <a:pt x="506" y="60"/>
                    </a:lnTo>
                    <a:lnTo>
                      <a:pt x="506" y="59"/>
                    </a:lnTo>
                    <a:lnTo>
                      <a:pt x="506" y="20"/>
                    </a:lnTo>
                    <a:close/>
                    <a:moveTo>
                      <a:pt x="506" y="78"/>
                    </a:moveTo>
                    <a:lnTo>
                      <a:pt x="506" y="78"/>
                    </a:lnTo>
                    <a:lnTo>
                      <a:pt x="506" y="76"/>
                    </a:lnTo>
                    <a:lnTo>
                      <a:pt x="507" y="75"/>
                    </a:lnTo>
                    <a:lnTo>
                      <a:pt x="511" y="73"/>
                    </a:lnTo>
                    <a:lnTo>
                      <a:pt x="581" y="73"/>
                    </a:lnTo>
                    <a:lnTo>
                      <a:pt x="581" y="73"/>
                    </a:lnTo>
                    <a:lnTo>
                      <a:pt x="584" y="75"/>
                    </a:lnTo>
                    <a:lnTo>
                      <a:pt x="585" y="76"/>
                    </a:lnTo>
                    <a:lnTo>
                      <a:pt x="586" y="78"/>
                    </a:lnTo>
                    <a:lnTo>
                      <a:pt x="607" y="116"/>
                    </a:lnTo>
                    <a:lnTo>
                      <a:pt x="607" y="116"/>
                    </a:lnTo>
                    <a:lnTo>
                      <a:pt x="607" y="118"/>
                    </a:lnTo>
                    <a:lnTo>
                      <a:pt x="606" y="119"/>
                    </a:lnTo>
                    <a:lnTo>
                      <a:pt x="602" y="121"/>
                    </a:lnTo>
                    <a:lnTo>
                      <a:pt x="511" y="121"/>
                    </a:lnTo>
                    <a:lnTo>
                      <a:pt x="511" y="121"/>
                    </a:lnTo>
                    <a:lnTo>
                      <a:pt x="507" y="119"/>
                    </a:lnTo>
                    <a:lnTo>
                      <a:pt x="506" y="118"/>
                    </a:lnTo>
                    <a:lnTo>
                      <a:pt x="506" y="116"/>
                    </a:lnTo>
                    <a:lnTo>
                      <a:pt x="506" y="78"/>
                    </a:lnTo>
                    <a:close/>
                    <a:moveTo>
                      <a:pt x="351" y="20"/>
                    </a:moveTo>
                    <a:lnTo>
                      <a:pt x="351" y="20"/>
                    </a:lnTo>
                    <a:lnTo>
                      <a:pt x="352" y="18"/>
                    </a:lnTo>
                    <a:lnTo>
                      <a:pt x="353" y="17"/>
                    </a:lnTo>
                    <a:lnTo>
                      <a:pt x="355" y="16"/>
                    </a:lnTo>
                    <a:lnTo>
                      <a:pt x="426" y="16"/>
                    </a:lnTo>
                    <a:lnTo>
                      <a:pt x="426" y="16"/>
                    </a:lnTo>
                    <a:lnTo>
                      <a:pt x="429" y="17"/>
                    </a:lnTo>
                    <a:lnTo>
                      <a:pt x="430" y="18"/>
                    </a:lnTo>
                    <a:lnTo>
                      <a:pt x="431" y="20"/>
                    </a:lnTo>
                    <a:lnTo>
                      <a:pt x="452" y="59"/>
                    </a:lnTo>
                    <a:lnTo>
                      <a:pt x="452" y="59"/>
                    </a:lnTo>
                    <a:lnTo>
                      <a:pt x="452" y="60"/>
                    </a:lnTo>
                    <a:lnTo>
                      <a:pt x="451" y="62"/>
                    </a:lnTo>
                    <a:lnTo>
                      <a:pt x="447" y="63"/>
                    </a:lnTo>
                    <a:lnTo>
                      <a:pt x="355" y="63"/>
                    </a:lnTo>
                    <a:lnTo>
                      <a:pt x="355" y="63"/>
                    </a:lnTo>
                    <a:lnTo>
                      <a:pt x="353" y="62"/>
                    </a:lnTo>
                    <a:lnTo>
                      <a:pt x="352" y="60"/>
                    </a:lnTo>
                    <a:lnTo>
                      <a:pt x="351" y="59"/>
                    </a:lnTo>
                    <a:lnTo>
                      <a:pt x="351" y="20"/>
                    </a:lnTo>
                    <a:close/>
                    <a:moveTo>
                      <a:pt x="351" y="78"/>
                    </a:moveTo>
                    <a:lnTo>
                      <a:pt x="351" y="78"/>
                    </a:lnTo>
                    <a:lnTo>
                      <a:pt x="352" y="76"/>
                    </a:lnTo>
                    <a:lnTo>
                      <a:pt x="353" y="75"/>
                    </a:lnTo>
                    <a:lnTo>
                      <a:pt x="355" y="73"/>
                    </a:lnTo>
                    <a:lnTo>
                      <a:pt x="426" y="73"/>
                    </a:lnTo>
                    <a:lnTo>
                      <a:pt x="426" y="73"/>
                    </a:lnTo>
                    <a:lnTo>
                      <a:pt x="429" y="75"/>
                    </a:lnTo>
                    <a:lnTo>
                      <a:pt x="430" y="76"/>
                    </a:lnTo>
                    <a:lnTo>
                      <a:pt x="431" y="78"/>
                    </a:lnTo>
                    <a:lnTo>
                      <a:pt x="452" y="116"/>
                    </a:lnTo>
                    <a:lnTo>
                      <a:pt x="452" y="116"/>
                    </a:lnTo>
                    <a:lnTo>
                      <a:pt x="452" y="118"/>
                    </a:lnTo>
                    <a:lnTo>
                      <a:pt x="451" y="119"/>
                    </a:lnTo>
                    <a:lnTo>
                      <a:pt x="447" y="121"/>
                    </a:lnTo>
                    <a:lnTo>
                      <a:pt x="355" y="121"/>
                    </a:lnTo>
                    <a:lnTo>
                      <a:pt x="355" y="121"/>
                    </a:lnTo>
                    <a:lnTo>
                      <a:pt x="353" y="119"/>
                    </a:lnTo>
                    <a:lnTo>
                      <a:pt x="352" y="118"/>
                    </a:lnTo>
                    <a:lnTo>
                      <a:pt x="351" y="116"/>
                    </a:lnTo>
                    <a:lnTo>
                      <a:pt x="351" y="78"/>
                    </a:lnTo>
                    <a:close/>
                    <a:moveTo>
                      <a:pt x="197" y="20"/>
                    </a:moveTo>
                    <a:lnTo>
                      <a:pt x="197" y="20"/>
                    </a:lnTo>
                    <a:lnTo>
                      <a:pt x="197" y="18"/>
                    </a:lnTo>
                    <a:lnTo>
                      <a:pt x="198" y="17"/>
                    </a:lnTo>
                    <a:lnTo>
                      <a:pt x="202" y="16"/>
                    </a:lnTo>
                    <a:lnTo>
                      <a:pt x="271" y="16"/>
                    </a:lnTo>
                    <a:lnTo>
                      <a:pt x="271" y="16"/>
                    </a:lnTo>
                    <a:lnTo>
                      <a:pt x="275" y="17"/>
                    </a:lnTo>
                    <a:lnTo>
                      <a:pt x="276" y="18"/>
                    </a:lnTo>
                    <a:lnTo>
                      <a:pt x="276" y="20"/>
                    </a:lnTo>
                    <a:lnTo>
                      <a:pt x="298" y="59"/>
                    </a:lnTo>
                    <a:lnTo>
                      <a:pt x="298" y="59"/>
                    </a:lnTo>
                    <a:lnTo>
                      <a:pt x="297" y="60"/>
                    </a:lnTo>
                    <a:lnTo>
                      <a:pt x="297" y="62"/>
                    </a:lnTo>
                    <a:lnTo>
                      <a:pt x="293" y="63"/>
                    </a:lnTo>
                    <a:lnTo>
                      <a:pt x="202" y="63"/>
                    </a:lnTo>
                    <a:lnTo>
                      <a:pt x="202" y="63"/>
                    </a:lnTo>
                    <a:lnTo>
                      <a:pt x="198" y="62"/>
                    </a:lnTo>
                    <a:lnTo>
                      <a:pt x="197" y="60"/>
                    </a:lnTo>
                    <a:lnTo>
                      <a:pt x="197" y="59"/>
                    </a:lnTo>
                    <a:lnTo>
                      <a:pt x="197" y="20"/>
                    </a:lnTo>
                    <a:close/>
                    <a:moveTo>
                      <a:pt x="197" y="78"/>
                    </a:moveTo>
                    <a:lnTo>
                      <a:pt x="197" y="78"/>
                    </a:lnTo>
                    <a:lnTo>
                      <a:pt x="197" y="76"/>
                    </a:lnTo>
                    <a:lnTo>
                      <a:pt x="198" y="75"/>
                    </a:lnTo>
                    <a:lnTo>
                      <a:pt x="202" y="73"/>
                    </a:lnTo>
                    <a:lnTo>
                      <a:pt x="271" y="73"/>
                    </a:lnTo>
                    <a:lnTo>
                      <a:pt x="271" y="73"/>
                    </a:lnTo>
                    <a:lnTo>
                      <a:pt x="275" y="75"/>
                    </a:lnTo>
                    <a:lnTo>
                      <a:pt x="276" y="76"/>
                    </a:lnTo>
                    <a:lnTo>
                      <a:pt x="276" y="78"/>
                    </a:lnTo>
                    <a:lnTo>
                      <a:pt x="298" y="116"/>
                    </a:lnTo>
                    <a:lnTo>
                      <a:pt x="298" y="116"/>
                    </a:lnTo>
                    <a:lnTo>
                      <a:pt x="297" y="118"/>
                    </a:lnTo>
                    <a:lnTo>
                      <a:pt x="297" y="119"/>
                    </a:lnTo>
                    <a:lnTo>
                      <a:pt x="293" y="121"/>
                    </a:lnTo>
                    <a:lnTo>
                      <a:pt x="202" y="121"/>
                    </a:lnTo>
                    <a:lnTo>
                      <a:pt x="202" y="121"/>
                    </a:lnTo>
                    <a:lnTo>
                      <a:pt x="198" y="119"/>
                    </a:lnTo>
                    <a:lnTo>
                      <a:pt x="197" y="118"/>
                    </a:lnTo>
                    <a:lnTo>
                      <a:pt x="197" y="116"/>
                    </a:lnTo>
                    <a:lnTo>
                      <a:pt x="197" y="78"/>
                    </a:lnTo>
                    <a:close/>
                    <a:moveTo>
                      <a:pt x="42" y="20"/>
                    </a:moveTo>
                    <a:lnTo>
                      <a:pt x="42" y="20"/>
                    </a:lnTo>
                    <a:lnTo>
                      <a:pt x="42" y="18"/>
                    </a:lnTo>
                    <a:lnTo>
                      <a:pt x="43" y="17"/>
                    </a:lnTo>
                    <a:lnTo>
                      <a:pt x="46" y="16"/>
                    </a:lnTo>
                    <a:lnTo>
                      <a:pt x="117" y="16"/>
                    </a:lnTo>
                    <a:lnTo>
                      <a:pt x="117" y="16"/>
                    </a:lnTo>
                    <a:lnTo>
                      <a:pt x="120" y="17"/>
                    </a:lnTo>
                    <a:lnTo>
                      <a:pt x="121" y="18"/>
                    </a:lnTo>
                    <a:lnTo>
                      <a:pt x="122" y="20"/>
                    </a:lnTo>
                    <a:lnTo>
                      <a:pt x="143" y="59"/>
                    </a:lnTo>
                    <a:lnTo>
                      <a:pt x="143" y="59"/>
                    </a:lnTo>
                    <a:lnTo>
                      <a:pt x="143" y="60"/>
                    </a:lnTo>
                    <a:lnTo>
                      <a:pt x="142" y="62"/>
                    </a:lnTo>
                    <a:lnTo>
                      <a:pt x="138" y="63"/>
                    </a:lnTo>
                    <a:lnTo>
                      <a:pt x="46" y="63"/>
                    </a:lnTo>
                    <a:lnTo>
                      <a:pt x="46" y="63"/>
                    </a:lnTo>
                    <a:lnTo>
                      <a:pt x="43" y="62"/>
                    </a:lnTo>
                    <a:lnTo>
                      <a:pt x="42" y="60"/>
                    </a:lnTo>
                    <a:lnTo>
                      <a:pt x="42" y="59"/>
                    </a:lnTo>
                    <a:lnTo>
                      <a:pt x="42" y="20"/>
                    </a:lnTo>
                    <a:close/>
                    <a:moveTo>
                      <a:pt x="42" y="78"/>
                    </a:moveTo>
                    <a:lnTo>
                      <a:pt x="42" y="78"/>
                    </a:lnTo>
                    <a:lnTo>
                      <a:pt x="42" y="76"/>
                    </a:lnTo>
                    <a:lnTo>
                      <a:pt x="43" y="75"/>
                    </a:lnTo>
                    <a:lnTo>
                      <a:pt x="46" y="73"/>
                    </a:lnTo>
                    <a:lnTo>
                      <a:pt x="117" y="73"/>
                    </a:lnTo>
                    <a:lnTo>
                      <a:pt x="117" y="73"/>
                    </a:lnTo>
                    <a:lnTo>
                      <a:pt x="120" y="75"/>
                    </a:lnTo>
                    <a:lnTo>
                      <a:pt x="121" y="76"/>
                    </a:lnTo>
                    <a:lnTo>
                      <a:pt x="122" y="78"/>
                    </a:lnTo>
                    <a:lnTo>
                      <a:pt x="143" y="116"/>
                    </a:lnTo>
                    <a:lnTo>
                      <a:pt x="143" y="116"/>
                    </a:lnTo>
                    <a:lnTo>
                      <a:pt x="143" y="118"/>
                    </a:lnTo>
                    <a:lnTo>
                      <a:pt x="142" y="119"/>
                    </a:lnTo>
                    <a:lnTo>
                      <a:pt x="138" y="121"/>
                    </a:lnTo>
                    <a:lnTo>
                      <a:pt x="46" y="121"/>
                    </a:lnTo>
                    <a:lnTo>
                      <a:pt x="46" y="121"/>
                    </a:lnTo>
                    <a:lnTo>
                      <a:pt x="43" y="119"/>
                    </a:lnTo>
                    <a:lnTo>
                      <a:pt x="42" y="118"/>
                    </a:lnTo>
                    <a:lnTo>
                      <a:pt x="42" y="116"/>
                    </a:lnTo>
                    <a:lnTo>
                      <a:pt x="42" y="78"/>
                    </a:lnTo>
                    <a:close/>
                    <a:moveTo>
                      <a:pt x="138" y="178"/>
                    </a:moveTo>
                    <a:lnTo>
                      <a:pt x="46" y="178"/>
                    </a:lnTo>
                    <a:lnTo>
                      <a:pt x="46" y="178"/>
                    </a:lnTo>
                    <a:lnTo>
                      <a:pt x="43" y="176"/>
                    </a:lnTo>
                    <a:lnTo>
                      <a:pt x="42" y="175"/>
                    </a:lnTo>
                    <a:lnTo>
                      <a:pt x="42" y="174"/>
                    </a:lnTo>
                    <a:lnTo>
                      <a:pt x="42" y="136"/>
                    </a:lnTo>
                    <a:lnTo>
                      <a:pt x="42" y="136"/>
                    </a:lnTo>
                    <a:lnTo>
                      <a:pt x="42" y="133"/>
                    </a:lnTo>
                    <a:lnTo>
                      <a:pt x="43" y="132"/>
                    </a:lnTo>
                    <a:lnTo>
                      <a:pt x="46" y="131"/>
                    </a:lnTo>
                    <a:lnTo>
                      <a:pt x="117" y="131"/>
                    </a:lnTo>
                    <a:lnTo>
                      <a:pt x="117" y="131"/>
                    </a:lnTo>
                    <a:lnTo>
                      <a:pt x="120" y="132"/>
                    </a:lnTo>
                    <a:lnTo>
                      <a:pt x="121" y="133"/>
                    </a:lnTo>
                    <a:lnTo>
                      <a:pt x="122" y="136"/>
                    </a:lnTo>
                    <a:lnTo>
                      <a:pt x="143" y="174"/>
                    </a:lnTo>
                    <a:lnTo>
                      <a:pt x="143" y="174"/>
                    </a:lnTo>
                    <a:lnTo>
                      <a:pt x="143" y="175"/>
                    </a:lnTo>
                    <a:lnTo>
                      <a:pt x="142" y="176"/>
                    </a:lnTo>
                    <a:lnTo>
                      <a:pt x="138" y="178"/>
                    </a:lnTo>
                    <a:lnTo>
                      <a:pt x="138" y="178"/>
                    </a:lnTo>
                    <a:close/>
                    <a:moveTo>
                      <a:pt x="165" y="172"/>
                    </a:moveTo>
                    <a:lnTo>
                      <a:pt x="165" y="172"/>
                    </a:lnTo>
                    <a:lnTo>
                      <a:pt x="165" y="172"/>
                    </a:lnTo>
                    <a:lnTo>
                      <a:pt x="164" y="173"/>
                    </a:lnTo>
                    <a:lnTo>
                      <a:pt x="154" y="173"/>
                    </a:lnTo>
                    <a:lnTo>
                      <a:pt x="154" y="173"/>
                    </a:lnTo>
                    <a:lnTo>
                      <a:pt x="153" y="172"/>
                    </a:lnTo>
                    <a:lnTo>
                      <a:pt x="135" y="137"/>
                    </a:lnTo>
                    <a:lnTo>
                      <a:pt x="135" y="137"/>
                    </a:lnTo>
                    <a:lnTo>
                      <a:pt x="135" y="137"/>
                    </a:lnTo>
                    <a:lnTo>
                      <a:pt x="136" y="136"/>
                    </a:lnTo>
                    <a:lnTo>
                      <a:pt x="164" y="136"/>
                    </a:lnTo>
                    <a:lnTo>
                      <a:pt x="164" y="136"/>
                    </a:lnTo>
                    <a:lnTo>
                      <a:pt x="165" y="137"/>
                    </a:lnTo>
                    <a:lnTo>
                      <a:pt x="165" y="138"/>
                    </a:lnTo>
                    <a:lnTo>
                      <a:pt x="165" y="172"/>
                    </a:lnTo>
                    <a:close/>
                    <a:moveTo>
                      <a:pt x="165" y="114"/>
                    </a:moveTo>
                    <a:lnTo>
                      <a:pt x="165" y="114"/>
                    </a:lnTo>
                    <a:lnTo>
                      <a:pt x="165" y="114"/>
                    </a:lnTo>
                    <a:lnTo>
                      <a:pt x="164" y="115"/>
                    </a:lnTo>
                    <a:lnTo>
                      <a:pt x="154" y="115"/>
                    </a:lnTo>
                    <a:lnTo>
                      <a:pt x="154" y="115"/>
                    </a:lnTo>
                    <a:lnTo>
                      <a:pt x="153" y="114"/>
                    </a:lnTo>
                    <a:lnTo>
                      <a:pt x="135" y="79"/>
                    </a:lnTo>
                    <a:lnTo>
                      <a:pt x="135" y="79"/>
                    </a:lnTo>
                    <a:lnTo>
                      <a:pt x="135" y="79"/>
                    </a:lnTo>
                    <a:lnTo>
                      <a:pt x="136" y="78"/>
                    </a:lnTo>
                    <a:lnTo>
                      <a:pt x="164" y="78"/>
                    </a:lnTo>
                    <a:lnTo>
                      <a:pt x="164" y="78"/>
                    </a:lnTo>
                    <a:lnTo>
                      <a:pt x="165" y="79"/>
                    </a:lnTo>
                    <a:lnTo>
                      <a:pt x="165" y="80"/>
                    </a:lnTo>
                    <a:lnTo>
                      <a:pt x="165" y="114"/>
                    </a:lnTo>
                    <a:close/>
                    <a:moveTo>
                      <a:pt x="165" y="56"/>
                    </a:moveTo>
                    <a:lnTo>
                      <a:pt x="165" y="56"/>
                    </a:lnTo>
                    <a:lnTo>
                      <a:pt x="165" y="56"/>
                    </a:lnTo>
                    <a:lnTo>
                      <a:pt x="164" y="58"/>
                    </a:lnTo>
                    <a:lnTo>
                      <a:pt x="154" y="58"/>
                    </a:lnTo>
                    <a:lnTo>
                      <a:pt x="154" y="58"/>
                    </a:lnTo>
                    <a:lnTo>
                      <a:pt x="153" y="56"/>
                    </a:lnTo>
                    <a:lnTo>
                      <a:pt x="135" y="23"/>
                    </a:lnTo>
                    <a:lnTo>
                      <a:pt x="135" y="23"/>
                    </a:lnTo>
                    <a:lnTo>
                      <a:pt x="135" y="21"/>
                    </a:lnTo>
                    <a:lnTo>
                      <a:pt x="136" y="21"/>
                    </a:lnTo>
                    <a:lnTo>
                      <a:pt x="164" y="21"/>
                    </a:lnTo>
                    <a:lnTo>
                      <a:pt x="164" y="21"/>
                    </a:lnTo>
                    <a:lnTo>
                      <a:pt x="165" y="21"/>
                    </a:lnTo>
                    <a:lnTo>
                      <a:pt x="165" y="23"/>
                    </a:lnTo>
                    <a:lnTo>
                      <a:pt x="165" y="56"/>
                    </a:lnTo>
                    <a:close/>
                    <a:moveTo>
                      <a:pt x="293" y="178"/>
                    </a:moveTo>
                    <a:lnTo>
                      <a:pt x="202" y="178"/>
                    </a:lnTo>
                    <a:lnTo>
                      <a:pt x="202" y="178"/>
                    </a:lnTo>
                    <a:lnTo>
                      <a:pt x="198" y="176"/>
                    </a:lnTo>
                    <a:lnTo>
                      <a:pt x="197" y="175"/>
                    </a:lnTo>
                    <a:lnTo>
                      <a:pt x="197" y="174"/>
                    </a:lnTo>
                    <a:lnTo>
                      <a:pt x="197" y="136"/>
                    </a:lnTo>
                    <a:lnTo>
                      <a:pt x="197" y="136"/>
                    </a:lnTo>
                    <a:lnTo>
                      <a:pt x="197" y="133"/>
                    </a:lnTo>
                    <a:lnTo>
                      <a:pt x="198" y="132"/>
                    </a:lnTo>
                    <a:lnTo>
                      <a:pt x="202" y="131"/>
                    </a:lnTo>
                    <a:lnTo>
                      <a:pt x="271" y="131"/>
                    </a:lnTo>
                    <a:lnTo>
                      <a:pt x="271" y="131"/>
                    </a:lnTo>
                    <a:lnTo>
                      <a:pt x="275" y="132"/>
                    </a:lnTo>
                    <a:lnTo>
                      <a:pt x="276" y="133"/>
                    </a:lnTo>
                    <a:lnTo>
                      <a:pt x="276" y="136"/>
                    </a:lnTo>
                    <a:lnTo>
                      <a:pt x="298" y="174"/>
                    </a:lnTo>
                    <a:lnTo>
                      <a:pt x="298" y="174"/>
                    </a:lnTo>
                    <a:lnTo>
                      <a:pt x="297" y="175"/>
                    </a:lnTo>
                    <a:lnTo>
                      <a:pt x="297" y="176"/>
                    </a:lnTo>
                    <a:lnTo>
                      <a:pt x="293" y="178"/>
                    </a:lnTo>
                    <a:lnTo>
                      <a:pt x="293" y="178"/>
                    </a:lnTo>
                    <a:close/>
                    <a:moveTo>
                      <a:pt x="320" y="172"/>
                    </a:moveTo>
                    <a:lnTo>
                      <a:pt x="320" y="172"/>
                    </a:lnTo>
                    <a:lnTo>
                      <a:pt x="319" y="172"/>
                    </a:lnTo>
                    <a:lnTo>
                      <a:pt x="318" y="173"/>
                    </a:lnTo>
                    <a:lnTo>
                      <a:pt x="309" y="173"/>
                    </a:lnTo>
                    <a:lnTo>
                      <a:pt x="309" y="173"/>
                    </a:lnTo>
                    <a:lnTo>
                      <a:pt x="307" y="172"/>
                    </a:lnTo>
                    <a:lnTo>
                      <a:pt x="290" y="137"/>
                    </a:lnTo>
                    <a:lnTo>
                      <a:pt x="290" y="137"/>
                    </a:lnTo>
                    <a:lnTo>
                      <a:pt x="290" y="137"/>
                    </a:lnTo>
                    <a:lnTo>
                      <a:pt x="290" y="136"/>
                    </a:lnTo>
                    <a:lnTo>
                      <a:pt x="318" y="136"/>
                    </a:lnTo>
                    <a:lnTo>
                      <a:pt x="318" y="136"/>
                    </a:lnTo>
                    <a:lnTo>
                      <a:pt x="319" y="137"/>
                    </a:lnTo>
                    <a:lnTo>
                      <a:pt x="320" y="138"/>
                    </a:lnTo>
                    <a:lnTo>
                      <a:pt x="320" y="172"/>
                    </a:lnTo>
                    <a:close/>
                    <a:moveTo>
                      <a:pt x="320" y="114"/>
                    </a:moveTo>
                    <a:lnTo>
                      <a:pt x="320" y="114"/>
                    </a:lnTo>
                    <a:lnTo>
                      <a:pt x="319" y="114"/>
                    </a:lnTo>
                    <a:lnTo>
                      <a:pt x="318" y="115"/>
                    </a:lnTo>
                    <a:lnTo>
                      <a:pt x="309" y="115"/>
                    </a:lnTo>
                    <a:lnTo>
                      <a:pt x="309" y="115"/>
                    </a:lnTo>
                    <a:lnTo>
                      <a:pt x="307" y="114"/>
                    </a:lnTo>
                    <a:lnTo>
                      <a:pt x="290" y="79"/>
                    </a:lnTo>
                    <a:lnTo>
                      <a:pt x="290" y="79"/>
                    </a:lnTo>
                    <a:lnTo>
                      <a:pt x="290" y="79"/>
                    </a:lnTo>
                    <a:lnTo>
                      <a:pt x="290" y="78"/>
                    </a:lnTo>
                    <a:lnTo>
                      <a:pt x="318" y="78"/>
                    </a:lnTo>
                    <a:lnTo>
                      <a:pt x="318" y="78"/>
                    </a:lnTo>
                    <a:lnTo>
                      <a:pt x="319" y="79"/>
                    </a:lnTo>
                    <a:lnTo>
                      <a:pt x="320" y="80"/>
                    </a:lnTo>
                    <a:lnTo>
                      <a:pt x="320" y="114"/>
                    </a:lnTo>
                    <a:close/>
                    <a:moveTo>
                      <a:pt x="320" y="56"/>
                    </a:moveTo>
                    <a:lnTo>
                      <a:pt x="320" y="56"/>
                    </a:lnTo>
                    <a:lnTo>
                      <a:pt x="319" y="56"/>
                    </a:lnTo>
                    <a:lnTo>
                      <a:pt x="318" y="58"/>
                    </a:lnTo>
                    <a:lnTo>
                      <a:pt x="309" y="58"/>
                    </a:lnTo>
                    <a:lnTo>
                      <a:pt x="309" y="58"/>
                    </a:lnTo>
                    <a:lnTo>
                      <a:pt x="307" y="56"/>
                    </a:lnTo>
                    <a:lnTo>
                      <a:pt x="290" y="23"/>
                    </a:lnTo>
                    <a:lnTo>
                      <a:pt x="290" y="23"/>
                    </a:lnTo>
                    <a:lnTo>
                      <a:pt x="290" y="21"/>
                    </a:lnTo>
                    <a:lnTo>
                      <a:pt x="290" y="21"/>
                    </a:lnTo>
                    <a:lnTo>
                      <a:pt x="318" y="21"/>
                    </a:lnTo>
                    <a:lnTo>
                      <a:pt x="318" y="21"/>
                    </a:lnTo>
                    <a:lnTo>
                      <a:pt x="319" y="21"/>
                    </a:lnTo>
                    <a:lnTo>
                      <a:pt x="320" y="23"/>
                    </a:lnTo>
                    <a:lnTo>
                      <a:pt x="320" y="56"/>
                    </a:lnTo>
                    <a:close/>
                    <a:moveTo>
                      <a:pt x="447" y="178"/>
                    </a:moveTo>
                    <a:lnTo>
                      <a:pt x="355" y="178"/>
                    </a:lnTo>
                    <a:lnTo>
                      <a:pt x="355" y="178"/>
                    </a:lnTo>
                    <a:lnTo>
                      <a:pt x="353" y="176"/>
                    </a:lnTo>
                    <a:lnTo>
                      <a:pt x="352" y="175"/>
                    </a:lnTo>
                    <a:lnTo>
                      <a:pt x="351" y="174"/>
                    </a:lnTo>
                    <a:lnTo>
                      <a:pt x="351" y="136"/>
                    </a:lnTo>
                    <a:lnTo>
                      <a:pt x="351" y="136"/>
                    </a:lnTo>
                    <a:lnTo>
                      <a:pt x="352" y="133"/>
                    </a:lnTo>
                    <a:lnTo>
                      <a:pt x="353" y="132"/>
                    </a:lnTo>
                    <a:lnTo>
                      <a:pt x="355" y="131"/>
                    </a:lnTo>
                    <a:lnTo>
                      <a:pt x="426" y="131"/>
                    </a:lnTo>
                    <a:lnTo>
                      <a:pt x="426" y="131"/>
                    </a:lnTo>
                    <a:lnTo>
                      <a:pt x="429" y="132"/>
                    </a:lnTo>
                    <a:lnTo>
                      <a:pt x="430" y="133"/>
                    </a:lnTo>
                    <a:lnTo>
                      <a:pt x="431" y="136"/>
                    </a:lnTo>
                    <a:lnTo>
                      <a:pt x="452" y="174"/>
                    </a:lnTo>
                    <a:lnTo>
                      <a:pt x="452" y="174"/>
                    </a:lnTo>
                    <a:lnTo>
                      <a:pt x="452" y="175"/>
                    </a:lnTo>
                    <a:lnTo>
                      <a:pt x="451" y="176"/>
                    </a:lnTo>
                    <a:lnTo>
                      <a:pt x="447" y="178"/>
                    </a:lnTo>
                    <a:lnTo>
                      <a:pt x="447" y="178"/>
                    </a:lnTo>
                    <a:close/>
                    <a:moveTo>
                      <a:pt x="474" y="172"/>
                    </a:moveTo>
                    <a:lnTo>
                      <a:pt x="474" y="172"/>
                    </a:lnTo>
                    <a:lnTo>
                      <a:pt x="474" y="172"/>
                    </a:lnTo>
                    <a:lnTo>
                      <a:pt x="473" y="173"/>
                    </a:lnTo>
                    <a:lnTo>
                      <a:pt x="464" y="173"/>
                    </a:lnTo>
                    <a:lnTo>
                      <a:pt x="464" y="173"/>
                    </a:lnTo>
                    <a:lnTo>
                      <a:pt x="462" y="172"/>
                    </a:lnTo>
                    <a:lnTo>
                      <a:pt x="444" y="137"/>
                    </a:lnTo>
                    <a:lnTo>
                      <a:pt x="444" y="137"/>
                    </a:lnTo>
                    <a:lnTo>
                      <a:pt x="444" y="137"/>
                    </a:lnTo>
                    <a:lnTo>
                      <a:pt x="445" y="136"/>
                    </a:lnTo>
                    <a:lnTo>
                      <a:pt x="473" y="136"/>
                    </a:lnTo>
                    <a:lnTo>
                      <a:pt x="473" y="136"/>
                    </a:lnTo>
                    <a:lnTo>
                      <a:pt x="474" y="137"/>
                    </a:lnTo>
                    <a:lnTo>
                      <a:pt x="474" y="138"/>
                    </a:lnTo>
                    <a:lnTo>
                      <a:pt x="474" y="172"/>
                    </a:lnTo>
                    <a:close/>
                    <a:moveTo>
                      <a:pt x="474" y="114"/>
                    </a:moveTo>
                    <a:lnTo>
                      <a:pt x="474" y="114"/>
                    </a:lnTo>
                    <a:lnTo>
                      <a:pt x="474" y="114"/>
                    </a:lnTo>
                    <a:lnTo>
                      <a:pt x="473" y="115"/>
                    </a:lnTo>
                    <a:lnTo>
                      <a:pt x="464" y="115"/>
                    </a:lnTo>
                    <a:lnTo>
                      <a:pt x="464" y="115"/>
                    </a:lnTo>
                    <a:lnTo>
                      <a:pt x="462" y="114"/>
                    </a:lnTo>
                    <a:lnTo>
                      <a:pt x="444" y="79"/>
                    </a:lnTo>
                    <a:lnTo>
                      <a:pt x="444" y="79"/>
                    </a:lnTo>
                    <a:lnTo>
                      <a:pt x="444" y="79"/>
                    </a:lnTo>
                    <a:lnTo>
                      <a:pt x="445" y="78"/>
                    </a:lnTo>
                    <a:lnTo>
                      <a:pt x="473" y="78"/>
                    </a:lnTo>
                    <a:lnTo>
                      <a:pt x="473" y="78"/>
                    </a:lnTo>
                    <a:lnTo>
                      <a:pt x="474" y="79"/>
                    </a:lnTo>
                    <a:lnTo>
                      <a:pt x="474" y="80"/>
                    </a:lnTo>
                    <a:lnTo>
                      <a:pt x="474" y="114"/>
                    </a:lnTo>
                    <a:close/>
                    <a:moveTo>
                      <a:pt x="474" y="56"/>
                    </a:moveTo>
                    <a:lnTo>
                      <a:pt x="474" y="56"/>
                    </a:lnTo>
                    <a:lnTo>
                      <a:pt x="474" y="56"/>
                    </a:lnTo>
                    <a:lnTo>
                      <a:pt x="473" y="58"/>
                    </a:lnTo>
                    <a:lnTo>
                      <a:pt x="464" y="58"/>
                    </a:lnTo>
                    <a:lnTo>
                      <a:pt x="464" y="58"/>
                    </a:lnTo>
                    <a:lnTo>
                      <a:pt x="462" y="56"/>
                    </a:lnTo>
                    <a:lnTo>
                      <a:pt x="444" y="23"/>
                    </a:lnTo>
                    <a:lnTo>
                      <a:pt x="444" y="23"/>
                    </a:lnTo>
                    <a:lnTo>
                      <a:pt x="444" y="21"/>
                    </a:lnTo>
                    <a:lnTo>
                      <a:pt x="445" y="21"/>
                    </a:lnTo>
                    <a:lnTo>
                      <a:pt x="473" y="21"/>
                    </a:lnTo>
                    <a:lnTo>
                      <a:pt x="473" y="21"/>
                    </a:lnTo>
                    <a:lnTo>
                      <a:pt x="474" y="21"/>
                    </a:lnTo>
                    <a:lnTo>
                      <a:pt x="474" y="23"/>
                    </a:lnTo>
                    <a:lnTo>
                      <a:pt x="474" y="56"/>
                    </a:lnTo>
                    <a:close/>
                    <a:moveTo>
                      <a:pt x="602" y="178"/>
                    </a:moveTo>
                    <a:lnTo>
                      <a:pt x="511" y="178"/>
                    </a:lnTo>
                    <a:lnTo>
                      <a:pt x="511" y="178"/>
                    </a:lnTo>
                    <a:lnTo>
                      <a:pt x="507" y="176"/>
                    </a:lnTo>
                    <a:lnTo>
                      <a:pt x="506" y="175"/>
                    </a:lnTo>
                    <a:lnTo>
                      <a:pt x="506" y="174"/>
                    </a:lnTo>
                    <a:lnTo>
                      <a:pt x="506" y="136"/>
                    </a:lnTo>
                    <a:lnTo>
                      <a:pt x="506" y="136"/>
                    </a:lnTo>
                    <a:lnTo>
                      <a:pt x="506" y="133"/>
                    </a:lnTo>
                    <a:lnTo>
                      <a:pt x="507" y="132"/>
                    </a:lnTo>
                    <a:lnTo>
                      <a:pt x="511" y="131"/>
                    </a:lnTo>
                    <a:lnTo>
                      <a:pt x="581" y="131"/>
                    </a:lnTo>
                    <a:lnTo>
                      <a:pt x="581" y="131"/>
                    </a:lnTo>
                    <a:lnTo>
                      <a:pt x="584" y="132"/>
                    </a:lnTo>
                    <a:lnTo>
                      <a:pt x="585" y="133"/>
                    </a:lnTo>
                    <a:lnTo>
                      <a:pt x="586" y="136"/>
                    </a:lnTo>
                    <a:lnTo>
                      <a:pt x="607" y="174"/>
                    </a:lnTo>
                    <a:lnTo>
                      <a:pt x="607" y="174"/>
                    </a:lnTo>
                    <a:lnTo>
                      <a:pt x="607" y="175"/>
                    </a:lnTo>
                    <a:lnTo>
                      <a:pt x="606" y="176"/>
                    </a:lnTo>
                    <a:lnTo>
                      <a:pt x="602" y="178"/>
                    </a:lnTo>
                    <a:lnTo>
                      <a:pt x="602" y="178"/>
                    </a:lnTo>
                    <a:close/>
                    <a:moveTo>
                      <a:pt x="629" y="172"/>
                    </a:moveTo>
                    <a:lnTo>
                      <a:pt x="629" y="172"/>
                    </a:lnTo>
                    <a:lnTo>
                      <a:pt x="629" y="172"/>
                    </a:lnTo>
                    <a:lnTo>
                      <a:pt x="628" y="173"/>
                    </a:lnTo>
                    <a:lnTo>
                      <a:pt x="618" y="173"/>
                    </a:lnTo>
                    <a:lnTo>
                      <a:pt x="618" y="173"/>
                    </a:lnTo>
                    <a:lnTo>
                      <a:pt x="617" y="172"/>
                    </a:lnTo>
                    <a:lnTo>
                      <a:pt x="599" y="137"/>
                    </a:lnTo>
                    <a:lnTo>
                      <a:pt x="599" y="137"/>
                    </a:lnTo>
                    <a:lnTo>
                      <a:pt x="599" y="137"/>
                    </a:lnTo>
                    <a:lnTo>
                      <a:pt x="600" y="136"/>
                    </a:lnTo>
                    <a:lnTo>
                      <a:pt x="628" y="136"/>
                    </a:lnTo>
                    <a:lnTo>
                      <a:pt x="628" y="136"/>
                    </a:lnTo>
                    <a:lnTo>
                      <a:pt x="629" y="137"/>
                    </a:lnTo>
                    <a:lnTo>
                      <a:pt x="629" y="138"/>
                    </a:lnTo>
                    <a:lnTo>
                      <a:pt x="629" y="172"/>
                    </a:lnTo>
                    <a:close/>
                    <a:moveTo>
                      <a:pt x="629" y="114"/>
                    </a:moveTo>
                    <a:lnTo>
                      <a:pt x="629" y="114"/>
                    </a:lnTo>
                    <a:lnTo>
                      <a:pt x="629" y="114"/>
                    </a:lnTo>
                    <a:lnTo>
                      <a:pt x="628" y="115"/>
                    </a:lnTo>
                    <a:lnTo>
                      <a:pt x="618" y="115"/>
                    </a:lnTo>
                    <a:lnTo>
                      <a:pt x="618" y="115"/>
                    </a:lnTo>
                    <a:lnTo>
                      <a:pt x="617" y="114"/>
                    </a:lnTo>
                    <a:lnTo>
                      <a:pt x="599" y="79"/>
                    </a:lnTo>
                    <a:lnTo>
                      <a:pt x="599" y="79"/>
                    </a:lnTo>
                    <a:lnTo>
                      <a:pt x="599" y="79"/>
                    </a:lnTo>
                    <a:lnTo>
                      <a:pt x="600" y="78"/>
                    </a:lnTo>
                    <a:lnTo>
                      <a:pt x="628" y="78"/>
                    </a:lnTo>
                    <a:lnTo>
                      <a:pt x="628" y="78"/>
                    </a:lnTo>
                    <a:lnTo>
                      <a:pt x="629" y="79"/>
                    </a:lnTo>
                    <a:lnTo>
                      <a:pt x="629" y="80"/>
                    </a:lnTo>
                    <a:lnTo>
                      <a:pt x="629" y="114"/>
                    </a:lnTo>
                    <a:close/>
                    <a:moveTo>
                      <a:pt x="629" y="56"/>
                    </a:moveTo>
                    <a:lnTo>
                      <a:pt x="629" y="56"/>
                    </a:lnTo>
                    <a:lnTo>
                      <a:pt x="629" y="56"/>
                    </a:lnTo>
                    <a:lnTo>
                      <a:pt x="628" y="58"/>
                    </a:lnTo>
                    <a:lnTo>
                      <a:pt x="618" y="58"/>
                    </a:lnTo>
                    <a:lnTo>
                      <a:pt x="618" y="58"/>
                    </a:lnTo>
                    <a:lnTo>
                      <a:pt x="617" y="56"/>
                    </a:lnTo>
                    <a:lnTo>
                      <a:pt x="599" y="23"/>
                    </a:lnTo>
                    <a:lnTo>
                      <a:pt x="599" y="23"/>
                    </a:lnTo>
                    <a:lnTo>
                      <a:pt x="599" y="21"/>
                    </a:lnTo>
                    <a:lnTo>
                      <a:pt x="600" y="21"/>
                    </a:lnTo>
                    <a:lnTo>
                      <a:pt x="628" y="21"/>
                    </a:lnTo>
                    <a:lnTo>
                      <a:pt x="628" y="21"/>
                    </a:lnTo>
                    <a:lnTo>
                      <a:pt x="629" y="21"/>
                    </a:lnTo>
                    <a:lnTo>
                      <a:pt x="629" y="23"/>
                    </a:lnTo>
                    <a:lnTo>
                      <a:pt x="629" y="56"/>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cxnSp>
            <p:nvCxnSpPr>
              <p:cNvPr id="861" name="直接箭头连接符 329"/>
              <p:cNvCxnSpPr>
                <a:stCxn id="855" idx="3"/>
                <a:endCxn id="874" idx="2"/>
              </p:cNvCxnSpPr>
              <p:nvPr/>
            </p:nvCxnSpPr>
            <p:spPr bwMode="auto">
              <a:xfrm flipV="1">
                <a:off x="2638757" y="4801882"/>
                <a:ext cx="178681" cy="819664"/>
              </a:xfrm>
              <a:prstGeom prst="bentConnector2">
                <a:avLst/>
              </a:prstGeom>
              <a:noFill/>
              <a:ln w="9525" cap="flat" cmpd="sng" algn="ctr">
                <a:solidFill>
                  <a:schemeClr val="tx1">
                    <a:lumMod val="50000"/>
                    <a:lumOff val="50000"/>
                  </a:schemeClr>
                </a:solidFill>
                <a:prstDash val="solid"/>
                <a:round/>
                <a:headEnd type="none" w="sm" len="sm"/>
                <a:tailEnd type="none" w="med" len="lg"/>
              </a:ln>
              <a:effectLst/>
            </p:spPr>
          </p:cxnSp>
        </p:grpSp>
        <p:sp>
          <p:nvSpPr>
            <p:cNvPr id="853" name="TextBox 1154"/>
            <p:cNvSpPr txBox="1"/>
            <p:nvPr/>
          </p:nvSpPr>
          <p:spPr>
            <a:xfrm>
              <a:off x="1424829" y="5128311"/>
              <a:ext cx="1042969" cy="327792"/>
            </a:xfrm>
            <a:prstGeom prst="rect">
              <a:avLst/>
            </a:prstGeom>
            <a:noFill/>
          </p:spPr>
          <p:txBody>
            <a:bodyPr wrap="none" lIns="87851" tIns="43925" rIns="87851" bIns="43925" rtlCol="0">
              <a:spAutoFit/>
            </a:bodyPr>
            <a:lstStyle/>
            <a:p>
              <a:pPr algn="ctr">
                <a:lnSpc>
                  <a:spcPct val="85000"/>
                </a:lnSpc>
                <a:buNone/>
              </a:pPr>
              <a:r>
                <a:rPr lang="zh-CN" altLang="en-US" sz="1400" dirty="0" smtClean="0">
                  <a:solidFill>
                    <a:srgbClr val="990000"/>
                  </a:solidFill>
                  <a:latin typeface="微软雅黑" pitchFamily="34" charset="-122"/>
                  <a:ea typeface="微软雅黑" pitchFamily="34" charset="-122"/>
                </a:rPr>
                <a:t>无线接入</a:t>
              </a:r>
              <a:endParaRPr lang="en-US" altLang="zh-CN" sz="1400" dirty="0" smtClean="0">
                <a:solidFill>
                  <a:srgbClr val="990000"/>
                </a:solidFill>
                <a:latin typeface="微软雅黑" pitchFamily="34" charset="-122"/>
                <a:ea typeface="微软雅黑" pitchFamily="34" charset="-122"/>
              </a:endParaRPr>
            </a:p>
          </p:txBody>
        </p:sp>
      </p:grpSp>
      <p:grpSp>
        <p:nvGrpSpPr>
          <p:cNvPr id="626" name="组合 359"/>
          <p:cNvGrpSpPr/>
          <p:nvPr/>
        </p:nvGrpSpPr>
        <p:grpSpPr>
          <a:xfrm>
            <a:off x="1107931" y="4789870"/>
            <a:ext cx="738683" cy="1544744"/>
            <a:chOff x="445897" y="4867850"/>
            <a:chExt cx="860266" cy="1862726"/>
          </a:xfrm>
        </p:grpSpPr>
        <p:cxnSp>
          <p:nvCxnSpPr>
            <p:cNvPr id="840" name="直接箭头连接符 839"/>
            <p:cNvCxnSpPr>
              <a:stCxn id="855" idx="1"/>
              <a:endCxn id="871" idx="3"/>
            </p:cNvCxnSpPr>
            <p:nvPr/>
          </p:nvCxnSpPr>
          <p:spPr bwMode="auto">
            <a:xfrm flipH="1" flipV="1">
              <a:off x="472061" y="4867850"/>
              <a:ext cx="834102" cy="1023520"/>
            </a:xfrm>
            <a:prstGeom prst="straightConnector1">
              <a:avLst/>
            </a:prstGeom>
            <a:noFill/>
            <a:ln w="9525" cap="flat" cmpd="sng" algn="ctr">
              <a:solidFill>
                <a:schemeClr val="tx1">
                  <a:lumMod val="50000"/>
                  <a:lumOff val="50000"/>
                </a:schemeClr>
              </a:solidFill>
              <a:prstDash val="solid"/>
              <a:round/>
              <a:headEnd type="oval" w="sm" len="sm"/>
              <a:tailEnd type="triangle" w="med" len="lg"/>
            </a:ln>
            <a:effectLst/>
          </p:spPr>
        </p:cxnSp>
        <p:cxnSp>
          <p:nvCxnSpPr>
            <p:cNvPr id="841" name="直接箭头连接符 840"/>
            <p:cNvCxnSpPr>
              <a:stCxn id="855" idx="1"/>
              <a:endCxn id="868" idx="3"/>
            </p:cNvCxnSpPr>
            <p:nvPr/>
          </p:nvCxnSpPr>
          <p:spPr bwMode="auto">
            <a:xfrm flipH="1" flipV="1">
              <a:off x="499347" y="5352277"/>
              <a:ext cx="806816" cy="539093"/>
            </a:xfrm>
            <a:prstGeom prst="straightConnector1">
              <a:avLst/>
            </a:prstGeom>
            <a:noFill/>
            <a:ln w="9525" cap="flat" cmpd="sng" algn="ctr">
              <a:solidFill>
                <a:schemeClr val="tx1">
                  <a:lumMod val="50000"/>
                  <a:lumOff val="50000"/>
                </a:schemeClr>
              </a:solidFill>
              <a:prstDash val="solid"/>
              <a:round/>
              <a:headEnd type="oval" w="sm" len="sm"/>
              <a:tailEnd type="triangle" w="med" len="lg"/>
            </a:ln>
            <a:effectLst/>
          </p:spPr>
        </p:cxnSp>
        <p:cxnSp>
          <p:nvCxnSpPr>
            <p:cNvPr id="842" name="直接箭头连接符 841"/>
            <p:cNvCxnSpPr>
              <a:stCxn id="855" idx="1"/>
              <a:endCxn id="866" idx="3"/>
            </p:cNvCxnSpPr>
            <p:nvPr/>
          </p:nvCxnSpPr>
          <p:spPr bwMode="auto">
            <a:xfrm flipH="1" flipV="1">
              <a:off x="499347" y="5774848"/>
              <a:ext cx="806816" cy="116522"/>
            </a:xfrm>
            <a:prstGeom prst="straightConnector1">
              <a:avLst/>
            </a:prstGeom>
            <a:noFill/>
            <a:ln w="9525" cap="flat" cmpd="sng" algn="ctr">
              <a:solidFill>
                <a:schemeClr val="tx1">
                  <a:lumMod val="50000"/>
                  <a:lumOff val="50000"/>
                </a:schemeClr>
              </a:solidFill>
              <a:prstDash val="solid"/>
              <a:round/>
              <a:headEnd type="oval" w="sm" len="sm"/>
              <a:tailEnd type="triangle" w="med" len="lg"/>
            </a:ln>
            <a:effectLst/>
          </p:spPr>
        </p:cxnSp>
        <p:cxnSp>
          <p:nvCxnSpPr>
            <p:cNvPr id="843" name="直接箭头连接符 842"/>
            <p:cNvCxnSpPr>
              <a:stCxn id="855" idx="1"/>
            </p:cNvCxnSpPr>
            <p:nvPr/>
          </p:nvCxnSpPr>
          <p:spPr bwMode="auto">
            <a:xfrm flipH="1">
              <a:off x="445897" y="5864557"/>
              <a:ext cx="860266" cy="866019"/>
            </a:xfrm>
            <a:prstGeom prst="straightConnector1">
              <a:avLst/>
            </a:prstGeom>
            <a:noFill/>
            <a:ln w="9525" cap="flat" cmpd="sng" algn="ctr">
              <a:solidFill>
                <a:schemeClr val="tx1">
                  <a:lumMod val="50000"/>
                  <a:lumOff val="50000"/>
                </a:schemeClr>
              </a:solidFill>
              <a:prstDash val="solid"/>
              <a:round/>
              <a:headEnd type="oval" w="sm" len="sm"/>
              <a:tailEnd type="triangle" w="med" len="lg"/>
            </a:ln>
            <a:effectLst/>
          </p:spPr>
        </p:cxnSp>
      </p:grpSp>
      <p:sp>
        <p:nvSpPr>
          <p:cNvPr id="627" name="TextBox 944"/>
          <p:cNvSpPr txBox="1"/>
          <p:nvPr/>
        </p:nvSpPr>
        <p:spPr>
          <a:xfrm>
            <a:off x="842137" y="4888999"/>
            <a:ext cx="332289" cy="160347"/>
          </a:xfrm>
          <a:prstGeom prst="rect">
            <a:avLst/>
          </a:prstGeom>
          <a:noFill/>
        </p:spPr>
        <p:txBody>
          <a:bodyPr wrap="none" lIns="65862" tIns="32930" rIns="65862" bIns="32930" rtlCol="0">
            <a:spAutoFit/>
          </a:bodyPr>
          <a:lstStyle/>
          <a:p>
            <a:pPr algn="ctr">
              <a:lnSpc>
                <a:spcPct val="85000"/>
              </a:lnSpc>
            </a:pPr>
            <a:r>
              <a:rPr lang="en-US" altLang="zh-CN" sz="600" dirty="0" smtClean="0">
                <a:solidFill>
                  <a:srgbClr val="000000"/>
                </a:solidFill>
                <a:latin typeface="微软雅黑" pitchFamily="34" charset="-122"/>
                <a:ea typeface="微软雅黑" pitchFamily="34" charset="-122"/>
              </a:rPr>
              <a:t>RRU</a:t>
            </a:r>
          </a:p>
        </p:txBody>
      </p:sp>
      <p:sp>
        <p:nvSpPr>
          <p:cNvPr id="628" name="TextBox 945"/>
          <p:cNvSpPr txBox="1"/>
          <p:nvPr/>
        </p:nvSpPr>
        <p:spPr>
          <a:xfrm>
            <a:off x="725569" y="5286090"/>
            <a:ext cx="565429" cy="160347"/>
          </a:xfrm>
          <a:prstGeom prst="rect">
            <a:avLst/>
          </a:prstGeom>
          <a:noFill/>
        </p:spPr>
        <p:txBody>
          <a:bodyPr wrap="none" lIns="65862" tIns="32930" rIns="65862" bIns="32930" rtlCol="0">
            <a:spAutoFit/>
          </a:bodyPr>
          <a:lstStyle/>
          <a:p>
            <a:pPr algn="ctr">
              <a:lnSpc>
                <a:spcPct val="85000"/>
              </a:lnSpc>
            </a:pPr>
            <a:r>
              <a:rPr lang="en-US" altLang="zh-CN" sz="600" dirty="0" smtClean="0">
                <a:solidFill>
                  <a:srgbClr val="000000"/>
                </a:solidFill>
                <a:latin typeface="微软雅黑" pitchFamily="34" charset="-122"/>
                <a:ea typeface="微软雅黑" pitchFamily="34" charset="-122"/>
              </a:rPr>
              <a:t>Small Cell</a:t>
            </a:r>
          </a:p>
        </p:txBody>
      </p:sp>
      <p:sp>
        <p:nvSpPr>
          <p:cNvPr id="629" name="TextBox 946"/>
          <p:cNvSpPr txBox="1"/>
          <p:nvPr/>
        </p:nvSpPr>
        <p:spPr>
          <a:xfrm>
            <a:off x="725569" y="5636524"/>
            <a:ext cx="565429" cy="160347"/>
          </a:xfrm>
          <a:prstGeom prst="rect">
            <a:avLst/>
          </a:prstGeom>
          <a:noFill/>
        </p:spPr>
        <p:txBody>
          <a:bodyPr wrap="none" lIns="65862" tIns="32930" rIns="65862" bIns="32930" rtlCol="0">
            <a:spAutoFit/>
          </a:bodyPr>
          <a:lstStyle/>
          <a:p>
            <a:pPr algn="ctr">
              <a:lnSpc>
                <a:spcPct val="85000"/>
              </a:lnSpc>
            </a:pPr>
            <a:r>
              <a:rPr lang="en-US" altLang="zh-CN" sz="600" dirty="0" smtClean="0">
                <a:solidFill>
                  <a:srgbClr val="000000"/>
                </a:solidFill>
                <a:latin typeface="微软雅黑" pitchFamily="34" charset="-122"/>
                <a:ea typeface="微软雅黑" pitchFamily="34" charset="-122"/>
              </a:rPr>
              <a:t>Small Cell</a:t>
            </a:r>
          </a:p>
        </p:txBody>
      </p:sp>
      <p:sp>
        <p:nvSpPr>
          <p:cNvPr id="630" name="TextBox 947"/>
          <p:cNvSpPr txBox="1"/>
          <p:nvPr/>
        </p:nvSpPr>
        <p:spPr>
          <a:xfrm>
            <a:off x="805330" y="6222165"/>
            <a:ext cx="332289" cy="160347"/>
          </a:xfrm>
          <a:prstGeom prst="rect">
            <a:avLst/>
          </a:prstGeom>
          <a:noFill/>
        </p:spPr>
        <p:txBody>
          <a:bodyPr wrap="none" lIns="65862" tIns="32930" rIns="65862" bIns="32930" rtlCol="0">
            <a:spAutoFit/>
          </a:bodyPr>
          <a:lstStyle/>
          <a:p>
            <a:pPr algn="ctr">
              <a:lnSpc>
                <a:spcPct val="85000"/>
              </a:lnSpc>
            </a:pPr>
            <a:r>
              <a:rPr lang="en-US" altLang="zh-CN" sz="600" dirty="0" smtClean="0">
                <a:solidFill>
                  <a:srgbClr val="000000"/>
                </a:solidFill>
                <a:latin typeface="微软雅黑" pitchFamily="34" charset="-122"/>
                <a:ea typeface="微软雅黑" pitchFamily="34" charset="-122"/>
              </a:rPr>
              <a:t>RRU</a:t>
            </a:r>
          </a:p>
        </p:txBody>
      </p:sp>
      <p:grpSp>
        <p:nvGrpSpPr>
          <p:cNvPr id="633" name="组合 546"/>
          <p:cNvGrpSpPr/>
          <p:nvPr/>
        </p:nvGrpSpPr>
        <p:grpSpPr>
          <a:xfrm>
            <a:off x="8273637" y="1051106"/>
            <a:ext cx="2783504" cy="873784"/>
            <a:chOff x="8896110" y="-16176"/>
            <a:chExt cx="3241656" cy="1053651"/>
          </a:xfrm>
        </p:grpSpPr>
        <p:pic>
          <p:nvPicPr>
            <p:cNvPr id="800" name="Picture 6" descr="F:\胶片图片\方形\B手机\86535173.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026023" y="211071"/>
              <a:ext cx="362442" cy="338463"/>
            </a:xfrm>
            <a:prstGeom prst="ellipse">
              <a:avLst/>
            </a:prstGeom>
            <a:noFill/>
            <a:ln w="15875">
              <a:solidFill>
                <a:schemeClr val="bg1">
                  <a:lumMod val="75000"/>
                </a:schemeClr>
              </a:solidFill>
            </a:ln>
            <a:extLst>
              <a:ext uri="{909E8E84-426E-40DD-AFC4-6F175D3DCCD1}">
                <a14:hiddenFill xmlns:a14="http://schemas.microsoft.com/office/drawing/2010/main" xmlns="">
                  <a:solidFill>
                    <a:srgbClr val="FFFFFF"/>
                  </a:solidFill>
                </a14:hiddenFill>
              </a:ext>
            </a:extLst>
          </p:spPr>
        </p:pic>
        <p:pic>
          <p:nvPicPr>
            <p:cNvPr id="801" name="Picture 28" descr="Office man laptop alone"/>
            <p:cNvPicPr>
              <a:picLocks noChangeAspect="1" noChangeArrowheads="1"/>
            </p:cNvPicPr>
            <p:nvPr/>
          </p:nvPicPr>
          <p:blipFill>
            <a:blip r:embed="rId8" cstate="print"/>
            <a:srcRect/>
            <a:stretch>
              <a:fillRect/>
            </a:stretch>
          </p:blipFill>
          <p:spPr bwMode="auto">
            <a:xfrm>
              <a:off x="9078679" y="409164"/>
              <a:ext cx="358387" cy="370611"/>
            </a:xfrm>
            <a:prstGeom prst="ellipse">
              <a:avLst/>
            </a:prstGeom>
            <a:noFill/>
            <a:ln w="15875">
              <a:solidFill>
                <a:schemeClr val="bg1">
                  <a:lumMod val="75000"/>
                </a:schemeClr>
              </a:solidFill>
            </a:ln>
          </p:spPr>
        </p:pic>
        <p:sp>
          <p:nvSpPr>
            <p:cNvPr id="802" name="TextBox 974"/>
            <p:cNvSpPr txBox="1"/>
            <p:nvPr/>
          </p:nvSpPr>
          <p:spPr>
            <a:xfrm>
              <a:off x="11497084" y="180805"/>
              <a:ext cx="640682" cy="241388"/>
            </a:xfrm>
            <a:prstGeom prst="rect">
              <a:avLst/>
            </a:prstGeom>
            <a:noFill/>
          </p:spPr>
          <p:txBody>
            <a:bodyPr wrap="none" lIns="87851" tIns="43925" rIns="87851" bIns="43925" rtlCol="0">
              <a:spAutoFit/>
            </a:bodyPr>
            <a:lstStyle/>
            <a:p>
              <a:pPr algn="ctr"/>
              <a:r>
                <a:rPr lang="en-US" altLang="zh-CN" sz="600" dirty="0" smtClean="0">
                  <a:solidFill>
                    <a:srgbClr val="000000"/>
                  </a:solidFill>
                  <a:latin typeface="微软雅黑" pitchFamily="34" charset="-122"/>
                  <a:ea typeface="微软雅黑" pitchFamily="34" charset="-122"/>
                </a:rPr>
                <a:t>Partners</a:t>
              </a:r>
            </a:p>
          </p:txBody>
        </p:sp>
        <p:sp>
          <p:nvSpPr>
            <p:cNvPr id="803" name="矩形 802"/>
            <p:cNvSpPr/>
            <p:nvPr/>
          </p:nvSpPr>
          <p:spPr>
            <a:xfrm>
              <a:off x="8896110" y="195643"/>
              <a:ext cx="721922" cy="241388"/>
            </a:xfrm>
            <a:prstGeom prst="rect">
              <a:avLst/>
            </a:prstGeom>
          </p:spPr>
          <p:txBody>
            <a:bodyPr wrap="none" lIns="87851" tIns="43925" rIns="87851" bIns="43925">
              <a:spAutoFit/>
            </a:bodyPr>
            <a:lstStyle/>
            <a:p>
              <a:r>
                <a:rPr lang="en-US" altLang="zh-CN" sz="600" dirty="0" smtClean="0">
                  <a:solidFill>
                    <a:srgbClr val="000000"/>
                  </a:solidFill>
                  <a:latin typeface="微软雅黑" pitchFamily="34" charset="-122"/>
                  <a:ea typeface="微软雅黑" pitchFamily="34" charset="-122"/>
                </a:rPr>
                <a:t>OM Team</a:t>
              </a:r>
              <a:endParaRPr lang="zh-CN" altLang="en-US" sz="600" dirty="0">
                <a:solidFill>
                  <a:srgbClr val="000000"/>
                </a:solidFill>
                <a:latin typeface="微软雅黑" pitchFamily="34" charset="-122"/>
                <a:ea typeface="微软雅黑" pitchFamily="34" charset="-122"/>
              </a:endParaRPr>
            </a:p>
          </p:txBody>
        </p:sp>
        <p:pic>
          <p:nvPicPr>
            <p:cNvPr id="804" name="Picture 40" descr="Office group conference meeting discussion PC executive"/>
            <p:cNvPicPr>
              <a:picLocks noChangeAspect="1" noChangeArrowheads="1"/>
            </p:cNvPicPr>
            <p:nvPr/>
          </p:nvPicPr>
          <p:blipFill>
            <a:blip r:embed="rId9" cstate="print"/>
            <a:srcRect/>
            <a:stretch>
              <a:fillRect/>
            </a:stretch>
          </p:blipFill>
          <p:spPr bwMode="auto">
            <a:xfrm>
              <a:off x="9851677" y="193982"/>
              <a:ext cx="388667" cy="390748"/>
            </a:xfrm>
            <a:prstGeom prst="ellipse">
              <a:avLst/>
            </a:prstGeom>
            <a:noFill/>
            <a:ln w="15875">
              <a:solidFill>
                <a:schemeClr val="bg1">
                  <a:lumMod val="75000"/>
                </a:schemeClr>
              </a:solidFill>
            </a:ln>
          </p:spPr>
        </p:pic>
        <p:pic>
          <p:nvPicPr>
            <p:cNvPr id="805" name="Picture 28" descr="Office man laptop alone"/>
            <p:cNvPicPr>
              <a:picLocks noChangeAspect="1" noChangeArrowheads="1"/>
            </p:cNvPicPr>
            <p:nvPr/>
          </p:nvPicPr>
          <p:blipFill>
            <a:blip r:embed="rId8" cstate="print"/>
            <a:srcRect/>
            <a:stretch>
              <a:fillRect/>
            </a:stretch>
          </p:blipFill>
          <p:spPr bwMode="auto">
            <a:xfrm>
              <a:off x="11615253" y="391387"/>
              <a:ext cx="358387" cy="370611"/>
            </a:xfrm>
            <a:prstGeom prst="ellipse">
              <a:avLst/>
            </a:prstGeom>
            <a:noFill/>
            <a:ln w="15875">
              <a:solidFill>
                <a:schemeClr val="bg1">
                  <a:lumMod val="75000"/>
                </a:schemeClr>
              </a:solidFill>
            </a:ln>
          </p:spPr>
        </p:pic>
        <p:sp>
          <p:nvSpPr>
            <p:cNvPr id="806" name="矩形 805"/>
            <p:cNvSpPr/>
            <p:nvPr/>
          </p:nvSpPr>
          <p:spPr>
            <a:xfrm>
              <a:off x="9615104" y="269"/>
              <a:ext cx="886539" cy="241388"/>
            </a:xfrm>
            <a:prstGeom prst="rect">
              <a:avLst/>
            </a:prstGeom>
          </p:spPr>
          <p:txBody>
            <a:bodyPr wrap="none" lIns="87851" tIns="43925" rIns="87851" bIns="43925">
              <a:spAutoFit/>
            </a:bodyPr>
            <a:lstStyle/>
            <a:p>
              <a:r>
                <a:rPr lang="en-US" altLang="zh-CN" sz="600" dirty="0" smtClean="0">
                  <a:solidFill>
                    <a:srgbClr val="000000"/>
                  </a:solidFill>
                  <a:latin typeface="微软雅黑" pitchFamily="34" charset="-122"/>
                  <a:ea typeface="微软雅黑" pitchFamily="34" charset="-122"/>
                </a:rPr>
                <a:t>Biz Customer</a:t>
              </a:r>
              <a:endParaRPr lang="zh-CN" altLang="en-US" sz="600" dirty="0">
                <a:solidFill>
                  <a:srgbClr val="000000"/>
                </a:solidFill>
                <a:latin typeface="微软雅黑" pitchFamily="34" charset="-122"/>
                <a:ea typeface="微软雅黑" pitchFamily="34" charset="-122"/>
              </a:endParaRPr>
            </a:p>
          </p:txBody>
        </p:sp>
        <p:sp>
          <p:nvSpPr>
            <p:cNvPr id="807" name="矩形 806"/>
            <p:cNvSpPr/>
            <p:nvPr/>
          </p:nvSpPr>
          <p:spPr>
            <a:xfrm>
              <a:off x="10897145" y="-16176"/>
              <a:ext cx="739025" cy="241388"/>
            </a:xfrm>
            <a:prstGeom prst="rect">
              <a:avLst/>
            </a:prstGeom>
          </p:spPr>
          <p:txBody>
            <a:bodyPr wrap="none" lIns="87851" tIns="43925" rIns="87851" bIns="43925">
              <a:spAutoFit/>
            </a:bodyPr>
            <a:lstStyle/>
            <a:p>
              <a:r>
                <a:rPr lang="en-US" altLang="zh-CN" sz="600" dirty="0" smtClean="0">
                  <a:solidFill>
                    <a:srgbClr val="000000"/>
                  </a:solidFill>
                  <a:latin typeface="微软雅黑" pitchFamily="34" charset="-122"/>
                  <a:ea typeface="微软雅黑" pitchFamily="34" charset="-122"/>
                </a:rPr>
                <a:t>Consumer</a:t>
              </a:r>
              <a:endParaRPr lang="zh-CN" altLang="en-US" sz="600" dirty="0">
                <a:solidFill>
                  <a:srgbClr val="000000"/>
                </a:solidFill>
                <a:latin typeface="微软雅黑" pitchFamily="34" charset="-122"/>
                <a:ea typeface="微软雅黑" pitchFamily="34" charset="-122"/>
              </a:endParaRPr>
            </a:p>
          </p:txBody>
        </p:sp>
        <p:cxnSp>
          <p:nvCxnSpPr>
            <p:cNvPr id="808" name="直接箭头连接符 807"/>
            <p:cNvCxnSpPr>
              <a:stCxn id="804" idx="5"/>
            </p:cNvCxnSpPr>
            <p:nvPr/>
          </p:nvCxnSpPr>
          <p:spPr bwMode="auto">
            <a:xfrm>
              <a:off x="10183425" y="527506"/>
              <a:ext cx="256707" cy="313195"/>
            </a:xfrm>
            <a:prstGeom prst="straightConnector1">
              <a:avLst/>
            </a:prstGeom>
            <a:noFill/>
            <a:ln w="12700" cap="flat" cmpd="sng" algn="ctr">
              <a:solidFill>
                <a:schemeClr val="bg1">
                  <a:lumMod val="65000"/>
                </a:schemeClr>
              </a:solidFill>
              <a:prstDash val="solid"/>
              <a:round/>
              <a:headEnd type="triangle" w="med" len="med"/>
              <a:tailEnd type="oval"/>
            </a:ln>
            <a:effectLst/>
          </p:spPr>
        </p:cxnSp>
        <p:cxnSp>
          <p:nvCxnSpPr>
            <p:cNvPr id="809" name="直接箭头连接符 808"/>
            <p:cNvCxnSpPr>
              <a:stCxn id="801" idx="5"/>
            </p:cNvCxnSpPr>
            <p:nvPr/>
          </p:nvCxnSpPr>
          <p:spPr bwMode="auto">
            <a:xfrm>
              <a:off x="9384581" y="725500"/>
              <a:ext cx="306138" cy="311975"/>
            </a:xfrm>
            <a:prstGeom prst="straightConnector1">
              <a:avLst/>
            </a:prstGeom>
            <a:noFill/>
            <a:ln w="12700" cap="flat" cmpd="sng" algn="ctr">
              <a:solidFill>
                <a:schemeClr val="bg1">
                  <a:lumMod val="65000"/>
                </a:schemeClr>
              </a:solidFill>
              <a:prstDash val="solid"/>
              <a:round/>
              <a:headEnd type="triangle" w="med" len="med"/>
              <a:tailEnd type="oval"/>
            </a:ln>
            <a:effectLst/>
          </p:spPr>
        </p:cxnSp>
        <p:cxnSp>
          <p:nvCxnSpPr>
            <p:cNvPr id="810" name="直接箭头连接符 809"/>
            <p:cNvCxnSpPr>
              <a:stCxn id="800" idx="3"/>
            </p:cNvCxnSpPr>
            <p:nvPr/>
          </p:nvCxnSpPr>
          <p:spPr bwMode="auto">
            <a:xfrm flipH="1">
              <a:off x="10834516" y="499967"/>
              <a:ext cx="244585" cy="331681"/>
            </a:xfrm>
            <a:prstGeom prst="straightConnector1">
              <a:avLst/>
            </a:prstGeom>
            <a:noFill/>
            <a:ln w="12700" cap="flat" cmpd="sng" algn="ctr">
              <a:solidFill>
                <a:schemeClr val="bg1">
                  <a:lumMod val="65000"/>
                </a:schemeClr>
              </a:solidFill>
              <a:prstDash val="solid"/>
              <a:round/>
              <a:headEnd type="triangle" w="med" len="med"/>
              <a:tailEnd type="oval"/>
            </a:ln>
            <a:effectLst/>
          </p:spPr>
        </p:cxnSp>
        <p:cxnSp>
          <p:nvCxnSpPr>
            <p:cNvPr id="811" name="直接箭头连接符 810"/>
            <p:cNvCxnSpPr>
              <a:stCxn id="805" idx="3"/>
            </p:cNvCxnSpPr>
            <p:nvPr/>
          </p:nvCxnSpPr>
          <p:spPr bwMode="auto">
            <a:xfrm flipH="1">
              <a:off x="11141006" y="707723"/>
              <a:ext cx="526732" cy="329752"/>
            </a:xfrm>
            <a:prstGeom prst="straightConnector1">
              <a:avLst/>
            </a:prstGeom>
            <a:noFill/>
            <a:ln w="12700" cap="flat" cmpd="sng" algn="ctr">
              <a:solidFill>
                <a:schemeClr val="bg1">
                  <a:lumMod val="65000"/>
                </a:schemeClr>
              </a:solidFill>
              <a:prstDash val="solid"/>
              <a:round/>
              <a:headEnd type="triangle" w="med" len="med"/>
              <a:tailEnd type="oval"/>
            </a:ln>
            <a:effectLst/>
          </p:spPr>
        </p:cxnSp>
      </p:grpSp>
      <p:grpSp>
        <p:nvGrpSpPr>
          <p:cNvPr id="634" name="组合 1063"/>
          <p:cNvGrpSpPr/>
          <p:nvPr/>
        </p:nvGrpSpPr>
        <p:grpSpPr>
          <a:xfrm>
            <a:off x="704088" y="4036895"/>
            <a:ext cx="495593" cy="539206"/>
            <a:chOff x="246050" y="3734081"/>
            <a:chExt cx="577165" cy="650199"/>
          </a:xfrm>
        </p:grpSpPr>
        <p:pic>
          <p:nvPicPr>
            <p:cNvPr id="794" name="Picture 4"/>
            <p:cNvPicPr>
              <a:picLocks noChangeAspect="1" noChangeArrowheads="1"/>
            </p:cNvPicPr>
            <p:nvPr/>
          </p:nvPicPr>
          <p:blipFill>
            <a:blip r:embed="rId10" cstate="print"/>
            <a:srcRect/>
            <a:stretch>
              <a:fillRect/>
            </a:stretch>
          </p:blipFill>
          <p:spPr bwMode="auto">
            <a:xfrm>
              <a:off x="246050" y="3734081"/>
              <a:ext cx="577165" cy="489967"/>
            </a:xfrm>
            <a:prstGeom prst="rect">
              <a:avLst/>
            </a:prstGeom>
            <a:ln>
              <a:noFill/>
            </a:ln>
            <a:effectLst>
              <a:softEdge rad="112500"/>
            </a:effectLst>
          </p:spPr>
        </p:pic>
        <p:grpSp>
          <p:nvGrpSpPr>
            <p:cNvPr id="795" name="组合 110"/>
            <p:cNvGrpSpPr/>
            <p:nvPr/>
          </p:nvGrpSpPr>
          <p:grpSpPr>
            <a:xfrm>
              <a:off x="263416" y="3969751"/>
              <a:ext cx="542433" cy="221683"/>
              <a:chOff x="4122409" y="6035456"/>
              <a:chExt cx="542433" cy="221682"/>
            </a:xfrm>
          </p:grpSpPr>
          <p:pic>
            <p:nvPicPr>
              <p:cNvPr id="798" name="Picture 157" descr="media_gateway"/>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22409" y="6035456"/>
                <a:ext cx="542433" cy="221682"/>
              </a:xfrm>
              <a:prstGeom prst="rect">
                <a:avLst/>
              </a:prstGeom>
              <a:noFill/>
            </p:spPr>
          </p:pic>
          <p:sp>
            <p:nvSpPr>
              <p:cNvPr id="799" name="矩形 798"/>
              <p:cNvSpPr/>
              <p:nvPr/>
            </p:nvSpPr>
            <p:spPr bwMode="auto">
              <a:xfrm>
                <a:off x="4156323" y="6122056"/>
                <a:ext cx="141215" cy="97311"/>
              </a:xfrm>
              <a:prstGeom prst="rect">
                <a:avLst/>
              </a:prstGeom>
              <a:no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32315" eaLnBrk="0" hangingPunct="0"/>
                <a:endParaRPr lang="zh-CN" altLang="en-US" sz="1200" dirty="0" smtClean="0">
                  <a:solidFill>
                    <a:srgbClr val="000000"/>
                  </a:solidFill>
                  <a:latin typeface="FrutigerNext LT Regular" pitchFamily="34" charset="0"/>
                  <a:ea typeface="ＭＳ Ｐゴシック" pitchFamily="34" charset="-128"/>
                </a:endParaRPr>
              </a:p>
            </p:txBody>
          </p:sp>
        </p:grpSp>
        <p:sp>
          <p:nvSpPr>
            <p:cNvPr id="796" name="TextBox 943"/>
            <p:cNvSpPr txBox="1"/>
            <p:nvPr/>
          </p:nvSpPr>
          <p:spPr>
            <a:xfrm>
              <a:off x="323326" y="4161359"/>
              <a:ext cx="422617" cy="222921"/>
            </a:xfrm>
            <a:prstGeom prst="rect">
              <a:avLst/>
            </a:prstGeom>
            <a:noFill/>
          </p:spPr>
          <p:txBody>
            <a:bodyPr wrap="none" lIns="87851" tIns="43925" rIns="87851" bIns="43925" rtlCol="0">
              <a:spAutoFit/>
            </a:bodyPr>
            <a:lstStyle/>
            <a:p>
              <a:pPr algn="ctr">
                <a:lnSpc>
                  <a:spcPct val="85000"/>
                </a:lnSpc>
              </a:pPr>
              <a:r>
                <a:rPr lang="en-US" altLang="zh-CN" sz="600" dirty="0" smtClean="0">
                  <a:solidFill>
                    <a:srgbClr val="000000"/>
                  </a:solidFill>
                  <a:latin typeface="微软雅黑" pitchFamily="34" charset="-122"/>
                  <a:ea typeface="微软雅黑" pitchFamily="34" charset="-122"/>
                </a:rPr>
                <a:t>CPE</a:t>
              </a:r>
            </a:p>
          </p:txBody>
        </p:sp>
        <p:sp>
          <p:nvSpPr>
            <p:cNvPr id="797" name="矩形 796"/>
            <p:cNvSpPr/>
            <p:nvPr/>
          </p:nvSpPr>
          <p:spPr bwMode="auto">
            <a:xfrm>
              <a:off x="533599" y="3988255"/>
              <a:ext cx="202064" cy="167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endParaRPr lang="zh-CN" altLang="en-US" dirty="0" smtClean="0">
                <a:solidFill>
                  <a:srgbClr val="000000"/>
                </a:solidFill>
                <a:latin typeface="Arial" charset="0"/>
              </a:endParaRPr>
            </a:p>
          </p:txBody>
        </p:sp>
      </p:grpSp>
      <p:grpSp>
        <p:nvGrpSpPr>
          <p:cNvPr id="635" name="组合 1062"/>
          <p:cNvGrpSpPr/>
          <p:nvPr/>
        </p:nvGrpSpPr>
        <p:grpSpPr>
          <a:xfrm>
            <a:off x="718999" y="3586531"/>
            <a:ext cx="465770" cy="484240"/>
            <a:chOff x="263416" y="3177693"/>
            <a:chExt cx="542433" cy="583922"/>
          </a:xfrm>
        </p:grpSpPr>
        <p:pic>
          <p:nvPicPr>
            <p:cNvPr id="788" name="Picture 21"/>
            <p:cNvPicPr>
              <a:picLocks noChangeAspect="1" noChangeArrowheads="1"/>
            </p:cNvPicPr>
            <p:nvPr/>
          </p:nvPicPr>
          <p:blipFill>
            <a:blip r:embed="rId11" cstate="email">
              <a:clrChange>
                <a:clrFrom>
                  <a:srgbClr val="FFFFFF"/>
                </a:clrFrom>
                <a:clrTo>
                  <a:srgbClr val="FFFFFF">
                    <a:alpha val="0"/>
                  </a:srgbClr>
                </a:clrTo>
              </a:clrChange>
              <a:lum bright="20000" contrast="20000"/>
              <a:grayscl/>
              <a:extLst>
                <a:ext uri="{28A0092B-C50C-407E-A947-70E740481C1C}">
                  <a14:useLocalDpi xmlns:a14="http://schemas.microsoft.com/office/drawing/2010/main" xmlns=""/>
                </a:ext>
              </a:extLst>
            </a:blip>
            <a:srcRect/>
            <a:stretch>
              <a:fillRect/>
            </a:stretch>
          </p:blipFill>
          <p:spPr bwMode="auto">
            <a:xfrm>
              <a:off x="342808" y="3177693"/>
              <a:ext cx="383648" cy="37571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89" name="组合 209"/>
            <p:cNvGrpSpPr/>
            <p:nvPr/>
          </p:nvGrpSpPr>
          <p:grpSpPr>
            <a:xfrm>
              <a:off x="263416" y="3367276"/>
              <a:ext cx="542433" cy="221683"/>
              <a:chOff x="4122409" y="6035456"/>
              <a:chExt cx="542433" cy="221682"/>
            </a:xfrm>
          </p:grpSpPr>
          <p:pic>
            <p:nvPicPr>
              <p:cNvPr id="792" name="Picture 157" descr="media_gateway"/>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22409" y="6035456"/>
                <a:ext cx="542433" cy="221682"/>
              </a:xfrm>
              <a:prstGeom prst="rect">
                <a:avLst/>
              </a:prstGeom>
              <a:noFill/>
            </p:spPr>
          </p:pic>
          <p:sp>
            <p:nvSpPr>
              <p:cNvPr id="793" name="矩形 792"/>
              <p:cNvSpPr/>
              <p:nvPr/>
            </p:nvSpPr>
            <p:spPr bwMode="auto">
              <a:xfrm>
                <a:off x="4271599" y="6093061"/>
                <a:ext cx="141215" cy="97311"/>
              </a:xfrm>
              <a:prstGeom prst="rect">
                <a:avLst/>
              </a:prstGeom>
              <a:no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32315" eaLnBrk="0" hangingPunct="0"/>
                <a:endParaRPr lang="zh-CN" altLang="en-US" sz="1200" dirty="0" smtClean="0">
                  <a:solidFill>
                    <a:srgbClr val="000000"/>
                  </a:solidFill>
                  <a:latin typeface="FrutigerNext LT Regular" pitchFamily="34" charset="0"/>
                  <a:ea typeface="ＭＳ Ｐゴシック" pitchFamily="34" charset="-128"/>
                </a:endParaRPr>
              </a:p>
            </p:txBody>
          </p:sp>
        </p:grpSp>
        <p:sp>
          <p:nvSpPr>
            <p:cNvPr id="790" name="TextBox 960"/>
            <p:cNvSpPr txBox="1"/>
            <p:nvPr/>
          </p:nvSpPr>
          <p:spPr>
            <a:xfrm>
              <a:off x="301946" y="3538693"/>
              <a:ext cx="465374" cy="222922"/>
            </a:xfrm>
            <a:prstGeom prst="rect">
              <a:avLst/>
            </a:prstGeom>
            <a:noFill/>
          </p:spPr>
          <p:txBody>
            <a:bodyPr wrap="none" lIns="87851" tIns="43925" rIns="87851" bIns="43925" rtlCol="0">
              <a:spAutoFit/>
            </a:bodyPr>
            <a:lstStyle/>
            <a:p>
              <a:pPr algn="ctr">
                <a:lnSpc>
                  <a:spcPct val="85000"/>
                </a:lnSpc>
              </a:pPr>
              <a:r>
                <a:rPr lang="en-US" altLang="zh-CN" sz="600" dirty="0" smtClean="0">
                  <a:solidFill>
                    <a:srgbClr val="000000"/>
                  </a:solidFill>
                  <a:latin typeface="微软雅黑" pitchFamily="34" charset="-122"/>
                  <a:ea typeface="微软雅黑" pitchFamily="34" charset="-122"/>
                </a:rPr>
                <a:t>MxU</a:t>
              </a:r>
            </a:p>
          </p:txBody>
        </p:sp>
        <p:sp>
          <p:nvSpPr>
            <p:cNvPr id="791" name="矩形 790"/>
            <p:cNvSpPr/>
            <p:nvPr/>
          </p:nvSpPr>
          <p:spPr bwMode="auto">
            <a:xfrm>
              <a:off x="528635" y="3375704"/>
              <a:ext cx="202064" cy="167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endParaRPr lang="zh-CN" altLang="en-US" dirty="0" smtClean="0">
                <a:solidFill>
                  <a:srgbClr val="000000"/>
                </a:solidFill>
                <a:latin typeface="Arial" charset="0"/>
              </a:endParaRPr>
            </a:p>
          </p:txBody>
        </p:sp>
      </p:grpSp>
      <p:grpSp>
        <p:nvGrpSpPr>
          <p:cNvPr id="636" name="组合 1061"/>
          <p:cNvGrpSpPr/>
          <p:nvPr/>
        </p:nvGrpSpPr>
        <p:grpSpPr>
          <a:xfrm>
            <a:off x="718999" y="3125623"/>
            <a:ext cx="465770" cy="491297"/>
            <a:chOff x="263416" y="2636645"/>
            <a:chExt cx="542433" cy="592427"/>
          </a:xfrm>
        </p:grpSpPr>
        <p:pic>
          <p:nvPicPr>
            <p:cNvPr id="782" name="Picture 21"/>
            <p:cNvPicPr>
              <a:picLocks noChangeAspect="1" noChangeArrowheads="1"/>
            </p:cNvPicPr>
            <p:nvPr/>
          </p:nvPicPr>
          <p:blipFill>
            <a:blip r:embed="rId11" cstate="email">
              <a:clrChange>
                <a:clrFrom>
                  <a:srgbClr val="FFFFFF"/>
                </a:clrFrom>
                <a:clrTo>
                  <a:srgbClr val="FFFFFF">
                    <a:alpha val="0"/>
                  </a:srgbClr>
                </a:clrTo>
              </a:clrChange>
              <a:lum bright="20000" contrast="20000"/>
              <a:grayscl/>
              <a:extLst>
                <a:ext uri="{28A0092B-C50C-407E-A947-70E740481C1C}">
                  <a14:useLocalDpi xmlns:a14="http://schemas.microsoft.com/office/drawing/2010/main" xmlns=""/>
                </a:ext>
              </a:extLst>
            </a:blip>
            <a:srcRect/>
            <a:stretch>
              <a:fillRect/>
            </a:stretch>
          </p:blipFill>
          <p:spPr bwMode="auto">
            <a:xfrm>
              <a:off x="342808" y="2636645"/>
              <a:ext cx="383648" cy="37571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83" name="组合 205"/>
            <p:cNvGrpSpPr/>
            <p:nvPr/>
          </p:nvGrpSpPr>
          <p:grpSpPr>
            <a:xfrm>
              <a:off x="263416" y="2816702"/>
              <a:ext cx="542433" cy="221683"/>
              <a:chOff x="4122409" y="6046557"/>
              <a:chExt cx="542433" cy="221682"/>
            </a:xfrm>
          </p:grpSpPr>
          <p:pic>
            <p:nvPicPr>
              <p:cNvPr id="786" name="Picture 157" descr="media_gateway"/>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22409" y="6046557"/>
                <a:ext cx="542433" cy="221682"/>
              </a:xfrm>
              <a:prstGeom prst="rect">
                <a:avLst/>
              </a:prstGeom>
              <a:noFill/>
            </p:spPr>
          </p:pic>
          <p:sp>
            <p:nvSpPr>
              <p:cNvPr id="787" name="矩形 786"/>
              <p:cNvSpPr/>
              <p:nvPr/>
            </p:nvSpPr>
            <p:spPr bwMode="auto">
              <a:xfrm>
                <a:off x="4317444" y="6053401"/>
                <a:ext cx="141215" cy="97311"/>
              </a:xfrm>
              <a:prstGeom prst="rect">
                <a:avLst/>
              </a:prstGeom>
              <a:no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32315" eaLnBrk="0" hangingPunct="0"/>
                <a:endParaRPr lang="zh-CN" altLang="en-US" sz="1200" dirty="0" smtClean="0">
                  <a:solidFill>
                    <a:srgbClr val="000000"/>
                  </a:solidFill>
                  <a:latin typeface="FrutigerNext LT Regular" pitchFamily="34" charset="0"/>
                  <a:ea typeface="ＭＳ Ｐゴシック" pitchFamily="34" charset="-128"/>
                </a:endParaRPr>
              </a:p>
            </p:txBody>
          </p:sp>
        </p:grpSp>
        <p:sp>
          <p:nvSpPr>
            <p:cNvPr id="784" name="TextBox 959"/>
            <p:cNvSpPr txBox="1"/>
            <p:nvPr/>
          </p:nvSpPr>
          <p:spPr>
            <a:xfrm>
              <a:off x="301946" y="3006151"/>
              <a:ext cx="465374" cy="222921"/>
            </a:xfrm>
            <a:prstGeom prst="rect">
              <a:avLst/>
            </a:prstGeom>
            <a:noFill/>
          </p:spPr>
          <p:txBody>
            <a:bodyPr wrap="none" lIns="87851" tIns="43925" rIns="87851" bIns="43925" rtlCol="0">
              <a:spAutoFit/>
            </a:bodyPr>
            <a:lstStyle/>
            <a:p>
              <a:pPr algn="ctr">
                <a:lnSpc>
                  <a:spcPct val="85000"/>
                </a:lnSpc>
              </a:pPr>
              <a:r>
                <a:rPr lang="en-US" altLang="zh-CN" sz="600" dirty="0" smtClean="0">
                  <a:solidFill>
                    <a:srgbClr val="000000"/>
                  </a:solidFill>
                  <a:latin typeface="微软雅黑" pitchFamily="34" charset="-122"/>
                  <a:ea typeface="微软雅黑" pitchFamily="34" charset="-122"/>
                </a:rPr>
                <a:t>MxU</a:t>
              </a:r>
            </a:p>
          </p:txBody>
        </p:sp>
        <p:sp>
          <p:nvSpPr>
            <p:cNvPr id="785" name="矩形 784"/>
            <p:cNvSpPr/>
            <p:nvPr/>
          </p:nvSpPr>
          <p:spPr bwMode="auto">
            <a:xfrm>
              <a:off x="532990" y="2833274"/>
              <a:ext cx="202064" cy="167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endParaRPr lang="zh-CN" altLang="en-US" dirty="0" smtClean="0">
                <a:solidFill>
                  <a:srgbClr val="000000"/>
                </a:solidFill>
                <a:latin typeface="Arial" charset="0"/>
              </a:endParaRPr>
            </a:p>
          </p:txBody>
        </p:sp>
      </p:grpSp>
      <p:grpSp>
        <p:nvGrpSpPr>
          <p:cNvPr id="637" name="组合 1060"/>
          <p:cNvGrpSpPr/>
          <p:nvPr/>
        </p:nvGrpSpPr>
        <p:grpSpPr>
          <a:xfrm>
            <a:off x="718999" y="2674254"/>
            <a:ext cx="465770" cy="484948"/>
            <a:chOff x="263416" y="2106651"/>
            <a:chExt cx="542433" cy="584771"/>
          </a:xfrm>
        </p:grpSpPr>
        <p:grpSp>
          <p:nvGrpSpPr>
            <p:cNvPr id="762" name="Group 223"/>
            <p:cNvGrpSpPr>
              <a:grpSpLocks/>
            </p:cNvGrpSpPr>
            <p:nvPr/>
          </p:nvGrpSpPr>
          <p:grpSpPr bwMode="auto">
            <a:xfrm>
              <a:off x="341751" y="2106651"/>
              <a:ext cx="385763" cy="265112"/>
              <a:chOff x="4666" y="2664"/>
              <a:chExt cx="243" cy="167"/>
            </a:xfrm>
          </p:grpSpPr>
          <p:sp>
            <p:nvSpPr>
              <p:cNvPr id="768" name="Freeform 224"/>
              <p:cNvSpPr>
                <a:spLocks/>
              </p:cNvSpPr>
              <p:nvPr/>
            </p:nvSpPr>
            <p:spPr bwMode="auto">
              <a:xfrm>
                <a:off x="4666" y="2664"/>
                <a:ext cx="143" cy="84"/>
              </a:xfrm>
              <a:custGeom>
                <a:avLst/>
                <a:gdLst>
                  <a:gd name="T0" fmla="*/ 29 w 192"/>
                  <a:gd name="T1" fmla="*/ 100 h 160"/>
                  <a:gd name="T2" fmla="*/ 30 w 192"/>
                  <a:gd name="T3" fmla="*/ 100 h 160"/>
                  <a:gd name="T4" fmla="*/ 0 w 192"/>
                  <a:gd name="T5" fmla="*/ 159 h 160"/>
                  <a:gd name="T6" fmla="*/ 1 w 192"/>
                  <a:gd name="T7" fmla="*/ 160 h 160"/>
                  <a:gd name="T8" fmla="*/ 192 w 192"/>
                  <a:gd name="T9" fmla="*/ 31 h 160"/>
                  <a:gd name="T10" fmla="*/ 176 w 192"/>
                  <a:gd name="T11" fmla="*/ 0 h 160"/>
                  <a:gd name="T12" fmla="*/ 29 w 192"/>
                  <a:gd name="T13" fmla="*/ 100 h 160"/>
                </a:gdLst>
                <a:ahLst/>
                <a:cxnLst>
                  <a:cxn ang="0">
                    <a:pos x="T0" y="T1"/>
                  </a:cxn>
                  <a:cxn ang="0">
                    <a:pos x="T2" y="T3"/>
                  </a:cxn>
                  <a:cxn ang="0">
                    <a:pos x="T4" y="T5"/>
                  </a:cxn>
                  <a:cxn ang="0">
                    <a:pos x="T6" y="T7"/>
                  </a:cxn>
                  <a:cxn ang="0">
                    <a:pos x="T8" y="T9"/>
                  </a:cxn>
                  <a:cxn ang="0">
                    <a:pos x="T10" y="T11"/>
                  </a:cxn>
                  <a:cxn ang="0">
                    <a:pos x="T12" y="T13"/>
                  </a:cxn>
                </a:cxnLst>
                <a:rect l="0" t="0" r="r" b="b"/>
                <a:pathLst>
                  <a:path w="192" h="160">
                    <a:moveTo>
                      <a:pt x="29" y="100"/>
                    </a:moveTo>
                    <a:lnTo>
                      <a:pt x="30" y="100"/>
                    </a:lnTo>
                    <a:lnTo>
                      <a:pt x="0" y="159"/>
                    </a:lnTo>
                    <a:lnTo>
                      <a:pt x="1" y="160"/>
                    </a:lnTo>
                    <a:lnTo>
                      <a:pt x="192" y="31"/>
                    </a:lnTo>
                    <a:lnTo>
                      <a:pt x="176" y="0"/>
                    </a:lnTo>
                    <a:lnTo>
                      <a:pt x="29" y="10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69" name="Freeform 225"/>
              <p:cNvSpPr>
                <a:spLocks/>
              </p:cNvSpPr>
              <p:nvPr/>
            </p:nvSpPr>
            <p:spPr bwMode="auto">
              <a:xfrm>
                <a:off x="4666" y="2664"/>
                <a:ext cx="143" cy="84"/>
              </a:xfrm>
              <a:custGeom>
                <a:avLst/>
                <a:gdLst>
                  <a:gd name="T0" fmla="*/ 29 w 192"/>
                  <a:gd name="T1" fmla="*/ 100 h 160"/>
                  <a:gd name="T2" fmla="*/ 30 w 192"/>
                  <a:gd name="T3" fmla="*/ 100 h 160"/>
                  <a:gd name="T4" fmla="*/ 0 w 192"/>
                  <a:gd name="T5" fmla="*/ 159 h 160"/>
                  <a:gd name="T6" fmla="*/ 1 w 192"/>
                  <a:gd name="T7" fmla="*/ 160 h 160"/>
                  <a:gd name="T8" fmla="*/ 192 w 192"/>
                  <a:gd name="T9" fmla="*/ 31 h 160"/>
                  <a:gd name="T10" fmla="*/ 176 w 192"/>
                  <a:gd name="T11" fmla="*/ 0 h 160"/>
                  <a:gd name="T12" fmla="*/ 29 w 192"/>
                  <a:gd name="T13" fmla="*/ 100 h 160"/>
                </a:gdLst>
                <a:ahLst/>
                <a:cxnLst>
                  <a:cxn ang="0">
                    <a:pos x="T0" y="T1"/>
                  </a:cxn>
                  <a:cxn ang="0">
                    <a:pos x="T2" y="T3"/>
                  </a:cxn>
                  <a:cxn ang="0">
                    <a:pos x="T4" y="T5"/>
                  </a:cxn>
                  <a:cxn ang="0">
                    <a:pos x="T6" y="T7"/>
                  </a:cxn>
                  <a:cxn ang="0">
                    <a:pos x="T8" y="T9"/>
                  </a:cxn>
                  <a:cxn ang="0">
                    <a:pos x="T10" y="T11"/>
                  </a:cxn>
                  <a:cxn ang="0">
                    <a:pos x="T12" y="T13"/>
                  </a:cxn>
                </a:cxnLst>
                <a:rect l="0" t="0" r="r" b="b"/>
                <a:pathLst>
                  <a:path w="192" h="160">
                    <a:moveTo>
                      <a:pt x="29" y="100"/>
                    </a:moveTo>
                    <a:lnTo>
                      <a:pt x="30" y="100"/>
                    </a:lnTo>
                    <a:lnTo>
                      <a:pt x="0" y="159"/>
                    </a:lnTo>
                    <a:lnTo>
                      <a:pt x="1" y="160"/>
                    </a:lnTo>
                    <a:lnTo>
                      <a:pt x="192" y="31"/>
                    </a:lnTo>
                    <a:lnTo>
                      <a:pt x="176" y="0"/>
                    </a:lnTo>
                    <a:lnTo>
                      <a:pt x="29" y="100"/>
                    </a:lnTo>
                    <a:close/>
                  </a:path>
                </a:pathLst>
              </a:custGeom>
              <a:solidFill>
                <a:srgbClr val="FFFFFF">
                  <a:lumMod val="75000"/>
                </a:srgbClr>
              </a:solidFill>
              <a:ln w="3175">
                <a:solidFill>
                  <a:srgbClr val="000000"/>
                </a:solidFill>
                <a:prstDash val="solid"/>
                <a:round/>
                <a:headEnd/>
                <a:tailEnd/>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0" name="Freeform 226"/>
              <p:cNvSpPr>
                <a:spLocks/>
              </p:cNvSpPr>
              <p:nvPr/>
            </p:nvSpPr>
            <p:spPr bwMode="auto">
              <a:xfrm>
                <a:off x="4868" y="2710"/>
                <a:ext cx="23" cy="121"/>
              </a:xfrm>
              <a:custGeom>
                <a:avLst/>
                <a:gdLst>
                  <a:gd name="T0" fmla="*/ 0 w 31"/>
                  <a:gd name="T1" fmla="*/ 0 h 229"/>
                  <a:gd name="T2" fmla="*/ 0 w 31"/>
                  <a:gd name="T3" fmla="*/ 229 h 229"/>
                  <a:gd name="T4" fmla="*/ 31 w 31"/>
                  <a:gd name="T5" fmla="*/ 167 h 229"/>
                  <a:gd name="T6" fmla="*/ 31 w 31"/>
                  <a:gd name="T7" fmla="*/ 0 h 229"/>
                  <a:gd name="T8" fmla="*/ 0 w 31"/>
                  <a:gd name="T9" fmla="*/ 0 h 229"/>
                </a:gdLst>
                <a:ahLst/>
                <a:cxnLst>
                  <a:cxn ang="0">
                    <a:pos x="T0" y="T1"/>
                  </a:cxn>
                  <a:cxn ang="0">
                    <a:pos x="T2" y="T3"/>
                  </a:cxn>
                  <a:cxn ang="0">
                    <a:pos x="T4" y="T5"/>
                  </a:cxn>
                  <a:cxn ang="0">
                    <a:pos x="T6" y="T7"/>
                  </a:cxn>
                  <a:cxn ang="0">
                    <a:pos x="T8" y="T9"/>
                  </a:cxn>
                </a:cxnLst>
                <a:rect l="0" t="0" r="r" b="b"/>
                <a:pathLst>
                  <a:path w="31" h="229">
                    <a:moveTo>
                      <a:pt x="0" y="0"/>
                    </a:moveTo>
                    <a:lnTo>
                      <a:pt x="0" y="229"/>
                    </a:lnTo>
                    <a:lnTo>
                      <a:pt x="31" y="167"/>
                    </a:lnTo>
                    <a:lnTo>
                      <a:pt x="31"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1" name="Freeform 227"/>
              <p:cNvSpPr>
                <a:spLocks/>
              </p:cNvSpPr>
              <p:nvPr/>
            </p:nvSpPr>
            <p:spPr bwMode="auto">
              <a:xfrm>
                <a:off x="4868" y="2710"/>
                <a:ext cx="23" cy="121"/>
              </a:xfrm>
              <a:custGeom>
                <a:avLst/>
                <a:gdLst>
                  <a:gd name="T0" fmla="*/ 0 w 31"/>
                  <a:gd name="T1" fmla="*/ 0 h 229"/>
                  <a:gd name="T2" fmla="*/ 0 w 31"/>
                  <a:gd name="T3" fmla="*/ 229 h 229"/>
                  <a:gd name="T4" fmla="*/ 31 w 31"/>
                  <a:gd name="T5" fmla="*/ 167 h 229"/>
                  <a:gd name="T6" fmla="*/ 31 w 31"/>
                  <a:gd name="T7" fmla="*/ 0 h 229"/>
                  <a:gd name="T8" fmla="*/ 0 w 31"/>
                  <a:gd name="T9" fmla="*/ 0 h 229"/>
                </a:gdLst>
                <a:ahLst/>
                <a:cxnLst>
                  <a:cxn ang="0">
                    <a:pos x="T0" y="T1"/>
                  </a:cxn>
                  <a:cxn ang="0">
                    <a:pos x="T2" y="T3"/>
                  </a:cxn>
                  <a:cxn ang="0">
                    <a:pos x="T4" y="T5"/>
                  </a:cxn>
                  <a:cxn ang="0">
                    <a:pos x="T6" y="T7"/>
                  </a:cxn>
                  <a:cxn ang="0">
                    <a:pos x="T8" y="T9"/>
                  </a:cxn>
                </a:cxnLst>
                <a:rect l="0" t="0" r="r" b="b"/>
                <a:pathLst>
                  <a:path w="31" h="229">
                    <a:moveTo>
                      <a:pt x="0" y="0"/>
                    </a:moveTo>
                    <a:lnTo>
                      <a:pt x="0" y="229"/>
                    </a:lnTo>
                    <a:lnTo>
                      <a:pt x="31" y="167"/>
                    </a:lnTo>
                    <a:lnTo>
                      <a:pt x="31" y="0"/>
                    </a:lnTo>
                    <a:lnTo>
                      <a:pt x="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2" name="Freeform 228"/>
              <p:cNvSpPr>
                <a:spLocks/>
              </p:cNvSpPr>
              <p:nvPr/>
            </p:nvSpPr>
            <p:spPr bwMode="auto">
              <a:xfrm>
                <a:off x="4777" y="2664"/>
                <a:ext cx="132" cy="87"/>
              </a:xfrm>
              <a:custGeom>
                <a:avLst/>
                <a:gdLst>
                  <a:gd name="T0" fmla="*/ 0 w 175"/>
                  <a:gd name="T1" fmla="*/ 62 h 161"/>
                  <a:gd name="T2" fmla="*/ 144 w 175"/>
                  <a:gd name="T3" fmla="*/ 161 h 161"/>
                  <a:gd name="T4" fmla="*/ 175 w 175"/>
                  <a:gd name="T5" fmla="*/ 98 h 161"/>
                  <a:gd name="T6" fmla="*/ 30 w 175"/>
                  <a:gd name="T7" fmla="*/ 0 h 161"/>
                  <a:gd name="T8" fmla="*/ 0 w 175"/>
                  <a:gd name="T9" fmla="*/ 62 h 161"/>
                </a:gdLst>
                <a:ahLst/>
                <a:cxnLst>
                  <a:cxn ang="0">
                    <a:pos x="T0" y="T1"/>
                  </a:cxn>
                  <a:cxn ang="0">
                    <a:pos x="T2" y="T3"/>
                  </a:cxn>
                  <a:cxn ang="0">
                    <a:pos x="T4" y="T5"/>
                  </a:cxn>
                  <a:cxn ang="0">
                    <a:pos x="T6" y="T7"/>
                  </a:cxn>
                  <a:cxn ang="0">
                    <a:pos x="T8" y="T9"/>
                  </a:cxn>
                </a:cxnLst>
                <a:rect l="0" t="0" r="r" b="b"/>
                <a:pathLst>
                  <a:path w="175" h="161">
                    <a:moveTo>
                      <a:pt x="0" y="62"/>
                    </a:moveTo>
                    <a:lnTo>
                      <a:pt x="144" y="161"/>
                    </a:lnTo>
                    <a:lnTo>
                      <a:pt x="175" y="98"/>
                    </a:lnTo>
                    <a:lnTo>
                      <a:pt x="30" y="0"/>
                    </a:lnTo>
                    <a:lnTo>
                      <a:pt x="0" y="62"/>
                    </a:lnTo>
                    <a:close/>
                  </a:path>
                </a:pathLst>
              </a:custGeom>
              <a:solidFill>
                <a:srgbClr val="FFFFFF">
                  <a:lumMod val="7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3" name="Freeform 229"/>
              <p:cNvSpPr>
                <a:spLocks/>
              </p:cNvSpPr>
              <p:nvPr/>
            </p:nvSpPr>
            <p:spPr bwMode="auto">
              <a:xfrm>
                <a:off x="4777" y="2664"/>
                <a:ext cx="132" cy="87"/>
              </a:xfrm>
              <a:custGeom>
                <a:avLst/>
                <a:gdLst>
                  <a:gd name="T0" fmla="*/ 0 w 175"/>
                  <a:gd name="T1" fmla="*/ 62 h 161"/>
                  <a:gd name="T2" fmla="*/ 144 w 175"/>
                  <a:gd name="T3" fmla="*/ 161 h 161"/>
                  <a:gd name="T4" fmla="*/ 175 w 175"/>
                  <a:gd name="T5" fmla="*/ 98 h 161"/>
                  <a:gd name="T6" fmla="*/ 30 w 175"/>
                  <a:gd name="T7" fmla="*/ 0 h 161"/>
                  <a:gd name="T8" fmla="*/ 0 w 175"/>
                  <a:gd name="T9" fmla="*/ 62 h 161"/>
                </a:gdLst>
                <a:ahLst/>
                <a:cxnLst>
                  <a:cxn ang="0">
                    <a:pos x="T0" y="T1"/>
                  </a:cxn>
                  <a:cxn ang="0">
                    <a:pos x="T2" y="T3"/>
                  </a:cxn>
                  <a:cxn ang="0">
                    <a:pos x="T4" y="T5"/>
                  </a:cxn>
                  <a:cxn ang="0">
                    <a:pos x="T6" y="T7"/>
                  </a:cxn>
                  <a:cxn ang="0">
                    <a:pos x="T8" y="T9"/>
                  </a:cxn>
                </a:cxnLst>
                <a:rect l="0" t="0" r="r" b="b"/>
                <a:pathLst>
                  <a:path w="175" h="161">
                    <a:moveTo>
                      <a:pt x="0" y="62"/>
                    </a:moveTo>
                    <a:lnTo>
                      <a:pt x="144" y="161"/>
                    </a:lnTo>
                    <a:lnTo>
                      <a:pt x="175" y="98"/>
                    </a:lnTo>
                    <a:lnTo>
                      <a:pt x="30" y="0"/>
                    </a:lnTo>
                    <a:lnTo>
                      <a:pt x="0" y="62"/>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4" name="Freeform 230"/>
              <p:cNvSpPr>
                <a:spLocks/>
              </p:cNvSpPr>
              <p:nvPr/>
            </p:nvSpPr>
            <p:spPr bwMode="auto">
              <a:xfrm>
                <a:off x="4684" y="2697"/>
                <a:ext cx="184" cy="134"/>
              </a:xfrm>
              <a:custGeom>
                <a:avLst/>
                <a:gdLst>
                  <a:gd name="T0" fmla="*/ 247 w 247"/>
                  <a:gd name="T1" fmla="*/ 83 h 250"/>
                  <a:gd name="T2" fmla="*/ 123 w 247"/>
                  <a:gd name="T3" fmla="*/ 0 h 250"/>
                  <a:gd name="T4" fmla="*/ 1 w 247"/>
                  <a:gd name="T5" fmla="*/ 83 h 250"/>
                  <a:gd name="T6" fmla="*/ 0 w 247"/>
                  <a:gd name="T7" fmla="*/ 83 h 250"/>
                  <a:gd name="T8" fmla="*/ 0 w 247"/>
                  <a:gd name="T9" fmla="*/ 250 h 250"/>
                  <a:gd name="T10" fmla="*/ 247 w 247"/>
                  <a:gd name="T11" fmla="*/ 250 h 250"/>
                  <a:gd name="T12" fmla="*/ 247 w 247"/>
                  <a:gd name="T13" fmla="*/ 83 h 250"/>
                  <a:gd name="T14" fmla="*/ 247 w 247"/>
                  <a:gd name="T15" fmla="*/ 83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250">
                    <a:moveTo>
                      <a:pt x="247" y="83"/>
                    </a:moveTo>
                    <a:lnTo>
                      <a:pt x="123" y="0"/>
                    </a:lnTo>
                    <a:lnTo>
                      <a:pt x="1" y="83"/>
                    </a:lnTo>
                    <a:lnTo>
                      <a:pt x="0" y="83"/>
                    </a:lnTo>
                    <a:lnTo>
                      <a:pt x="0" y="250"/>
                    </a:lnTo>
                    <a:lnTo>
                      <a:pt x="247" y="250"/>
                    </a:lnTo>
                    <a:lnTo>
                      <a:pt x="247" y="83"/>
                    </a:lnTo>
                    <a:lnTo>
                      <a:pt x="247" y="83"/>
                    </a:lnTo>
                    <a:close/>
                  </a:path>
                </a:pathLst>
              </a:custGeom>
              <a:solidFill>
                <a:srgbClr val="FFFFFF">
                  <a:lumMod val="7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5" name="Freeform 231"/>
              <p:cNvSpPr>
                <a:spLocks/>
              </p:cNvSpPr>
              <p:nvPr/>
            </p:nvSpPr>
            <p:spPr bwMode="auto">
              <a:xfrm>
                <a:off x="4684" y="2697"/>
                <a:ext cx="184" cy="134"/>
              </a:xfrm>
              <a:custGeom>
                <a:avLst/>
                <a:gdLst>
                  <a:gd name="T0" fmla="*/ 247 w 247"/>
                  <a:gd name="T1" fmla="*/ 83 h 250"/>
                  <a:gd name="T2" fmla="*/ 123 w 247"/>
                  <a:gd name="T3" fmla="*/ 0 h 250"/>
                  <a:gd name="T4" fmla="*/ 1 w 247"/>
                  <a:gd name="T5" fmla="*/ 83 h 250"/>
                  <a:gd name="T6" fmla="*/ 0 w 247"/>
                  <a:gd name="T7" fmla="*/ 83 h 250"/>
                  <a:gd name="T8" fmla="*/ 0 w 247"/>
                  <a:gd name="T9" fmla="*/ 250 h 250"/>
                  <a:gd name="T10" fmla="*/ 247 w 247"/>
                  <a:gd name="T11" fmla="*/ 250 h 250"/>
                  <a:gd name="T12" fmla="*/ 247 w 247"/>
                  <a:gd name="T13" fmla="*/ 83 h 250"/>
                  <a:gd name="T14" fmla="*/ 247 w 247"/>
                  <a:gd name="T15" fmla="*/ 83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250">
                    <a:moveTo>
                      <a:pt x="247" y="83"/>
                    </a:moveTo>
                    <a:lnTo>
                      <a:pt x="123" y="0"/>
                    </a:lnTo>
                    <a:lnTo>
                      <a:pt x="1" y="83"/>
                    </a:lnTo>
                    <a:lnTo>
                      <a:pt x="0" y="83"/>
                    </a:lnTo>
                    <a:lnTo>
                      <a:pt x="0" y="250"/>
                    </a:lnTo>
                    <a:lnTo>
                      <a:pt x="247" y="250"/>
                    </a:lnTo>
                    <a:lnTo>
                      <a:pt x="247" y="83"/>
                    </a:lnTo>
                    <a:lnTo>
                      <a:pt x="247" y="83"/>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6" name="Rectangle 232"/>
              <p:cNvSpPr>
                <a:spLocks noChangeArrowheads="1"/>
              </p:cNvSpPr>
              <p:nvPr/>
            </p:nvSpPr>
            <p:spPr bwMode="auto">
              <a:xfrm>
                <a:off x="4710" y="2760"/>
                <a:ext cx="57" cy="31"/>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7" name="Rectangle 233"/>
              <p:cNvSpPr>
                <a:spLocks noChangeArrowheads="1"/>
              </p:cNvSpPr>
              <p:nvPr/>
            </p:nvSpPr>
            <p:spPr bwMode="auto">
              <a:xfrm>
                <a:off x="4710" y="2760"/>
                <a:ext cx="57" cy="31"/>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8" name="Rectangle 234"/>
              <p:cNvSpPr>
                <a:spLocks noChangeArrowheads="1"/>
              </p:cNvSpPr>
              <p:nvPr/>
            </p:nvSpPr>
            <p:spPr bwMode="auto">
              <a:xfrm>
                <a:off x="4796" y="2760"/>
                <a:ext cx="35" cy="71"/>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79" name="Rectangle 235"/>
              <p:cNvSpPr>
                <a:spLocks noChangeArrowheads="1"/>
              </p:cNvSpPr>
              <p:nvPr/>
            </p:nvSpPr>
            <p:spPr bwMode="auto">
              <a:xfrm>
                <a:off x="4796" y="2760"/>
                <a:ext cx="35" cy="71"/>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80" name="Freeform 236"/>
              <p:cNvSpPr>
                <a:spLocks/>
              </p:cNvSpPr>
              <p:nvPr/>
            </p:nvSpPr>
            <p:spPr bwMode="auto">
              <a:xfrm>
                <a:off x="4842" y="2678"/>
                <a:ext cx="18" cy="40"/>
              </a:xfrm>
              <a:custGeom>
                <a:avLst/>
                <a:gdLst>
                  <a:gd name="T0" fmla="*/ 0 w 24"/>
                  <a:gd name="T1" fmla="*/ 59 h 75"/>
                  <a:gd name="T2" fmla="*/ 24 w 24"/>
                  <a:gd name="T3" fmla="*/ 75 h 75"/>
                  <a:gd name="T4" fmla="*/ 24 w 24"/>
                  <a:gd name="T5" fmla="*/ 0 h 75"/>
                  <a:gd name="T6" fmla="*/ 0 w 24"/>
                  <a:gd name="T7" fmla="*/ 0 h 75"/>
                  <a:gd name="T8" fmla="*/ 0 w 24"/>
                  <a:gd name="T9" fmla="*/ 59 h 75"/>
                </a:gdLst>
                <a:ahLst/>
                <a:cxnLst>
                  <a:cxn ang="0">
                    <a:pos x="T0" y="T1"/>
                  </a:cxn>
                  <a:cxn ang="0">
                    <a:pos x="T2" y="T3"/>
                  </a:cxn>
                  <a:cxn ang="0">
                    <a:pos x="T4" y="T5"/>
                  </a:cxn>
                  <a:cxn ang="0">
                    <a:pos x="T6" y="T7"/>
                  </a:cxn>
                  <a:cxn ang="0">
                    <a:pos x="T8" y="T9"/>
                  </a:cxn>
                </a:cxnLst>
                <a:rect l="0" t="0" r="r" b="b"/>
                <a:pathLst>
                  <a:path w="24" h="75">
                    <a:moveTo>
                      <a:pt x="0" y="59"/>
                    </a:moveTo>
                    <a:lnTo>
                      <a:pt x="24" y="75"/>
                    </a:lnTo>
                    <a:lnTo>
                      <a:pt x="24" y="0"/>
                    </a:lnTo>
                    <a:lnTo>
                      <a:pt x="0" y="0"/>
                    </a:lnTo>
                    <a:lnTo>
                      <a:pt x="0" y="59"/>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sp>
            <p:nvSpPr>
              <p:cNvPr id="781" name="Freeform 237"/>
              <p:cNvSpPr>
                <a:spLocks/>
              </p:cNvSpPr>
              <p:nvPr/>
            </p:nvSpPr>
            <p:spPr bwMode="auto">
              <a:xfrm>
                <a:off x="4842" y="2678"/>
                <a:ext cx="18" cy="40"/>
              </a:xfrm>
              <a:custGeom>
                <a:avLst/>
                <a:gdLst>
                  <a:gd name="T0" fmla="*/ 0 w 24"/>
                  <a:gd name="T1" fmla="*/ 59 h 75"/>
                  <a:gd name="T2" fmla="*/ 24 w 24"/>
                  <a:gd name="T3" fmla="*/ 75 h 75"/>
                  <a:gd name="T4" fmla="*/ 24 w 24"/>
                  <a:gd name="T5" fmla="*/ 0 h 75"/>
                  <a:gd name="T6" fmla="*/ 0 w 24"/>
                  <a:gd name="T7" fmla="*/ 0 h 75"/>
                  <a:gd name="T8" fmla="*/ 0 w 24"/>
                  <a:gd name="T9" fmla="*/ 59 h 75"/>
                </a:gdLst>
                <a:ahLst/>
                <a:cxnLst>
                  <a:cxn ang="0">
                    <a:pos x="T0" y="T1"/>
                  </a:cxn>
                  <a:cxn ang="0">
                    <a:pos x="T2" y="T3"/>
                  </a:cxn>
                  <a:cxn ang="0">
                    <a:pos x="T4" y="T5"/>
                  </a:cxn>
                  <a:cxn ang="0">
                    <a:pos x="T6" y="T7"/>
                  </a:cxn>
                  <a:cxn ang="0">
                    <a:pos x="T8" y="T9"/>
                  </a:cxn>
                </a:cxnLst>
                <a:rect l="0" t="0" r="r" b="b"/>
                <a:pathLst>
                  <a:path w="24" h="75">
                    <a:moveTo>
                      <a:pt x="0" y="59"/>
                    </a:moveTo>
                    <a:lnTo>
                      <a:pt x="24" y="75"/>
                    </a:lnTo>
                    <a:lnTo>
                      <a:pt x="24" y="0"/>
                    </a:lnTo>
                    <a:lnTo>
                      <a:pt x="0" y="0"/>
                    </a:lnTo>
                    <a:lnTo>
                      <a:pt x="0" y="59"/>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kern="0" dirty="0">
                  <a:solidFill>
                    <a:sysClr val="windowText" lastClr="000000"/>
                  </a:solidFill>
                  <a:latin typeface="Arial" pitchFamily="34" charset="0"/>
                </a:endParaRPr>
              </a:p>
            </p:txBody>
          </p:sp>
        </p:grpSp>
        <p:grpSp>
          <p:nvGrpSpPr>
            <p:cNvPr id="763" name="组合 121"/>
            <p:cNvGrpSpPr/>
            <p:nvPr/>
          </p:nvGrpSpPr>
          <p:grpSpPr>
            <a:xfrm>
              <a:off x="263416" y="2274996"/>
              <a:ext cx="542433" cy="221683"/>
              <a:chOff x="4081951" y="6053669"/>
              <a:chExt cx="542433" cy="221682"/>
            </a:xfrm>
          </p:grpSpPr>
          <p:pic>
            <p:nvPicPr>
              <p:cNvPr id="766" name="Picture 157" descr="media_gateway"/>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081951" y="6053669"/>
                <a:ext cx="542433" cy="221682"/>
              </a:xfrm>
              <a:prstGeom prst="rect">
                <a:avLst/>
              </a:prstGeom>
              <a:noFill/>
            </p:spPr>
          </p:pic>
          <p:sp>
            <p:nvSpPr>
              <p:cNvPr id="767" name="矩形 766"/>
              <p:cNvSpPr/>
              <p:nvPr/>
            </p:nvSpPr>
            <p:spPr bwMode="auto">
              <a:xfrm>
                <a:off x="4401735" y="6085905"/>
                <a:ext cx="141215" cy="97311"/>
              </a:xfrm>
              <a:prstGeom prst="rect">
                <a:avLst/>
              </a:prstGeom>
              <a:no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632315" eaLnBrk="0" hangingPunct="0"/>
                <a:endParaRPr lang="zh-CN" altLang="en-US" sz="1200" dirty="0" smtClean="0">
                  <a:solidFill>
                    <a:srgbClr val="000000"/>
                  </a:solidFill>
                  <a:latin typeface="FrutigerNext LT Regular" pitchFamily="34" charset="0"/>
                  <a:ea typeface="ＭＳ Ｐゴシック" pitchFamily="34" charset="-128"/>
                </a:endParaRPr>
              </a:p>
            </p:txBody>
          </p:sp>
        </p:grpSp>
        <p:sp>
          <p:nvSpPr>
            <p:cNvPr id="764" name="TextBox 942"/>
            <p:cNvSpPr txBox="1"/>
            <p:nvPr/>
          </p:nvSpPr>
          <p:spPr>
            <a:xfrm>
              <a:off x="303014" y="2468501"/>
              <a:ext cx="463236" cy="222921"/>
            </a:xfrm>
            <a:prstGeom prst="rect">
              <a:avLst/>
            </a:prstGeom>
            <a:noFill/>
          </p:spPr>
          <p:txBody>
            <a:bodyPr wrap="none" lIns="87851" tIns="43925" rIns="87851" bIns="43925" rtlCol="0">
              <a:spAutoFit/>
            </a:bodyPr>
            <a:lstStyle/>
            <a:p>
              <a:pPr algn="ctr">
                <a:lnSpc>
                  <a:spcPct val="85000"/>
                </a:lnSpc>
              </a:pPr>
              <a:r>
                <a:rPr lang="en-US" altLang="zh-CN" sz="600" dirty="0" smtClean="0">
                  <a:solidFill>
                    <a:srgbClr val="000000"/>
                  </a:solidFill>
                  <a:latin typeface="微软雅黑" pitchFamily="34" charset="-122"/>
                  <a:ea typeface="微软雅黑" pitchFamily="34" charset="-122"/>
                </a:rPr>
                <a:t>ONT</a:t>
              </a:r>
            </a:p>
          </p:txBody>
        </p:sp>
        <p:sp>
          <p:nvSpPr>
            <p:cNvPr id="765" name="矩形 764"/>
            <p:cNvSpPr/>
            <p:nvPr/>
          </p:nvSpPr>
          <p:spPr bwMode="auto">
            <a:xfrm>
              <a:off x="534365" y="2287914"/>
              <a:ext cx="202064" cy="167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endParaRPr lang="zh-CN" altLang="en-US" dirty="0" smtClean="0">
                <a:solidFill>
                  <a:srgbClr val="000000"/>
                </a:solidFill>
                <a:latin typeface="Arial" charset="0"/>
              </a:endParaRPr>
            </a:p>
          </p:txBody>
        </p:sp>
      </p:grpSp>
      <p:grpSp>
        <p:nvGrpSpPr>
          <p:cNvPr id="639" name="组合 358"/>
          <p:cNvGrpSpPr/>
          <p:nvPr/>
        </p:nvGrpSpPr>
        <p:grpSpPr>
          <a:xfrm>
            <a:off x="1120240" y="2953822"/>
            <a:ext cx="726376" cy="1363385"/>
            <a:chOff x="460230" y="2384031"/>
            <a:chExt cx="845933" cy="1644036"/>
          </a:xfrm>
        </p:grpSpPr>
        <p:cxnSp>
          <p:nvCxnSpPr>
            <p:cNvPr id="751" name="直接箭头连接符 750"/>
            <p:cNvCxnSpPr>
              <a:stCxn id="907" idx="1"/>
              <a:endCxn id="797" idx="3"/>
            </p:cNvCxnSpPr>
            <p:nvPr/>
          </p:nvCxnSpPr>
          <p:spPr bwMode="auto">
            <a:xfrm flipH="1">
              <a:off x="465194" y="3152536"/>
              <a:ext cx="840969" cy="875531"/>
            </a:xfrm>
            <a:prstGeom prst="straightConnector1">
              <a:avLst/>
            </a:prstGeom>
            <a:noFill/>
            <a:ln w="9525" cap="flat" cmpd="sng" algn="ctr">
              <a:solidFill>
                <a:schemeClr val="tx1">
                  <a:lumMod val="50000"/>
                  <a:lumOff val="50000"/>
                </a:schemeClr>
              </a:solidFill>
              <a:prstDash val="solid"/>
              <a:round/>
              <a:headEnd type="oval" w="sm" len="sm"/>
              <a:tailEnd type="triangle" w="med" len="lg"/>
            </a:ln>
            <a:effectLst/>
          </p:spPr>
        </p:cxnSp>
        <p:cxnSp>
          <p:nvCxnSpPr>
            <p:cNvPr id="752" name="直接箭头连接符 751"/>
            <p:cNvCxnSpPr>
              <a:stCxn id="907" idx="1"/>
              <a:endCxn id="765" idx="3"/>
            </p:cNvCxnSpPr>
            <p:nvPr/>
          </p:nvCxnSpPr>
          <p:spPr bwMode="auto">
            <a:xfrm flipH="1" flipV="1">
              <a:off x="465960" y="2384031"/>
              <a:ext cx="840203" cy="840513"/>
            </a:xfrm>
            <a:prstGeom prst="straightConnector1">
              <a:avLst/>
            </a:prstGeom>
            <a:noFill/>
            <a:ln w="9525" cap="flat" cmpd="sng" algn="ctr">
              <a:solidFill>
                <a:schemeClr val="tx1">
                  <a:lumMod val="50000"/>
                  <a:lumOff val="50000"/>
                </a:schemeClr>
              </a:solidFill>
              <a:prstDash val="solid"/>
              <a:round/>
              <a:headEnd type="oval" w="sm" len="sm"/>
              <a:tailEnd type="triangle" w="med" len="lg"/>
            </a:ln>
            <a:effectLst/>
          </p:spPr>
        </p:cxnSp>
        <p:cxnSp>
          <p:nvCxnSpPr>
            <p:cNvPr id="753" name="直接箭头连接符 752"/>
            <p:cNvCxnSpPr>
              <a:stCxn id="907" idx="1"/>
              <a:endCxn id="785" idx="3"/>
            </p:cNvCxnSpPr>
            <p:nvPr/>
          </p:nvCxnSpPr>
          <p:spPr bwMode="auto">
            <a:xfrm flipH="1" flipV="1">
              <a:off x="464585" y="2943678"/>
              <a:ext cx="841578" cy="280866"/>
            </a:xfrm>
            <a:prstGeom prst="straightConnector1">
              <a:avLst/>
            </a:prstGeom>
            <a:noFill/>
            <a:ln w="9525" cap="flat" cmpd="sng" algn="ctr">
              <a:solidFill>
                <a:schemeClr val="tx1">
                  <a:lumMod val="50000"/>
                  <a:lumOff val="50000"/>
                </a:schemeClr>
              </a:solidFill>
              <a:prstDash val="solid"/>
              <a:round/>
              <a:headEnd type="oval" w="sm" len="sm"/>
              <a:tailEnd type="triangle" w="med" len="lg"/>
            </a:ln>
            <a:effectLst/>
          </p:spPr>
        </p:cxnSp>
        <p:cxnSp>
          <p:nvCxnSpPr>
            <p:cNvPr id="754" name="直接箭头连接符 753"/>
            <p:cNvCxnSpPr>
              <a:stCxn id="907" idx="1"/>
              <a:endCxn id="791" idx="3"/>
            </p:cNvCxnSpPr>
            <p:nvPr/>
          </p:nvCxnSpPr>
          <p:spPr bwMode="auto">
            <a:xfrm flipH="1">
              <a:off x="460230" y="3224544"/>
              <a:ext cx="845933" cy="276313"/>
            </a:xfrm>
            <a:prstGeom prst="straightConnector1">
              <a:avLst/>
            </a:prstGeom>
            <a:noFill/>
            <a:ln w="9525" cap="flat" cmpd="sng" algn="ctr">
              <a:solidFill>
                <a:schemeClr val="tx1">
                  <a:lumMod val="50000"/>
                  <a:lumOff val="50000"/>
                </a:schemeClr>
              </a:solidFill>
              <a:prstDash val="solid"/>
              <a:round/>
              <a:headEnd type="oval" w="sm" len="sm"/>
              <a:tailEnd type="triangle" w="med" len="lg"/>
            </a:ln>
            <a:effectLst/>
          </p:spPr>
        </p:cxnSp>
      </p:grpSp>
      <p:sp>
        <p:nvSpPr>
          <p:cNvPr id="640" name="TextBox 268"/>
          <p:cNvSpPr txBox="1"/>
          <p:nvPr/>
        </p:nvSpPr>
        <p:spPr>
          <a:xfrm>
            <a:off x="3944102" y="4476783"/>
            <a:ext cx="132628" cy="162387"/>
          </a:xfrm>
          <a:prstGeom prst="rect">
            <a:avLst/>
          </a:prstGeom>
          <a:noFill/>
        </p:spPr>
        <p:txBody>
          <a:bodyPr wrap="none" lIns="26989" tIns="26989" rIns="26989" bIns="26989" rtlCol="0">
            <a:spAutoFit/>
          </a:bodyPr>
          <a:lstStyle/>
          <a:p>
            <a:pPr>
              <a:spcAft>
                <a:spcPts val="1800"/>
              </a:spcAft>
              <a:buClr>
                <a:srgbClr val="990000"/>
              </a:buClr>
              <a:buSzPct val="75000"/>
            </a:pPr>
            <a:r>
              <a:rPr lang="en-US" altLang="zh-CN" sz="600" b="1" dirty="0" smtClean="0">
                <a:solidFill>
                  <a:srgbClr val="990000"/>
                </a:solidFill>
                <a:latin typeface="微软雅黑" pitchFamily="34" charset="-122"/>
                <a:ea typeface="微软雅黑" pitchFamily="34" charset="-122"/>
              </a:rPr>
              <a:t>D</a:t>
            </a:r>
            <a:endParaRPr lang="zh-CN" altLang="en-US" sz="600" b="1" dirty="0" smtClean="0">
              <a:solidFill>
                <a:srgbClr val="990000"/>
              </a:solidFill>
              <a:latin typeface="微软雅黑" pitchFamily="34" charset="-122"/>
              <a:ea typeface="微软雅黑" pitchFamily="34" charset="-122"/>
            </a:endParaRPr>
          </a:p>
        </p:txBody>
      </p:sp>
      <p:sp>
        <p:nvSpPr>
          <p:cNvPr id="641" name="TextBox 269"/>
          <p:cNvSpPr txBox="1"/>
          <p:nvPr/>
        </p:nvSpPr>
        <p:spPr>
          <a:xfrm>
            <a:off x="3077985" y="4173385"/>
            <a:ext cx="132628" cy="162387"/>
          </a:xfrm>
          <a:prstGeom prst="rect">
            <a:avLst/>
          </a:prstGeom>
          <a:noFill/>
        </p:spPr>
        <p:txBody>
          <a:bodyPr wrap="none" lIns="26989" tIns="26989" rIns="26989" bIns="26989" rtlCol="0">
            <a:spAutoFit/>
          </a:bodyPr>
          <a:lstStyle/>
          <a:p>
            <a:pPr>
              <a:spcAft>
                <a:spcPts val="1800"/>
              </a:spcAft>
              <a:buClr>
                <a:srgbClr val="990000"/>
              </a:buClr>
              <a:buSzPct val="75000"/>
            </a:pPr>
            <a:r>
              <a:rPr lang="en-US" altLang="zh-CN" sz="600" b="1" dirty="0" smtClean="0">
                <a:solidFill>
                  <a:srgbClr val="990000"/>
                </a:solidFill>
                <a:latin typeface="微软雅黑" pitchFamily="34" charset="-122"/>
                <a:ea typeface="微软雅黑" pitchFamily="34" charset="-122"/>
              </a:rPr>
              <a:t>D</a:t>
            </a:r>
            <a:endParaRPr lang="zh-CN" altLang="en-US" sz="600" b="1" dirty="0" smtClean="0">
              <a:solidFill>
                <a:srgbClr val="990000"/>
              </a:solidFill>
              <a:latin typeface="微软雅黑" pitchFamily="34" charset="-122"/>
              <a:ea typeface="微软雅黑" pitchFamily="34" charset="-122"/>
            </a:endParaRPr>
          </a:p>
        </p:txBody>
      </p:sp>
      <p:sp>
        <p:nvSpPr>
          <p:cNvPr id="642" name="TextBox 273"/>
          <p:cNvSpPr txBox="1"/>
          <p:nvPr/>
        </p:nvSpPr>
        <p:spPr>
          <a:xfrm>
            <a:off x="3077985" y="4750004"/>
            <a:ext cx="132628" cy="162387"/>
          </a:xfrm>
          <a:prstGeom prst="rect">
            <a:avLst/>
          </a:prstGeom>
          <a:noFill/>
        </p:spPr>
        <p:txBody>
          <a:bodyPr wrap="none" lIns="26989" tIns="26989" rIns="26989" bIns="26989" rtlCol="0">
            <a:spAutoFit/>
          </a:bodyPr>
          <a:lstStyle/>
          <a:p>
            <a:pPr>
              <a:spcAft>
                <a:spcPts val="1800"/>
              </a:spcAft>
              <a:buClr>
                <a:srgbClr val="990000"/>
              </a:buClr>
              <a:buSzPct val="75000"/>
            </a:pPr>
            <a:r>
              <a:rPr lang="en-US" altLang="zh-CN" sz="600" b="1" dirty="0" smtClean="0">
                <a:solidFill>
                  <a:srgbClr val="990000"/>
                </a:solidFill>
                <a:latin typeface="微软雅黑" pitchFamily="34" charset="-122"/>
                <a:ea typeface="微软雅黑" pitchFamily="34" charset="-122"/>
              </a:rPr>
              <a:t>D</a:t>
            </a:r>
            <a:endParaRPr lang="zh-CN" altLang="en-US" sz="600" b="1" dirty="0" smtClean="0">
              <a:solidFill>
                <a:srgbClr val="990000"/>
              </a:solidFill>
              <a:latin typeface="微软雅黑" pitchFamily="34" charset="-122"/>
              <a:ea typeface="微软雅黑" pitchFamily="34" charset="-122"/>
            </a:endParaRPr>
          </a:p>
        </p:txBody>
      </p:sp>
      <p:sp>
        <p:nvSpPr>
          <p:cNvPr id="643" name="TextBox 274"/>
          <p:cNvSpPr txBox="1"/>
          <p:nvPr/>
        </p:nvSpPr>
        <p:spPr>
          <a:xfrm>
            <a:off x="6928362" y="4744833"/>
            <a:ext cx="132628" cy="162387"/>
          </a:xfrm>
          <a:prstGeom prst="rect">
            <a:avLst/>
          </a:prstGeom>
          <a:noFill/>
        </p:spPr>
        <p:txBody>
          <a:bodyPr wrap="none" lIns="26989" tIns="26989" rIns="26989" bIns="26989" rtlCol="0">
            <a:spAutoFit/>
          </a:bodyPr>
          <a:lstStyle/>
          <a:p>
            <a:pPr>
              <a:spcAft>
                <a:spcPts val="1800"/>
              </a:spcAft>
              <a:buClr>
                <a:srgbClr val="990000"/>
              </a:buClr>
              <a:buSzPct val="75000"/>
            </a:pPr>
            <a:r>
              <a:rPr lang="en-US" altLang="zh-CN" sz="600" b="1" dirty="0" smtClean="0">
                <a:solidFill>
                  <a:srgbClr val="990000"/>
                </a:solidFill>
                <a:latin typeface="微软雅黑" pitchFamily="34" charset="-122"/>
                <a:ea typeface="微软雅黑" pitchFamily="34" charset="-122"/>
              </a:rPr>
              <a:t>D</a:t>
            </a:r>
            <a:endParaRPr lang="zh-CN" altLang="en-US" sz="600" b="1" dirty="0" smtClean="0">
              <a:solidFill>
                <a:srgbClr val="990000"/>
              </a:solidFill>
              <a:latin typeface="微软雅黑" pitchFamily="34" charset="-122"/>
              <a:ea typeface="微软雅黑" pitchFamily="34" charset="-122"/>
            </a:endParaRPr>
          </a:p>
        </p:txBody>
      </p:sp>
      <p:sp>
        <p:nvSpPr>
          <p:cNvPr id="644" name="TextBox 276"/>
          <p:cNvSpPr txBox="1"/>
          <p:nvPr/>
        </p:nvSpPr>
        <p:spPr>
          <a:xfrm>
            <a:off x="7431444" y="4043262"/>
            <a:ext cx="132628" cy="162387"/>
          </a:xfrm>
          <a:prstGeom prst="rect">
            <a:avLst/>
          </a:prstGeom>
          <a:noFill/>
        </p:spPr>
        <p:txBody>
          <a:bodyPr wrap="none" lIns="26989" tIns="26989" rIns="26989" bIns="26989" rtlCol="0">
            <a:spAutoFit/>
          </a:bodyPr>
          <a:lstStyle/>
          <a:p>
            <a:pPr>
              <a:spcAft>
                <a:spcPts val="1800"/>
              </a:spcAft>
              <a:buClr>
                <a:srgbClr val="990000"/>
              </a:buClr>
              <a:buSzPct val="75000"/>
            </a:pPr>
            <a:r>
              <a:rPr lang="en-US" altLang="zh-CN" sz="600" b="1" dirty="0" smtClean="0">
                <a:solidFill>
                  <a:srgbClr val="990000"/>
                </a:solidFill>
                <a:latin typeface="微软雅黑" pitchFamily="34" charset="-122"/>
                <a:ea typeface="微软雅黑" pitchFamily="34" charset="-122"/>
              </a:rPr>
              <a:t>D</a:t>
            </a:r>
            <a:endParaRPr lang="zh-CN" altLang="en-US" sz="600" b="1" dirty="0" smtClean="0">
              <a:solidFill>
                <a:srgbClr val="990000"/>
              </a:solidFill>
              <a:latin typeface="微软雅黑" pitchFamily="34" charset="-122"/>
              <a:ea typeface="微软雅黑" pitchFamily="34" charset="-122"/>
            </a:endParaRPr>
          </a:p>
        </p:txBody>
      </p:sp>
      <p:sp>
        <p:nvSpPr>
          <p:cNvPr id="645" name="TextBox 277"/>
          <p:cNvSpPr txBox="1"/>
          <p:nvPr/>
        </p:nvSpPr>
        <p:spPr>
          <a:xfrm>
            <a:off x="7940257" y="4745280"/>
            <a:ext cx="132628" cy="162387"/>
          </a:xfrm>
          <a:prstGeom prst="rect">
            <a:avLst/>
          </a:prstGeom>
          <a:noFill/>
        </p:spPr>
        <p:txBody>
          <a:bodyPr wrap="none" lIns="26989" tIns="26989" rIns="26989" bIns="26989" rtlCol="0">
            <a:spAutoFit/>
          </a:bodyPr>
          <a:lstStyle/>
          <a:p>
            <a:pPr>
              <a:spcAft>
                <a:spcPts val="1800"/>
              </a:spcAft>
              <a:buClr>
                <a:srgbClr val="990000"/>
              </a:buClr>
              <a:buSzPct val="75000"/>
            </a:pPr>
            <a:r>
              <a:rPr lang="en-US" altLang="zh-CN" sz="600" b="1" dirty="0" smtClean="0">
                <a:solidFill>
                  <a:srgbClr val="990000"/>
                </a:solidFill>
                <a:latin typeface="微软雅黑" pitchFamily="34" charset="-122"/>
                <a:ea typeface="微软雅黑" pitchFamily="34" charset="-122"/>
              </a:rPr>
              <a:t>D</a:t>
            </a:r>
            <a:endParaRPr lang="zh-CN" altLang="en-US" sz="600" b="1" dirty="0" smtClean="0">
              <a:solidFill>
                <a:srgbClr val="990000"/>
              </a:solidFill>
              <a:latin typeface="微软雅黑" pitchFamily="34" charset="-122"/>
              <a:ea typeface="微软雅黑" pitchFamily="34" charset="-122"/>
            </a:endParaRPr>
          </a:p>
        </p:txBody>
      </p:sp>
      <p:sp>
        <p:nvSpPr>
          <p:cNvPr id="646" name="TextBox 282"/>
          <p:cNvSpPr txBox="1"/>
          <p:nvPr/>
        </p:nvSpPr>
        <p:spPr>
          <a:xfrm>
            <a:off x="3201069" y="4354965"/>
            <a:ext cx="642513" cy="375059"/>
          </a:xfrm>
          <a:prstGeom prst="rect">
            <a:avLst/>
          </a:prstGeom>
          <a:noFill/>
        </p:spPr>
        <p:txBody>
          <a:bodyPr wrap="none" lIns="26989" tIns="26989" rIns="26989" bIns="26989" rtlCol="0">
            <a:spAutoFit/>
          </a:bodyPr>
          <a:lstStyle/>
          <a:p>
            <a:pPr algn="ctr">
              <a:spcAft>
                <a:spcPts val="225"/>
              </a:spcAft>
              <a:buClr>
                <a:srgbClr val="990000"/>
              </a:buClr>
              <a:buSzPct val="75000"/>
            </a:pPr>
            <a:r>
              <a:rPr lang="zh-CN" altLang="en-US" sz="800" dirty="0" smtClean="0">
                <a:solidFill>
                  <a:srgbClr val="000000"/>
                </a:solidFill>
                <a:latin typeface="微软雅黑" pitchFamily="34" charset="-122"/>
                <a:ea typeface="微软雅黑" pitchFamily="34" charset="-122"/>
              </a:rPr>
              <a:t>以太</a:t>
            </a:r>
            <a:r>
              <a:rPr lang="en-US" altLang="zh-CN" sz="800" dirty="0" smtClean="0">
                <a:solidFill>
                  <a:srgbClr val="000000"/>
                </a:solidFill>
                <a:latin typeface="微软雅黑" pitchFamily="34" charset="-122"/>
                <a:ea typeface="微软雅黑" pitchFamily="34" charset="-122"/>
              </a:rPr>
              <a:t>+OTN</a:t>
            </a:r>
          </a:p>
          <a:p>
            <a:pPr algn="ctr">
              <a:spcAft>
                <a:spcPts val="225"/>
              </a:spcAft>
              <a:buClr>
                <a:srgbClr val="990000"/>
              </a:buClr>
              <a:buSzPct val="75000"/>
            </a:pPr>
            <a:r>
              <a:rPr lang="en-US" altLang="zh-CN" sz="800" dirty="0" smtClean="0">
                <a:solidFill>
                  <a:srgbClr val="000000"/>
                </a:solidFill>
                <a:latin typeface="微软雅黑" pitchFamily="34" charset="-122"/>
                <a:ea typeface="微软雅黑" pitchFamily="34" charset="-122"/>
              </a:rPr>
              <a:t>(Metro)</a:t>
            </a:r>
            <a:endParaRPr lang="zh-CN" altLang="en-US" sz="800" dirty="0" smtClean="0">
              <a:solidFill>
                <a:srgbClr val="000000"/>
              </a:solidFill>
              <a:latin typeface="微软雅黑" pitchFamily="34" charset="-122"/>
              <a:ea typeface="微软雅黑" pitchFamily="34" charset="-122"/>
            </a:endParaRPr>
          </a:p>
        </p:txBody>
      </p:sp>
      <p:sp>
        <p:nvSpPr>
          <p:cNvPr id="647" name="TextBox 283"/>
          <p:cNvSpPr txBox="1"/>
          <p:nvPr/>
        </p:nvSpPr>
        <p:spPr>
          <a:xfrm>
            <a:off x="7046345" y="4366717"/>
            <a:ext cx="921546" cy="375059"/>
          </a:xfrm>
          <a:prstGeom prst="rect">
            <a:avLst/>
          </a:prstGeom>
          <a:noFill/>
        </p:spPr>
        <p:txBody>
          <a:bodyPr wrap="none" lIns="26989" tIns="26989" rIns="26989" bIns="26989" rtlCol="0">
            <a:spAutoFit/>
          </a:bodyPr>
          <a:lstStyle/>
          <a:p>
            <a:pPr algn="ctr">
              <a:spcAft>
                <a:spcPts val="225"/>
              </a:spcAft>
              <a:buClr>
                <a:srgbClr val="990000"/>
              </a:buClr>
              <a:buSzPct val="75000"/>
            </a:pPr>
            <a:r>
              <a:rPr lang="en-US" altLang="zh-CN" sz="800" dirty="0" smtClean="0">
                <a:solidFill>
                  <a:srgbClr val="000000"/>
                </a:solidFill>
                <a:latin typeface="微软雅黑" pitchFamily="34" charset="-122"/>
                <a:ea typeface="微软雅黑" pitchFamily="34" charset="-122"/>
              </a:rPr>
              <a:t>Router + WDM</a:t>
            </a:r>
          </a:p>
          <a:p>
            <a:pPr algn="ctr">
              <a:spcAft>
                <a:spcPts val="225"/>
              </a:spcAft>
              <a:buClr>
                <a:srgbClr val="990000"/>
              </a:buClr>
              <a:buSzPct val="75000"/>
            </a:pPr>
            <a:r>
              <a:rPr lang="en-US" altLang="zh-CN" sz="800" dirty="0" smtClean="0">
                <a:solidFill>
                  <a:srgbClr val="000000"/>
                </a:solidFill>
                <a:latin typeface="微软雅黑" pitchFamily="34" charset="-122"/>
                <a:ea typeface="微软雅黑" pitchFamily="34" charset="-122"/>
              </a:rPr>
              <a:t>(Backbone)</a:t>
            </a:r>
            <a:endParaRPr lang="zh-CN" altLang="en-US" sz="800" dirty="0" smtClean="0">
              <a:solidFill>
                <a:srgbClr val="000000"/>
              </a:solidFill>
              <a:latin typeface="微软雅黑" pitchFamily="34" charset="-122"/>
              <a:ea typeface="微软雅黑" pitchFamily="34" charset="-122"/>
            </a:endParaRPr>
          </a:p>
        </p:txBody>
      </p:sp>
      <p:grpSp>
        <p:nvGrpSpPr>
          <p:cNvPr id="745" name="组合 519"/>
          <p:cNvGrpSpPr/>
          <p:nvPr/>
        </p:nvGrpSpPr>
        <p:grpSpPr>
          <a:xfrm>
            <a:off x="3144301" y="4215154"/>
            <a:ext cx="2263530" cy="581886"/>
            <a:chOff x="2817436" y="3905006"/>
            <a:chExt cx="2636095" cy="701666"/>
          </a:xfrm>
        </p:grpSpPr>
        <p:cxnSp>
          <p:nvCxnSpPr>
            <p:cNvPr id="747" name="形状 269"/>
            <p:cNvCxnSpPr>
              <a:stCxn id="828" idx="0"/>
              <a:endCxn id="873" idx="0"/>
            </p:cNvCxnSpPr>
            <p:nvPr/>
          </p:nvCxnSpPr>
          <p:spPr bwMode="auto">
            <a:xfrm rot="16200000" flipV="1">
              <a:off x="3790197" y="2932245"/>
              <a:ext cx="199738" cy="2145259"/>
            </a:xfrm>
            <a:prstGeom prst="curvedConnector3">
              <a:avLst>
                <a:gd name="adj1" fmla="val 214450"/>
              </a:avLst>
            </a:prstGeom>
            <a:noFill/>
            <a:ln w="12700" cap="flat" cmpd="sng" algn="ctr">
              <a:solidFill>
                <a:schemeClr val="tx1"/>
              </a:solidFill>
              <a:prstDash val="dash"/>
              <a:round/>
              <a:headEnd type="oval" w="med" len="med"/>
              <a:tailEnd type="triangle" w="lg" len="lg"/>
            </a:ln>
            <a:effectLst/>
          </p:spPr>
        </p:cxnSp>
        <p:cxnSp>
          <p:nvCxnSpPr>
            <p:cNvPr id="748" name="形状 269"/>
            <p:cNvCxnSpPr>
              <a:stCxn id="828" idx="0"/>
              <a:endCxn id="874" idx="0"/>
            </p:cNvCxnSpPr>
            <p:nvPr/>
          </p:nvCxnSpPr>
          <p:spPr bwMode="auto">
            <a:xfrm rot="16200000" flipH="1" flipV="1">
              <a:off x="3639101" y="3283078"/>
              <a:ext cx="501929" cy="2145259"/>
            </a:xfrm>
            <a:prstGeom prst="curvedConnector3">
              <a:avLst>
                <a:gd name="adj1" fmla="val -45544"/>
              </a:avLst>
            </a:prstGeom>
            <a:noFill/>
            <a:ln w="12700" cap="flat" cmpd="sng" algn="ctr">
              <a:solidFill>
                <a:schemeClr val="tx1"/>
              </a:solidFill>
              <a:prstDash val="dash"/>
              <a:round/>
              <a:headEnd type="oval" w="med" len="med"/>
              <a:tailEnd type="triangle" w="lg" len="lg"/>
            </a:ln>
            <a:effectLst/>
          </p:spPr>
        </p:cxnSp>
        <p:cxnSp>
          <p:nvCxnSpPr>
            <p:cNvPr id="749" name="形状 269"/>
            <p:cNvCxnSpPr>
              <a:stCxn id="828" idx="0"/>
              <a:endCxn id="875" idx="0"/>
            </p:cNvCxnSpPr>
            <p:nvPr/>
          </p:nvCxnSpPr>
          <p:spPr bwMode="auto">
            <a:xfrm rot="16200000" flipH="1" flipV="1">
              <a:off x="4312565" y="3609825"/>
              <a:ext cx="155211" cy="1145048"/>
            </a:xfrm>
            <a:prstGeom prst="curvedConnector3">
              <a:avLst>
                <a:gd name="adj1" fmla="val -147283"/>
              </a:avLst>
            </a:prstGeom>
            <a:noFill/>
            <a:ln w="12700" cap="flat" cmpd="sng" algn="ctr">
              <a:solidFill>
                <a:schemeClr val="tx1"/>
              </a:solidFill>
              <a:prstDash val="dash"/>
              <a:round/>
              <a:headEnd type="oval" w="med" len="med"/>
              <a:tailEnd type="triangle" w="lg" len="lg"/>
            </a:ln>
            <a:effectLst/>
          </p:spPr>
        </p:cxnSp>
        <p:cxnSp>
          <p:nvCxnSpPr>
            <p:cNvPr id="750" name="形状 269"/>
            <p:cNvCxnSpPr>
              <a:stCxn id="828" idx="0"/>
              <a:endCxn id="835" idx="0"/>
            </p:cNvCxnSpPr>
            <p:nvPr/>
          </p:nvCxnSpPr>
          <p:spPr bwMode="auto">
            <a:xfrm rot="16200000" flipH="1">
              <a:off x="5199254" y="3796175"/>
              <a:ext cx="17713" cy="490841"/>
            </a:xfrm>
            <a:prstGeom prst="curvedConnector3">
              <a:avLst>
                <a:gd name="adj1" fmla="val -1720738"/>
              </a:avLst>
            </a:prstGeom>
            <a:noFill/>
            <a:ln w="12700" cap="flat" cmpd="sng" algn="ctr">
              <a:solidFill>
                <a:schemeClr val="tx1"/>
              </a:solidFill>
              <a:prstDash val="dash"/>
              <a:round/>
              <a:headEnd type="oval" w="med" len="med"/>
              <a:tailEnd type="triangle" w="lg" len="lg"/>
            </a:ln>
            <a:effectLst/>
          </p:spPr>
        </p:cxnSp>
      </p:grpSp>
      <p:grpSp>
        <p:nvGrpSpPr>
          <p:cNvPr id="740" name="组合 520"/>
          <p:cNvGrpSpPr/>
          <p:nvPr/>
        </p:nvGrpSpPr>
        <p:grpSpPr>
          <a:xfrm>
            <a:off x="6994677" y="4088057"/>
            <a:ext cx="1976072" cy="697613"/>
            <a:chOff x="3304182" y="4190564"/>
            <a:chExt cx="2301323" cy="841216"/>
          </a:xfrm>
        </p:grpSpPr>
        <p:cxnSp>
          <p:nvCxnSpPr>
            <p:cNvPr id="742" name="形状 269"/>
            <p:cNvCxnSpPr>
              <a:stCxn id="824" idx="0"/>
              <a:endCxn id="879" idx="0"/>
            </p:cNvCxnSpPr>
            <p:nvPr/>
          </p:nvCxnSpPr>
          <p:spPr bwMode="auto">
            <a:xfrm rot="16200000" flipV="1">
              <a:off x="4656918" y="3423712"/>
              <a:ext cx="181736" cy="1715439"/>
            </a:xfrm>
            <a:prstGeom prst="curvedConnector3">
              <a:avLst>
                <a:gd name="adj1" fmla="val 225787"/>
              </a:avLst>
            </a:prstGeom>
            <a:noFill/>
            <a:ln w="12700" cap="flat" cmpd="sng" algn="ctr">
              <a:solidFill>
                <a:schemeClr val="tx1"/>
              </a:solidFill>
              <a:prstDash val="dash"/>
              <a:round/>
              <a:headEnd type="oval" w="med" len="med"/>
              <a:tailEnd type="triangle" w="lg" len="lg"/>
            </a:ln>
            <a:effectLst/>
          </p:spPr>
        </p:cxnSp>
        <p:cxnSp>
          <p:nvCxnSpPr>
            <p:cNvPr id="743" name="形状 269"/>
            <p:cNvCxnSpPr>
              <a:stCxn id="824" idx="0"/>
              <a:endCxn id="877" idx="0"/>
            </p:cNvCxnSpPr>
            <p:nvPr/>
          </p:nvCxnSpPr>
          <p:spPr bwMode="auto">
            <a:xfrm rot="16200000" flipH="1" flipV="1">
              <a:off x="4125103" y="3551378"/>
              <a:ext cx="659481" cy="2301323"/>
            </a:xfrm>
            <a:prstGeom prst="curvedConnector3">
              <a:avLst>
                <a:gd name="adj1" fmla="val -34664"/>
              </a:avLst>
            </a:prstGeom>
            <a:noFill/>
            <a:ln w="12700" cap="flat" cmpd="sng" algn="ctr">
              <a:solidFill>
                <a:schemeClr val="tx1"/>
              </a:solidFill>
              <a:prstDash val="dash"/>
              <a:round/>
              <a:headEnd type="oval" w="med" len="med"/>
              <a:tailEnd type="triangle" w="lg" len="lg"/>
            </a:ln>
            <a:effectLst/>
          </p:spPr>
        </p:cxnSp>
        <p:cxnSp>
          <p:nvCxnSpPr>
            <p:cNvPr id="744" name="形状 269"/>
            <p:cNvCxnSpPr>
              <a:stCxn id="824" idx="0"/>
              <a:endCxn id="878" idx="0"/>
            </p:cNvCxnSpPr>
            <p:nvPr/>
          </p:nvCxnSpPr>
          <p:spPr bwMode="auto">
            <a:xfrm rot="16200000" flipH="1" flipV="1">
              <a:off x="4710987" y="4137262"/>
              <a:ext cx="659481" cy="1129555"/>
            </a:xfrm>
            <a:prstGeom prst="curvedConnector3">
              <a:avLst>
                <a:gd name="adj1" fmla="val -34664"/>
              </a:avLst>
            </a:prstGeom>
            <a:noFill/>
            <a:ln w="12700" cap="flat" cmpd="sng" algn="ctr">
              <a:solidFill>
                <a:schemeClr val="tx1"/>
              </a:solidFill>
              <a:prstDash val="dash"/>
              <a:round/>
              <a:headEnd type="oval" w="med" len="med"/>
              <a:tailEnd type="triangle" w="lg" len="lg"/>
            </a:ln>
            <a:effectLst/>
          </p:spPr>
        </p:cxnSp>
      </p:grpSp>
      <p:grpSp>
        <p:nvGrpSpPr>
          <p:cNvPr id="650" name="组合 365"/>
          <p:cNvGrpSpPr/>
          <p:nvPr/>
        </p:nvGrpSpPr>
        <p:grpSpPr>
          <a:xfrm>
            <a:off x="5407907" y="1422311"/>
            <a:ext cx="5624889" cy="2665743"/>
            <a:chOff x="5587307" y="499966"/>
            <a:chExt cx="6550716" cy="3214483"/>
          </a:xfrm>
        </p:grpSpPr>
        <p:pic>
          <p:nvPicPr>
            <p:cNvPr id="728" name="Picture 27" descr="ICON_Cloud_Q308"/>
            <p:cNvPicPr>
              <a:picLocks noChangeAspect="1" noChangeArrowheads="1"/>
            </p:cNvPicPr>
            <p:nvPr/>
          </p:nvPicPr>
          <p:blipFill>
            <a:blip r:embed="rId2" cstate="print"/>
            <a:srcRect/>
            <a:stretch>
              <a:fillRect/>
            </a:stretch>
          </p:blipFill>
          <p:spPr bwMode="auto">
            <a:xfrm>
              <a:off x="8735527" y="499966"/>
              <a:ext cx="3402496" cy="2217847"/>
            </a:xfrm>
            <a:prstGeom prst="rect">
              <a:avLst/>
            </a:prstGeom>
            <a:noFill/>
            <a:ln w="9525">
              <a:noFill/>
              <a:miter lim="800000"/>
              <a:headEnd/>
              <a:tailEnd/>
            </a:ln>
          </p:spPr>
        </p:pic>
        <p:sp>
          <p:nvSpPr>
            <p:cNvPr id="729" name="TextBox 237"/>
            <p:cNvSpPr txBox="1"/>
            <p:nvPr/>
          </p:nvSpPr>
          <p:spPr>
            <a:xfrm>
              <a:off x="9461420" y="1003730"/>
              <a:ext cx="1946523" cy="327792"/>
            </a:xfrm>
            <a:prstGeom prst="rect">
              <a:avLst/>
            </a:prstGeom>
            <a:noFill/>
          </p:spPr>
          <p:txBody>
            <a:bodyPr wrap="none" lIns="87851" tIns="43925" rIns="87851" bIns="43925" rtlCol="0">
              <a:spAutoFit/>
            </a:bodyPr>
            <a:lstStyle/>
            <a:p>
              <a:pPr algn="ctr">
                <a:lnSpc>
                  <a:spcPct val="85000"/>
                </a:lnSpc>
                <a:buNone/>
              </a:pPr>
              <a:r>
                <a:rPr lang="en-US" altLang="zh-CN" sz="1400" dirty="0" smtClean="0">
                  <a:solidFill>
                    <a:srgbClr val="990000"/>
                  </a:solidFill>
                  <a:latin typeface="微软雅黑" pitchFamily="34" charset="-122"/>
                  <a:ea typeface="微软雅黑" pitchFamily="34" charset="-122"/>
                </a:rPr>
                <a:t>Operation Cloud</a:t>
              </a:r>
            </a:p>
          </p:txBody>
        </p:sp>
        <p:grpSp>
          <p:nvGrpSpPr>
            <p:cNvPr id="732" name="组合 349"/>
            <p:cNvGrpSpPr/>
            <p:nvPr/>
          </p:nvGrpSpPr>
          <p:grpSpPr>
            <a:xfrm>
              <a:off x="9287173" y="2286610"/>
              <a:ext cx="2424173" cy="154362"/>
              <a:chOff x="4404176" y="4029841"/>
              <a:chExt cx="2224606" cy="289957"/>
            </a:xfrm>
          </p:grpSpPr>
          <p:sp>
            <p:nvSpPr>
              <p:cNvPr id="734" name="圆角矩形 733"/>
              <p:cNvSpPr/>
              <p:nvPr/>
            </p:nvSpPr>
            <p:spPr bwMode="auto">
              <a:xfrm>
                <a:off x="4404176" y="4029841"/>
                <a:ext cx="2224606" cy="289957"/>
              </a:xfrm>
              <a:prstGeom prst="roundRect">
                <a:avLst>
                  <a:gd name="adj" fmla="val 0"/>
                </a:avLst>
              </a:prstGeom>
              <a:solidFill>
                <a:schemeClr val="bg1">
                  <a:lumMod val="65000"/>
                </a:schemeClr>
              </a:solidFill>
              <a:ln w="9525" cap="flat" cmpd="sng" algn="ctr">
                <a:solidFill>
                  <a:schemeClr val="bg1"/>
                </a:solidFill>
                <a:prstDash val="solid"/>
                <a:round/>
                <a:headEnd type="none" w="med" len="med"/>
                <a:tailEnd type="none" w="med" len="med"/>
              </a:ln>
              <a:effectLst/>
            </p:spPr>
            <p:txBody>
              <a:bodyPr vert="horz" wrap="square" lIns="87835" tIns="43917" rIns="87835" bIns="43917" numCol="1" rtlCol="0" anchor="t" anchorCtr="0" compatLnSpc="1">
                <a:prstTxWarp prst="textNoShape">
                  <a:avLst/>
                </a:prstTxWarp>
                <a:noAutofit/>
              </a:bodyPr>
              <a:lstStyle/>
              <a:p>
                <a:pPr algn="ctr" defTabSz="632315" eaLnBrk="0" fontAlgn="auto" hangingPunct="0">
                  <a:spcBef>
                    <a:spcPts val="0"/>
                  </a:spcBef>
                  <a:spcAft>
                    <a:spcPts val="0"/>
                  </a:spcAft>
                  <a:defRPr/>
                </a:pPr>
                <a:endParaRPr lang="zh-CN" altLang="en-US" sz="600" kern="0" dirty="0" smtClean="0">
                  <a:solidFill>
                    <a:srgbClr val="000000"/>
                  </a:solidFill>
                  <a:latin typeface="微软雅黑" pitchFamily="34" charset="-122"/>
                  <a:ea typeface="微软雅黑" pitchFamily="34" charset="-122"/>
                </a:endParaRPr>
              </a:p>
            </p:txBody>
          </p:sp>
          <p:grpSp>
            <p:nvGrpSpPr>
              <p:cNvPr id="735" name="组合 415"/>
              <p:cNvGrpSpPr/>
              <p:nvPr/>
            </p:nvGrpSpPr>
            <p:grpSpPr>
              <a:xfrm>
                <a:off x="5974476" y="4077789"/>
                <a:ext cx="584534" cy="190950"/>
                <a:chOff x="2359109" y="5467453"/>
                <a:chExt cx="300371" cy="120306"/>
              </a:xfrm>
            </p:grpSpPr>
            <p:sp>
              <p:nvSpPr>
                <p:cNvPr id="738" name="Freeform 135"/>
                <p:cNvSpPr>
                  <a:spLocks noEditPoints="1"/>
                </p:cNvSpPr>
                <p:nvPr/>
              </p:nvSpPr>
              <p:spPr bwMode="auto">
                <a:xfrm>
                  <a:off x="2359109" y="5467453"/>
                  <a:ext cx="142593" cy="120289"/>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sp>
              <p:nvSpPr>
                <p:cNvPr id="739" name="Freeform 135"/>
                <p:cNvSpPr>
                  <a:spLocks noEditPoints="1"/>
                </p:cNvSpPr>
                <p:nvPr/>
              </p:nvSpPr>
              <p:spPr bwMode="auto">
                <a:xfrm>
                  <a:off x="2516887" y="5467469"/>
                  <a:ext cx="142593" cy="120290"/>
                </a:xfrm>
                <a:custGeom>
                  <a:avLst/>
                  <a:gdLst>
                    <a:gd name="T0" fmla="*/ 110 w 321"/>
                    <a:gd name="T1" fmla="*/ 3 h 399"/>
                    <a:gd name="T2" fmla="*/ 45 w 321"/>
                    <a:gd name="T3" fmla="*/ 20 h 399"/>
                    <a:gd name="T4" fmla="*/ 8 w 321"/>
                    <a:gd name="T5" fmla="*/ 49 h 399"/>
                    <a:gd name="T6" fmla="*/ 0 w 321"/>
                    <a:gd name="T7" fmla="*/ 123 h 399"/>
                    <a:gd name="T8" fmla="*/ 18 w 321"/>
                    <a:gd name="T9" fmla="*/ 157 h 399"/>
                    <a:gd name="T10" fmla="*/ 68 w 321"/>
                    <a:gd name="T11" fmla="*/ 181 h 399"/>
                    <a:gd name="T12" fmla="*/ 143 w 321"/>
                    <a:gd name="T13" fmla="*/ 193 h 399"/>
                    <a:gd name="T14" fmla="*/ 211 w 321"/>
                    <a:gd name="T15" fmla="*/ 189 h 399"/>
                    <a:gd name="T16" fmla="*/ 276 w 321"/>
                    <a:gd name="T17" fmla="*/ 173 h 399"/>
                    <a:gd name="T18" fmla="*/ 314 w 321"/>
                    <a:gd name="T19" fmla="*/ 143 h 399"/>
                    <a:gd name="T20" fmla="*/ 321 w 321"/>
                    <a:gd name="T21" fmla="*/ 70 h 399"/>
                    <a:gd name="T22" fmla="*/ 303 w 321"/>
                    <a:gd name="T23" fmla="*/ 37 h 399"/>
                    <a:gd name="T24" fmla="*/ 253 w 321"/>
                    <a:gd name="T25" fmla="*/ 12 h 399"/>
                    <a:gd name="T26" fmla="*/ 178 w 321"/>
                    <a:gd name="T27" fmla="*/ 1 h 399"/>
                    <a:gd name="T28" fmla="*/ 63 w 321"/>
                    <a:gd name="T29" fmla="*/ 157 h 399"/>
                    <a:gd name="T30" fmla="*/ 56 w 321"/>
                    <a:gd name="T31" fmla="*/ 139 h 399"/>
                    <a:gd name="T32" fmla="*/ 73 w 321"/>
                    <a:gd name="T33" fmla="*/ 131 h 399"/>
                    <a:gd name="T34" fmla="*/ 80 w 321"/>
                    <a:gd name="T35" fmla="*/ 150 h 399"/>
                    <a:gd name="T36" fmla="*/ 160 w 321"/>
                    <a:gd name="T37" fmla="*/ 124 h 399"/>
                    <a:gd name="T38" fmla="*/ 63 w 321"/>
                    <a:gd name="T39" fmla="*/ 108 h 399"/>
                    <a:gd name="T40" fmla="*/ 3 w 321"/>
                    <a:gd name="T41" fmla="*/ 65 h 399"/>
                    <a:gd name="T42" fmla="*/ 67 w 321"/>
                    <a:gd name="T43" fmla="*/ 102 h 399"/>
                    <a:gd name="T44" fmla="*/ 160 w 321"/>
                    <a:gd name="T45" fmla="*/ 117 h 399"/>
                    <a:gd name="T46" fmla="*/ 274 w 321"/>
                    <a:gd name="T47" fmla="*/ 95 h 399"/>
                    <a:gd name="T48" fmla="*/ 314 w 321"/>
                    <a:gd name="T49" fmla="*/ 71 h 399"/>
                    <a:gd name="T50" fmla="*/ 237 w 321"/>
                    <a:gd name="T51" fmla="*/ 114 h 399"/>
                    <a:gd name="T52" fmla="*/ 160 w 321"/>
                    <a:gd name="T53" fmla="*/ 326 h 399"/>
                    <a:gd name="T54" fmla="*/ 54 w 321"/>
                    <a:gd name="T55" fmla="*/ 309 h 399"/>
                    <a:gd name="T56" fmla="*/ 14 w 321"/>
                    <a:gd name="T57" fmla="*/ 284 h 399"/>
                    <a:gd name="T58" fmla="*/ 0 w 321"/>
                    <a:gd name="T59" fmla="*/ 271 h 399"/>
                    <a:gd name="T60" fmla="*/ 4 w 321"/>
                    <a:gd name="T61" fmla="*/ 343 h 399"/>
                    <a:gd name="T62" fmla="*/ 35 w 321"/>
                    <a:gd name="T63" fmla="*/ 373 h 399"/>
                    <a:gd name="T64" fmla="*/ 96 w 321"/>
                    <a:gd name="T65" fmla="*/ 394 h 399"/>
                    <a:gd name="T66" fmla="*/ 160 w 321"/>
                    <a:gd name="T67" fmla="*/ 399 h 399"/>
                    <a:gd name="T68" fmla="*/ 240 w 321"/>
                    <a:gd name="T69" fmla="*/ 390 h 399"/>
                    <a:gd name="T70" fmla="*/ 295 w 321"/>
                    <a:gd name="T71" fmla="*/ 368 h 399"/>
                    <a:gd name="T72" fmla="*/ 320 w 321"/>
                    <a:gd name="T73" fmla="*/ 336 h 399"/>
                    <a:gd name="T74" fmla="*/ 318 w 321"/>
                    <a:gd name="T75" fmla="*/ 266 h 399"/>
                    <a:gd name="T76" fmla="*/ 302 w 321"/>
                    <a:gd name="T77" fmla="*/ 290 h 399"/>
                    <a:gd name="T78" fmla="*/ 246 w 321"/>
                    <a:gd name="T79" fmla="*/ 316 h 399"/>
                    <a:gd name="T80" fmla="*/ 68 w 321"/>
                    <a:gd name="T81" fmla="*/ 367 h 399"/>
                    <a:gd name="T82" fmla="*/ 55 w 321"/>
                    <a:gd name="T83" fmla="*/ 354 h 399"/>
                    <a:gd name="T84" fmla="*/ 68 w 321"/>
                    <a:gd name="T85" fmla="*/ 339 h 399"/>
                    <a:gd name="T86" fmla="*/ 81 w 321"/>
                    <a:gd name="T87" fmla="*/ 354 h 399"/>
                    <a:gd name="T88" fmla="*/ 68 w 321"/>
                    <a:gd name="T89" fmla="*/ 367 h 399"/>
                    <a:gd name="T90" fmla="*/ 102 w 321"/>
                    <a:gd name="T91" fmla="*/ 218 h 399"/>
                    <a:gd name="T92" fmla="*/ 20 w 321"/>
                    <a:gd name="T93" fmla="*/ 187 h 399"/>
                    <a:gd name="T94" fmla="*/ 3 w 321"/>
                    <a:gd name="T95" fmla="*/ 163 h 399"/>
                    <a:gd name="T96" fmla="*/ 2 w 321"/>
                    <a:gd name="T97" fmla="*/ 233 h 399"/>
                    <a:gd name="T98" fmla="*/ 26 w 321"/>
                    <a:gd name="T99" fmla="*/ 266 h 399"/>
                    <a:gd name="T100" fmla="*/ 81 w 321"/>
                    <a:gd name="T101" fmla="*/ 287 h 399"/>
                    <a:gd name="T102" fmla="*/ 160 w 321"/>
                    <a:gd name="T103" fmla="*/ 296 h 399"/>
                    <a:gd name="T104" fmla="*/ 225 w 321"/>
                    <a:gd name="T105" fmla="*/ 291 h 399"/>
                    <a:gd name="T106" fmla="*/ 286 w 321"/>
                    <a:gd name="T107" fmla="*/ 271 h 399"/>
                    <a:gd name="T108" fmla="*/ 317 w 321"/>
                    <a:gd name="T109" fmla="*/ 240 h 399"/>
                    <a:gd name="T110" fmla="*/ 320 w 321"/>
                    <a:gd name="T111" fmla="*/ 168 h 399"/>
                    <a:gd name="T112" fmla="*/ 308 w 321"/>
                    <a:gd name="T113" fmla="*/ 181 h 399"/>
                    <a:gd name="T114" fmla="*/ 245 w 321"/>
                    <a:gd name="T115" fmla="*/ 212 h 399"/>
                    <a:gd name="T116" fmla="*/ 68 w 321"/>
                    <a:gd name="T117" fmla="*/ 262 h 399"/>
                    <a:gd name="T118" fmla="*/ 55 w 321"/>
                    <a:gd name="T119" fmla="*/ 248 h 399"/>
                    <a:gd name="T120" fmla="*/ 68 w 321"/>
                    <a:gd name="T121" fmla="*/ 234 h 399"/>
                    <a:gd name="T122" fmla="*/ 81 w 321"/>
                    <a:gd name="T123" fmla="*/ 248 h 399"/>
                    <a:gd name="T124" fmla="*/ 68 w 321"/>
                    <a:gd name="T125" fmla="*/ 26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399">
                      <a:moveTo>
                        <a:pt x="160" y="0"/>
                      </a:moveTo>
                      <a:lnTo>
                        <a:pt x="160" y="0"/>
                      </a:lnTo>
                      <a:lnTo>
                        <a:pt x="143" y="1"/>
                      </a:lnTo>
                      <a:lnTo>
                        <a:pt x="126" y="1"/>
                      </a:lnTo>
                      <a:lnTo>
                        <a:pt x="110" y="3"/>
                      </a:lnTo>
                      <a:lnTo>
                        <a:pt x="96" y="6"/>
                      </a:lnTo>
                      <a:lnTo>
                        <a:pt x="81" y="8"/>
                      </a:lnTo>
                      <a:lnTo>
                        <a:pt x="68" y="12"/>
                      </a:lnTo>
                      <a:lnTo>
                        <a:pt x="56" y="15"/>
                      </a:lnTo>
                      <a:lnTo>
                        <a:pt x="45" y="20"/>
                      </a:lnTo>
                      <a:lnTo>
                        <a:pt x="35" y="25"/>
                      </a:lnTo>
                      <a:lnTo>
                        <a:pt x="26" y="31"/>
                      </a:lnTo>
                      <a:lnTo>
                        <a:pt x="18" y="37"/>
                      </a:lnTo>
                      <a:lnTo>
                        <a:pt x="12" y="43"/>
                      </a:lnTo>
                      <a:lnTo>
                        <a:pt x="8" y="49"/>
                      </a:lnTo>
                      <a:lnTo>
                        <a:pt x="4" y="56"/>
                      </a:lnTo>
                      <a:lnTo>
                        <a:pt x="2" y="62"/>
                      </a:lnTo>
                      <a:lnTo>
                        <a:pt x="0" y="70"/>
                      </a:lnTo>
                      <a:lnTo>
                        <a:pt x="0" y="123"/>
                      </a:lnTo>
                      <a:lnTo>
                        <a:pt x="0" y="123"/>
                      </a:lnTo>
                      <a:lnTo>
                        <a:pt x="2" y="130"/>
                      </a:lnTo>
                      <a:lnTo>
                        <a:pt x="4" y="137"/>
                      </a:lnTo>
                      <a:lnTo>
                        <a:pt x="8" y="143"/>
                      </a:lnTo>
                      <a:lnTo>
                        <a:pt x="12" y="151"/>
                      </a:lnTo>
                      <a:lnTo>
                        <a:pt x="18" y="157"/>
                      </a:lnTo>
                      <a:lnTo>
                        <a:pt x="26" y="162"/>
                      </a:lnTo>
                      <a:lnTo>
                        <a:pt x="35" y="168"/>
                      </a:lnTo>
                      <a:lnTo>
                        <a:pt x="45" y="173"/>
                      </a:lnTo>
                      <a:lnTo>
                        <a:pt x="56" y="177"/>
                      </a:lnTo>
                      <a:lnTo>
                        <a:pt x="68" y="181"/>
                      </a:lnTo>
                      <a:lnTo>
                        <a:pt x="81" y="185"/>
                      </a:lnTo>
                      <a:lnTo>
                        <a:pt x="96" y="187"/>
                      </a:lnTo>
                      <a:lnTo>
                        <a:pt x="110" y="189"/>
                      </a:lnTo>
                      <a:lnTo>
                        <a:pt x="126" y="192"/>
                      </a:lnTo>
                      <a:lnTo>
                        <a:pt x="143" y="193"/>
                      </a:lnTo>
                      <a:lnTo>
                        <a:pt x="160" y="193"/>
                      </a:lnTo>
                      <a:lnTo>
                        <a:pt x="160" y="193"/>
                      </a:lnTo>
                      <a:lnTo>
                        <a:pt x="178" y="193"/>
                      </a:lnTo>
                      <a:lnTo>
                        <a:pt x="194" y="192"/>
                      </a:lnTo>
                      <a:lnTo>
                        <a:pt x="211" y="189"/>
                      </a:lnTo>
                      <a:lnTo>
                        <a:pt x="225" y="187"/>
                      </a:lnTo>
                      <a:lnTo>
                        <a:pt x="240" y="185"/>
                      </a:lnTo>
                      <a:lnTo>
                        <a:pt x="253" y="181"/>
                      </a:lnTo>
                      <a:lnTo>
                        <a:pt x="265" y="177"/>
                      </a:lnTo>
                      <a:lnTo>
                        <a:pt x="276" y="173"/>
                      </a:lnTo>
                      <a:lnTo>
                        <a:pt x="286" y="168"/>
                      </a:lnTo>
                      <a:lnTo>
                        <a:pt x="295" y="162"/>
                      </a:lnTo>
                      <a:lnTo>
                        <a:pt x="303" y="157"/>
                      </a:lnTo>
                      <a:lnTo>
                        <a:pt x="309" y="151"/>
                      </a:lnTo>
                      <a:lnTo>
                        <a:pt x="314" y="143"/>
                      </a:lnTo>
                      <a:lnTo>
                        <a:pt x="317" y="137"/>
                      </a:lnTo>
                      <a:lnTo>
                        <a:pt x="320" y="130"/>
                      </a:lnTo>
                      <a:lnTo>
                        <a:pt x="321" y="123"/>
                      </a:lnTo>
                      <a:lnTo>
                        <a:pt x="321" y="70"/>
                      </a:lnTo>
                      <a:lnTo>
                        <a:pt x="321" y="70"/>
                      </a:lnTo>
                      <a:lnTo>
                        <a:pt x="320" y="62"/>
                      </a:lnTo>
                      <a:lnTo>
                        <a:pt x="317" y="56"/>
                      </a:lnTo>
                      <a:lnTo>
                        <a:pt x="314" y="49"/>
                      </a:lnTo>
                      <a:lnTo>
                        <a:pt x="309" y="43"/>
                      </a:lnTo>
                      <a:lnTo>
                        <a:pt x="303" y="37"/>
                      </a:lnTo>
                      <a:lnTo>
                        <a:pt x="295" y="31"/>
                      </a:lnTo>
                      <a:lnTo>
                        <a:pt x="286" y="25"/>
                      </a:lnTo>
                      <a:lnTo>
                        <a:pt x="276" y="20"/>
                      </a:lnTo>
                      <a:lnTo>
                        <a:pt x="265" y="15"/>
                      </a:lnTo>
                      <a:lnTo>
                        <a:pt x="253" y="12"/>
                      </a:lnTo>
                      <a:lnTo>
                        <a:pt x="240" y="8"/>
                      </a:lnTo>
                      <a:lnTo>
                        <a:pt x="225" y="6"/>
                      </a:lnTo>
                      <a:lnTo>
                        <a:pt x="211" y="3"/>
                      </a:lnTo>
                      <a:lnTo>
                        <a:pt x="194" y="1"/>
                      </a:lnTo>
                      <a:lnTo>
                        <a:pt x="178" y="1"/>
                      </a:lnTo>
                      <a:lnTo>
                        <a:pt x="160" y="0"/>
                      </a:lnTo>
                      <a:lnTo>
                        <a:pt x="160" y="0"/>
                      </a:lnTo>
                      <a:close/>
                      <a:moveTo>
                        <a:pt x="68" y="158"/>
                      </a:moveTo>
                      <a:lnTo>
                        <a:pt x="68" y="158"/>
                      </a:lnTo>
                      <a:lnTo>
                        <a:pt x="63" y="157"/>
                      </a:lnTo>
                      <a:lnTo>
                        <a:pt x="58" y="153"/>
                      </a:lnTo>
                      <a:lnTo>
                        <a:pt x="56" y="150"/>
                      </a:lnTo>
                      <a:lnTo>
                        <a:pt x="55" y="143"/>
                      </a:lnTo>
                      <a:lnTo>
                        <a:pt x="55" y="143"/>
                      </a:lnTo>
                      <a:lnTo>
                        <a:pt x="56" y="139"/>
                      </a:lnTo>
                      <a:lnTo>
                        <a:pt x="58" y="135"/>
                      </a:lnTo>
                      <a:lnTo>
                        <a:pt x="63" y="131"/>
                      </a:lnTo>
                      <a:lnTo>
                        <a:pt x="68" y="130"/>
                      </a:lnTo>
                      <a:lnTo>
                        <a:pt x="68" y="130"/>
                      </a:lnTo>
                      <a:lnTo>
                        <a:pt x="73" y="131"/>
                      </a:lnTo>
                      <a:lnTo>
                        <a:pt x="78" y="135"/>
                      </a:lnTo>
                      <a:lnTo>
                        <a:pt x="80" y="139"/>
                      </a:lnTo>
                      <a:lnTo>
                        <a:pt x="81" y="143"/>
                      </a:lnTo>
                      <a:lnTo>
                        <a:pt x="81" y="143"/>
                      </a:lnTo>
                      <a:lnTo>
                        <a:pt x="80" y="150"/>
                      </a:lnTo>
                      <a:lnTo>
                        <a:pt x="78" y="153"/>
                      </a:lnTo>
                      <a:lnTo>
                        <a:pt x="73" y="157"/>
                      </a:lnTo>
                      <a:lnTo>
                        <a:pt x="68" y="158"/>
                      </a:lnTo>
                      <a:lnTo>
                        <a:pt x="68" y="158"/>
                      </a:lnTo>
                      <a:close/>
                      <a:moveTo>
                        <a:pt x="160" y="124"/>
                      </a:moveTo>
                      <a:lnTo>
                        <a:pt x="160" y="124"/>
                      </a:lnTo>
                      <a:lnTo>
                        <a:pt x="133" y="124"/>
                      </a:lnTo>
                      <a:lnTo>
                        <a:pt x="108" y="121"/>
                      </a:lnTo>
                      <a:lnTo>
                        <a:pt x="84" y="114"/>
                      </a:lnTo>
                      <a:lnTo>
                        <a:pt x="63" y="108"/>
                      </a:lnTo>
                      <a:lnTo>
                        <a:pt x="44" y="99"/>
                      </a:lnTo>
                      <a:lnTo>
                        <a:pt x="27" y="89"/>
                      </a:lnTo>
                      <a:lnTo>
                        <a:pt x="14" y="78"/>
                      </a:lnTo>
                      <a:lnTo>
                        <a:pt x="8" y="71"/>
                      </a:lnTo>
                      <a:lnTo>
                        <a:pt x="3" y="65"/>
                      </a:lnTo>
                      <a:lnTo>
                        <a:pt x="3" y="65"/>
                      </a:lnTo>
                      <a:lnTo>
                        <a:pt x="16" y="76"/>
                      </a:lnTo>
                      <a:lnTo>
                        <a:pt x="31" y="87"/>
                      </a:lnTo>
                      <a:lnTo>
                        <a:pt x="47" y="95"/>
                      </a:lnTo>
                      <a:lnTo>
                        <a:pt x="67" y="102"/>
                      </a:lnTo>
                      <a:lnTo>
                        <a:pt x="87" y="108"/>
                      </a:lnTo>
                      <a:lnTo>
                        <a:pt x="110" y="113"/>
                      </a:lnTo>
                      <a:lnTo>
                        <a:pt x="135" y="116"/>
                      </a:lnTo>
                      <a:lnTo>
                        <a:pt x="160" y="117"/>
                      </a:lnTo>
                      <a:lnTo>
                        <a:pt x="160" y="117"/>
                      </a:lnTo>
                      <a:lnTo>
                        <a:pt x="187" y="116"/>
                      </a:lnTo>
                      <a:lnTo>
                        <a:pt x="211" y="113"/>
                      </a:lnTo>
                      <a:lnTo>
                        <a:pt x="234" y="108"/>
                      </a:lnTo>
                      <a:lnTo>
                        <a:pt x="254" y="102"/>
                      </a:lnTo>
                      <a:lnTo>
                        <a:pt x="274" y="95"/>
                      </a:lnTo>
                      <a:lnTo>
                        <a:pt x="291" y="87"/>
                      </a:lnTo>
                      <a:lnTo>
                        <a:pt x="305" y="76"/>
                      </a:lnTo>
                      <a:lnTo>
                        <a:pt x="318" y="65"/>
                      </a:lnTo>
                      <a:lnTo>
                        <a:pt x="318" y="65"/>
                      </a:lnTo>
                      <a:lnTo>
                        <a:pt x="314" y="71"/>
                      </a:lnTo>
                      <a:lnTo>
                        <a:pt x="308" y="78"/>
                      </a:lnTo>
                      <a:lnTo>
                        <a:pt x="294" y="89"/>
                      </a:lnTo>
                      <a:lnTo>
                        <a:pt x="277" y="99"/>
                      </a:lnTo>
                      <a:lnTo>
                        <a:pt x="258" y="108"/>
                      </a:lnTo>
                      <a:lnTo>
                        <a:pt x="237" y="114"/>
                      </a:lnTo>
                      <a:lnTo>
                        <a:pt x="213" y="121"/>
                      </a:lnTo>
                      <a:lnTo>
                        <a:pt x="188" y="124"/>
                      </a:lnTo>
                      <a:lnTo>
                        <a:pt x="160" y="124"/>
                      </a:lnTo>
                      <a:lnTo>
                        <a:pt x="160" y="124"/>
                      </a:lnTo>
                      <a:close/>
                      <a:moveTo>
                        <a:pt x="160" y="326"/>
                      </a:moveTo>
                      <a:lnTo>
                        <a:pt x="160" y="326"/>
                      </a:lnTo>
                      <a:lnTo>
                        <a:pt x="130" y="325"/>
                      </a:lnTo>
                      <a:lnTo>
                        <a:pt x="101" y="321"/>
                      </a:lnTo>
                      <a:lnTo>
                        <a:pt x="75" y="316"/>
                      </a:lnTo>
                      <a:lnTo>
                        <a:pt x="54" y="309"/>
                      </a:lnTo>
                      <a:lnTo>
                        <a:pt x="44" y="304"/>
                      </a:lnTo>
                      <a:lnTo>
                        <a:pt x="34" y="300"/>
                      </a:lnTo>
                      <a:lnTo>
                        <a:pt x="27" y="295"/>
                      </a:lnTo>
                      <a:lnTo>
                        <a:pt x="20" y="290"/>
                      </a:lnTo>
                      <a:lnTo>
                        <a:pt x="14" y="284"/>
                      </a:lnTo>
                      <a:lnTo>
                        <a:pt x="9" y="278"/>
                      </a:lnTo>
                      <a:lnTo>
                        <a:pt x="5" y="272"/>
                      </a:lnTo>
                      <a:lnTo>
                        <a:pt x="3" y="266"/>
                      </a:lnTo>
                      <a:lnTo>
                        <a:pt x="3" y="266"/>
                      </a:lnTo>
                      <a:lnTo>
                        <a:pt x="0" y="271"/>
                      </a:lnTo>
                      <a:lnTo>
                        <a:pt x="0" y="277"/>
                      </a:lnTo>
                      <a:lnTo>
                        <a:pt x="0" y="329"/>
                      </a:lnTo>
                      <a:lnTo>
                        <a:pt x="0" y="329"/>
                      </a:lnTo>
                      <a:lnTo>
                        <a:pt x="2" y="336"/>
                      </a:lnTo>
                      <a:lnTo>
                        <a:pt x="4" y="343"/>
                      </a:lnTo>
                      <a:lnTo>
                        <a:pt x="8" y="350"/>
                      </a:lnTo>
                      <a:lnTo>
                        <a:pt x="12" y="356"/>
                      </a:lnTo>
                      <a:lnTo>
                        <a:pt x="18" y="362"/>
                      </a:lnTo>
                      <a:lnTo>
                        <a:pt x="26" y="368"/>
                      </a:lnTo>
                      <a:lnTo>
                        <a:pt x="35" y="373"/>
                      </a:lnTo>
                      <a:lnTo>
                        <a:pt x="45" y="378"/>
                      </a:lnTo>
                      <a:lnTo>
                        <a:pt x="56" y="383"/>
                      </a:lnTo>
                      <a:lnTo>
                        <a:pt x="68" y="387"/>
                      </a:lnTo>
                      <a:lnTo>
                        <a:pt x="81" y="390"/>
                      </a:lnTo>
                      <a:lnTo>
                        <a:pt x="96" y="394"/>
                      </a:lnTo>
                      <a:lnTo>
                        <a:pt x="110" y="396"/>
                      </a:lnTo>
                      <a:lnTo>
                        <a:pt x="126" y="398"/>
                      </a:lnTo>
                      <a:lnTo>
                        <a:pt x="143" y="399"/>
                      </a:lnTo>
                      <a:lnTo>
                        <a:pt x="160" y="399"/>
                      </a:lnTo>
                      <a:lnTo>
                        <a:pt x="160" y="399"/>
                      </a:lnTo>
                      <a:lnTo>
                        <a:pt x="178" y="399"/>
                      </a:lnTo>
                      <a:lnTo>
                        <a:pt x="194" y="398"/>
                      </a:lnTo>
                      <a:lnTo>
                        <a:pt x="211" y="396"/>
                      </a:lnTo>
                      <a:lnTo>
                        <a:pt x="225" y="394"/>
                      </a:lnTo>
                      <a:lnTo>
                        <a:pt x="240" y="390"/>
                      </a:lnTo>
                      <a:lnTo>
                        <a:pt x="253" y="387"/>
                      </a:lnTo>
                      <a:lnTo>
                        <a:pt x="265" y="383"/>
                      </a:lnTo>
                      <a:lnTo>
                        <a:pt x="276" y="378"/>
                      </a:lnTo>
                      <a:lnTo>
                        <a:pt x="286" y="373"/>
                      </a:lnTo>
                      <a:lnTo>
                        <a:pt x="295" y="368"/>
                      </a:lnTo>
                      <a:lnTo>
                        <a:pt x="303" y="362"/>
                      </a:lnTo>
                      <a:lnTo>
                        <a:pt x="309" y="356"/>
                      </a:lnTo>
                      <a:lnTo>
                        <a:pt x="314" y="350"/>
                      </a:lnTo>
                      <a:lnTo>
                        <a:pt x="317" y="343"/>
                      </a:lnTo>
                      <a:lnTo>
                        <a:pt x="320" y="336"/>
                      </a:lnTo>
                      <a:lnTo>
                        <a:pt x="321" y="329"/>
                      </a:lnTo>
                      <a:lnTo>
                        <a:pt x="321" y="277"/>
                      </a:lnTo>
                      <a:lnTo>
                        <a:pt x="321" y="277"/>
                      </a:lnTo>
                      <a:lnTo>
                        <a:pt x="321" y="271"/>
                      </a:lnTo>
                      <a:lnTo>
                        <a:pt x="318" y="266"/>
                      </a:lnTo>
                      <a:lnTo>
                        <a:pt x="318" y="266"/>
                      </a:lnTo>
                      <a:lnTo>
                        <a:pt x="316" y="272"/>
                      </a:lnTo>
                      <a:lnTo>
                        <a:pt x="312" y="278"/>
                      </a:lnTo>
                      <a:lnTo>
                        <a:pt x="308" y="284"/>
                      </a:lnTo>
                      <a:lnTo>
                        <a:pt x="302" y="290"/>
                      </a:lnTo>
                      <a:lnTo>
                        <a:pt x="294" y="295"/>
                      </a:lnTo>
                      <a:lnTo>
                        <a:pt x="287" y="300"/>
                      </a:lnTo>
                      <a:lnTo>
                        <a:pt x="277" y="304"/>
                      </a:lnTo>
                      <a:lnTo>
                        <a:pt x="268" y="309"/>
                      </a:lnTo>
                      <a:lnTo>
                        <a:pt x="246" y="316"/>
                      </a:lnTo>
                      <a:lnTo>
                        <a:pt x="220" y="321"/>
                      </a:lnTo>
                      <a:lnTo>
                        <a:pt x="191" y="325"/>
                      </a:lnTo>
                      <a:lnTo>
                        <a:pt x="160" y="326"/>
                      </a:lnTo>
                      <a:lnTo>
                        <a:pt x="160" y="326"/>
                      </a:lnTo>
                      <a:close/>
                      <a:moveTo>
                        <a:pt x="68" y="367"/>
                      </a:moveTo>
                      <a:lnTo>
                        <a:pt x="68" y="367"/>
                      </a:lnTo>
                      <a:lnTo>
                        <a:pt x="63" y="366"/>
                      </a:lnTo>
                      <a:lnTo>
                        <a:pt x="58" y="362"/>
                      </a:lnTo>
                      <a:lnTo>
                        <a:pt x="56" y="359"/>
                      </a:lnTo>
                      <a:lnTo>
                        <a:pt x="55" y="354"/>
                      </a:lnTo>
                      <a:lnTo>
                        <a:pt x="55" y="354"/>
                      </a:lnTo>
                      <a:lnTo>
                        <a:pt x="56" y="348"/>
                      </a:lnTo>
                      <a:lnTo>
                        <a:pt x="58" y="344"/>
                      </a:lnTo>
                      <a:lnTo>
                        <a:pt x="63" y="341"/>
                      </a:lnTo>
                      <a:lnTo>
                        <a:pt x="68" y="339"/>
                      </a:lnTo>
                      <a:lnTo>
                        <a:pt x="68" y="339"/>
                      </a:lnTo>
                      <a:lnTo>
                        <a:pt x="73" y="341"/>
                      </a:lnTo>
                      <a:lnTo>
                        <a:pt x="78" y="344"/>
                      </a:lnTo>
                      <a:lnTo>
                        <a:pt x="80" y="348"/>
                      </a:lnTo>
                      <a:lnTo>
                        <a:pt x="81" y="354"/>
                      </a:lnTo>
                      <a:lnTo>
                        <a:pt x="81" y="354"/>
                      </a:lnTo>
                      <a:lnTo>
                        <a:pt x="80" y="359"/>
                      </a:lnTo>
                      <a:lnTo>
                        <a:pt x="78" y="362"/>
                      </a:lnTo>
                      <a:lnTo>
                        <a:pt x="73" y="366"/>
                      </a:lnTo>
                      <a:lnTo>
                        <a:pt x="68" y="367"/>
                      </a:lnTo>
                      <a:lnTo>
                        <a:pt x="68" y="367"/>
                      </a:lnTo>
                      <a:close/>
                      <a:moveTo>
                        <a:pt x="160" y="223"/>
                      </a:moveTo>
                      <a:lnTo>
                        <a:pt x="160" y="223"/>
                      </a:lnTo>
                      <a:lnTo>
                        <a:pt x="130" y="222"/>
                      </a:lnTo>
                      <a:lnTo>
                        <a:pt x="102" y="218"/>
                      </a:lnTo>
                      <a:lnTo>
                        <a:pt x="77" y="212"/>
                      </a:lnTo>
                      <a:lnTo>
                        <a:pt x="54" y="205"/>
                      </a:lnTo>
                      <a:lnTo>
                        <a:pt x="35" y="197"/>
                      </a:lnTo>
                      <a:lnTo>
                        <a:pt x="27" y="192"/>
                      </a:lnTo>
                      <a:lnTo>
                        <a:pt x="20" y="187"/>
                      </a:lnTo>
                      <a:lnTo>
                        <a:pt x="14" y="181"/>
                      </a:lnTo>
                      <a:lnTo>
                        <a:pt x="9" y="175"/>
                      </a:lnTo>
                      <a:lnTo>
                        <a:pt x="5" y="169"/>
                      </a:lnTo>
                      <a:lnTo>
                        <a:pt x="3" y="163"/>
                      </a:lnTo>
                      <a:lnTo>
                        <a:pt x="3" y="163"/>
                      </a:lnTo>
                      <a:lnTo>
                        <a:pt x="0" y="168"/>
                      </a:lnTo>
                      <a:lnTo>
                        <a:pt x="0" y="173"/>
                      </a:lnTo>
                      <a:lnTo>
                        <a:pt x="0" y="226"/>
                      </a:lnTo>
                      <a:lnTo>
                        <a:pt x="0" y="226"/>
                      </a:lnTo>
                      <a:lnTo>
                        <a:pt x="2" y="233"/>
                      </a:lnTo>
                      <a:lnTo>
                        <a:pt x="4" y="240"/>
                      </a:lnTo>
                      <a:lnTo>
                        <a:pt x="8" y="246"/>
                      </a:lnTo>
                      <a:lnTo>
                        <a:pt x="12" y="254"/>
                      </a:lnTo>
                      <a:lnTo>
                        <a:pt x="18" y="260"/>
                      </a:lnTo>
                      <a:lnTo>
                        <a:pt x="26" y="266"/>
                      </a:lnTo>
                      <a:lnTo>
                        <a:pt x="35" y="271"/>
                      </a:lnTo>
                      <a:lnTo>
                        <a:pt x="45" y="275"/>
                      </a:lnTo>
                      <a:lnTo>
                        <a:pt x="56" y="280"/>
                      </a:lnTo>
                      <a:lnTo>
                        <a:pt x="68" y="284"/>
                      </a:lnTo>
                      <a:lnTo>
                        <a:pt x="81" y="287"/>
                      </a:lnTo>
                      <a:lnTo>
                        <a:pt x="96" y="291"/>
                      </a:lnTo>
                      <a:lnTo>
                        <a:pt x="110" y="293"/>
                      </a:lnTo>
                      <a:lnTo>
                        <a:pt x="126" y="295"/>
                      </a:lnTo>
                      <a:lnTo>
                        <a:pt x="143" y="296"/>
                      </a:lnTo>
                      <a:lnTo>
                        <a:pt x="160" y="296"/>
                      </a:lnTo>
                      <a:lnTo>
                        <a:pt x="160" y="296"/>
                      </a:lnTo>
                      <a:lnTo>
                        <a:pt x="178" y="296"/>
                      </a:lnTo>
                      <a:lnTo>
                        <a:pt x="194" y="295"/>
                      </a:lnTo>
                      <a:lnTo>
                        <a:pt x="211" y="293"/>
                      </a:lnTo>
                      <a:lnTo>
                        <a:pt x="225" y="291"/>
                      </a:lnTo>
                      <a:lnTo>
                        <a:pt x="240" y="287"/>
                      </a:lnTo>
                      <a:lnTo>
                        <a:pt x="253" y="284"/>
                      </a:lnTo>
                      <a:lnTo>
                        <a:pt x="265" y="280"/>
                      </a:lnTo>
                      <a:lnTo>
                        <a:pt x="276" y="275"/>
                      </a:lnTo>
                      <a:lnTo>
                        <a:pt x="286" y="271"/>
                      </a:lnTo>
                      <a:lnTo>
                        <a:pt x="295" y="266"/>
                      </a:lnTo>
                      <a:lnTo>
                        <a:pt x="303" y="260"/>
                      </a:lnTo>
                      <a:lnTo>
                        <a:pt x="309" y="254"/>
                      </a:lnTo>
                      <a:lnTo>
                        <a:pt x="314" y="246"/>
                      </a:lnTo>
                      <a:lnTo>
                        <a:pt x="317" y="240"/>
                      </a:lnTo>
                      <a:lnTo>
                        <a:pt x="320" y="233"/>
                      </a:lnTo>
                      <a:lnTo>
                        <a:pt x="321" y="226"/>
                      </a:lnTo>
                      <a:lnTo>
                        <a:pt x="321" y="173"/>
                      </a:lnTo>
                      <a:lnTo>
                        <a:pt x="321" y="173"/>
                      </a:lnTo>
                      <a:lnTo>
                        <a:pt x="320" y="168"/>
                      </a:lnTo>
                      <a:lnTo>
                        <a:pt x="318" y="163"/>
                      </a:lnTo>
                      <a:lnTo>
                        <a:pt x="318" y="163"/>
                      </a:lnTo>
                      <a:lnTo>
                        <a:pt x="316" y="169"/>
                      </a:lnTo>
                      <a:lnTo>
                        <a:pt x="312" y="175"/>
                      </a:lnTo>
                      <a:lnTo>
                        <a:pt x="308" y="181"/>
                      </a:lnTo>
                      <a:lnTo>
                        <a:pt x="302" y="187"/>
                      </a:lnTo>
                      <a:lnTo>
                        <a:pt x="294" y="192"/>
                      </a:lnTo>
                      <a:lnTo>
                        <a:pt x="286" y="197"/>
                      </a:lnTo>
                      <a:lnTo>
                        <a:pt x="268" y="205"/>
                      </a:lnTo>
                      <a:lnTo>
                        <a:pt x="245" y="212"/>
                      </a:lnTo>
                      <a:lnTo>
                        <a:pt x="219" y="218"/>
                      </a:lnTo>
                      <a:lnTo>
                        <a:pt x="191" y="222"/>
                      </a:lnTo>
                      <a:lnTo>
                        <a:pt x="160" y="223"/>
                      </a:lnTo>
                      <a:lnTo>
                        <a:pt x="160" y="223"/>
                      </a:lnTo>
                      <a:close/>
                      <a:moveTo>
                        <a:pt x="68" y="262"/>
                      </a:moveTo>
                      <a:lnTo>
                        <a:pt x="68" y="262"/>
                      </a:lnTo>
                      <a:lnTo>
                        <a:pt x="63" y="261"/>
                      </a:lnTo>
                      <a:lnTo>
                        <a:pt x="58" y="257"/>
                      </a:lnTo>
                      <a:lnTo>
                        <a:pt x="56" y="254"/>
                      </a:lnTo>
                      <a:lnTo>
                        <a:pt x="55" y="248"/>
                      </a:lnTo>
                      <a:lnTo>
                        <a:pt x="55" y="248"/>
                      </a:lnTo>
                      <a:lnTo>
                        <a:pt x="56" y="243"/>
                      </a:lnTo>
                      <a:lnTo>
                        <a:pt x="58" y="239"/>
                      </a:lnTo>
                      <a:lnTo>
                        <a:pt x="63" y="235"/>
                      </a:lnTo>
                      <a:lnTo>
                        <a:pt x="68" y="234"/>
                      </a:lnTo>
                      <a:lnTo>
                        <a:pt x="68" y="234"/>
                      </a:lnTo>
                      <a:lnTo>
                        <a:pt x="73" y="235"/>
                      </a:lnTo>
                      <a:lnTo>
                        <a:pt x="78" y="239"/>
                      </a:lnTo>
                      <a:lnTo>
                        <a:pt x="80" y="243"/>
                      </a:lnTo>
                      <a:lnTo>
                        <a:pt x="81" y="248"/>
                      </a:lnTo>
                      <a:lnTo>
                        <a:pt x="81" y="248"/>
                      </a:lnTo>
                      <a:lnTo>
                        <a:pt x="80" y="254"/>
                      </a:lnTo>
                      <a:lnTo>
                        <a:pt x="78" y="257"/>
                      </a:lnTo>
                      <a:lnTo>
                        <a:pt x="73" y="261"/>
                      </a:lnTo>
                      <a:lnTo>
                        <a:pt x="68" y="262"/>
                      </a:lnTo>
                      <a:lnTo>
                        <a:pt x="68" y="262"/>
                      </a:lnTo>
                      <a:close/>
                    </a:path>
                  </a:pathLst>
                </a:custGeom>
                <a:solidFill>
                  <a:srgbClr val="FFFFFF">
                    <a:lumMod val="75000"/>
                  </a:srgbClr>
                </a:solidFill>
                <a:ln>
                  <a:solidFill>
                    <a:srgbClr val="FFFFFF">
                      <a:lumMod val="95000"/>
                    </a:srgbClr>
                  </a:solid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136"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27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406"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541"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a:lstStyle>
                <a:p>
                  <a:pPr fontAlgn="auto">
                    <a:spcBef>
                      <a:spcPts val="0"/>
                    </a:spcBef>
                    <a:spcAft>
                      <a:spcPts val="0"/>
                    </a:spcAft>
                    <a:defRPr/>
                  </a:pPr>
                  <a:endParaRPr lang="zh-CN" altLang="en-US" sz="600" b="0" kern="0" dirty="0">
                    <a:solidFill>
                      <a:srgbClr val="000000">
                        <a:lumMod val="75000"/>
                        <a:lumOff val="25000"/>
                      </a:srgbClr>
                    </a:solidFill>
                    <a:ea typeface="微软雅黑" pitchFamily="34" charset="-122"/>
                    <a:cs typeface="Arial" pitchFamily="34" charset="0"/>
                  </a:endParaRPr>
                </a:p>
              </p:txBody>
            </p:sp>
          </p:grpSp>
          <p:sp>
            <p:nvSpPr>
              <p:cNvPr id="736" name="Freeform 71"/>
              <p:cNvSpPr>
                <a:spLocks noEditPoints="1"/>
              </p:cNvSpPr>
              <p:nvPr/>
            </p:nvSpPr>
            <p:spPr bwMode="auto">
              <a:xfrm>
                <a:off x="5216518" y="4072853"/>
                <a:ext cx="681297" cy="206182"/>
              </a:xfrm>
              <a:custGeom>
                <a:avLst/>
                <a:gdLst>
                  <a:gd name="T0" fmla="*/ 414 w 793"/>
                  <a:gd name="T1" fmla="*/ 157 h 192"/>
                  <a:gd name="T2" fmla="*/ 368 w 793"/>
                  <a:gd name="T3" fmla="*/ 118 h 192"/>
                  <a:gd name="T4" fmla="*/ 391 w 793"/>
                  <a:gd name="T5" fmla="*/ 114 h 192"/>
                  <a:gd name="T6" fmla="*/ 414 w 793"/>
                  <a:gd name="T7" fmla="*/ 157 h 192"/>
                  <a:gd name="T8" fmla="*/ 367 w 793"/>
                  <a:gd name="T9" fmla="*/ 52 h 192"/>
                  <a:gd name="T10" fmla="*/ 388 w 793"/>
                  <a:gd name="T11" fmla="*/ 44 h 192"/>
                  <a:gd name="T12" fmla="*/ 414 w 793"/>
                  <a:gd name="T13" fmla="*/ 54 h 192"/>
                  <a:gd name="T14" fmla="*/ 457 w 793"/>
                  <a:gd name="T15" fmla="*/ 120 h 192"/>
                  <a:gd name="T16" fmla="*/ 478 w 793"/>
                  <a:gd name="T17" fmla="*/ 114 h 192"/>
                  <a:gd name="T18" fmla="*/ 486 w 793"/>
                  <a:gd name="T19" fmla="*/ 123 h 192"/>
                  <a:gd name="T20" fmla="*/ 457 w 793"/>
                  <a:gd name="T21" fmla="*/ 54 h 192"/>
                  <a:gd name="T22" fmla="*/ 464 w 793"/>
                  <a:gd name="T23" fmla="*/ 44 h 192"/>
                  <a:gd name="T24" fmla="*/ 486 w 793"/>
                  <a:gd name="T25" fmla="*/ 52 h 192"/>
                  <a:gd name="T26" fmla="*/ 530 w 793"/>
                  <a:gd name="T27" fmla="*/ 123 h 192"/>
                  <a:gd name="T28" fmla="*/ 551 w 793"/>
                  <a:gd name="T29" fmla="*/ 114 h 192"/>
                  <a:gd name="T30" fmla="*/ 575 w 793"/>
                  <a:gd name="T31" fmla="*/ 118 h 192"/>
                  <a:gd name="T32" fmla="*/ 530 w 793"/>
                  <a:gd name="T33" fmla="*/ 87 h 192"/>
                  <a:gd name="T34" fmla="*/ 549 w 793"/>
                  <a:gd name="T35" fmla="*/ 47 h 192"/>
                  <a:gd name="T36" fmla="*/ 573 w 793"/>
                  <a:gd name="T37" fmla="*/ 47 h 192"/>
                  <a:gd name="T38" fmla="*/ 683 w 793"/>
                  <a:gd name="T39" fmla="*/ 157 h 192"/>
                  <a:gd name="T40" fmla="*/ 637 w 793"/>
                  <a:gd name="T41" fmla="*/ 118 h 192"/>
                  <a:gd name="T42" fmla="*/ 661 w 793"/>
                  <a:gd name="T43" fmla="*/ 114 h 192"/>
                  <a:gd name="T44" fmla="*/ 683 w 793"/>
                  <a:gd name="T45" fmla="*/ 157 h 192"/>
                  <a:gd name="T46" fmla="*/ 637 w 793"/>
                  <a:gd name="T47" fmla="*/ 52 h 192"/>
                  <a:gd name="T48" fmla="*/ 659 w 793"/>
                  <a:gd name="T49" fmla="*/ 44 h 192"/>
                  <a:gd name="T50" fmla="*/ 683 w 793"/>
                  <a:gd name="T51" fmla="*/ 54 h 192"/>
                  <a:gd name="T52" fmla="*/ 13 w 793"/>
                  <a:gd name="T53" fmla="*/ 1 h 192"/>
                  <a:gd name="T54" fmla="*/ 0 w 793"/>
                  <a:gd name="T55" fmla="*/ 22 h 192"/>
                  <a:gd name="T56" fmla="*/ 7 w 793"/>
                  <a:gd name="T57" fmla="*/ 186 h 192"/>
                  <a:gd name="T58" fmla="*/ 771 w 793"/>
                  <a:gd name="T59" fmla="*/ 192 h 192"/>
                  <a:gd name="T60" fmla="*/ 792 w 793"/>
                  <a:gd name="T61" fmla="*/ 178 h 192"/>
                  <a:gd name="T62" fmla="*/ 792 w 793"/>
                  <a:gd name="T63" fmla="*/ 13 h 192"/>
                  <a:gd name="T64" fmla="*/ 771 w 793"/>
                  <a:gd name="T65" fmla="*/ 0 h 192"/>
                  <a:gd name="T66" fmla="*/ 52 w 793"/>
                  <a:gd name="T67" fmla="*/ 134 h 192"/>
                  <a:gd name="T68" fmla="*/ 64 w 793"/>
                  <a:gd name="T69" fmla="*/ 116 h 192"/>
                  <a:gd name="T70" fmla="*/ 77 w 793"/>
                  <a:gd name="T71" fmla="*/ 129 h 192"/>
                  <a:gd name="T72" fmla="*/ 64 w 793"/>
                  <a:gd name="T73" fmla="*/ 76 h 192"/>
                  <a:gd name="T74" fmla="*/ 51 w 793"/>
                  <a:gd name="T75" fmla="*/ 63 h 192"/>
                  <a:gd name="T76" fmla="*/ 70 w 793"/>
                  <a:gd name="T77" fmla="*/ 52 h 192"/>
                  <a:gd name="T78" fmla="*/ 74 w 793"/>
                  <a:gd name="T79" fmla="*/ 72 h 192"/>
                  <a:gd name="T80" fmla="*/ 138 w 793"/>
                  <a:gd name="T81" fmla="*/ 140 h 192"/>
                  <a:gd name="T82" fmla="*/ 133 w 793"/>
                  <a:gd name="T83" fmla="*/ 120 h 192"/>
                  <a:gd name="T84" fmla="*/ 155 w 793"/>
                  <a:gd name="T85" fmla="*/ 124 h 192"/>
                  <a:gd name="T86" fmla="*/ 143 w 793"/>
                  <a:gd name="T87" fmla="*/ 142 h 192"/>
                  <a:gd name="T88" fmla="*/ 131 w 793"/>
                  <a:gd name="T89" fmla="*/ 68 h 192"/>
                  <a:gd name="T90" fmla="*/ 143 w 793"/>
                  <a:gd name="T91" fmla="*/ 51 h 192"/>
                  <a:gd name="T92" fmla="*/ 156 w 793"/>
                  <a:gd name="T93" fmla="*/ 63 h 192"/>
                  <a:gd name="T94" fmla="*/ 222 w 793"/>
                  <a:gd name="T95" fmla="*/ 142 h 192"/>
                  <a:gd name="T96" fmla="*/ 209 w 793"/>
                  <a:gd name="T97" fmla="*/ 129 h 192"/>
                  <a:gd name="T98" fmla="*/ 227 w 793"/>
                  <a:gd name="T99" fmla="*/ 116 h 192"/>
                  <a:gd name="T100" fmla="*/ 230 w 793"/>
                  <a:gd name="T101" fmla="*/ 138 h 192"/>
                  <a:gd name="T102" fmla="*/ 216 w 793"/>
                  <a:gd name="T103" fmla="*/ 75 h 192"/>
                  <a:gd name="T104" fmla="*/ 213 w 793"/>
                  <a:gd name="T105" fmla="*/ 54 h 192"/>
                  <a:gd name="T106" fmla="*/ 234 w 793"/>
                  <a:gd name="T107" fmla="*/ 58 h 192"/>
                  <a:gd name="T108" fmla="*/ 222 w 793"/>
                  <a:gd name="T109" fmla="*/ 76 h 192"/>
                  <a:gd name="T110" fmla="*/ 721 w 793"/>
                  <a:gd name="T111" fmla="*/ 176 h 192"/>
                  <a:gd name="T112" fmla="*/ 739 w 793"/>
                  <a:gd name="T113" fmla="*/ 100 h 192"/>
                  <a:gd name="T114" fmla="*/ 755 w 793"/>
                  <a:gd name="T115" fmla="*/ 82 h 192"/>
                  <a:gd name="T116" fmla="*/ 771 w 793"/>
                  <a:gd name="T117" fmla="*/ 10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3" h="192">
                    <a:moveTo>
                      <a:pt x="708" y="33"/>
                    </a:moveTo>
                    <a:lnTo>
                      <a:pt x="318" y="33"/>
                    </a:lnTo>
                    <a:lnTo>
                      <a:pt x="318" y="166"/>
                    </a:lnTo>
                    <a:lnTo>
                      <a:pt x="708" y="166"/>
                    </a:lnTo>
                    <a:lnTo>
                      <a:pt x="708" y="33"/>
                    </a:lnTo>
                    <a:close/>
                    <a:moveTo>
                      <a:pt x="414" y="157"/>
                    </a:moveTo>
                    <a:lnTo>
                      <a:pt x="349" y="157"/>
                    </a:lnTo>
                    <a:lnTo>
                      <a:pt x="349" y="123"/>
                    </a:lnTo>
                    <a:lnTo>
                      <a:pt x="367" y="123"/>
                    </a:lnTo>
                    <a:lnTo>
                      <a:pt x="367" y="120"/>
                    </a:lnTo>
                    <a:lnTo>
                      <a:pt x="367" y="120"/>
                    </a:lnTo>
                    <a:lnTo>
                      <a:pt x="368" y="118"/>
                    </a:lnTo>
                    <a:lnTo>
                      <a:pt x="369" y="115"/>
                    </a:lnTo>
                    <a:lnTo>
                      <a:pt x="372" y="114"/>
                    </a:lnTo>
                    <a:lnTo>
                      <a:pt x="375" y="114"/>
                    </a:lnTo>
                    <a:lnTo>
                      <a:pt x="388" y="114"/>
                    </a:lnTo>
                    <a:lnTo>
                      <a:pt x="388" y="114"/>
                    </a:lnTo>
                    <a:lnTo>
                      <a:pt x="391" y="114"/>
                    </a:lnTo>
                    <a:lnTo>
                      <a:pt x="393" y="115"/>
                    </a:lnTo>
                    <a:lnTo>
                      <a:pt x="395" y="118"/>
                    </a:lnTo>
                    <a:lnTo>
                      <a:pt x="396" y="120"/>
                    </a:lnTo>
                    <a:lnTo>
                      <a:pt x="396" y="123"/>
                    </a:lnTo>
                    <a:lnTo>
                      <a:pt x="414" y="123"/>
                    </a:lnTo>
                    <a:lnTo>
                      <a:pt x="414" y="157"/>
                    </a:lnTo>
                    <a:close/>
                    <a:moveTo>
                      <a:pt x="414" y="87"/>
                    </a:moveTo>
                    <a:lnTo>
                      <a:pt x="349" y="87"/>
                    </a:lnTo>
                    <a:lnTo>
                      <a:pt x="349" y="54"/>
                    </a:lnTo>
                    <a:lnTo>
                      <a:pt x="367" y="54"/>
                    </a:lnTo>
                    <a:lnTo>
                      <a:pt x="367" y="52"/>
                    </a:lnTo>
                    <a:lnTo>
                      <a:pt x="367" y="52"/>
                    </a:lnTo>
                    <a:lnTo>
                      <a:pt x="368" y="48"/>
                    </a:lnTo>
                    <a:lnTo>
                      <a:pt x="369" y="47"/>
                    </a:lnTo>
                    <a:lnTo>
                      <a:pt x="372" y="44"/>
                    </a:lnTo>
                    <a:lnTo>
                      <a:pt x="375" y="44"/>
                    </a:lnTo>
                    <a:lnTo>
                      <a:pt x="388" y="44"/>
                    </a:lnTo>
                    <a:lnTo>
                      <a:pt x="388" y="44"/>
                    </a:lnTo>
                    <a:lnTo>
                      <a:pt x="391" y="44"/>
                    </a:lnTo>
                    <a:lnTo>
                      <a:pt x="393" y="47"/>
                    </a:lnTo>
                    <a:lnTo>
                      <a:pt x="395" y="48"/>
                    </a:lnTo>
                    <a:lnTo>
                      <a:pt x="396" y="52"/>
                    </a:lnTo>
                    <a:lnTo>
                      <a:pt x="396" y="54"/>
                    </a:lnTo>
                    <a:lnTo>
                      <a:pt x="414" y="54"/>
                    </a:lnTo>
                    <a:lnTo>
                      <a:pt x="414" y="87"/>
                    </a:lnTo>
                    <a:close/>
                    <a:moveTo>
                      <a:pt x="503" y="157"/>
                    </a:moveTo>
                    <a:lnTo>
                      <a:pt x="439" y="157"/>
                    </a:lnTo>
                    <a:lnTo>
                      <a:pt x="439" y="123"/>
                    </a:lnTo>
                    <a:lnTo>
                      <a:pt x="457" y="123"/>
                    </a:lnTo>
                    <a:lnTo>
                      <a:pt x="457" y="120"/>
                    </a:lnTo>
                    <a:lnTo>
                      <a:pt x="457" y="120"/>
                    </a:lnTo>
                    <a:lnTo>
                      <a:pt x="458" y="118"/>
                    </a:lnTo>
                    <a:lnTo>
                      <a:pt x="459" y="115"/>
                    </a:lnTo>
                    <a:lnTo>
                      <a:pt x="462" y="114"/>
                    </a:lnTo>
                    <a:lnTo>
                      <a:pt x="464" y="114"/>
                    </a:lnTo>
                    <a:lnTo>
                      <a:pt x="478" y="114"/>
                    </a:lnTo>
                    <a:lnTo>
                      <a:pt x="478" y="114"/>
                    </a:lnTo>
                    <a:lnTo>
                      <a:pt x="481" y="114"/>
                    </a:lnTo>
                    <a:lnTo>
                      <a:pt x="483" y="115"/>
                    </a:lnTo>
                    <a:lnTo>
                      <a:pt x="484" y="118"/>
                    </a:lnTo>
                    <a:lnTo>
                      <a:pt x="486" y="120"/>
                    </a:lnTo>
                    <a:lnTo>
                      <a:pt x="486" y="123"/>
                    </a:lnTo>
                    <a:lnTo>
                      <a:pt x="503" y="123"/>
                    </a:lnTo>
                    <a:lnTo>
                      <a:pt x="503" y="157"/>
                    </a:lnTo>
                    <a:close/>
                    <a:moveTo>
                      <a:pt x="503" y="87"/>
                    </a:moveTo>
                    <a:lnTo>
                      <a:pt x="439" y="87"/>
                    </a:lnTo>
                    <a:lnTo>
                      <a:pt x="439" y="54"/>
                    </a:lnTo>
                    <a:lnTo>
                      <a:pt x="457" y="54"/>
                    </a:lnTo>
                    <a:lnTo>
                      <a:pt x="457" y="52"/>
                    </a:lnTo>
                    <a:lnTo>
                      <a:pt x="457" y="52"/>
                    </a:lnTo>
                    <a:lnTo>
                      <a:pt x="458" y="48"/>
                    </a:lnTo>
                    <a:lnTo>
                      <a:pt x="459" y="47"/>
                    </a:lnTo>
                    <a:lnTo>
                      <a:pt x="462" y="44"/>
                    </a:lnTo>
                    <a:lnTo>
                      <a:pt x="464" y="44"/>
                    </a:lnTo>
                    <a:lnTo>
                      <a:pt x="478" y="44"/>
                    </a:lnTo>
                    <a:lnTo>
                      <a:pt x="478" y="44"/>
                    </a:lnTo>
                    <a:lnTo>
                      <a:pt x="481" y="44"/>
                    </a:lnTo>
                    <a:lnTo>
                      <a:pt x="483" y="47"/>
                    </a:lnTo>
                    <a:lnTo>
                      <a:pt x="484" y="48"/>
                    </a:lnTo>
                    <a:lnTo>
                      <a:pt x="486" y="52"/>
                    </a:lnTo>
                    <a:lnTo>
                      <a:pt x="486" y="54"/>
                    </a:lnTo>
                    <a:lnTo>
                      <a:pt x="503" y="54"/>
                    </a:lnTo>
                    <a:lnTo>
                      <a:pt x="503" y="87"/>
                    </a:lnTo>
                    <a:close/>
                    <a:moveTo>
                      <a:pt x="593" y="157"/>
                    </a:moveTo>
                    <a:lnTo>
                      <a:pt x="530" y="157"/>
                    </a:lnTo>
                    <a:lnTo>
                      <a:pt x="530" y="123"/>
                    </a:lnTo>
                    <a:lnTo>
                      <a:pt x="548" y="123"/>
                    </a:lnTo>
                    <a:lnTo>
                      <a:pt x="548" y="120"/>
                    </a:lnTo>
                    <a:lnTo>
                      <a:pt x="548" y="120"/>
                    </a:lnTo>
                    <a:lnTo>
                      <a:pt x="548" y="118"/>
                    </a:lnTo>
                    <a:lnTo>
                      <a:pt x="549" y="115"/>
                    </a:lnTo>
                    <a:lnTo>
                      <a:pt x="551" y="114"/>
                    </a:lnTo>
                    <a:lnTo>
                      <a:pt x="554" y="114"/>
                    </a:lnTo>
                    <a:lnTo>
                      <a:pt x="568" y="114"/>
                    </a:lnTo>
                    <a:lnTo>
                      <a:pt x="568" y="114"/>
                    </a:lnTo>
                    <a:lnTo>
                      <a:pt x="572" y="114"/>
                    </a:lnTo>
                    <a:lnTo>
                      <a:pt x="573" y="115"/>
                    </a:lnTo>
                    <a:lnTo>
                      <a:pt x="575" y="118"/>
                    </a:lnTo>
                    <a:lnTo>
                      <a:pt x="575" y="120"/>
                    </a:lnTo>
                    <a:lnTo>
                      <a:pt x="575" y="123"/>
                    </a:lnTo>
                    <a:lnTo>
                      <a:pt x="593" y="123"/>
                    </a:lnTo>
                    <a:lnTo>
                      <a:pt x="593" y="157"/>
                    </a:lnTo>
                    <a:close/>
                    <a:moveTo>
                      <a:pt x="593" y="87"/>
                    </a:moveTo>
                    <a:lnTo>
                      <a:pt x="530" y="87"/>
                    </a:lnTo>
                    <a:lnTo>
                      <a:pt x="530" y="54"/>
                    </a:lnTo>
                    <a:lnTo>
                      <a:pt x="548" y="54"/>
                    </a:lnTo>
                    <a:lnTo>
                      <a:pt x="548" y="52"/>
                    </a:lnTo>
                    <a:lnTo>
                      <a:pt x="548" y="52"/>
                    </a:lnTo>
                    <a:lnTo>
                      <a:pt x="548" y="48"/>
                    </a:lnTo>
                    <a:lnTo>
                      <a:pt x="549" y="47"/>
                    </a:lnTo>
                    <a:lnTo>
                      <a:pt x="551" y="44"/>
                    </a:lnTo>
                    <a:lnTo>
                      <a:pt x="554" y="44"/>
                    </a:lnTo>
                    <a:lnTo>
                      <a:pt x="568" y="44"/>
                    </a:lnTo>
                    <a:lnTo>
                      <a:pt x="568" y="44"/>
                    </a:lnTo>
                    <a:lnTo>
                      <a:pt x="572" y="44"/>
                    </a:lnTo>
                    <a:lnTo>
                      <a:pt x="573" y="47"/>
                    </a:lnTo>
                    <a:lnTo>
                      <a:pt x="575" y="48"/>
                    </a:lnTo>
                    <a:lnTo>
                      <a:pt x="575" y="52"/>
                    </a:lnTo>
                    <a:lnTo>
                      <a:pt x="575" y="54"/>
                    </a:lnTo>
                    <a:lnTo>
                      <a:pt x="593" y="54"/>
                    </a:lnTo>
                    <a:lnTo>
                      <a:pt x="593" y="87"/>
                    </a:lnTo>
                    <a:close/>
                    <a:moveTo>
                      <a:pt x="683" y="157"/>
                    </a:moveTo>
                    <a:lnTo>
                      <a:pt x="620" y="157"/>
                    </a:lnTo>
                    <a:lnTo>
                      <a:pt x="620" y="123"/>
                    </a:lnTo>
                    <a:lnTo>
                      <a:pt x="637" y="123"/>
                    </a:lnTo>
                    <a:lnTo>
                      <a:pt x="637" y="120"/>
                    </a:lnTo>
                    <a:lnTo>
                      <a:pt x="637" y="120"/>
                    </a:lnTo>
                    <a:lnTo>
                      <a:pt x="637" y="118"/>
                    </a:lnTo>
                    <a:lnTo>
                      <a:pt x="640" y="115"/>
                    </a:lnTo>
                    <a:lnTo>
                      <a:pt x="641" y="114"/>
                    </a:lnTo>
                    <a:lnTo>
                      <a:pt x="645" y="114"/>
                    </a:lnTo>
                    <a:lnTo>
                      <a:pt x="659" y="114"/>
                    </a:lnTo>
                    <a:lnTo>
                      <a:pt x="659" y="114"/>
                    </a:lnTo>
                    <a:lnTo>
                      <a:pt x="661" y="114"/>
                    </a:lnTo>
                    <a:lnTo>
                      <a:pt x="664" y="115"/>
                    </a:lnTo>
                    <a:lnTo>
                      <a:pt x="665" y="118"/>
                    </a:lnTo>
                    <a:lnTo>
                      <a:pt x="665" y="120"/>
                    </a:lnTo>
                    <a:lnTo>
                      <a:pt x="665" y="123"/>
                    </a:lnTo>
                    <a:lnTo>
                      <a:pt x="683" y="123"/>
                    </a:lnTo>
                    <a:lnTo>
                      <a:pt x="683" y="157"/>
                    </a:lnTo>
                    <a:close/>
                    <a:moveTo>
                      <a:pt x="683" y="87"/>
                    </a:moveTo>
                    <a:lnTo>
                      <a:pt x="620" y="87"/>
                    </a:lnTo>
                    <a:lnTo>
                      <a:pt x="620" y="54"/>
                    </a:lnTo>
                    <a:lnTo>
                      <a:pt x="637" y="54"/>
                    </a:lnTo>
                    <a:lnTo>
                      <a:pt x="637" y="52"/>
                    </a:lnTo>
                    <a:lnTo>
                      <a:pt x="637" y="52"/>
                    </a:lnTo>
                    <a:lnTo>
                      <a:pt x="637" y="48"/>
                    </a:lnTo>
                    <a:lnTo>
                      <a:pt x="640" y="47"/>
                    </a:lnTo>
                    <a:lnTo>
                      <a:pt x="641" y="44"/>
                    </a:lnTo>
                    <a:lnTo>
                      <a:pt x="645" y="44"/>
                    </a:lnTo>
                    <a:lnTo>
                      <a:pt x="659" y="44"/>
                    </a:lnTo>
                    <a:lnTo>
                      <a:pt x="659" y="44"/>
                    </a:lnTo>
                    <a:lnTo>
                      <a:pt x="661" y="44"/>
                    </a:lnTo>
                    <a:lnTo>
                      <a:pt x="664" y="47"/>
                    </a:lnTo>
                    <a:lnTo>
                      <a:pt x="665" y="48"/>
                    </a:lnTo>
                    <a:lnTo>
                      <a:pt x="665" y="52"/>
                    </a:lnTo>
                    <a:lnTo>
                      <a:pt x="665" y="54"/>
                    </a:lnTo>
                    <a:lnTo>
                      <a:pt x="683" y="54"/>
                    </a:lnTo>
                    <a:lnTo>
                      <a:pt x="683" y="87"/>
                    </a:lnTo>
                    <a:close/>
                    <a:moveTo>
                      <a:pt x="771" y="0"/>
                    </a:moveTo>
                    <a:lnTo>
                      <a:pt x="22" y="0"/>
                    </a:lnTo>
                    <a:lnTo>
                      <a:pt x="22" y="0"/>
                    </a:lnTo>
                    <a:lnTo>
                      <a:pt x="17" y="0"/>
                    </a:lnTo>
                    <a:lnTo>
                      <a:pt x="13" y="1"/>
                    </a:lnTo>
                    <a:lnTo>
                      <a:pt x="9" y="4"/>
                    </a:lnTo>
                    <a:lnTo>
                      <a:pt x="7" y="6"/>
                    </a:lnTo>
                    <a:lnTo>
                      <a:pt x="4" y="9"/>
                    </a:lnTo>
                    <a:lnTo>
                      <a:pt x="2" y="13"/>
                    </a:lnTo>
                    <a:lnTo>
                      <a:pt x="0" y="16"/>
                    </a:lnTo>
                    <a:lnTo>
                      <a:pt x="0" y="22"/>
                    </a:lnTo>
                    <a:lnTo>
                      <a:pt x="0" y="171"/>
                    </a:lnTo>
                    <a:lnTo>
                      <a:pt x="0" y="171"/>
                    </a:lnTo>
                    <a:lnTo>
                      <a:pt x="0" y="174"/>
                    </a:lnTo>
                    <a:lnTo>
                      <a:pt x="2" y="178"/>
                    </a:lnTo>
                    <a:lnTo>
                      <a:pt x="4" y="182"/>
                    </a:lnTo>
                    <a:lnTo>
                      <a:pt x="7" y="186"/>
                    </a:lnTo>
                    <a:lnTo>
                      <a:pt x="9" y="188"/>
                    </a:lnTo>
                    <a:lnTo>
                      <a:pt x="13" y="190"/>
                    </a:lnTo>
                    <a:lnTo>
                      <a:pt x="17" y="191"/>
                    </a:lnTo>
                    <a:lnTo>
                      <a:pt x="22" y="192"/>
                    </a:lnTo>
                    <a:lnTo>
                      <a:pt x="771" y="192"/>
                    </a:lnTo>
                    <a:lnTo>
                      <a:pt x="771" y="192"/>
                    </a:lnTo>
                    <a:lnTo>
                      <a:pt x="776" y="191"/>
                    </a:lnTo>
                    <a:lnTo>
                      <a:pt x="780" y="190"/>
                    </a:lnTo>
                    <a:lnTo>
                      <a:pt x="784" y="188"/>
                    </a:lnTo>
                    <a:lnTo>
                      <a:pt x="787" y="186"/>
                    </a:lnTo>
                    <a:lnTo>
                      <a:pt x="789" y="182"/>
                    </a:lnTo>
                    <a:lnTo>
                      <a:pt x="792" y="178"/>
                    </a:lnTo>
                    <a:lnTo>
                      <a:pt x="793" y="174"/>
                    </a:lnTo>
                    <a:lnTo>
                      <a:pt x="793" y="171"/>
                    </a:lnTo>
                    <a:lnTo>
                      <a:pt x="793" y="22"/>
                    </a:lnTo>
                    <a:lnTo>
                      <a:pt x="793" y="22"/>
                    </a:lnTo>
                    <a:lnTo>
                      <a:pt x="793" y="16"/>
                    </a:lnTo>
                    <a:lnTo>
                      <a:pt x="792" y="13"/>
                    </a:lnTo>
                    <a:lnTo>
                      <a:pt x="789" y="9"/>
                    </a:lnTo>
                    <a:lnTo>
                      <a:pt x="787" y="6"/>
                    </a:lnTo>
                    <a:lnTo>
                      <a:pt x="784" y="4"/>
                    </a:lnTo>
                    <a:lnTo>
                      <a:pt x="780" y="1"/>
                    </a:lnTo>
                    <a:lnTo>
                      <a:pt x="776" y="0"/>
                    </a:lnTo>
                    <a:lnTo>
                      <a:pt x="771" y="0"/>
                    </a:lnTo>
                    <a:lnTo>
                      <a:pt x="771" y="0"/>
                    </a:lnTo>
                    <a:close/>
                    <a:moveTo>
                      <a:pt x="64" y="142"/>
                    </a:moveTo>
                    <a:lnTo>
                      <a:pt x="64" y="142"/>
                    </a:lnTo>
                    <a:lnTo>
                      <a:pt x="58" y="140"/>
                    </a:lnTo>
                    <a:lnTo>
                      <a:pt x="55" y="138"/>
                    </a:lnTo>
                    <a:lnTo>
                      <a:pt x="52" y="134"/>
                    </a:lnTo>
                    <a:lnTo>
                      <a:pt x="51" y="129"/>
                    </a:lnTo>
                    <a:lnTo>
                      <a:pt x="51" y="129"/>
                    </a:lnTo>
                    <a:lnTo>
                      <a:pt x="52" y="124"/>
                    </a:lnTo>
                    <a:lnTo>
                      <a:pt x="55" y="120"/>
                    </a:lnTo>
                    <a:lnTo>
                      <a:pt x="58" y="116"/>
                    </a:lnTo>
                    <a:lnTo>
                      <a:pt x="64" y="116"/>
                    </a:lnTo>
                    <a:lnTo>
                      <a:pt x="64" y="116"/>
                    </a:lnTo>
                    <a:lnTo>
                      <a:pt x="70" y="116"/>
                    </a:lnTo>
                    <a:lnTo>
                      <a:pt x="74" y="120"/>
                    </a:lnTo>
                    <a:lnTo>
                      <a:pt x="76" y="124"/>
                    </a:lnTo>
                    <a:lnTo>
                      <a:pt x="77" y="129"/>
                    </a:lnTo>
                    <a:lnTo>
                      <a:pt x="77" y="129"/>
                    </a:lnTo>
                    <a:lnTo>
                      <a:pt x="76" y="134"/>
                    </a:lnTo>
                    <a:lnTo>
                      <a:pt x="74" y="138"/>
                    </a:lnTo>
                    <a:lnTo>
                      <a:pt x="70" y="140"/>
                    </a:lnTo>
                    <a:lnTo>
                      <a:pt x="64" y="142"/>
                    </a:lnTo>
                    <a:lnTo>
                      <a:pt x="64" y="142"/>
                    </a:lnTo>
                    <a:close/>
                    <a:moveTo>
                      <a:pt x="64" y="76"/>
                    </a:moveTo>
                    <a:lnTo>
                      <a:pt x="64" y="76"/>
                    </a:lnTo>
                    <a:lnTo>
                      <a:pt x="58" y="75"/>
                    </a:lnTo>
                    <a:lnTo>
                      <a:pt x="55" y="72"/>
                    </a:lnTo>
                    <a:lnTo>
                      <a:pt x="52" y="68"/>
                    </a:lnTo>
                    <a:lnTo>
                      <a:pt x="51" y="63"/>
                    </a:lnTo>
                    <a:lnTo>
                      <a:pt x="51" y="63"/>
                    </a:lnTo>
                    <a:lnTo>
                      <a:pt x="52" y="58"/>
                    </a:lnTo>
                    <a:lnTo>
                      <a:pt x="55" y="54"/>
                    </a:lnTo>
                    <a:lnTo>
                      <a:pt x="58" y="52"/>
                    </a:lnTo>
                    <a:lnTo>
                      <a:pt x="64" y="51"/>
                    </a:lnTo>
                    <a:lnTo>
                      <a:pt x="64" y="51"/>
                    </a:lnTo>
                    <a:lnTo>
                      <a:pt x="70" y="52"/>
                    </a:lnTo>
                    <a:lnTo>
                      <a:pt x="74" y="54"/>
                    </a:lnTo>
                    <a:lnTo>
                      <a:pt x="76" y="58"/>
                    </a:lnTo>
                    <a:lnTo>
                      <a:pt x="77" y="63"/>
                    </a:lnTo>
                    <a:lnTo>
                      <a:pt x="77" y="63"/>
                    </a:lnTo>
                    <a:lnTo>
                      <a:pt x="76" y="68"/>
                    </a:lnTo>
                    <a:lnTo>
                      <a:pt x="74" y="72"/>
                    </a:lnTo>
                    <a:lnTo>
                      <a:pt x="70" y="75"/>
                    </a:lnTo>
                    <a:lnTo>
                      <a:pt x="64" y="76"/>
                    </a:lnTo>
                    <a:lnTo>
                      <a:pt x="64" y="76"/>
                    </a:lnTo>
                    <a:close/>
                    <a:moveTo>
                      <a:pt x="143" y="142"/>
                    </a:moveTo>
                    <a:lnTo>
                      <a:pt x="143" y="142"/>
                    </a:lnTo>
                    <a:lnTo>
                      <a:pt x="138" y="140"/>
                    </a:lnTo>
                    <a:lnTo>
                      <a:pt x="133" y="138"/>
                    </a:lnTo>
                    <a:lnTo>
                      <a:pt x="131" y="134"/>
                    </a:lnTo>
                    <a:lnTo>
                      <a:pt x="129" y="129"/>
                    </a:lnTo>
                    <a:lnTo>
                      <a:pt x="129" y="129"/>
                    </a:lnTo>
                    <a:lnTo>
                      <a:pt x="131" y="124"/>
                    </a:lnTo>
                    <a:lnTo>
                      <a:pt x="133" y="120"/>
                    </a:lnTo>
                    <a:lnTo>
                      <a:pt x="138" y="116"/>
                    </a:lnTo>
                    <a:lnTo>
                      <a:pt x="143" y="116"/>
                    </a:lnTo>
                    <a:lnTo>
                      <a:pt x="143" y="116"/>
                    </a:lnTo>
                    <a:lnTo>
                      <a:pt x="148" y="116"/>
                    </a:lnTo>
                    <a:lnTo>
                      <a:pt x="152" y="120"/>
                    </a:lnTo>
                    <a:lnTo>
                      <a:pt x="155" y="124"/>
                    </a:lnTo>
                    <a:lnTo>
                      <a:pt x="156" y="129"/>
                    </a:lnTo>
                    <a:lnTo>
                      <a:pt x="156" y="129"/>
                    </a:lnTo>
                    <a:lnTo>
                      <a:pt x="155" y="134"/>
                    </a:lnTo>
                    <a:lnTo>
                      <a:pt x="152" y="138"/>
                    </a:lnTo>
                    <a:lnTo>
                      <a:pt x="148" y="140"/>
                    </a:lnTo>
                    <a:lnTo>
                      <a:pt x="143" y="142"/>
                    </a:lnTo>
                    <a:lnTo>
                      <a:pt x="143" y="142"/>
                    </a:lnTo>
                    <a:close/>
                    <a:moveTo>
                      <a:pt x="143" y="76"/>
                    </a:moveTo>
                    <a:lnTo>
                      <a:pt x="143" y="76"/>
                    </a:lnTo>
                    <a:lnTo>
                      <a:pt x="138" y="75"/>
                    </a:lnTo>
                    <a:lnTo>
                      <a:pt x="133" y="72"/>
                    </a:lnTo>
                    <a:lnTo>
                      <a:pt x="131" y="68"/>
                    </a:lnTo>
                    <a:lnTo>
                      <a:pt x="129" y="63"/>
                    </a:lnTo>
                    <a:lnTo>
                      <a:pt x="129" y="63"/>
                    </a:lnTo>
                    <a:lnTo>
                      <a:pt x="131" y="58"/>
                    </a:lnTo>
                    <a:lnTo>
                      <a:pt x="133" y="54"/>
                    </a:lnTo>
                    <a:lnTo>
                      <a:pt x="138" y="52"/>
                    </a:lnTo>
                    <a:lnTo>
                      <a:pt x="143" y="51"/>
                    </a:lnTo>
                    <a:lnTo>
                      <a:pt x="143" y="51"/>
                    </a:lnTo>
                    <a:lnTo>
                      <a:pt x="148" y="52"/>
                    </a:lnTo>
                    <a:lnTo>
                      <a:pt x="152" y="54"/>
                    </a:lnTo>
                    <a:lnTo>
                      <a:pt x="155" y="58"/>
                    </a:lnTo>
                    <a:lnTo>
                      <a:pt x="156" y="63"/>
                    </a:lnTo>
                    <a:lnTo>
                      <a:pt x="156" y="63"/>
                    </a:lnTo>
                    <a:lnTo>
                      <a:pt x="155" y="68"/>
                    </a:lnTo>
                    <a:lnTo>
                      <a:pt x="152" y="72"/>
                    </a:lnTo>
                    <a:lnTo>
                      <a:pt x="148" y="75"/>
                    </a:lnTo>
                    <a:lnTo>
                      <a:pt x="143" y="76"/>
                    </a:lnTo>
                    <a:lnTo>
                      <a:pt x="143" y="76"/>
                    </a:lnTo>
                    <a:close/>
                    <a:moveTo>
                      <a:pt x="222" y="142"/>
                    </a:moveTo>
                    <a:lnTo>
                      <a:pt x="222" y="142"/>
                    </a:lnTo>
                    <a:lnTo>
                      <a:pt x="216" y="140"/>
                    </a:lnTo>
                    <a:lnTo>
                      <a:pt x="213" y="138"/>
                    </a:lnTo>
                    <a:lnTo>
                      <a:pt x="209" y="134"/>
                    </a:lnTo>
                    <a:lnTo>
                      <a:pt x="209" y="129"/>
                    </a:lnTo>
                    <a:lnTo>
                      <a:pt x="209" y="129"/>
                    </a:lnTo>
                    <a:lnTo>
                      <a:pt x="209" y="124"/>
                    </a:lnTo>
                    <a:lnTo>
                      <a:pt x="213" y="120"/>
                    </a:lnTo>
                    <a:lnTo>
                      <a:pt x="216" y="116"/>
                    </a:lnTo>
                    <a:lnTo>
                      <a:pt x="222" y="116"/>
                    </a:lnTo>
                    <a:lnTo>
                      <a:pt x="222" y="116"/>
                    </a:lnTo>
                    <a:lnTo>
                      <a:pt x="227" y="116"/>
                    </a:lnTo>
                    <a:lnTo>
                      <a:pt x="230" y="120"/>
                    </a:lnTo>
                    <a:lnTo>
                      <a:pt x="234" y="124"/>
                    </a:lnTo>
                    <a:lnTo>
                      <a:pt x="234" y="129"/>
                    </a:lnTo>
                    <a:lnTo>
                      <a:pt x="234" y="129"/>
                    </a:lnTo>
                    <a:lnTo>
                      <a:pt x="234" y="134"/>
                    </a:lnTo>
                    <a:lnTo>
                      <a:pt x="230" y="138"/>
                    </a:lnTo>
                    <a:lnTo>
                      <a:pt x="227" y="140"/>
                    </a:lnTo>
                    <a:lnTo>
                      <a:pt x="222" y="142"/>
                    </a:lnTo>
                    <a:lnTo>
                      <a:pt x="222" y="142"/>
                    </a:lnTo>
                    <a:close/>
                    <a:moveTo>
                      <a:pt x="222" y="76"/>
                    </a:moveTo>
                    <a:lnTo>
                      <a:pt x="222" y="76"/>
                    </a:lnTo>
                    <a:lnTo>
                      <a:pt x="216" y="75"/>
                    </a:lnTo>
                    <a:lnTo>
                      <a:pt x="213" y="72"/>
                    </a:lnTo>
                    <a:lnTo>
                      <a:pt x="209" y="68"/>
                    </a:lnTo>
                    <a:lnTo>
                      <a:pt x="209" y="63"/>
                    </a:lnTo>
                    <a:lnTo>
                      <a:pt x="209" y="63"/>
                    </a:lnTo>
                    <a:lnTo>
                      <a:pt x="209" y="58"/>
                    </a:lnTo>
                    <a:lnTo>
                      <a:pt x="213" y="54"/>
                    </a:lnTo>
                    <a:lnTo>
                      <a:pt x="216" y="52"/>
                    </a:lnTo>
                    <a:lnTo>
                      <a:pt x="222" y="51"/>
                    </a:lnTo>
                    <a:lnTo>
                      <a:pt x="222" y="51"/>
                    </a:lnTo>
                    <a:lnTo>
                      <a:pt x="227" y="52"/>
                    </a:lnTo>
                    <a:lnTo>
                      <a:pt x="230" y="54"/>
                    </a:lnTo>
                    <a:lnTo>
                      <a:pt x="234" y="58"/>
                    </a:lnTo>
                    <a:lnTo>
                      <a:pt x="234" y="63"/>
                    </a:lnTo>
                    <a:lnTo>
                      <a:pt x="234" y="63"/>
                    </a:lnTo>
                    <a:lnTo>
                      <a:pt x="234" y="68"/>
                    </a:lnTo>
                    <a:lnTo>
                      <a:pt x="230" y="72"/>
                    </a:lnTo>
                    <a:lnTo>
                      <a:pt x="227" y="75"/>
                    </a:lnTo>
                    <a:lnTo>
                      <a:pt x="222" y="76"/>
                    </a:lnTo>
                    <a:lnTo>
                      <a:pt x="222" y="76"/>
                    </a:lnTo>
                    <a:close/>
                    <a:moveTo>
                      <a:pt x="721" y="176"/>
                    </a:moveTo>
                    <a:lnTo>
                      <a:pt x="305" y="176"/>
                    </a:lnTo>
                    <a:lnTo>
                      <a:pt x="305" y="23"/>
                    </a:lnTo>
                    <a:lnTo>
                      <a:pt x="721" y="23"/>
                    </a:lnTo>
                    <a:lnTo>
                      <a:pt x="721" y="176"/>
                    </a:lnTo>
                    <a:close/>
                    <a:moveTo>
                      <a:pt x="755" y="116"/>
                    </a:moveTo>
                    <a:lnTo>
                      <a:pt x="755" y="116"/>
                    </a:lnTo>
                    <a:lnTo>
                      <a:pt x="749" y="115"/>
                    </a:lnTo>
                    <a:lnTo>
                      <a:pt x="742" y="111"/>
                    </a:lnTo>
                    <a:lnTo>
                      <a:pt x="740" y="106"/>
                    </a:lnTo>
                    <a:lnTo>
                      <a:pt x="739" y="100"/>
                    </a:lnTo>
                    <a:lnTo>
                      <a:pt x="739" y="100"/>
                    </a:lnTo>
                    <a:lnTo>
                      <a:pt x="740" y="92"/>
                    </a:lnTo>
                    <a:lnTo>
                      <a:pt x="742" y="87"/>
                    </a:lnTo>
                    <a:lnTo>
                      <a:pt x="749" y="83"/>
                    </a:lnTo>
                    <a:lnTo>
                      <a:pt x="755" y="82"/>
                    </a:lnTo>
                    <a:lnTo>
                      <a:pt x="755" y="82"/>
                    </a:lnTo>
                    <a:lnTo>
                      <a:pt x="761" y="83"/>
                    </a:lnTo>
                    <a:lnTo>
                      <a:pt x="768" y="87"/>
                    </a:lnTo>
                    <a:lnTo>
                      <a:pt x="771" y="92"/>
                    </a:lnTo>
                    <a:lnTo>
                      <a:pt x="773" y="100"/>
                    </a:lnTo>
                    <a:lnTo>
                      <a:pt x="773" y="100"/>
                    </a:lnTo>
                    <a:lnTo>
                      <a:pt x="771" y="106"/>
                    </a:lnTo>
                    <a:lnTo>
                      <a:pt x="768" y="111"/>
                    </a:lnTo>
                    <a:lnTo>
                      <a:pt x="761" y="115"/>
                    </a:lnTo>
                    <a:lnTo>
                      <a:pt x="755" y="116"/>
                    </a:lnTo>
                    <a:lnTo>
                      <a:pt x="755" y="116"/>
                    </a:lnTo>
                    <a:close/>
                  </a:path>
                </a:pathLst>
              </a:custGeom>
              <a:solidFill>
                <a:srgbClr val="00206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sp>
            <p:nvSpPr>
              <p:cNvPr id="737" name="Freeform 79"/>
              <p:cNvSpPr>
                <a:spLocks noEditPoints="1"/>
              </p:cNvSpPr>
              <p:nvPr/>
            </p:nvSpPr>
            <p:spPr bwMode="auto">
              <a:xfrm>
                <a:off x="4451888" y="4074747"/>
                <a:ext cx="676073" cy="200070"/>
              </a:xfrm>
              <a:custGeom>
                <a:avLst/>
                <a:gdLst>
                  <a:gd name="T0" fmla="*/ 0 w 662"/>
                  <a:gd name="T1" fmla="*/ 16 h 195"/>
                  <a:gd name="T2" fmla="*/ 19 w 662"/>
                  <a:gd name="T3" fmla="*/ 195 h 195"/>
                  <a:gd name="T4" fmla="*/ 662 w 662"/>
                  <a:gd name="T5" fmla="*/ 179 h 195"/>
                  <a:gd name="T6" fmla="*/ 644 w 662"/>
                  <a:gd name="T7" fmla="*/ 0 h 195"/>
                  <a:gd name="T8" fmla="*/ 584 w 662"/>
                  <a:gd name="T9" fmla="*/ 17 h 195"/>
                  <a:gd name="T10" fmla="*/ 511 w 662"/>
                  <a:gd name="T11" fmla="*/ 63 h 195"/>
                  <a:gd name="T12" fmla="*/ 506 w 662"/>
                  <a:gd name="T13" fmla="*/ 76 h 195"/>
                  <a:gd name="T14" fmla="*/ 607 w 662"/>
                  <a:gd name="T15" fmla="*/ 116 h 195"/>
                  <a:gd name="T16" fmla="*/ 506 w 662"/>
                  <a:gd name="T17" fmla="*/ 118 h 195"/>
                  <a:gd name="T18" fmla="*/ 426 w 662"/>
                  <a:gd name="T19" fmla="*/ 16 h 195"/>
                  <a:gd name="T20" fmla="*/ 451 w 662"/>
                  <a:gd name="T21" fmla="*/ 62 h 195"/>
                  <a:gd name="T22" fmla="*/ 351 w 662"/>
                  <a:gd name="T23" fmla="*/ 78 h 195"/>
                  <a:gd name="T24" fmla="*/ 430 w 662"/>
                  <a:gd name="T25" fmla="*/ 76 h 195"/>
                  <a:gd name="T26" fmla="*/ 355 w 662"/>
                  <a:gd name="T27" fmla="*/ 121 h 195"/>
                  <a:gd name="T28" fmla="*/ 198 w 662"/>
                  <a:gd name="T29" fmla="*/ 17 h 195"/>
                  <a:gd name="T30" fmla="*/ 298 w 662"/>
                  <a:gd name="T31" fmla="*/ 59 h 195"/>
                  <a:gd name="T32" fmla="*/ 197 w 662"/>
                  <a:gd name="T33" fmla="*/ 59 h 195"/>
                  <a:gd name="T34" fmla="*/ 271 w 662"/>
                  <a:gd name="T35" fmla="*/ 73 h 195"/>
                  <a:gd name="T36" fmla="*/ 293 w 662"/>
                  <a:gd name="T37" fmla="*/ 121 h 195"/>
                  <a:gd name="T38" fmla="*/ 42 w 662"/>
                  <a:gd name="T39" fmla="*/ 20 h 195"/>
                  <a:gd name="T40" fmla="*/ 122 w 662"/>
                  <a:gd name="T41" fmla="*/ 20 h 195"/>
                  <a:gd name="T42" fmla="*/ 43 w 662"/>
                  <a:gd name="T43" fmla="*/ 62 h 195"/>
                  <a:gd name="T44" fmla="*/ 46 w 662"/>
                  <a:gd name="T45" fmla="*/ 73 h 195"/>
                  <a:gd name="T46" fmla="*/ 143 w 662"/>
                  <a:gd name="T47" fmla="*/ 118 h 195"/>
                  <a:gd name="T48" fmla="*/ 42 w 662"/>
                  <a:gd name="T49" fmla="*/ 78 h 195"/>
                  <a:gd name="T50" fmla="*/ 42 w 662"/>
                  <a:gd name="T51" fmla="*/ 136 h 195"/>
                  <a:gd name="T52" fmla="*/ 122 w 662"/>
                  <a:gd name="T53" fmla="*/ 136 h 195"/>
                  <a:gd name="T54" fmla="*/ 165 w 662"/>
                  <a:gd name="T55" fmla="*/ 172 h 195"/>
                  <a:gd name="T56" fmla="*/ 135 w 662"/>
                  <a:gd name="T57" fmla="*/ 137 h 195"/>
                  <a:gd name="T58" fmla="*/ 165 w 662"/>
                  <a:gd name="T59" fmla="*/ 114 h 195"/>
                  <a:gd name="T60" fmla="*/ 135 w 662"/>
                  <a:gd name="T61" fmla="*/ 79 h 195"/>
                  <a:gd name="T62" fmla="*/ 165 w 662"/>
                  <a:gd name="T63" fmla="*/ 56 h 195"/>
                  <a:gd name="T64" fmla="*/ 135 w 662"/>
                  <a:gd name="T65" fmla="*/ 21 h 195"/>
                  <a:gd name="T66" fmla="*/ 202 w 662"/>
                  <a:gd name="T67" fmla="*/ 178 h 195"/>
                  <a:gd name="T68" fmla="*/ 198 w 662"/>
                  <a:gd name="T69" fmla="*/ 132 h 195"/>
                  <a:gd name="T70" fmla="*/ 298 w 662"/>
                  <a:gd name="T71" fmla="*/ 174 h 195"/>
                  <a:gd name="T72" fmla="*/ 318 w 662"/>
                  <a:gd name="T73" fmla="*/ 173 h 195"/>
                  <a:gd name="T74" fmla="*/ 318 w 662"/>
                  <a:gd name="T75" fmla="*/ 136 h 195"/>
                  <a:gd name="T76" fmla="*/ 318 w 662"/>
                  <a:gd name="T77" fmla="*/ 115 h 195"/>
                  <a:gd name="T78" fmla="*/ 318 w 662"/>
                  <a:gd name="T79" fmla="*/ 78 h 195"/>
                  <a:gd name="T80" fmla="*/ 318 w 662"/>
                  <a:gd name="T81" fmla="*/ 58 h 195"/>
                  <a:gd name="T82" fmla="*/ 318 w 662"/>
                  <a:gd name="T83" fmla="*/ 21 h 195"/>
                  <a:gd name="T84" fmla="*/ 353 w 662"/>
                  <a:gd name="T85" fmla="*/ 176 h 195"/>
                  <a:gd name="T86" fmla="*/ 426 w 662"/>
                  <a:gd name="T87" fmla="*/ 131 h 195"/>
                  <a:gd name="T88" fmla="*/ 451 w 662"/>
                  <a:gd name="T89" fmla="*/ 176 h 195"/>
                  <a:gd name="T90" fmla="*/ 464 w 662"/>
                  <a:gd name="T91" fmla="*/ 173 h 195"/>
                  <a:gd name="T92" fmla="*/ 474 w 662"/>
                  <a:gd name="T93" fmla="*/ 137 h 195"/>
                  <a:gd name="T94" fmla="*/ 464 w 662"/>
                  <a:gd name="T95" fmla="*/ 115 h 195"/>
                  <a:gd name="T96" fmla="*/ 474 w 662"/>
                  <a:gd name="T97" fmla="*/ 79 h 195"/>
                  <a:gd name="T98" fmla="*/ 464 w 662"/>
                  <a:gd name="T99" fmla="*/ 58 h 195"/>
                  <a:gd name="T100" fmla="*/ 474 w 662"/>
                  <a:gd name="T101" fmla="*/ 21 h 195"/>
                  <a:gd name="T102" fmla="*/ 506 w 662"/>
                  <a:gd name="T103" fmla="*/ 174 h 195"/>
                  <a:gd name="T104" fmla="*/ 584 w 662"/>
                  <a:gd name="T105" fmla="*/ 132 h 195"/>
                  <a:gd name="T106" fmla="*/ 602 w 662"/>
                  <a:gd name="T107" fmla="*/ 178 h 195"/>
                  <a:gd name="T108" fmla="*/ 599 w 662"/>
                  <a:gd name="T109" fmla="*/ 137 h 195"/>
                  <a:gd name="T110" fmla="*/ 629 w 662"/>
                  <a:gd name="T111" fmla="*/ 172 h 195"/>
                  <a:gd name="T112" fmla="*/ 599 w 662"/>
                  <a:gd name="T113" fmla="*/ 79 h 195"/>
                  <a:gd name="T114" fmla="*/ 629 w 662"/>
                  <a:gd name="T115" fmla="*/ 114 h 195"/>
                  <a:gd name="T116" fmla="*/ 599 w 662"/>
                  <a:gd name="T117" fmla="*/ 23 h 195"/>
                  <a:gd name="T118" fmla="*/ 629 w 662"/>
                  <a:gd name="T119"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195">
                    <a:moveTo>
                      <a:pt x="644" y="0"/>
                    </a:moveTo>
                    <a:lnTo>
                      <a:pt x="19" y="0"/>
                    </a:lnTo>
                    <a:lnTo>
                      <a:pt x="19" y="0"/>
                    </a:lnTo>
                    <a:lnTo>
                      <a:pt x="13" y="1"/>
                    </a:lnTo>
                    <a:lnTo>
                      <a:pt x="6" y="4"/>
                    </a:lnTo>
                    <a:lnTo>
                      <a:pt x="2" y="10"/>
                    </a:lnTo>
                    <a:lnTo>
                      <a:pt x="1" y="12"/>
                    </a:lnTo>
                    <a:lnTo>
                      <a:pt x="0" y="16"/>
                    </a:lnTo>
                    <a:lnTo>
                      <a:pt x="0" y="179"/>
                    </a:lnTo>
                    <a:lnTo>
                      <a:pt x="0" y="179"/>
                    </a:lnTo>
                    <a:lnTo>
                      <a:pt x="1" y="181"/>
                    </a:lnTo>
                    <a:lnTo>
                      <a:pt x="2" y="184"/>
                    </a:lnTo>
                    <a:lnTo>
                      <a:pt x="6" y="190"/>
                    </a:lnTo>
                    <a:lnTo>
                      <a:pt x="13" y="193"/>
                    </a:lnTo>
                    <a:lnTo>
                      <a:pt x="16" y="195"/>
                    </a:lnTo>
                    <a:lnTo>
                      <a:pt x="19" y="195"/>
                    </a:lnTo>
                    <a:lnTo>
                      <a:pt x="644" y="195"/>
                    </a:lnTo>
                    <a:lnTo>
                      <a:pt x="644" y="195"/>
                    </a:lnTo>
                    <a:lnTo>
                      <a:pt x="647" y="195"/>
                    </a:lnTo>
                    <a:lnTo>
                      <a:pt x="651" y="193"/>
                    </a:lnTo>
                    <a:lnTo>
                      <a:pt x="658" y="190"/>
                    </a:lnTo>
                    <a:lnTo>
                      <a:pt x="661" y="184"/>
                    </a:lnTo>
                    <a:lnTo>
                      <a:pt x="662" y="181"/>
                    </a:lnTo>
                    <a:lnTo>
                      <a:pt x="662" y="179"/>
                    </a:lnTo>
                    <a:lnTo>
                      <a:pt x="662" y="16"/>
                    </a:lnTo>
                    <a:lnTo>
                      <a:pt x="662" y="16"/>
                    </a:lnTo>
                    <a:lnTo>
                      <a:pt x="662" y="12"/>
                    </a:lnTo>
                    <a:lnTo>
                      <a:pt x="661" y="10"/>
                    </a:lnTo>
                    <a:lnTo>
                      <a:pt x="658" y="4"/>
                    </a:lnTo>
                    <a:lnTo>
                      <a:pt x="651" y="1"/>
                    </a:lnTo>
                    <a:lnTo>
                      <a:pt x="644" y="0"/>
                    </a:lnTo>
                    <a:lnTo>
                      <a:pt x="644" y="0"/>
                    </a:lnTo>
                    <a:close/>
                    <a:moveTo>
                      <a:pt x="506" y="20"/>
                    </a:moveTo>
                    <a:lnTo>
                      <a:pt x="506" y="20"/>
                    </a:lnTo>
                    <a:lnTo>
                      <a:pt x="506" y="18"/>
                    </a:lnTo>
                    <a:lnTo>
                      <a:pt x="507" y="17"/>
                    </a:lnTo>
                    <a:lnTo>
                      <a:pt x="511" y="16"/>
                    </a:lnTo>
                    <a:lnTo>
                      <a:pt x="581" y="16"/>
                    </a:lnTo>
                    <a:lnTo>
                      <a:pt x="581" y="16"/>
                    </a:lnTo>
                    <a:lnTo>
                      <a:pt x="584" y="17"/>
                    </a:lnTo>
                    <a:lnTo>
                      <a:pt x="585" y="18"/>
                    </a:lnTo>
                    <a:lnTo>
                      <a:pt x="586" y="20"/>
                    </a:lnTo>
                    <a:lnTo>
                      <a:pt x="607" y="59"/>
                    </a:lnTo>
                    <a:lnTo>
                      <a:pt x="607" y="59"/>
                    </a:lnTo>
                    <a:lnTo>
                      <a:pt x="607" y="60"/>
                    </a:lnTo>
                    <a:lnTo>
                      <a:pt x="606" y="62"/>
                    </a:lnTo>
                    <a:lnTo>
                      <a:pt x="602" y="63"/>
                    </a:lnTo>
                    <a:lnTo>
                      <a:pt x="511" y="63"/>
                    </a:lnTo>
                    <a:lnTo>
                      <a:pt x="511" y="63"/>
                    </a:lnTo>
                    <a:lnTo>
                      <a:pt x="507" y="62"/>
                    </a:lnTo>
                    <a:lnTo>
                      <a:pt x="506" y="60"/>
                    </a:lnTo>
                    <a:lnTo>
                      <a:pt x="506" y="59"/>
                    </a:lnTo>
                    <a:lnTo>
                      <a:pt x="506" y="20"/>
                    </a:lnTo>
                    <a:close/>
                    <a:moveTo>
                      <a:pt x="506" y="78"/>
                    </a:moveTo>
                    <a:lnTo>
                      <a:pt x="506" y="78"/>
                    </a:lnTo>
                    <a:lnTo>
                      <a:pt x="506" y="76"/>
                    </a:lnTo>
                    <a:lnTo>
                      <a:pt x="507" y="75"/>
                    </a:lnTo>
                    <a:lnTo>
                      <a:pt x="511" y="73"/>
                    </a:lnTo>
                    <a:lnTo>
                      <a:pt x="581" y="73"/>
                    </a:lnTo>
                    <a:lnTo>
                      <a:pt x="581" y="73"/>
                    </a:lnTo>
                    <a:lnTo>
                      <a:pt x="584" y="75"/>
                    </a:lnTo>
                    <a:lnTo>
                      <a:pt x="585" y="76"/>
                    </a:lnTo>
                    <a:lnTo>
                      <a:pt x="586" y="78"/>
                    </a:lnTo>
                    <a:lnTo>
                      <a:pt x="607" y="116"/>
                    </a:lnTo>
                    <a:lnTo>
                      <a:pt x="607" y="116"/>
                    </a:lnTo>
                    <a:lnTo>
                      <a:pt x="607" y="118"/>
                    </a:lnTo>
                    <a:lnTo>
                      <a:pt x="606" y="119"/>
                    </a:lnTo>
                    <a:lnTo>
                      <a:pt x="602" y="121"/>
                    </a:lnTo>
                    <a:lnTo>
                      <a:pt x="511" y="121"/>
                    </a:lnTo>
                    <a:lnTo>
                      <a:pt x="511" y="121"/>
                    </a:lnTo>
                    <a:lnTo>
                      <a:pt x="507" y="119"/>
                    </a:lnTo>
                    <a:lnTo>
                      <a:pt x="506" y="118"/>
                    </a:lnTo>
                    <a:lnTo>
                      <a:pt x="506" y="116"/>
                    </a:lnTo>
                    <a:lnTo>
                      <a:pt x="506" y="78"/>
                    </a:lnTo>
                    <a:close/>
                    <a:moveTo>
                      <a:pt x="351" y="20"/>
                    </a:moveTo>
                    <a:lnTo>
                      <a:pt x="351" y="20"/>
                    </a:lnTo>
                    <a:lnTo>
                      <a:pt x="352" y="18"/>
                    </a:lnTo>
                    <a:lnTo>
                      <a:pt x="353" y="17"/>
                    </a:lnTo>
                    <a:lnTo>
                      <a:pt x="355" y="16"/>
                    </a:lnTo>
                    <a:lnTo>
                      <a:pt x="426" y="16"/>
                    </a:lnTo>
                    <a:lnTo>
                      <a:pt x="426" y="16"/>
                    </a:lnTo>
                    <a:lnTo>
                      <a:pt x="429" y="17"/>
                    </a:lnTo>
                    <a:lnTo>
                      <a:pt x="430" y="18"/>
                    </a:lnTo>
                    <a:lnTo>
                      <a:pt x="431" y="20"/>
                    </a:lnTo>
                    <a:lnTo>
                      <a:pt x="452" y="59"/>
                    </a:lnTo>
                    <a:lnTo>
                      <a:pt x="452" y="59"/>
                    </a:lnTo>
                    <a:lnTo>
                      <a:pt x="452" y="60"/>
                    </a:lnTo>
                    <a:lnTo>
                      <a:pt x="451" y="62"/>
                    </a:lnTo>
                    <a:lnTo>
                      <a:pt x="447" y="63"/>
                    </a:lnTo>
                    <a:lnTo>
                      <a:pt x="355" y="63"/>
                    </a:lnTo>
                    <a:lnTo>
                      <a:pt x="355" y="63"/>
                    </a:lnTo>
                    <a:lnTo>
                      <a:pt x="353" y="62"/>
                    </a:lnTo>
                    <a:lnTo>
                      <a:pt x="352" y="60"/>
                    </a:lnTo>
                    <a:lnTo>
                      <a:pt x="351" y="59"/>
                    </a:lnTo>
                    <a:lnTo>
                      <a:pt x="351" y="20"/>
                    </a:lnTo>
                    <a:close/>
                    <a:moveTo>
                      <a:pt x="351" y="78"/>
                    </a:moveTo>
                    <a:lnTo>
                      <a:pt x="351" y="78"/>
                    </a:lnTo>
                    <a:lnTo>
                      <a:pt x="352" y="76"/>
                    </a:lnTo>
                    <a:lnTo>
                      <a:pt x="353" y="75"/>
                    </a:lnTo>
                    <a:lnTo>
                      <a:pt x="355" y="73"/>
                    </a:lnTo>
                    <a:lnTo>
                      <a:pt x="426" y="73"/>
                    </a:lnTo>
                    <a:lnTo>
                      <a:pt x="426" y="73"/>
                    </a:lnTo>
                    <a:lnTo>
                      <a:pt x="429" y="75"/>
                    </a:lnTo>
                    <a:lnTo>
                      <a:pt x="430" y="76"/>
                    </a:lnTo>
                    <a:lnTo>
                      <a:pt x="431" y="78"/>
                    </a:lnTo>
                    <a:lnTo>
                      <a:pt x="452" y="116"/>
                    </a:lnTo>
                    <a:lnTo>
                      <a:pt x="452" y="116"/>
                    </a:lnTo>
                    <a:lnTo>
                      <a:pt x="452" y="118"/>
                    </a:lnTo>
                    <a:lnTo>
                      <a:pt x="451" y="119"/>
                    </a:lnTo>
                    <a:lnTo>
                      <a:pt x="447" y="121"/>
                    </a:lnTo>
                    <a:lnTo>
                      <a:pt x="355" y="121"/>
                    </a:lnTo>
                    <a:lnTo>
                      <a:pt x="355" y="121"/>
                    </a:lnTo>
                    <a:lnTo>
                      <a:pt x="353" y="119"/>
                    </a:lnTo>
                    <a:lnTo>
                      <a:pt x="352" y="118"/>
                    </a:lnTo>
                    <a:lnTo>
                      <a:pt x="351" y="116"/>
                    </a:lnTo>
                    <a:lnTo>
                      <a:pt x="351" y="78"/>
                    </a:lnTo>
                    <a:close/>
                    <a:moveTo>
                      <a:pt x="197" y="20"/>
                    </a:moveTo>
                    <a:lnTo>
                      <a:pt x="197" y="20"/>
                    </a:lnTo>
                    <a:lnTo>
                      <a:pt x="197" y="18"/>
                    </a:lnTo>
                    <a:lnTo>
                      <a:pt x="198" y="17"/>
                    </a:lnTo>
                    <a:lnTo>
                      <a:pt x="202" y="16"/>
                    </a:lnTo>
                    <a:lnTo>
                      <a:pt x="271" y="16"/>
                    </a:lnTo>
                    <a:lnTo>
                      <a:pt x="271" y="16"/>
                    </a:lnTo>
                    <a:lnTo>
                      <a:pt x="275" y="17"/>
                    </a:lnTo>
                    <a:lnTo>
                      <a:pt x="276" y="18"/>
                    </a:lnTo>
                    <a:lnTo>
                      <a:pt x="276" y="20"/>
                    </a:lnTo>
                    <a:lnTo>
                      <a:pt x="298" y="59"/>
                    </a:lnTo>
                    <a:lnTo>
                      <a:pt x="298" y="59"/>
                    </a:lnTo>
                    <a:lnTo>
                      <a:pt x="297" y="60"/>
                    </a:lnTo>
                    <a:lnTo>
                      <a:pt x="297" y="62"/>
                    </a:lnTo>
                    <a:lnTo>
                      <a:pt x="293" y="63"/>
                    </a:lnTo>
                    <a:lnTo>
                      <a:pt x="202" y="63"/>
                    </a:lnTo>
                    <a:lnTo>
                      <a:pt x="202" y="63"/>
                    </a:lnTo>
                    <a:lnTo>
                      <a:pt x="198" y="62"/>
                    </a:lnTo>
                    <a:lnTo>
                      <a:pt x="197" y="60"/>
                    </a:lnTo>
                    <a:lnTo>
                      <a:pt x="197" y="59"/>
                    </a:lnTo>
                    <a:lnTo>
                      <a:pt x="197" y="20"/>
                    </a:lnTo>
                    <a:close/>
                    <a:moveTo>
                      <a:pt x="197" y="78"/>
                    </a:moveTo>
                    <a:lnTo>
                      <a:pt x="197" y="78"/>
                    </a:lnTo>
                    <a:lnTo>
                      <a:pt x="197" y="76"/>
                    </a:lnTo>
                    <a:lnTo>
                      <a:pt x="198" y="75"/>
                    </a:lnTo>
                    <a:lnTo>
                      <a:pt x="202" y="73"/>
                    </a:lnTo>
                    <a:lnTo>
                      <a:pt x="271" y="73"/>
                    </a:lnTo>
                    <a:lnTo>
                      <a:pt x="271" y="73"/>
                    </a:lnTo>
                    <a:lnTo>
                      <a:pt x="275" y="75"/>
                    </a:lnTo>
                    <a:lnTo>
                      <a:pt x="276" y="76"/>
                    </a:lnTo>
                    <a:lnTo>
                      <a:pt x="276" y="78"/>
                    </a:lnTo>
                    <a:lnTo>
                      <a:pt x="298" y="116"/>
                    </a:lnTo>
                    <a:lnTo>
                      <a:pt x="298" y="116"/>
                    </a:lnTo>
                    <a:lnTo>
                      <a:pt x="297" y="118"/>
                    </a:lnTo>
                    <a:lnTo>
                      <a:pt x="297" y="119"/>
                    </a:lnTo>
                    <a:lnTo>
                      <a:pt x="293" y="121"/>
                    </a:lnTo>
                    <a:lnTo>
                      <a:pt x="202" y="121"/>
                    </a:lnTo>
                    <a:lnTo>
                      <a:pt x="202" y="121"/>
                    </a:lnTo>
                    <a:lnTo>
                      <a:pt x="198" y="119"/>
                    </a:lnTo>
                    <a:lnTo>
                      <a:pt x="197" y="118"/>
                    </a:lnTo>
                    <a:lnTo>
                      <a:pt x="197" y="116"/>
                    </a:lnTo>
                    <a:lnTo>
                      <a:pt x="197" y="78"/>
                    </a:lnTo>
                    <a:close/>
                    <a:moveTo>
                      <a:pt x="42" y="20"/>
                    </a:moveTo>
                    <a:lnTo>
                      <a:pt x="42" y="20"/>
                    </a:lnTo>
                    <a:lnTo>
                      <a:pt x="42" y="18"/>
                    </a:lnTo>
                    <a:lnTo>
                      <a:pt x="43" y="17"/>
                    </a:lnTo>
                    <a:lnTo>
                      <a:pt x="46" y="16"/>
                    </a:lnTo>
                    <a:lnTo>
                      <a:pt x="117" y="16"/>
                    </a:lnTo>
                    <a:lnTo>
                      <a:pt x="117" y="16"/>
                    </a:lnTo>
                    <a:lnTo>
                      <a:pt x="120" y="17"/>
                    </a:lnTo>
                    <a:lnTo>
                      <a:pt x="121" y="18"/>
                    </a:lnTo>
                    <a:lnTo>
                      <a:pt x="122" y="20"/>
                    </a:lnTo>
                    <a:lnTo>
                      <a:pt x="143" y="59"/>
                    </a:lnTo>
                    <a:lnTo>
                      <a:pt x="143" y="59"/>
                    </a:lnTo>
                    <a:lnTo>
                      <a:pt x="143" y="60"/>
                    </a:lnTo>
                    <a:lnTo>
                      <a:pt x="142" y="62"/>
                    </a:lnTo>
                    <a:lnTo>
                      <a:pt x="138" y="63"/>
                    </a:lnTo>
                    <a:lnTo>
                      <a:pt x="46" y="63"/>
                    </a:lnTo>
                    <a:lnTo>
                      <a:pt x="46" y="63"/>
                    </a:lnTo>
                    <a:lnTo>
                      <a:pt x="43" y="62"/>
                    </a:lnTo>
                    <a:lnTo>
                      <a:pt x="42" y="60"/>
                    </a:lnTo>
                    <a:lnTo>
                      <a:pt x="42" y="59"/>
                    </a:lnTo>
                    <a:lnTo>
                      <a:pt x="42" y="20"/>
                    </a:lnTo>
                    <a:close/>
                    <a:moveTo>
                      <a:pt x="42" y="78"/>
                    </a:moveTo>
                    <a:lnTo>
                      <a:pt x="42" y="78"/>
                    </a:lnTo>
                    <a:lnTo>
                      <a:pt x="42" y="76"/>
                    </a:lnTo>
                    <a:lnTo>
                      <a:pt x="43" y="75"/>
                    </a:lnTo>
                    <a:lnTo>
                      <a:pt x="46" y="73"/>
                    </a:lnTo>
                    <a:lnTo>
                      <a:pt x="117" y="73"/>
                    </a:lnTo>
                    <a:lnTo>
                      <a:pt x="117" y="73"/>
                    </a:lnTo>
                    <a:lnTo>
                      <a:pt x="120" y="75"/>
                    </a:lnTo>
                    <a:lnTo>
                      <a:pt x="121" y="76"/>
                    </a:lnTo>
                    <a:lnTo>
                      <a:pt x="122" y="78"/>
                    </a:lnTo>
                    <a:lnTo>
                      <a:pt x="143" y="116"/>
                    </a:lnTo>
                    <a:lnTo>
                      <a:pt x="143" y="116"/>
                    </a:lnTo>
                    <a:lnTo>
                      <a:pt x="143" y="118"/>
                    </a:lnTo>
                    <a:lnTo>
                      <a:pt x="142" y="119"/>
                    </a:lnTo>
                    <a:lnTo>
                      <a:pt x="138" y="121"/>
                    </a:lnTo>
                    <a:lnTo>
                      <a:pt x="46" y="121"/>
                    </a:lnTo>
                    <a:lnTo>
                      <a:pt x="46" y="121"/>
                    </a:lnTo>
                    <a:lnTo>
                      <a:pt x="43" y="119"/>
                    </a:lnTo>
                    <a:lnTo>
                      <a:pt x="42" y="118"/>
                    </a:lnTo>
                    <a:lnTo>
                      <a:pt x="42" y="116"/>
                    </a:lnTo>
                    <a:lnTo>
                      <a:pt x="42" y="78"/>
                    </a:lnTo>
                    <a:close/>
                    <a:moveTo>
                      <a:pt x="138" y="178"/>
                    </a:moveTo>
                    <a:lnTo>
                      <a:pt x="46" y="178"/>
                    </a:lnTo>
                    <a:lnTo>
                      <a:pt x="46" y="178"/>
                    </a:lnTo>
                    <a:lnTo>
                      <a:pt x="43" y="176"/>
                    </a:lnTo>
                    <a:lnTo>
                      <a:pt x="42" y="175"/>
                    </a:lnTo>
                    <a:lnTo>
                      <a:pt x="42" y="174"/>
                    </a:lnTo>
                    <a:lnTo>
                      <a:pt x="42" y="136"/>
                    </a:lnTo>
                    <a:lnTo>
                      <a:pt x="42" y="136"/>
                    </a:lnTo>
                    <a:lnTo>
                      <a:pt x="42" y="133"/>
                    </a:lnTo>
                    <a:lnTo>
                      <a:pt x="43" y="132"/>
                    </a:lnTo>
                    <a:lnTo>
                      <a:pt x="46" y="131"/>
                    </a:lnTo>
                    <a:lnTo>
                      <a:pt x="117" y="131"/>
                    </a:lnTo>
                    <a:lnTo>
                      <a:pt x="117" y="131"/>
                    </a:lnTo>
                    <a:lnTo>
                      <a:pt x="120" y="132"/>
                    </a:lnTo>
                    <a:lnTo>
                      <a:pt x="121" y="133"/>
                    </a:lnTo>
                    <a:lnTo>
                      <a:pt x="122" y="136"/>
                    </a:lnTo>
                    <a:lnTo>
                      <a:pt x="143" y="174"/>
                    </a:lnTo>
                    <a:lnTo>
                      <a:pt x="143" y="174"/>
                    </a:lnTo>
                    <a:lnTo>
                      <a:pt x="143" y="175"/>
                    </a:lnTo>
                    <a:lnTo>
                      <a:pt x="142" y="176"/>
                    </a:lnTo>
                    <a:lnTo>
                      <a:pt x="138" y="178"/>
                    </a:lnTo>
                    <a:lnTo>
                      <a:pt x="138" y="178"/>
                    </a:lnTo>
                    <a:close/>
                    <a:moveTo>
                      <a:pt x="165" y="172"/>
                    </a:moveTo>
                    <a:lnTo>
                      <a:pt x="165" y="172"/>
                    </a:lnTo>
                    <a:lnTo>
                      <a:pt x="165" y="172"/>
                    </a:lnTo>
                    <a:lnTo>
                      <a:pt x="164" y="173"/>
                    </a:lnTo>
                    <a:lnTo>
                      <a:pt x="154" y="173"/>
                    </a:lnTo>
                    <a:lnTo>
                      <a:pt x="154" y="173"/>
                    </a:lnTo>
                    <a:lnTo>
                      <a:pt x="153" y="172"/>
                    </a:lnTo>
                    <a:lnTo>
                      <a:pt x="135" y="137"/>
                    </a:lnTo>
                    <a:lnTo>
                      <a:pt x="135" y="137"/>
                    </a:lnTo>
                    <a:lnTo>
                      <a:pt x="135" y="137"/>
                    </a:lnTo>
                    <a:lnTo>
                      <a:pt x="136" y="136"/>
                    </a:lnTo>
                    <a:lnTo>
                      <a:pt x="164" y="136"/>
                    </a:lnTo>
                    <a:lnTo>
                      <a:pt x="164" y="136"/>
                    </a:lnTo>
                    <a:lnTo>
                      <a:pt x="165" y="137"/>
                    </a:lnTo>
                    <a:lnTo>
                      <a:pt x="165" y="138"/>
                    </a:lnTo>
                    <a:lnTo>
                      <a:pt x="165" y="172"/>
                    </a:lnTo>
                    <a:close/>
                    <a:moveTo>
                      <a:pt x="165" y="114"/>
                    </a:moveTo>
                    <a:lnTo>
                      <a:pt x="165" y="114"/>
                    </a:lnTo>
                    <a:lnTo>
                      <a:pt x="165" y="114"/>
                    </a:lnTo>
                    <a:lnTo>
                      <a:pt x="164" y="115"/>
                    </a:lnTo>
                    <a:lnTo>
                      <a:pt x="154" y="115"/>
                    </a:lnTo>
                    <a:lnTo>
                      <a:pt x="154" y="115"/>
                    </a:lnTo>
                    <a:lnTo>
                      <a:pt x="153" y="114"/>
                    </a:lnTo>
                    <a:lnTo>
                      <a:pt x="135" y="79"/>
                    </a:lnTo>
                    <a:lnTo>
                      <a:pt x="135" y="79"/>
                    </a:lnTo>
                    <a:lnTo>
                      <a:pt x="135" y="79"/>
                    </a:lnTo>
                    <a:lnTo>
                      <a:pt x="136" y="78"/>
                    </a:lnTo>
                    <a:lnTo>
                      <a:pt x="164" y="78"/>
                    </a:lnTo>
                    <a:lnTo>
                      <a:pt x="164" y="78"/>
                    </a:lnTo>
                    <a:lnTo>
                      <a:pt x="165" y="79"/>
                    </a:lnTo>
                    <a:lnTo>
                      <a:pt x="165" y="80"/>
                    </a:lnTo>
                    <a:lnTo>
                      <a:pt x="165" y="114"/>
                    </a:lnTo>
                    <a:close/>
                    <a:moveTo>
                      <a:pt x="165" y="56"/>
                    </a:moveTo>
                    <a:lnTo>
                      <a:pt x="165" y="56"/>
                    </a:lnTo>
                    <a:lnTo>
                      <a:pt x="165" y="56"/>
                    </a:lnTo>
                    <a:lnTo>
                      <a:pt x="164" y="58"/>
                    </a:lnTo>
                    <a:lnTo>
                      <a:pt x="154" y="58"/>
                    </a:lnTo>
                    <a:lnTo>
                      <a:pt x="154" y="58"/>
                    </a:lnTo>
                    <a:lnTo>
                      <a:pt x="153" y="56"/>
                    </a:lnTo>
                    <a:lnTo>
                      <a:pt x="135" y="23"/>
                    </a:lnTo>
                    <a:lnTo>
                      <a:pt x="135" y="23"/>
                    </a:lnTo>
                    <a:lnTo>
                      <a:pt x="135" y="21"/>
                    </a:lnTo>
                    <a:lnTo>
                      <a:pt x="136" y="21"/>
                    </a:lnTo>
                    <a:lnTo>
                      <a:pt x="164" y="21"/>
                    </a:lnTo>
                    <a:lnTo>
                      <a:pt x="164" y="21"/>
                    </a:lnTo>
                    <a:lnTo>
                      <a:pt x="165" y="21"/>
                    </a:lnTo>
                    <a:lnTo>
                      <a:pt x="165" y="23"/>
                    </a:lnTo>
                    <a:lnTo>
                      <a:pt x="165" y="56"/>
                    </a:lnTo>
                    <a:close/>
                    <a:moveTo>
                      <a:pt x="293" y="178"/>
                    </a:moveTo>
                    <a:lnTo>
                      <a:pt x="202" y="178"/>
                    </a:lnTo>
                    <a:lnTo>
                      <a:pt x="202" y="178"/>
                    </a:lnTo>
                    <a:lnTo>
                      <a:pt x="198" y="176"/>
                    </a:lnTo>
                    <a:lnTo>
                      <a:pt x="197" y="175"/>
                    </a:lnTo>
                    <a:lnTo>
                      <a:pt x="197" y="174"/>
                    </a:lnTo>
                    <a:lnTo>
                      <a:pt x="197" y="136"/>
                    </a:lnTo>
                    <a:lnTo>
                      <a:pt x="197" y="136"/>
                    </a:lnTo>
                    <a:lnTo>
                      <a:pt x="197" y="133"/>
                    </a:lnTo>
                    <a:lnTo>
                      <a:pt x="198" y="132"/>
                    </a:lnTo>
                    <a:lnTo>
                      <a:pt x="202" y="131"/>
                    </a:lnTo>
                    <a:lnTo>
                      <a:pt x="271" y="131"/>
                    </a:lnTo>
                    <a:lnTo>
                      <a:pt x="271" y="131"/>
                    </a:lnTo>
                    <a:lnTo>
                      <a:pt x="275" y="132"/>
                    </a:lnTo>
                    <a:lnTo>
                      <a:pt x="276" y="133"/>
                    </a:lnTo>
                    <a:lnTo>
                      <a:pt x="276" y="136"/>
                    </a:lnTo>
                    <a:lnTo>
                      <a:pt x="298" y="174"/>
                    </a:lnTo>
                    <a:lnTo>
                      <a:pt x="298" y="174"/>
                    </a:lnTo>
                    <a:lnTo>
                      <a:pt x="297" y="175"/>
                    </a:lnTo>
                    <a:lnTo>
                      <a:pt x="297" y="176"/>
                    </a:lnTo>
                    <a:lnTo>
                      <a:pt x="293" y="178"/>
                    </a:lnTo>
                    <a:lnTo>
                      <a:pt x="293" y="178"/>
                    </a:lnTo>
                    <a:close/>
                    <a:moveTo>
                      <a:pt x="320" y="172"/>
                    </a:moveTo>
                    <a:lnTo>
                      <a:pt x="320" y="172"/>
                    </a:lnTo>
                    <a:lnTo>
                      <a:pt x="319" y="172"/>
                    </a:lnTo>
                    <a:lnTo>
                      <a:pt x="318" y="173"/>
                    </a:lnTo>
                    <a:lnTo>
                      <a:pt x="309" y="173"/>
                    </a:lnTo>
                    <a:lnTo>
                      <a:pt x="309" y="173"/>
                    </a:lnTo>
                    <a:lnTo>
                      <a:pt x="307" y="172"/>
                    </a:lnTo>
                    <a:lnTo>
                      <a:pt x="290" y="137"/>
                    </a:lnTo>
                    <a:lnTo>
                      <a:pt x="290" y="137"/>
                    </a:lnTo>
                    <a:lnTo>
                      <a:pt x="290" y="137"/>
                    </a:lnTo>
                    <a:lnTo>
                      <a:pt x="290" y="136"/>
                    </a:lnTo>
                    <a:lnTo>
                      <a:pt x="318" y="136"/>
                    </a:lnTo>
                    <a:lnTo>
                      <a:pt x="318" y="136"/>
                    </a:lnTo>
                    <a:lnTo>
                      <a:pt x="319" y="137"/>
                    </a:lnTo>
                    <a:lnTo>
                      <a:pt x="320" y="138"/>
                    </a:lnTo>
                    <a:lnTo>
                      <a:pt x="320" y="172"/>
                    </a:lnTo>
                    <a:close/>
                    <a:moveTo>
                      <a:pt x="320" y="114"/>
                    </a:moveTo>
                    <a:lnTo>
                      <a:pt x="320" y="114"/>
                    </a:lnTo>
                    <a:lnTo>
                      <a:pt x="319" y="114"/>
                    </a:lnTo>
                    <a:lnTo>
                      <a:pt x="318" y="115"/>
                    </a:lnTo>
                    <a:lnTo>
                      <a:pt x="309" y="115"/>
                    </a:lnTo>
                    <a:lnTo>
                      <a:pt x="309" y="115"/>
                    </a:lnTo>
                    <a:lnTo>
                      <a:pt x="307" y="114"/>
                    </a:lnTo>
                    <a:lnTo>
                      <a:pt x="290" y="79"/>
                    </a:lnTo>
                    <a:lnTo>
                      <a:pt x="290" y="79"/>
                    </a:lnTo>
                    <a:lnTo>
                      <a:pt x="290" y="79"/>
                    </a:lnTo>
                    <a:lnTo>
                      <a:pt x="290" y="78"/>
                    </a:lnTo>
                    <a:lnTo>
                      <a:pt x="318" y="78"/>
                    </a:lnTo>
                    <a:lnTo>
                      <a:pt x="318" y="78"/>
                    </a:lnTo>
                    <a:lnTo>
                      <a:pt x="319" y="79"/>
                    </a:lnTo>
                    <a:lnTo>
                      <a:pt x="320" y="80"/>
                    </a:lnTo>
                    <a:lnTo>
                      <a:pt x="320" y="114"/>
                    </a:lnTo>
                    <a:close/>
                    <a:moveTo>
                      <a:pt x="320" y="56"/>
                    </a:moveTo>
                    <a:lnTo>
                      <a:pt x="320" y="56"/>
                    </a:lnTo>
                    <a:lnTo>
                      <a:pt x="319" y="56"/>
                    </a:lnTo>
                    <a:lnTo>
                      <a:pt x="318" y="58"/>
                    </a:lnTo>
                    <a:lnTo>
                      <a:pt x="309" y="58"/>
                    </a:lnTo>
                    <a:lnTo>
                      <a:pt x="309" y="58"/>
                    </a:lnTo>
                    <a:lnTo>
                      <a:pt x="307" y="56"/>
                    </a:lnTo>
                    <a:lnTo>
                      <a:pt x="290" y="23"/>
                    </a:lnTo>
                    <a:lnTo>
                      <a:pt x="290" y="23"/>
                    </a:lnTo>
                    <a:lnTo>
                      <a:pt x="290" y="21"/>
                    </a:lnTo>
                    <a:lnTo>
                      <a:pt x="290" y="21"/>
                    </a:lnTo>
                    <a:lnTo>
                      <a:pt x="318" y="21"/>
                    </a:lnTo>
                    <a:lnTo>
                      <a:pt x="318" y="21"/>
                    </a:lnTo>
                    <a:lnTo>
                      <a:pt x="319" y="21"/>
                    </a:lnTo>
                    <a:lnTo>
                      <a:pt x="320" y="23"/>
                    </a:lnTo>
                    <a:lnTo>
                      <a:pt x="320" y="56"/>
                    </a:lnTo>
                    <a:close/>
                    <a:moveTo>
                      <a:pt x="447" y="178"/>
                    </a:moveTo>
                    <a:lnTo>
                      <a:pt x="355" y="178"/>
                    </a:lnTo>
                    <a:lnTo>
                      <a:pt x="355" y="178"/>
                    </a:lnTo>
                    <a:lnTo>
                      <a:pt x="353" y="176"/>
                    </a:lnTo>
                    <a:lnTo>
                      <a:pt x="352" y="175"/>
                    </a:lnTo>
                    <a:lnTo>
                      <a:pt x="351" y="174"/>
                    </a:lnTo>
                    <a:lnTo>
                      <a:pt x="351" y="136"/>
                    </a:lnTo>
                    <a:lnTo>
                      <a:pt x="351" y="136"/>
                    </a:lnTo>
                    <a:lnTo>
                      <a:pt x="352" y="133"/>
                    </a:lnTo>
                    <a:lnTo>
                      <a:pt x="353" y="132"/>
                    </a:lnTo>
                    <a:lnTo>
                      <a:pt x="355" y="131"/>
                    </a:lnTo>
                    <a:lnTo>
                      <a:pt x="426" y="131"/>
                    </a:lnTo>
                    <a:lnTo>
                      <a:pt x="426" y="131"/>
                    </a:lnTo>
                    <a:lnTo>
                      <a:pt x="429" y="132"/>
                    </a:lnTo>
                    <a:lnTo>
                      <a:pt x="430" y="133"/>
                    </a:lnTo>
                    <a:lnTo>
                      <a:pt x="431" y="136"/>
                    </a:lnTo>
                    <a:lnTo>
                      <a:pt x="452" y="174"/>
                    </a:lnTo>
                    <a:lnTo>
                      <a:pt x="452" y="174"/>
                    </a:lnTo>
                    <a:lnTo>
                      <a:pt x="452" y="175"/>
                    </a:lnTo>
                    <a:lnTo>
                      <a:pt x="451" y="176"/>
                    </a:lnTo>
                    <a:lnTo>
                      <a:pt x="447" y="178"/>
                    </a:lnTo>
                    <a:lnTo>
                      <a:pt x="447" y="178"/>
                    </a:lnTo>
                    <a:close/>
                    <a:moveTo>
                      <a:pt x="474" y="172"/>
                    </a:moveTo>
                    <a:lnTo>
                      <a:pt x="474" y="172"/>
                    </a:lnTo>
                    <a:lnTo>
                      <a:pt x="474" y="172"/>
                    </a:lnTo>
                    <a:lnTo>
                      <a:pt x="473" y="173"/>
                    </a:lnTo>
                    <a:lnTo>
                      <a:pt x="464" y="173"/>
                    </a:lnTo>
                    <a:lnTo>
                      <a:pt x="464" y="173"/>
                    </a:lnTo>
                    <a:lnTo>
                      <a:pt x="462" y="172"/>
                    </a:lnTo>
                    <a:lnTo>
                      <a:pt x="444" y="137"/>
                    </a:lnTo>
                    <a:lnTo>
                      <a:pt x="444" y="137"/>
                    </a:lnTo>
                    <a:lnTo>
                      <a:pt x="444" y="137"/>
                    </a:lnTo>
                    <a:lnTo>
                      <a:pt x="445" y="136"/>
                    </a:lnTo>
                    <a:lnTo>
                      <a:pt x="473" y="136"/>
                    </a:lnTo>
                    <a:lnTo>
                      <a:pt x="473" y="136"/>
                    </a:lnTo>
                    <a:lnTo>
                      <a:pt x="474" y="137"/>
                    </a:lnTo>
                    <a:lnTo>
                      <a:pt x="474" y="138"/>
                    </a:lnTo>
                    <a:lnTo>
                      <a:pt x="474" y="172"/>
                    </a:lnTo>
                    <a:close/>
                    <a:moveTo>
                      <a:pt x="474" y="114"/>
                    </a:moveTo>
                    <a:lnTo>
                      <a:pt x="474" y="114"/>
                    </a:lnTo>
                    <a:lnTo>
                      <a:pt x="474" y="114"/>
                    </a:lnTo>
                    <a:lnTo>
                      <a:pt x="473" y="115"/>
                    </a:lnTo>
                    <a:lnTo>
                      <a:pt x="464" y="115"/>
                    </a:lnTo>
                    <a:lnTo>
                      <a:pt x="464" y="115"/>
                    </a:lnTo>
                    <a:lnTo>
                      <a:pt x="462" y="114"/>
                    </a:lnTo>
                    <a:lnTo>
                      <a:pt x="444" y="79"/>
                    </a:lnTo>
                    <a:lnTo>
                      <a:pt x="444" y="79"/>
                    </a:lnTo>
                    <a:lnTo>
                      <a:pt x="444" y="79"/>
                    </a:lnTo>
                    <a:lnTo>
                      <a:pt x="445" y="78"/>
                    </a:lnTo>
                    <a:lnTo>
                      <a:pt x="473" y="78"/>
                    </a:lnTo>
                    <a:lnTo>
                      <a:pt x="473" y="78"/>
                    </a:lnTo>
                    <a:lnTo>
                      <a:pt x="474" y="79"/>
                    </a:lnTo>
                    <a:lnTo>
                      <a:pt x="474" y="80"/>
                    </a:lnTo>
                    <a:lnTo>
                      <a:pt x="474" y="114"/>
                    </a:lnTo>
                    <a:close/>
                    <a:moveTo>
                      <a:pt x="474" y="56"/>
                    </a:moveTo>
                    <a:lnTo>
                      <a:pt x="474" y="56"/>
                    </a:lnTo>
                    <a:lnTo>
                      <a:pt x="474" y="56"/>
                    </a:lnTo>
                    <a:lnTo>
                      <a:pt x="473" y="58"/>
                    </a:lnTo>
                    <a:lnTo>
                      <a:pt x="464" y="58"/>
                    </a:lnTo>
                    <a:lnTo>
                      <a:pt x="464" y="58"/>
                    </a:lnTo>
                    <a:lnTo>
                      <a:pt x="462" y="56"/>
                    </a:lnTo>
                    <a:lnTo>
                      <a:pt x="444" y="23"/>
                    </a:lnTo>
                    <a:lnTo>
                      <a:pt x="444" y="23"/>
                    </a:lnTo>
                    <a:lnTo>
                      <a:pt x="444" y="21"/>
                    </a:lnTo>
                    <a:lnTo>
                      <a:pt x="445" y="21"/>
                    </a:lnTo>
                    <a:lnTo>
                      <a:pt x="473" y="21"/>
                    </a:lnTo>
                    <a:lnTo>
                      <a:pt x="473" y="21"/>
                    </a:lnTo>
                    <a:lnTo>
                      <a:pt x="474" y="21"/>
                    </a:lnTo>
                    <a:lnTo>
                      <a:pt x="474" y="23"/>
                    </a:lnTo>
                    <a:lnTo>
                      <a:pt x="474" y="56"/>
                    </a:lnTo>
                    <a:close/>
                    <a:moveTo>
                      <a:pt x="602" y="178"/>
                    </a:moveTo>
                    <a:lnTo>
                      <a:pt x="511" y="178"/>
                    </a:lnTo>
                    <a:lnTo>
                      <a:pt x="511" y="178"/>
                    </a:lnTo>
                    <a:lnTo>
                      <a:pt x="507" y="176"/>
                    </a:lnTo>
                    <a:lnTo>
                      <a:pt x="506" y="175"/>
                    </a:lnTo>
                    <a:lnTo>
                      <a:pt x="506" y="174"/>
                    </a:lnTo>
                    <a:lnTo>
                      <a:pt x="506" y="136"/>
                    </a:lnTo>
                    <a:lnTo>
                      <a:pt x="506" y="136"/>
                    </a:lnTo>
                    <a:lnTo>
                      <a:pt x="506" y="133"/>
                    </a:lnTo>
                    <a:lnTo>
                      <a:pt x="507" y="132"/>
                    </a:lnTo>
                    <a:lnTo>
                      <a:pt x="511" y="131"/>
                    </a:lnTo>
                    <a:lnTo>
                      <a:pt x="581" y="131"/>
                    </a:lnTo>
                    <a:lnTo>
                      <a:pt x="581" y="131"/>
                    </a:lnTo>
                    <a:lnTo>
                      <a:pt x="584" y="132"/>
                    </a:lnTo>
                    <a:lnTo>
                      <a:pt x="585" y="133"/>
                    </a:lnTo>
                    <a:lnTo>
                      <a:pt x="586" y="136"/>
                    </a:lnTo>
                    <a:lnTo>
                      <a:pt x="607" y="174"/>
                    </a:lnTo>
                    <a:lnTo>
                      <a:pt x="607" y="174"/>
                    </a:lnTo>
                    <a:lnTo>
                      <a:pt x="607" y="175"/>
                    </a:lnTo>
                    <a:lnTo>
                      <a:pt x="606" y="176"/>
                    </a:lnTo>
                    <a:lnTo>
                      <a:pt x="602" y="178"/>
                    </a:lnTo>
                    <a:lnTo>
                      <a:pt x="602" y="178"/>
                    </a:lnTo>
                    <a:close/>
                    <a:moveTo>
                      <a:pt x="629" y="172"/>
                    </a:moveTo>
                    <a:lnTo>
                      <a:pt x="629" y="172"/>
                    </a:lnTo>
                    <a:lnTo>
                      <a:pt x="629" y="172"/>
                    </a:lnTo>
                    <a:lnTo>
                      <a:pt x="628" y="173"/>
                    </a:lnTo>
                    <a:lnTo>
                      <a:pt x="618" y="173"/>
                    </a:lnTo>
                    <a:lnTo>
                      <a:pt x="618" y="173"/>
                    </a:lnTo>
                    <a:lnTo>
                      <a:pt x="617" y="172"/>
                    </a:lnTo>
                    <a:lnTo>
                      <a:pt x="599" y="137"/>
                    </a:lnTo>
                    <a:lnTo>
                      <a:pt x="599" y="137"/>
                    </a:lnTo>
                    <a:lnTo>
                      <a:pt x="599" y="137"/>
                    </a:lnTo>
                    <a:lnTo>
                      <a:pt x="600" y="136"/>
                    </a:lnTo>
                    <a:lnTo>
                      <a:pt x="628" y="136"/>
                    </a:lnTo>
                    <a:lnTo>
                      <a:pt x="628" y="136"/>
                    </a:lnTo>
                    <a:lnTo>
                      <a:pt x="629" y="137"/>
                    </a:lnTo>
                    <a:lnTo>
                      <a:pt x="629" y="138"/>
                    </a:lnTo>
                    <a:lnTo>
                      <a:pt x="629" y="172"/>
                    </a:lnTo>
                    <a:close/>
                    <a:moveTo>
                      <a:pt x="629" y="114"/>
                    </a:moveTo>
                    <a:lnTo>
                      <a:pt x="629" y="114"/>
                    </a:lnTo>
                    <a:lnTo>
                      <a:pt x="629" y="114"/>
                    </a:lnTo>
                    <a:lnTo>
                      <a:pt x="628" y="115"/>
                    </a:lnTo>
                    <a:lnTo>
                      <a:pt x="618" y="115"/>
                    </a:lnTo>
                    <a:lnTo>
                      <a:pt x="618" y="115"/>
                    </a:lnTo>
                    <a:lnTo>
                      <a:pt x="617" y="114"/>
                    </a:lnTo>
                    <a:lnTo>
                      <a:pt x="599" y="79"/>
                    </a:lnTo>
                    <a:lnTo>
                      <a:pt x="599" y="79"/>
                    </a:lnTo>
                    <a:lnTo>
                      <a:pt x="599" y="79"/>
                    </a:lnTo>
                    <a:lnTo>
                      <a:pt x="600" y="78"/>
                    </a:lnTo>
                    <a:lnTo>
                      <a:pt x="628" y="78"/>
                    </a:lnTo>
                    <a:lnTo>
                      <a:pt x="628" y="78"/>
                    </a:lnTo>
                    <a:lnTo>
                      <a:pt x="629" y="79"/>
                    </a:lnTo>
                    <a:lnTo>
                      <a:pt x="629" y="80"/>
                    </a:lnTo>
                    <a:lnTo>
                      <a:pt x="629" y="114"/>
                    </a:lnTo>
                    <a:close/>
                    <a:moveTo>
                      <a:pt x="629" y="56"/>
                    </a:moveTo>
                    <a:lnTo>
                      <a:pt x="629" y="56"/>
                    </a:lnTo>
                    <a:lnTo>
                      <a:pt x="629" y="56"/>
                    </a:lnTo>
                    <a:lnTo>
                      <a:pt x="628" y="58"/>
                    </a:lnTo>
                    <a:lnTo>
                      <a:pt x="618" y="58"/>
                    </a:lnTo>
                    <a:lnTo>
                      <a:pt x="618" y="58"/>
                    </a:lnTo>
                    <a:lnTo>
                      <a:pt x="617" y="56"/>
                    </a:lnTo>
                    <a:lnTo>
                      <a:pt x="599" y="23"/>
                    </a:lnTo>
                    <a:lnTo>
                      <a:pt x="599" y="23"/>
                    </a:lnTo>
                    <a:lnTo>
                      <a:pt x="599" y="21"/>
                    </a:lnTo>
                    <a:lnTo>
                      <a:pt x="600" y="21"/>
                    </a:lnTo>
                    <a:lnTo>
                      <a:pt x="628" y="21"/>
                    </a:lnTo>
                    <a:lnTo>
                      <a:pt x="628" y="21"/>
                    </a:lnTo>
                    <a:lnTo>
                      <a:pt x="629" y="21"/>
                    </a:lnTo>
                    <a:lnTo>
                      <a:pt x="629" y="23"/>
                    </a:lnTo>
                    <a:lnTo>
                      <a:pt x="629" y="56"/>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zh-CN" altLang="en-US" kern="0" dirty="0">
                  <a:solidFill>
                    <a:srgbClr val="FFFFFF"/>
                  </a:solidFill>
                  <a:latin typeface="Arial" pitchFamily="34" charset="0"/>
                  <a:ea typeface="微软雅黑" pitchFamily="34" charset="-122"/>
                  <a:cs typeface="Arial" pitchFamily="34" charset="0"/>
                </a:endParaRPr>
              </a:p>
            </p:txBody>
          </p:sp>
        </p:grpSp>
        <p:cxnSp>
          <p:nvCxnSpPr>
            <p:cNvPr id="733" name="直接箭头连接符 329"/>
            <p:cNvCxnSpPr>
              <a:stCxn id="734" idx="2"/>
              <a:endCxn id="879" idx="0"/>
            </p:cNvCxnSpPr>
            <p:nvPr/>
          </p:nvCxnSpPr>
          <p:spPr bwMode="auto">
            <a:xfrm rot="5400000">
              <a:off x="8623459" y="1838647"/>
              <a:ext cx="1273476" cy="2478127"/>
            </a:xfrm>
            <a:prstGeom prst="bentConnector3">
              <a:avLst>
                <a:gd name="adj1" fmla="val 34257"/>
              </a:avLst>
            </a:prstGeom>
            <a:noFill/>
            <a:ln w="9525" cap="flat" cmpd="sng" algn="ctr">
              <a:solidFill>
                <a:schemeClr val="tx1">
                  <a:lumMod val="50000"/>
                  <a:lumOff val="50000"/>
                </a:schemeClr>
              </a:solidFill>
              <a:prstDash val="solid"/>
              <a:round/>
              <a:headEnd type="none" w="sm" len="sm"/>
              <a:tailEnd type="none" w="med" len="lg"/>
            </a:ln>
            <a:effectLst/>
          </p:spPr>
        </p:cxnSp>
        <p:cxnSp>
          <p:nvCxnSpPr>
            <p:cNvPr id="184" name="直接箭头连接符 329"/>
            <p:cNvCxnSpPr>
              <a:stCxn id="734" idx="2"/>
              <a:endCxn id="880" idx="0"/>
            </p:cNvCxnSpPr>
            <p:nvPr/>
          </p:nvCxnSpPr>
          <p:spPr bwMode="auto">
            <a:xfrm rot="5400000">
              <a:off x="7609655" y="418623"/>
              <a:ext cx="867257" cy="4911953"/>
            </a:xfrm>
            <a:prstGeom prst="bentConnector3">
              <a:avLst>
                <a:gd name="adj1" fmla="val 50000"/>
              </a:avLst>
            </a:prstGeom>
            <a:noFill/>
            <a:ln w="9525" cap="flat" cmpd="sng" algn="ctr">
              <a:solidFill>
                <a:schemeClr val="tx1">
                  <a:lumMod val="50000"/>
                  <a:lumOff val="50000"/>
                </a:schemeClr>
              </a:solidFill>
              <a:prstDash val="solid"/>
              <a:round/>
              <a:headEnd type="none" w="sm" len="sm"/>
              <a:tailEnd type="none" w="med" len="lg"/>
            </a:ln>
            <a:effectLst/>
          </p:spPr>
        </p:cxnSp>
      </p:grpSp>
      <p:pic>
        <p:nvPicPr>
          <p:cNvPr id="916" name="Picture 4" descr="http://t3.gstatic.com/images?q=tbn:ANd9GcTKczIJehsWEBrID-4qbm-NR1sSP_jpZMEQ01t8v2eXPB074JBW3hYu0pXj"/>
          <p:cNvPicPr>
            <a:picLocks noChangeAspect="1" noChangeArrowheads="1"/>
          </p:cNvPicPr>
          <p:nvPr/>
        </p:nvPicPr>
        <p:blipFill>
          <a:blip r:embed="rId12" cstate="print"/>
          <a:srcRect/>
          <a:stretch>
            <a:fillRect/>
          </a:stretch>
        </p:blipFill>
        <p:spPr bwMode="auto">
          <a:xfrm>
            <a:off x="10341488" y="4264036"/>
            <a:ext cx="349988" cy="284223"/>
          </a:xfrm>
          <a:prstGeom prst="rect">
            <a:avLst/>
          </a:prstGeom>
          <a:noFill/>
          <a:ln w="9525">
            <a:noFill/>
            <a:miter lim="800000"/>
            <a:headEnd/>
            <a:tailEnd/>
          </a:ln>
        </p:spPr>
      </p:pic>
      <p:pic>
        <p:nvPicPr>
          <p:cNvPr id="917" name="Picture 6" descr="http://icons.iconarchive.com/icons/yootheme/social-bookmark/512/social-facebook-box-blue-icon.png"/>
          <p:cNvPicPr>
            <a:picLocks noChangeAspect="1" noChangeArrowheads="1"/>
          </p:cNvPicPr>
          <p:nvPr/>
        </p:nvPicPr>
        <p:blipFill>
          <a:blip r:embed="rId13" cstate="print"/>
          <a:srcRect/>
          <a:stretch>
            <a:fillRect/>
          </a:stretch>
        </p:blipFill>
        <p:spPr bwMode="auto">
          <a:xfrm>
            <a:off x="10548867" y="4461755"/>
            <a:ext cx="489436" cy="396592"/>
          </a:xfrm>
          <a:prstGeom prst="rect">
            <a:avLst/>
          </a:prstGeom>
          <a:noFill/>
          <a:ln w="9525">
            <a:noFill/>
            <a:miter lim="800000"/>
            <a:headEnd/>
            <a:tailEnd/>
          </a:ln>
        </p:spPr>
      </p:pic>
      <p:pic>
        <p:nvPicPr>
          <p:cNvPr id="918" name="Picture 8" descr="http://ahealthyglobe.com/wp-content/uploads/2011/11/weibo.png"/>
          <p:cNvPicPr>
            <a:picLocks noChangeAspect="1" noChangeArrowheads="1"/>
          </p:cNvPicPr>
          <p:nvPr/>
        </p:nvPicPr>
        <p:blipFill>
          <a:blip r:embed="rId14" cstate="print"/>
          <a:srcRect/>
          <a:stretch>
            <a:fillRect/>
          </a:stretch>
        </p:blipFill>
        <p:spPr bwMode="auto">
          <a:xfrm>
            <a:off x="9716755" y="4317323"/>
            <a:ext cx="559160" cy="362221"/>
          </a:xfrm>
          <a:prstGeom prst="rect">
            <a:avLst/>
          </a:prstGeom>
          <a:noFill/>
          <a:ln w="9525">
            <a:noFill/>
            <a:miter lim="800000"/>
            <a:headEnd/>
            <a:tailEnd/>
          </a:ln>
        </p:spPr>
      </p:pic>
      <p:pic>
        <p:nvPicPr>
          <p:cNvPr id="919" name="Picture 12" descr="http://groundwire.org/blog/gplus-so-much-harder-to-stalk/image_mini"/>
          <p:cNvPicPr>
            <a:picLocks noChangeAspect="1" noChangeArrowheads="1"/>
          </p:cNvPicPr>
          <p:nvPr/>
        </p:nvPicPr>
        <p:blipFill>
          <a:blip r:embed="rId15" cstate="print"/>
          <a:srcRect/>
          <a:stretch>
            <a:fillRect/>
          </a:stretch>
        </p:blipFill>
        <p:spPr bwMode="auto">
          <a:xfrm>
            <a:off x="9222023" y="4375701"/>
            <a:ext cx="489436" cy="397913"/>
          </a:xfrm>
          <a:prstGeom prst="rect">
            <a:avLst/>
          </a:prstGeom>
          <a:noFill/>
          <a:ln w="9525">
            <a:noFill/>
            <a:miter lim="800000"/>
            <a:headEnd/>
            <a:tailEnd/>
          </a:ln>
        </p:spPr>
      </p:pic>
      <p:pic>
        <p:nvPicPr>
          <p:cNvPr id="920" name="Picture 16" descr="http://www6.indep.k12.mo.us/wp-content/uploads/2009/06/email_icon.gif"/>
          <p:cNvPicPr>
            <a:picLocks noChangeAspect="1" noChangeArrowheads="1"/>
          </p:cNvPicPr>
          <p:nvPr/>
        </p:nvPicPr>
        <p:blipFill>
          <a:blip r:embed="rId16" cstate="print"/>
          <a:srcRect/>
          <a:stretch>
            <a:fillRect/>
          </a:stretch>
        </p:blipFill>
        <p:spPr bwMode="auto">
          <a:xfrm>
            <a:off x="8710596" y="4325032"/>
            <a:ext cx="488069" cy="397913"/>
          </a:xfrm>
          <a:prstGeom prst="rect">
            <a:avLst/>
          </a:prstGeom>
          <a:noFill/>
          <a:ln w="9525">
            <a:noFill/>
            <a:miter lim="800000"/>
            <a:headEnd/>
            <a:tailEnd/>
          </a:ln>
        </p:spPr>
      </p:pic>
      <p:sp>
        <p:nvSpPr>
          <p:cNvPr id="922" name="圆角矩形 921"/>
          <p:cNvSpPr/>
          <p:nvPr/>
        </p:nvSpPr>
        <p:spPr bwMode="auto">
          <a:xfrm>
            <a:off x="8572979" y="2512566"/>
            <a:ext cx="2053457" cy="307865"/>
          </a:xfrm>
          <a:prstGeom prst="roundRect">
            <a:avLst>
              <a:gd name="adj" fmla="val 0"/>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87835" tIns="43917" rIns="87835" bIns="43917" numCol="1" rtlCol="0" anchor="t" anchorCtr="0" compatLnSpc="1">
            <a:prstTxWarp prst="textNoShape">
              <a:avLst/>
            </a:prstTxWarp>
            <a:noAutofit/>
          </a:bodyPr>
          <a:lstStyle/>
          <a:p>
            <a:pPr algn="ctr" defTabSz="632315" eaLnBrk="0" fontAlgn="auto" hangingPunct="0">
              <a:spcBef>
                <a:spcPts val="0"/>
              </a:spcBef>
              <a:spcAft>
                <a:spcPts val="0"/>
              </a:spcAft>
              <a:buNone/>
              <a:defRPr/>
            </a:pPr>
            <a:r>
              <a:rPr lang="zh-CN" altLang="en-US" sz="1400" kern="0" dirty="0" smtClean="0">
                <a:solidFill>
                  <a:schemeClr val="bg1"/>
                </a:solidFill>
                <a:latin typeface="微软雅黑" pitchFamily="34" charset="-122"/>
                <a:ea typeface="微软雅黑" pitchFamily="34" charset="-122"/>
              </a:rPr>
              <a:t>大数据平台</a:t>
            </a:r>
          </a:p>
        </p:txBody>
      </p:sp>
      <p:sp>
        <p:nvSpPr>
          <p:cNvPr id="923" name="圆角矩形 922"/>
          <p:cNvSpPr/>
          <p:nvPr/>
        </p:nvSpPr>
        <p:spPr bwMode="auto">
          <a:xfrm>
            <a:off x="8577155" y="2134466"/>
            <a:ext cx="2053457" cy="307865"/>
          </a:xfrm>
          <a:prstGeom prst="roundRect">
            <a:avLst>
              <a:gd name="adj" fmla="val 0"/>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87835" tIns="43917" rIns="87835" bIns="43917" numCol="1" rtlCol="0" anchor="t" anchorCtr="0" compatLnSpc="1">
            <a:prstTxWarp prst="textNoShape">
              <a:avLst/>
            </a:prstTxWarp>
            <a:noAutofit/>
          </a:bodyPr>
          <a:lstStyle/>
          <a:p>
            <a:pPr algn="ctr" defTabSz="632315" eaLnBrk="0" fontAlgn="auto" hangingPunct="0">
              <a:spcBef>
                <a:spcPts val="0"/>
              </a:spcBef>
              <a:spcAft>
                <a:spcPts val="0"/>
              </a:spcAft>
              <a:buNone/>
              <a:defRPr/>
            </a:pPr>
            <a:r>
              <a:rPr lang="zh-CN" altLang="en-US" sz="1400" kern="0" dirty="0" smtClean="0">
                <a:solidFill>
                  <a:schemeClr val="bg1"/>
                </a:solidFill>
                <a:latin typeface="微软雅黑" pitchFamily="34" charset="-122"/>
                <a:ea typeface="微软雅黑" pitchFamily="34" charset="-122"/>
              </a:rPr>
              <a:t>大数据应用</a:t>
            </a:r>
          </a:p>
        </p:txBody>
      </p:sp>
      <p:cxnSp>
        <p:nvCxnSpPr>
          <p:cNvPr id="925" name="肘形连接符 924"/>
          <p:cNvCxnSpPr>
            <a:stCxn id="923" idx="3"/>
            <a:endCxn id="880" idx="2"/>
          </p:cNvCxnSpPr>
          <p:nvPr/>
        </p:nvCxnSpPr>
        <p:spPr bwMode="auto">
          <a:xfrm flipH="1">
            <a:off x="5407907" y="2288399"/>
            <a:ext cx="5222705" cy="3021898"/>
          </a:xfrm>
          <a:prstGeom prst="bentConnector4">
            <a:avLst>
              <a:gd name="adj1" fmla="val -16808"/>
              <a:gd name="adj2" fmla="val 107565"/>
            </a:avLst>
          </a:prstGeom>
          <a:noFill/>
          <a:ln w="9525" cap="flat" cmpd="sng" algn="ctr">
            <a:solidFill>
              <a:schemeClr val="tx1"/>
            </a:solidFill>
            <a:prstDash val="dash"/>
            <a:round/>
            <a:headEnd type="none" w="med" len="med"/>
            <a:tailEnd type="triangle"/>
          </a:ln>
          <a:effectLst/>
        </p:spPr>
      </p:cxnSp>
      <p:cxnSp>
        <p:nvCxnSpPr>
          <p:cNvPr id="930" name="肘形连接符 929"/>
          <p:cNvCxnSpPr>
            <a:stCxn id="923" idx="3"/>
            <a:endCxn id="854" idx="2"/>
          </p:cNvCxnSpPr>
          <p:nvPr/>
        </p:nvCxnSpPr>
        <p:spPr bwMode="auto">
          <a:xfrm flipH="1">
            <a:off x="2386410" y="2288399"/>
            <a:ext cx="8244202" cy="3561930"/>
          </a:xfrm>
          <a:prstGeom prst="bentConnector4">
            <a:avLst>
              <a:gd name="adj1" fmla="val -10648"/>
              <a:gd name="adj2" fmla="val 106418"/>
            </a:avLst>
          </a:prstGeom>
          <a:noFill/>
          <a:ln w="9525" cap="flat" cmpd="sng" algn="ctr">
            <a:solidFill>
              <a:schemeClr val="tx1"/>
            </a:solidFill>
            <a:prstDash val="dash"/>
            <a:round/>
            <a:headEnd type="none" w="med" len="med"/>
            <a:tailEnd type="triangle"/>
          </a:ln>
          <a:effectLst/>
        </p:spPr>
      </p:cxnSp>
      <p:grpSp>
        <p:nvGrpSpPr>
          <p:cNvPr id="951" name="组合 950"/>
          <p:cNvGrpSpPr/>
          <p:nvPr/>
        </p:nvGrpSpPr>
        <p:grpSpPr>
          <a:xfrm>
            <a:off x="329185" y="1217756"/>
            <a:ext cx="7853574" cy="1046810"/>
            <a:chOff x="867361" y="1491268"/>
            <a:chExt cx="6552011" cy="773298"/>
          </a:xfrm>
        </p:grpSpPr>
        <p:sp>
          <p:nvSpPr>
            <p:cNvPr id="947" name="矩形 946"/>
            <p:cNvSpPr/>
            <p:nvPr/>
          </p:nvSpPr>
          <p:spPr>
            <a:xfrm>
              <a:off x="4432988" y="1491268"/>
              <a:ext cx="1710546" cy="769500"/>
            </a:xfrm>
            <a:prstGeom prst="rect">
              <a:avLst/>
            </a:prstGeom>
            <a:solidFill>
              <a:srgbClr val="FFCC66">
                <a:lumMod val="20000"/>
                <a:lumOff val="80000"/>
              </a:srgbClr>
            </a:solidFill>
          </p:spPr>
          <p:txBody>
            <a:bodyPr/>
            <a:lstStyle>
              <a:defPPr>
                <a:defRPr lang="zh-CN"/>
              </a:defPPr>
              <a:lvl1pPr algn="l" rtl="0" fontAlgn="base">
                <a:spcBef>
                  <a:spcPct val="0"/>
                </a:spcBef>
                <a:spcAft>
                  <a:spcPct val="0"/>
                </a:spcAft>
                <a:defRPr b="1"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b="1"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b="1"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b="1"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b="1" kern="1200">
                  <a:solidFill>
                    <a:schemeClr val="tx1"/>
                  </a:solidFill>
                  <a:latin typeface="Calibri" pitchFamily="34" charset="0"/>
                  <a:ea typeface="宋体" pitchFamily="2" charset="-122"/>
                  <a:cs typeface="+mn-cs"/>
                </a:defRPr>
              </a:lvl5pPr>
              <a:lvl6pPr marL="2286000" algn="l" defTabSz="914400" rtl="0" eaLnBrk="1" latinLnBrk="0" hangingPunct="1">
                <a:defRPr b="1" kern="1200">
                  <a:solidFill>
                    <a:schemeClr val="tx1"/>
                  </a:solidFill>
                  <a:latin typeface="Calibri" pitchFamily="34" charset="0"/>
                  <a:ea typeface="宋体" pitchFamily="2" charset="-122"/>
                  <a:cs typeface="+mn-cs"/>
                </a:defRPr>
              </a:lvl6pPr>
              <a:lvl7pPr marL="2743200" algn="l" defTabSz="914400" rtl="0" eaLnBrk="1" latinLnBrk="0" hangingPunct="1">
                <a:defRPr b="1" kern="1200">
                  <a:solidFill>
                    <a:schemeClr val="tx1"/>
                  </a:solidFill>
                  <a:latin typeface="Calibri" pitchFamily="34" charset="0"/>
                  <a:ea typeface="宋体" pitchFamily="2" charset="-122"/>
                  <a:cs typeface="+mn-cs"/>
                </a:defRPr>
              </a:lvl7pPr>
              <a:lvl8pPr marL="3200400" algn="l" defTabSz="914400" rtl="0" eaLnBrk="1" latinLnBrk="0" hangingPunct="1">
                <a:defRPr b="1" kern="1200">
                  <a:solidFill>
                    <a:schemeClr val="tx1"/>
                  </a:solidFill>
                  <a:latin typeface="Calibri" pitchFamily="34" charset="0"/>
                  <a:ea typeface="宋体" pitchFamily="2" charset="-122"/>
                  <a:cs typeface="+mn-cs"/>
                </a:defRPr>
              </a:lvl8pPr>
              <a:lvl9pPr marL="3657600" algn="l" defTabSz="914400" rtl="0" eaLnBrk="1" latinLnBrk="0" hangingPunct="1">
                <a:defRPr b="1" kern="1200">
                  <a:solidFill>
                    <a:schemeClr val="tx1"/>
                  </a:solidFill>
                  <a:latin typeface="Calibri" pitchFamily="34" charset="0"/>
                  <a:ea typeface="宋体" pitchFamily="2" charset="-122"/>
                  <a:cs typeface="+mn-cs"/>
                </a:defRPr>
              </a:lvl9pPr>
            </a:lstStyle>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rPr>
                <a:t>市场分析</a:t>
              </a:r>
              <a:endParaRPr kumimoji="0" lang="en-US" altLang="zh-CN"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endParaRPr kumimoji="0" lang="en-US" altLang="zh-CN" sz="12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000000">
                      <a:lumMod val="65000"/>
                      <a:lumOff val="35000"/>
                    </a:srgbClr>
                  </a:solidFill>
                  <a:effectLst/>
                  <a:uLnTx/>
                  <a:uFillTx/>
                  <a:latin typeface="微软雅黑" pitchFamily="34" charset="-122"/>
                  <a:ea typeface="微软雅黑" pitchFamily="34" charset="-122"/>
                  <a:cs typeface="+mn-cs"/>
                </a:rPr>
                <a:t>实</a:t>
              </a: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时营销与推荐</a:t>
              </a: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客户精细分群与个性化推荐</a:t>
              </a:r>
              <a:endPar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预测与影响力分析</a:t>
              </a:r>
            </a:p>
          </p:txBody>
        </p:sp>
        <p:sp>
          <p:nvSpPr>
            <p:cNvPr id="948" name="矩形 947"/>
            <p:cNvSpPr/>
            <p:nvPr/>
          </p:nvSpPr>
          <p:spPr>
            <a:xfrm>
              <a:off x="2753908" y="1491268"/>
              <a:ext cx="1677610" cy="769500"/>
            </a:xfrm>
            <a:prstGeom prst="rect">
              <a:avLst/>
            </a:prstGeom>
            <a:solidFill>
              <a:srgbClr val="FFE2CA">
                <a:lumMod val="75000"/>
                <a:alpha val="52000"/>
              </a:srgbClr>
            </a:solidFill>
          </p:spPr>
          <p:txBody>
            <a:bodyPr/>
            <a:lstStyle>
              <a:defPPr>
                <a:defRPr lang="zh-CN"/>
              </a:defPPr>
              <a:lvl1pPr algn="l" rtl="0" fontAlgn="base">
                <a:spcBef>
                  <a:spcPct val="0"/>
                </a:spcBef>
                <a:spcAft>
                  <a:spcPct val="0"/>
                </a:spcAft>
                <a:defRPr b="1"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b="1"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b="1"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b="1"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b="1" kern="1200">
                  <a:solidFill>
                    <a:schemeClr val="tx1"/>
                  </a:solidFill>
                  <a:latin typeface="Calibri" pitchFamily="34" charset="0"/>
                  <a:ea typeface="宋体" pitchFamily="2" charset="-122"/>
                  <a:cs typeface="+mn-cs"/>
                </a:defRPr>
              </a:lvl5pPr>
              <a:lvl6pPr marL="2286000" algn="l" defTabSz="914400" rtl="0" eaLnBrk="1" latinLnBrk="0" hangingPunct="1">
                <a:defRPr b="1" kern="1200">
                  <a:solidFill>
                    <a:schemeClr val="tx1"/>
                  </a:solidFill>
                  <a:latin typeface="Calibri" pitchFamily="34" charset="0"/>
                  <a:ea typeface="宋体" pitchFamily="2" charset="-122"/>
                  <a:cs typeface="+mn-cs"/>
                </a:defRPr>
              </a:lvl6pPr>
              <a:lvl7pPr marL="2743200" algn="l" defTabSz="914400" rtl="0" eaLnBrk="1" latinLnBrk="0" hangingPunct="1">
                <a:defRPr b="1" kern="1200">
                  <a:solidFill>
                    <a:schemeClr val="tx1"/>
                  </a:solidFill>
                  <a:latin typeface="Calibri" pitchFamily="34" charset="0"/>
                  <a:ea typeface="宋体" pitchFamily="2" charset="-122"/>
                  <a:cs typeface="+mn-cs"/>
                </a:defRPr>
              </a:lvl7pPr>
              <a:lvl8pPr marL="3200400" algn="l" defTabSz="914400" rtl="0" eaLnBrk="1" latinLnBrk="0" hangingPunct="1">
                <a:defRPr b="1" kern="1200">
                  <a:solidFill>
                    <a:schemeClr val="tx1"/>
                  </a:solidFill>
                  <a:latin typeface="Calibri" pitchFamily="34" charset="0"/>
                  <a:ea typeface="宋体" pitchFamily="2" charset="-122"/>
                  <a:cs typeface="+mn-cs"/>
                </a:defRPr>
              </a:lvl8pPr>
              <a:lvl9pPr marL="3657600" algn="l" defTabSz="914400" rtl="0" eaLnBrk="1" latinLnBrk="0" hangingPunct="1">
                <a:defRPr b="1" kern="1200">
                  <a:solidFill>
                    <a:schemeClr val="tx1"/>
                  </a:solidFill>
                  <a:latin typeface="Calibri" pitchFamily="34" charset="0"/>
                  <a:ea typeface="宋体" pitchFamily="2" charset="-122"/>
                  <a:cs typeface="+mn-cs"/>
                </a:defRPr>
              </a:lvl9pPr>
            </a:lstStyle>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rPr>
                <a:t>客户关怀和</a:t>
              </a:r>
              <a:r>
                <a:rPr kumimoji="0" lang="en-US" altLang="zh-CN"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rPr>
                <a:t>CEM</a:t>
              </a:r>
            </a:p>
            <a:p>
              <a:pPr marL="0" marR="0" lvl="0" indent="0" algn="ctr" defTabSz="914400" rtl="0" eaLnBrk="1" fontAlgn="auto" latinLnBrk="0" hangingPunct="1">
                <a:lnSpc>
                  <a:spcPts val="1350"/>
                </a:lnSpc>
                <a:spcBef>
                  <a:spcPts val="0"/>
                </a:spcBef>
                <a:spcAft>
                  <a:spcPts val="0"/>
                </a:spcAft>
                <a:buClrTx/>
                <a:buSzTx/>
                <a:buFontTx/>
                <a:buNone/>
                <a:tabLst/>
                <a:defRPr/>
              </a:pPr>
              <a:endParaRPr kumimoji="0" lang="en-US" altLang="zh-CN" sz="12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rgbClr val="000000">
                      <a:lumMod val="65000"/>
                      <a:lumOff val="35000"/>
                    </a:srgbClr>
                  </a:solidFill>
                  <a:effectLst/>
                  <a:uLnTx/>
                  <a:uFillTx/>
                  <a:latin typeface="微软雅黑" pitchFamily="34" charset="-122"/>
                  <a:ea typeface="微软雅黑" pitchFamily="34" charset="-122"/>
                  <a:cs typeface="+mn-cs"/>
                </a:rPr>
                <a:t>360°C</a:t>
              </a: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客户洞察</a:t>
              </a:r>
              <a:endPar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客户忠诚度维</a:t>
              </a:r>
              <a:r>
                <a:rPr kumimoji="0" lang="zh-CN" altLang="en-US" sz="1200" b="1" i="0" u="none" strike="noStrike" kern="0" cap="none" spc="0" normalizeH="0" baseline="0" noProof="0" dirty="0" smtClean="0">
                  <a:ln>
                    <a:noFill/>
                  </a:ln>
                  <a:solidFill>
                    <a:srgbClr val="000000">
                      <a:lumMod val="65000"/>
                      <a:lumOff val="35000"/>
                    </a:srgbClr>
                  </a:solidFill>
                  <a:effectLst/>
                  <a:uLnTx/>
                  <a:uFillTx/>
                  <a:latin typeface="微软雅黑" pitchFamily="34" charset="-122"/>
                  <a:ea typeface="微软雅黑" pitchFamily="34" charset="-122"/>
                  <a:cs typeface="+mn-cs"/>
                </a:rPr>
                <a:t>系</a:t>
              </a:r>
              <a:endParaRPr kumimoji="0" lang="en-US" altLang="zh-CN" sz="1200" b="1" i="0" u="none" strike="noStrike" kern="0" cap="none" spc="0" normalizeH="0" baseline="0" noProof="0" dirty="0" smtClean="0">
                <a:ln>
                  <a:noFill/>
                </a:ln>
                <a:solidFill>
                  <a:srgbClr val="000000">
                    <a:lumMod val="65000"/>
                    <a:lumOff val="35000"/>
                  </a:srgbClr>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000000">
                      <a:lumMod val="65000"/>
                      <a:lumOff val="35000"/>
                    </a:srgbClr>
                  </a:solidFill>
                  <a:effectLst/>
                  <a:uLnTx/>
                  <a:uFillTx/>
                  <a:latin typeface="微软雅黑" pitchFamily="34" charset="-122"/>
                  <a:ea typeface="微软雅黑" pitchFamily="34" charset="-122"/>
                  <a:cs typeface="+mn-cs"/>
                </a:rPr>
                <a:t>客</a:t>
              </a: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户关怀与流程优化</a:t>
              </a:r>
              <a:r>
                <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a:t>
              </a:r>
              <a:endPar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endParaRPr>
            </a:p>
          </p:txBody>
        </p:sp>
        <p:sp>
          <p:nvSpPr>
            <p:cNvPr id="949" name="矩形 948"/>
            <p:cNvSpPr/>
            <p:nvPr/>
          </p:nvSpPr>
          <p:spPr>
            <a:xfrm>
              <a:off x="867361" y="1495066"/>
              <a:ext cx="1891797" cy="769500"/>
            </a:xfrm>
            <a:prstGeom prst="rect">
              <a:avLst/>
            </a:prstGeom>
            <a:solidFill>
              <a:srgbClr val="000000">
                <a:lumMod val="20000"/>
                <a:lumOff val="80000"/>
              </a:srgbClr>
            </a:solidFill>
          </p:spPr>
          <p:txBody>
            <a:bodyPr/>
            <a:lstStyle>
              <a:defPPr>
                <a:defRPr lang="zh-CN"/>
              </a:defPPr>
              <a:lvl1pPr algn="l" rtl="0" fontAlgn="base">
                <a:spcBef>
                  <a:spcPct val="0"/>
                </a:spcBef>
                <a:spcAft>
                  <a:spcPct val="0"/>
                </a:spcAft>
                <a:defRPr b="1"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b="1"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b="1"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b="1"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b="1" kern="1200">
                  <a:solidFill>
                    <a:schemeClr val="tx1"/>
                  </a:solidFill>
                  <a:latin typeface="Calibri" pitchFamily="34" charset="0"/>
                  <a:ea typeface="宋体" pitchFamily="2" charset="-122"/>
                  <a:cs typeface="+mn-cs"/>
                </a:defRPr>
              </a:lvl5pPr>
              <a:lvl6pPr marL="2286000" algn="l" defTabSz="914400" rtl="0" eaLnBrk="1" latinLnBrk="0" hangingPunct="1">
                <a:defRPr b="1" kern="1200">
                  <a:solidFill>
                    <a:schemeClr val="tx1"/>
                  </a:solidFill>
                  <a:latin typeface="Calibri" pitchFamily="34" charset="0"/>
                  <a:ea typeface="宋体" pitchFamily="2" charset="-122"/>
                  <a:cs typeface="+mn-cs"/>
                </a:defRPr>
              </a:lvl6pPr>
              <a:lvl7pPr marL="2743200" algn="l" defTabSz="914400" rtl="0" eaLnBrk="1" latinLnBrk="0" hangingPunct="1">
                <a:defRPr b="1" kern="1200">
                  <a:solidFill>
                    <a:schemeClr val="tx1"/>
                  </a:solidFill>
                  <a:latin typeface="Calibri" pitchFamily="34" charset="0"/>
                  <a:ea typeface="宋体" pitchFamily="2" charset="-122"/>
                  <a:cs typeface="+mn-cs"/>
                </a:defRPr>
              </a:lvl7pPr>
              <a:lvl8pPr marL="3200400" algn="l" defTabSz="914400" rtl="0" eaLnBrk="1" latinLnBrk="0" hangingPunct="1">
                <a:defRPr b="1" kern="1200">
                  <a:solidFill>
                    <a:schemeClr val="tx1"/>
                  </a:solidFill>
                  <a:latin typeface="Calibri" pitchFamily="34" charset="0"/>
                  <a:ea typeface="宋体" pitchFamily="2" charset="-122"/>
                  <a:cs typeface="+mn-cs"/>
                </a:defRPr>
              </a:lvl8pPr>
              <a:lvl9pPr marL="3657600" algn="l" defTabSz="914400" rtl="0" eaLnBrk="1" latinLnBrk="0" hangingPunct="1">
                <a:defRPr b="1" kern="1200">
                  <a:solidFill>
                    <a:schemeClr val="tx1"/>
                  </a:solidFill>
                  <a:latin typeface="Calibri" pitchFamily="34" charset="0"/>
                  <a:ea typeface="宋体" pitchFamily="2" charset="-122"/>
                  <a:cs typeface="+mn-cs"/>
                </a:defRPr>
              </a:lvl9pPr>
            </a:lstStyle>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rPr>
                <a:t>网络增效</a:t>
              </a:r>
              <a:endParaRPr kumimoji="0" lang="en-US" altLang="zh-CN"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endParaRPr kumimoji="0" lang="en-US" altLang="zh-CN" sz="12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000000">
                      <a:lumMod val="65000"/>
                      <a:lumOff val="35000"/>
                    </a:srgbClr>
                  </a:solidFill>
                  <a:effectLst/>
                  <a:uLnTx/>
                  <a:uFillTx/>
                  <a:latin typeface="微软雅黑" pitchFamily="34" charset="-122"/>
                  <a:ea typeface="微软雅黑" pitchFamily="34" charset="-122"/>
                  <a:cs typeface="+mn-cs"/>
                </a:rPr>
                <a:t>网</a:t>
              </a: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络性能管理与</a:t>
              </a:r>
              <a:r>
                <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SQM</a:t>
              </a: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策略保障</a:t>
              </a:r>
              <a:endPar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快速决策与根因分析定位</a:t>
              </a:r>
              <a:endPar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网络问题与规划</a:t>
              </a:r>
            </a:p>
          </p:txBody>
        </p:sp>
        <p:sp>
          <p:nvSpPr>
            <p:cNvPr id="950" name="矩形 949"/>
            <p:cNvSpPr/>
            <p:nvPr/>
          </p:nvSpPr>
          <p:spPr>
            <a:xfrm>
              <a:off x="6125350" y="1491268"/>
              <a:ext cx="1294022" cy="769500"/>
            </a:xfrm>
            <a:prstGeom prst="rect">
              <a:avLst/>
            </a:prstGeom>
            <a:solidFill>
              <a:srgbClr val="FFCC99">
                <a:lumMod val="60000"/>
                <a:lumOff val="40000"/>
              </a:srgbClr>
            </a:solidFill>
          </p:spPr>
          <p:txBody>
            <a:bodyPr/>
            <a:lstStyle>
              <a:defPPr>
                <a:defRPr lang="zh-CN"/>
              </a:defPPr>
              <a:lvl1pPr algn="l" rtl="0" fontAlgn="base">
                <a:spcBef>
                  <a:spcPct val="0"/>
                </a:spcBef>
                <a:spcAft>
                  <a:spcPct val="0"/>
                </a:spcAft>
                <a:defRPr b="1"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b="1"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b="1"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b="1"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b="1" kern="1200">
                  <a:solidFill>
                    <a:schemeClr val="tx1"/>
                  </a:solidFill>
                  <a:latin typeface="Calibri" pitchFamily="34" charset="0"/>
                  <a:ea typeface="宋体" pitchFamily="2" charset="-122"/>
                  <a:cs typeface="+mn-cs"/>
                </a:defRPr>
              </a:lvl5pPr>
              <a:lvl6pPr marL="2286000" algn="l" defTabSz="914400" rtl="0" eaLnBrk="1" latinLnBrk="0" hangingPunct="1">
                <a:defRPr b="1" kern="1200">
                  <a:solidFill>
                    <a:schemeClr val="tx1"/>
                  </a:solidFill>
                  <a:latin typeface="Calibri" pitchFamily="34" charset="0"/>
                  <a:ea typeface="宋体" pitchFamily="2" charset="-122"/>
                  <a:cs typeface="+mn-cs"/>
                </a:defRPr>
              </a:lvl6pPr>
              <a:lvl7pPr marL="2743200" algn="l" defTabSz="914400" rtl="0" eaLnBrk="1" latinLnBrk="0" hangingPunct="1">
                <a:defRPr b="1" kern="1200">
                  <a:solidFill>
                    <a:schemeClr val="tx1"/>
                  </a:solidFill>
                  <a:latin typeface="Calibri" pitchFamily="34" charset="0"/>
                  <a:ea typeface="宋体" pitchFamily="2" charset="-122"/>
                  <a:cs typeface="+mn-cs"/>
                </a:defRPr>
              </a:lvl7pPr>
              <a:lvl8pPr marL="3200400" algn="l" defTabSz="914400" rtl="0" eaLnBrk="1" latinLnBrk="0" hangingPunct="1">
                <a:defRPr b="1" kern="1200">
                  <a:solidFill>
                    <a:schemeClr val="tx1"/>
                  </a:solidFill>
                  <a:latin typeface="Calibri" pitchFamily="34" charset="0"/>
                  <a:ea typeface="宋体" pitchFamily="2" charset="-122"/>
                  <a:cs typeface="+mn-cs"/>
                </a:defRPr>
              </a:lvl8pPr>
              <a:lvl9pPr marL="3657600" algn="l" defTabSz="914400" rtl="0" eaLnBrk="1" latinLnBrk="0" hangingPunct="1">
                <a:defRPr b="1" kern="1200">
                  <a:solidFill>
                    <a:schemeClr val="tx1"/>
                  </a:solidFill>
                  <a:latin typeface="Calibri" pitchFamily="34" charset="0"/>
                  <a:ea typeface="宋体" pitchFamily="2" charset="-122"/>
                  <a:cs typeface="+mn-cs"/>
                </a:defRPr>
              </a:lvl9pPr>
            </a:lstStyle>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rPr>
                <a:t>数据货币化</a:t>
              </a:r>
              <a:endParaRPr kumimoji="0" lang="en-US" altLang="zh-CN" sz="1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endParaRPr kumimoji="0" lang="en-US" altLang="zh-CN" sz="12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000000">
                      <a:lumMod val="65000"/>
                      <a:lumOff val="35000"/>
                    </a:srgbClr>
                  </a:solidFill>
                  <a:effectLst/>
                  <a:uLnTx/>
                  <a:uFillTx/>
                  <a:latin typeface="微软雅黑" pitchFamily="34" charset="-122"/>
                  <a:ea typeface="微软雅黑" pitchFamily="34" charset="-122"/>
                  <a:cs typeface="+mn-cs"/>
                </a:rPr>
                <a:t>数</a:t>
              </a: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据变现</a:t>
              </a:r>
              <a:endPar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OTT</a:t>
              </a: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开放竞合</a:t>
              </a:r>
              <a:endPar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endParaRPr>
            </a:p>
            <a:p>
              <a:pPr marL="0" marR="0" lvl="0" indent="0" algn="ctr" defTabSz="914400" rtl="0" eaLnBrk="1" fontAlgn="auto" latinLnBrk="0" hangingPunct="1">
                <a:lnSpc>
                  <a:spcPts val="135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M2M</a:t>
              </a:r>
              <a:r>
                <a:rPr kumimoji="0" lang="zh-CN" altLang="en-US" sz="1200" b="1"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cs typeface="+mn-cs"/>
                </a:rPr>
                <a:t>和位置分析</a:t>
              </a:r>
            </a:p>
          </p:txBody>
        </p:sp>
      </p:grpSp>
    </p:spTree>
    <p:extLst>
      <p:ext uri="{BB962C8B-B14F-4D97-AF65-F5344CB8AC3E}">
        <p14:creationId xmlns:p14="http://schemas.microsoft.com/office/powerpoint/2010/main" xmlns="" val="3915038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典型</a:t>
            </a:r>
            <a:r>
              <a:rPr lang="zh-CN" altLang="en-US" sz="4400" b="1" dirty="0" smtClean="0">
                <a:latin typeface="微软雅黑" panose="020B0503020204020204" pitchFamily="34" charset="-122"/>
              </a:rPr>
              <a:t>数据分析</a:t>
            </a:r>
            <a:r>
              <a:rPr lang="en-US" altLang="zh-CN" sz="4400" b="1" dirty="0" smtClean="0">
                <a:latin typeface="微软雅黑" panose="020B0503020204020204" pitchFamily="34" charset="-122"/>
              </a:rPr>
              <a:t>Pipeline</a:t>
            </a:r>
            <a:endParaRPr lang="zh-CN" altLang="en-US" sz="4400" b="1" dirty="0">
              <a:latin typeface="微软雅黑" panose="020B0503020204020204" pitchFamily="34" charset="-122"/>
            </a:endParaRPr>
          </a:p>
        </p:txBody>
      </p:sp>
      <p:sp>
        <p:nvSpPr>
          <p:cNvPr id="4" name="矩形 3"/>
          <p:cNvSpPr/>
          <p:nvPr/>
        </p:nvSpPr>
        <p:spPr bwMode="auto">
          <a:xfrm>
            <a:off x="869654" y="1769461"/>
            <a:ext cx="852369" cy="4303378"/>
          </a:xfrm>
          <a:prstGeom prst="rect">
            <a:avLst/>
          </a:prstGeom>
          <a:solidFill>
            <a:schemeClr val="bg1">
              <a:lumMod val="95000"/>
            </a:schemeClr>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latin typeface="+mn-ea"/>
              <a:ea typeface="+mn-ea"/>
            </a:endParaRPr>
          </a:p>
        </p:txBody>
      </p:sp>
      <p:sp>
        <p:nvSpPr>
          <p:cNvPr id="5" name="矩形 4"/>
          <p:cNvSpPr/>
          <p:nvPr/>
        </p:nvSpPr>
        <p:spPr bwMode="auto">
          <a:xfrm>
            <a:off x="1836481" y="1769461"/>
            <a:ext cx="5826868" cy="2019953"/>
          </a:xfrm>
          <a:prstGeom prst="rect">
            <a:avLst/>
          </a:prstGeom>
          <a:solidFill>
            <a:schemeClr val="bg1">
              <a:lumMod val="95000"/>
            </a:schemeClr>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latin typeface="+mn-ea"/>
              <a:ea typeface="+mn-ea"/>
            </a:endParaRPr>
          </a:p>
        </p:txBody>
      </p:sp>
      <p:sp>
        <p:nvSpPr>
          <p:cNvPr id="6" name="矩形 5"/>
          <p:cNvSpPr/>
          <p:nvPr/>
        </p:nvSpPr>
        <p:spPr bwMode="auto">
          <a:xfrm>
            <a:off x="7754821" y="1769461"/>
            <a:ext cx="1293219" cy="4303378"/>
          </a:xfrm>
          <a:prstGeom prst="rect">
            <a:avLst/>
          </a:prstGeom>
          <a:solidFill>
            <a:schemeClr val="bg1">
              <a:lumMod val="95000"/>
            </a:schemeClr>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latin typeface="+mn-ea"/>
              <a:ea typeface="+mn-ea"/>
            </a:endParaRPr>
          </a:p>
        </p:txBody>
      </p:sp>
      <p:sp>
        <p:nvSpPr>
          <p:cNvPr id="7" name="矩形 6"/>
          <p:cNvSpPr/>
          <p:nvPr/>
        </p:nvSpPr>
        <p:spPr bwMode="auto">
          <a:xfrm>
            <a:off x="1861434" y="4052886"/>
            <a:ext cx="3348305" cy="2019953"/>
          </a:xfrm>
          <a:prstGeom prst="rect">
            <a:avLst/>
          </a:prstGeom>
          <a:solidFill>
            <a:schemeClr val="bg1">
              <a:lumMod val="95000"/>
            </a:schemeClr>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latin typeface="+mn-ea"/>
              <a:ea typeface="+mn-ea"/>
            </a:endParaRPr>
          </a:p>
        </p:txBody>
      </p:sp>
      <p:sp>
        <p:nvSpPr>
          <p:cNvPr id="8" name="圆角矩形 7"/>
          <p:cNvSpPr/>
          <p:nvPr/>
        </p:nvSpPr>
        <p:spPr bwMode="auto">
          <a:xfrm>
            <a:off x="1990670" y="4238148"/>
            <a:ext cx="923279" cy="1373248"/>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cxnSp>
        <p:nvCxnSpPr>
          <p:cNvPr id="9" name="肘形连接符 21"/>
          <p:cNvCxnSpPr>
            <a:stCxn id="15" idx="3"/>
            <a:endCxn id="12" idx="1"/>
          </p:cNvCxnSpPr>
          <p:nvPr/>
        </p:nvCxnSpPr>
        <p:spPr bwMode="auto">
          <a:xfrm flipV="1">
            <a:off x="1645325" y="2772700"/>
            <a:ext cx="436161" cy="1148451"/>
          </a:xfrm>
          <a:prstGeom prst="straightConnector1">
            <a:avLst/>
          </a:prstGeom>
          <a:solidFill>
            <a:srgbClr val="FF9933"/>
          </a:solidFill>
          <a:ln w="9525" cap="flat" cmpd="sng" algn="ctr">
            <a:solidFill>
              <a:schemeClr val="tx1"/>
            </a:solidFill>
            <a:prstDash val="solid"/>
            <a:round/>
            <a:headEnd type="none" w="med" len="med"/>
            <a:tailEnd type="arrow"/>
          </a:ln>
          <a:effectLst/>
        </p:spPr>
      </p:cxnSp>
      <p:cxnSp>
        <p:nvCxnSpPr>
          <p:cNvPr id="10" name="肘形连接符 21"/>
          <p:cNvCxnSpPr>
            <a:stCxn id="15" idx="3"/>
            <a:endCxn id="8" idx="1"/>
          </p:cNvCxnSpPr>
          <p:nvPr/>
        </p:nvCxnSpPr>
        <p:spPr bwMode="auto">
          <a:xfrm>
            <a:off x="1645327" y="3921151"/>
            <a:ext cx="345343" cy="1003621"/>
          </a:xfrm>
          <a:prstGeom prst="straightConnector1">
            <a:avLst/>
          </a:prstGeom>
          <a:solidFill>
            <a:srgbClr val="FF9933"/>
          </a:solidFill>
          <a:ln w="9525" cap="flat" cmpd="sng" algn="ctr">
            <a:solidFill>
              <a:schemeClr val="tx1"/>
            </a:solidFill>
            <a:prstDash val="solid"/>
            <a:round/>
            <a:headEnd type="none" w="med" len="med"/>
            <a:tailEnd type="arrow"/>
          </a:ln>
          <a:effectLst/>
        </p:spPr>
      </p:cxnSp>
      <p:grpSp>
        <p:nvGrpSpPr>
          <p:cNvPr id="11" name="组合 66"/>
          <p:cNvGrpSpPr/>
          <p:nvPr/>
        </p:nvGrpSpPr>
        <p:grpSpPr>
          <a:xfrm>
            <a:off x="2081486" y="2070108"/>
            <a:ext cx="860866" cy="1405184"/>
            <a:chOff x="1957710" y="843558"/>
            <a:chExt cx="1127331" cy="936104"/>
          </a:xfrm>
        </p:grpSpPr>
        <p:sp>
          <p:nvSpPr>
            <p:cNvPr id="12" name="圆角矩形 11"/>
            <p:cNvSpPr/>
            <p:nvPr/>
          </p:nvSpPr>
          <p:spPr bwMode="auto">
            <a:xfrm>
              <a:off x="1957710" y="843558"/>
              <a:ext cx="1102122" cy="936104"/>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dirty="0" smtClean="0">
                <a:solidFill>
                  <a:schemeClr val="tx1"/>
                </a:solidFill>
                <a:latin typeface="+mn-ea"/>
                <a:ea typeface="+mn-ea"/>
              </a:endParaRPr>
            </a:p>
          </p:txBody>
        </p:sp>
        <p:sp>
          <p:nvSpPr>
            <p:cNvPr id="13" name="TextBox 18"/>
            <p:cNvSpPr txBox="1"/>
            <p:nvPr/>
          </p:nvSpPr>
          <p:spPr>
            <a:xfrm>
              <a:off x="1978406" y="1097643"/>
              <a:ext cx="1106635" cy="492082"/>
            </a:xfrm>
            <a:prstGeom prst="rect">
              <a:avLst/>
            </a:prstGeom>
            <a:noFill/>
          </p:spPr>
          <p:txBody>
            <a:bodyPr wrap="square" rtlCol="0">
              <a:spAutoFit/>
            </a:bodyPr>
            <a:lstStyle/>
            <a:p>
              <a:pPr>
                <a:buNone/>
              </a:pPr>
              <a:r>
                <a:rPr lang="en-US" altLang="zh-CN" sz="1400" dirty="0" smtClean="0">
                  <a:latin typeface="+mn-ea"/>
                  <a:ea typeface="+mn-ea"/>
                </a:rPr>
                <a:t>Stream</a:t>
              </a:r>
            </a:p>
            <a:p>
              <a:pPr>
                <a:buNone/>
              </a:pPr>
              <a:r>
                <a:rPr lang="zh-CN" altLang="en-US" sz="1400" dirty="0" smtClean="0">
                  <a:latin typeface="+mn-ea"/>
                  <a:ea typeface="+mn-ea"/>
                </a:rPr>
                <a:t>实时流计算</a:t>
              </a:r>
              <a:endParaRPr lang="en-US" altLang="zh-CN" sz="1400" dirty="0" smtClean="0">
                <a:latin typeface="+mn-ea"/>
                <a:ea typeface="+mn-ea"/>
              </a:endParaRPr>
            </a:p>
          </p:txBody>
        </p:sp>
      </p:grpSp>
      <p:grpSp>
        <p:nvGrpSpPr>
          <p:cNvPr id="14" name="组合 280"/>
          <p:cNvGrpSpPr/>
          <p:nvPr/>
        </p:nvGrpSpPr>
        <p:grpSpPr>
          <a:xfrm>
            <a:off x="999071" y="2911174"/>
            <a:ext cx="714724" cy="2019953"/>
            <a:chOff x="1297567" y="1419622"/>
            <a:chExt cx="630197" cy="1656184"/>
          </a:xfrm>
        </p:grpSpPr>
        <p:sp>
          <p:nvSpPr>
            <p:cNvPr id="15" name="圆角矩形 14"/>
            <p:cNvSpPr/>
            <p:nvPr/>
          </p:nvSpPr>
          <p:spPr bwMode="auto">
            <a:xfrm>
              <a:off x="1297567" y="1419622"/>
              <a:ext cx="569826" cy="1656184"/>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6" name="TextBox 26"/>
            <p:cNvSpPr txBox="1"/>
            <p:nvPr/>
          </p:nvSpPr>
          <p:spPr>
            <a:xfrm>
              <a:off x="1322373" y="1995686"/>
              <a:ext cx="605391" cy="428994"/>
            </a:xfrm>
            <a:prstGeom prst="rect">
              <a:avLst/>
            </a:prstGeom>
            <a:noFill/>
          </p:spPr>
          <p:txBody>
            <a:bodyPr wrap="square" rtlCol="0">
              <a:spAutoFit/>
            </a:bodyPr>
            <a:lstStyle/>
            <a:p>
              <a:pPr>
                <a:buNone/>
              </a:pPr>
              <a:r>
                <a:rPr lang="zh-CN" altLang="en-US" sz="1400" dirty="0" smtClean="0">
                  <a:latin typeface="+mn-ea"/>
                  <a:ea typeface="+mn-ea"/>
                </a:rPr>
                <a:t>数据获取</a:t>
              </a:r>
              <a:endParaRPr lang="zh-CN" altLang="en-US" sz="1400" dirty="0">
                <a:latin typeface="+mn-ea"/>
                <a:ea typeface="+mn-ea"/>
              </a:endParaRPr>
            </a:p>
          </p:txBody>
        </p:sp>
      </p:grpSp>
      <p:cxnSp>
        <p:nvCxnSpPr>
          <p:cNvPr id="17" name="肘形连接符 21"/>
          <p:cNvCxnSpPr>
            <a:stCxn id="8" idx="3"/>
          </p:cNvCxnSpPr>
          <p:nvPr/>
        </p:nvCxnSpPr>
        <p:spPr bwMode="auto">
          <a:xfrm>
            <a:off x="2913949" y="4924773"/>
            <a:ext cx="163331" cy="8973"/>
          </a:xfrm>
          <a:prstGeom prst="straightConnector1">
            <a:avLst/>
          </a:prstGeom>
          <a:solidFill>
            <a:srgbClr val="FF9933"/>
          </a:solidFill>
          <a:ln w="9525" cap="flat" cmpd="sng" algn="ctr">
            <a:solidFill>
              <a:schemeClr val="tx1"/>
            </a:solidFill>
            <a:prstDash val="solid"/>
            <a:round/>
            <a:headEnd type="none" w="med" len="med"/>
            <a:tailEnd type="arrow"/>
          </a:ln>
          <a:effectLst/>
        </p:spPr>
      </p:cxnSp>
      <p:grpSp>
        <p:nvGrpSpPr>
          <p:cNvPr id="18" name="组合 70"/>
          <p:cNvGrpSpPr/>
          <p:nvPr/>
        </p:nvGrpSpPr>
        <p:grpSpPr>
          <a:xfrm>
            <a:off x="3894439" y="4196020"/>
            <a:ext cx="1225624" cy="1437695"/>
            <a:chOff x="5868144" y="2545093"/>
            <a:chExt cx="1080679" cy="1178785"/>
          </a:xfrm>
        </p:grpSpPr>
        <p:sp>
          <p:nvSpPr>
            <p:cNvPr id="19" name="圆角矩形 18"/>
            <p:cNvSpPr/>
            <p:nvPr/>
          </p:nvSpPr>
          <p:spPr bwMode="auto">
            <a:xfrm>
              <a:off x="5868144" y="2571750"/>
              <a:ext cx="1008112" cy="1152128"/>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20" name="圆柱形 19"/>
            <p:cNvSpPr/>
            <p:nvPr/>
          </p:nvSpPr>
          <p:spPr bwMode="auto">
            <a:xfrm>
              <a:off x="6027577" y="3048231"/>
              <a:ext cx="698556" cy="536164"/>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47152" rIns="0" bIns="47152" numCol="1" rtlCol="0" anchor="ctr" anchorCtr="0" compatLnSpc="1">
              <a:prstTxWarp prst="textNoShape">
                <a:avLst/>
              </a:prstTxWarp>
            </a:bodyPr>
            <a:lstStyle/>
            <a:p>
              <a:pPr marL="0" marR="0" indent="0" algn="ctr" defTabSz="954088" rtl="0" eaLnBrk="1" fontAlgn="base" latinLnBrk="0" hangingPunct="1">
                <a:lnSpc>
                  <a:spcPct val="100000"/>
                </a:lnSpc>
                <a:spcBef>
                  <a:spcPct val="0"/>
                </a:spcBef>
                <a:spcAft>
                  <a:spcPct val="0"/>
                </a:spcAft>
                <a:buClrTx/>
                <a:buSzTx/>
                <a:buFontTx/>
                <a:buNone/>
                <a:tabLst/>
              </a:pPr>
              <a:r>
                <a:rPr lang="en-US" altLang="zh-CN" sz="1100" b="1" dirty="0" smtClean="0">
                  <a:latin typeface="+mn-ea"/>
                </a:rPr>
                <a:t>HDFS</a:t>
              </a:r>
              <a:endParaRPr kumimoji="0" lang="zh-CN" altLang="en-US" sz="1100" b="1" i="0" u="none" strike="noStrike" cap="none" normalizeH="0" baseline="0" dirty="0" smtClean="0">
                <a:ln>
                  <a:noFill/>
                </a:ln>
                <a:solidFill>
                  <a:schemeClr val="tx1"/>
                </a:solidFill>
                <a:effectLst/>
                <a:latin typeface="+mn-ea"/>
              </a:endParaRPr>
            </a:p>
          </p:txBody>
        </p:sp>
        <p:sp>
          <p:nvSpPr>
            <p:cNvPr id="21" name="TextBox 20"/>
            <p:cNvSpPr txBox="1"/>
            <p:nvPr/>
          </p:nvSpPr>
          <p:spPr>
            <a:xfrm>
              <a:off x="5876323" y="2545093"/>
              <a:ext cx="1072500" cy="252350"/>
            </a:xfrm>
            <a:prstGeom prst="rect">
              <a:avLst/>
            </a:prstGeom>
            <a:noFill/>
          </p:spPr>
          <p:txBody>
            <a:bodyPr wrap="square" rtlCol="0">
              <a:spAutoFit/>
            </a:bodyPr>
            <a:lstStyle/>
            <a:p>
              <a:pPr>
                <a:buNone/>
              </a:pPr>
              <a:r>
                <a:rPr lang="zh-CN" altLang="en-US" sz="1400" b="1" dirty="0" smtClean="0">
                  <a:latin typeface="+mn-ea"/>
                  <a:ea typeface="+mn-ea"/>
                </a:rPr>
                <a:t>详单存储</a:t>
              </a:r>
              <a:endParaRPr lang="zh-CN" altLang="en-US" sz="1400" b="1" dirty="0">
                <a:latin typeface="+mn-ea"/>
                <a:ea typeface="+mn-ea"/>
              </a:endParaRPr>
            </a:p>
          </p:txBody>
        </p:sp>
      </p:grpSp>
      <p:sp>
        <p:nvSpPr>
          <p:cNvPr id="22" name="圆柱形 21"/>
          <p:cNvSpPr/>
          <p:nvPr/>
        </p:nvSpPr>
        <p:spPr bwMode="auto">
          <a:xfrm>
            <a:off x="2097289" y="4804844"/>
            <a:ext cx="734994" cy="702593"/>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47152" rIns="0" bIns="47152" numCol="1" rtlCol="0" anchor="ctr" anchorCtr="0" compatLnSpc="1">
            <a:prstTxWarp prst="textNoShape">
              <a:avLst/>
            </a:prstTxWarp>
          </a:bodyPr>
          <a:lstStyle/>
          <a:p>
            <a:pPr marL="0" marR="0" indent="0" algn="ctr" defTabSz="954088" rtl="0" eaLnBrk="1" fontAlgn="base" latinLnBrk="0" hangingPunct="1">
              <a:lnSpc>
                <a:spcPct val="100000"/>
              </a:lnSpc>
              <a:spcBef>
                <a:spcPct val="0"/>
              </a:spcBef>
              <a:spcAft>
                <a:spcPct val="0"/>
              </a:spcAft>
              <a:buClrTx/>
              <a:buSzTx/>
              <a:buFontTx/>
              <a:buNone/>
              <a:tabLst/>
            </a:pPr>
            <a:r>
              <a:rPr lang="en-US" altLang="zh-CN" sz="1000" b="1" dirty="0" smtClean="0">
                <a:latin typeface="+mn-ea"/>
              </a:rPr>
              <a:t>Temp Store</a:t>
            </a:r>
            <a:endParaRPr kumimoji="0" lang="zh-CN" altLang="en-US" sz="1000" b="1" i="0" u="none" strike="noStrike" cap="none" normalizeH="0" baseline="0" dirty="0" smtClean="0">
              <a:ln>
                <a:noFill/>
              </a:ln>
              <a:solidFill>
                <a:schemeClr val="tx1"/>
              </a:solidFill>
              <a:effectLst/>
              <a:latin typeface="+mn-ea"/>
            </a:endParaRPr>
          </a:p>
        </p:txBody>
      </p:sp>
      <p:grpSp>
        <p:nvGrpSpPr>
          <p:cNvPr id="23" name="组合 142"/>
          <p:cNvGrpSpPr/>
          <p:nvPr/>
        </p:nvGrpSpPr>
        <p:grpSpPr>
          <a:xfrm>
            <a:off x="7826759" y="4755478"/>
            <a:ext cx="1156086" cy="790416"/>
            <a:chOff x="5004047" y="2571750"/>
            <a:chExt cx="1019366" cy="648072"/>
          </a:xfrm>
        </p:grpSpPr>
        <p:sp>
          <p:nvSpPr>
            <p:cNvPr id="24" name="圆角矩形 23"/>
            <p:cNvSpPr/>
            <p:nvPr/>
          </p:nvSpPr>
          <p:spPr bwMode="auto">
            <a:xfrm>
              <a:off x="5004048" y="2571750"/>
              <a:ext cx="1008112" cy="648072"/>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dirty="0" smtClean="0">
                <a:solidFill>
                  <a:schemeClr val="tx1"/>
                </a:solidFill>
                <a:latin typeface="+mn-ea"/>
                <a:ea typeface="+mn-ea"/>
              </a:endParaRPr>
            </a:p>
          </p:txBody>
        </p:sp>
        <p:sp>
          <p:nvSpPr>
            <p:cNvPr id="25" name="TextBox 125"/>
            <p:cNvSpPr txBox="1"/>
            <p:nvPr/>
          </p:nvSpPr>
          <p:spPr>
            <a:xfrm>
              <a:off x="5004047" y="2571750"/>
              <a:ext cx="1019366" cy="605640"/>
            </a:xfrm>
            <a:prstGeom prst="rect">
              <a:avLst/>
            </a:prstGeom>
            <a:noFill/>
          </p:spPr>
          <p:txBody>
            <a:bodyPr wrap="none" rtlCol="0">
              <a:spAutoFit/>
            </a:bodyPr>
            <a:lstStyle/>
            <a:p>
              <a:pPr>
                <a:buNone/>
              </a:pPr>
              <a:r>
                <a:rPr lang="en-US" altLang="zh-CN" sz="1400" dirty="0" smtClean="0">
                  <a:latin typeface="+mn-ea"/>
                  <a:ea typeface="+mn-ea"/>
                </a:rPr>
                <a:t>SQL</a:t>
              </a:r>
            </a:p>
            <a:p>
              <a:r>
                <a:rPr lang="zh-CN" altLang="en-US" sz="1400" dirty="0" smtClean="0">
                  <a:latin typeface="+mn-ea"/>
                  <a:ea typeface="+mn-ea"/>
                </a:rPr>
                <a:t>详单查询</a:t>
              </a:r>
              <a:endParaRPr lang="en-US" altLang="zh-CN" sz="1400" dirty="0" smtClean="0">
                <a:latin typeface="+mn-ea"/>
                <a:ea typeface="+mn-ea"/>
              </a:endParaRPr>
            </a:p>
            <a:p>
              <a:r>
                <a:rPr lang="en-US" altLang="zh-CN" sz="1400" dirty="0" smtClean="0">
                  <a:latin typeface="+mn-ea"/>
                  <a:ea typeface="+mn-ea"/>
                </a:rPr>
                <a:t>OLAP</a:t>
              </a:r>
              <a:r>
                <a:rPr lang="zh-CN" altLang="en-US" sz="1400" dirty="0" smtClean="0">
                  <a:latin typeface="+mn-ea"/>
                  <a:ea typeface="+mn-ea"/>
                </a:rPr>
                <a:t>查询</a:t>
              </a:r>
              <a:endParaRPr lang="en-US" altLang="zh-CN" sz="1400" dirty="0" smtClean="0">
                <a:latin typeface="+mn-ea"/>
                <a:ea typeface="+mn-ea"/>
              </a:endParaRPr>
            </a:p>
          </p:txBody>
        </p:sp>
      </p:grpSp>
      <p:sp>
        <p:nvSpPr>
          <p:cNvPr id="30" name="TextBox 288"/>
          <p:cNvSpPr txBox="1"/>
          <p:nvPr/>
        </p:nvSpPr>
        <p:spPr>
          <a:xfrm>
            <a:off x="1970532" y="4219843"/>
            <a:ext cx="1061659" cy="307777"/>
          </a:xfrm>
          <a:prstGeom prst="rect">
            <a:avLst/>
          </a:prstGeom>
          <a:noFill/>
        </p:spPr>
        <p:txBody>
          <a:bodyPr wrap="square" rtlCol="0">
            <a:spAutoFit/>
          </a:bodyPr>
          <a:lstStyle/>
          <a:p>
            <a:pPr>
              <a:buNone/>
            </a:pPr>
            <a:r>
              <a:rPr lang="zh-CN" altLang="en-US" sz="1400" dirty="0" smtClean="0">
                <a:latin typeface="+mn-ea"/>
                <a:ea typeface="+mn-ea"/>
              </a:rPr>
              <a:t>数据采集</a:t>
            </a:r>
            <a:endParaRPr lang="zh-CN" altLang="en-US" sz="1400" dirty="0">
              <a:latin typeface="+mn-ea"/>
              <a:ea typeface="+mn-ea"/>
            </a:endParaRPr>
          </a:p>
        </p:txBody>
      </p:sp>
      <p:cxnSp>
        <p:nvCxnSpPr>
          <p:cNvPr id="38" name="肘形连接符 21"/>
          <p:cNvCxnSpPr>
            <a:stCxn id="12" idx="3"/>
            <a:endCxn id="141" idx="1"/>
          </p:cNvCxnSpPr>
          <p:nvPr/>
        </p:nvCxnSpPr>
        <p:spPr bwMode="auto">
          <a:xfrm>
            <a:off x="2923100" y="2772700"/>
            <a:ext cx="656939" cy="5080"/>
          </a:xfrm>
          <a:prstGeom prst="straightConnector1">
            <a:avLst/>
          </a:prstGeom>
          <a:solidFill>
            <a:srgbClr val="FF9933"/>
          </a:solidFill>
          <a:ln w="9525" cap="flat" cmpd="sng" algn="ctr">
            <a:solidFill>
              <a:schemeClr val="tx1"/>
            </a:solidFill>
            <a:prstDash val="solid"/>
            <a:round/>
            <a:headEnd type="arrow" w="med" len="med"/>
            <a:tailEnd type="arrow"/>
          </a:ln>
          <a:effectLst/>
        </p:spPr>
      </p:cxnSp>
      <p:cxnSp>
        <p:nvCxnSpPr>
          <p:cNvPr id="40" name="肘形连接符 21"/>
          <p:cNvCxnSpPr>
            <a:endCxn id="19" idx="1"/>
          </p:cNvCxnSpPr>
          <p:nvPr/>
        </p:nvCxnSpPr>
        <p:spPr bwMode="auto">
          <a:xfrm flipV="1">
            <a:off x="3739752" y="4931127"/>
            <a:ext cx="154690" cy="2620"/>
          </a:xfrm>
          <a:prstGeom prst="straightConnector1">
            <a:avLst/>
          </a:prstGeom>
          <a:solidFill>
            <a:srgbClr val="FF9933"/>
          </a:solidFill>
          <a:ln w="9525" cap="flat" cmpd="sng" algn="ctr">
            <a:solidFill>
              <a:schemeClr val="tx1"/>
            </a:solidFill>
            <a:prstDash val="solid"/>
            <a:round/>
            <a:headEnd type="none" w="med" len="med"/>
            <a:tailEnd type="arrow"/>
          </a:ln>
          <a:effectLst/>
        </p:spPr>
      </p:cxnSp>
      <p:grpSp>
        <p:nvGrpSpPr>
          <p:cNvPr id="51" name="组合 282"/>
          <p:cNvGrpSpPr/>
          <p:nvPr/>
        </p:nvGrpSpPr>
        <p:grpSpPr>
          <a:xfrm>
            <a:off x="7827340" y="3438110"/>
            <a:ext cx="1143324" cy="968211"/>
            <a:chOff x="4117950" y="3579862"/>
            <a:chExt cx="1152128" cy="555695"/>
          </a:xfrm>
        </p:grpSpPr>
        <p:sp>
          <p:nvSpPr>
            <p:cNvPr id="53" name="圆角矩形 52"/>
            <p:cNvSpPr/>
            <p:nvPr/>
          </p:nvSpPr>
          <p:spPr bwMode="auto">
            <a:xfrm>
              <a:off x="4117950" y="3579862"/>
              <a:ext cx="1152128" cy="555695"/>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54" name="TextBox 126"/>
            <p:cNvSpPr txBox="1"/>
            <p:nvPr/>
          </p:nvSpPr>
          <p:spPr>
            <a:xfrm>
              <a:off x="4211960" y="3579862"/>
              <a:ext cx="367004" cy="172355"/>
            </a:xfrm>
            <a:prstGeom prst="rect">
              <a:avLst/>
            </a:prstGeom>
            <a:noFill/>
          </p:spPr>
          <p:txBody>
            <a:bodyPr wrap="none" rtlCol="0">
              <a:spAutoFit/>
            </a:bodyPr>
            <a:lstStyle/>
            <a:p>
              <a:endParaRPr lang="zh-CN" altLang="en-US" sz="1000" dirty="0">
                <a:latin typeface="+mn-ea"/>
                <a:ea typeface="+mn-ea"/>
              </a:endParaRPr>
            </a:p>
          </p:txBody>
        </p:sp>
      </p:grpSp>
      <p:sp>
        <p:nvSpPr>
          <p:cNvPr id="52" name="TextBox 106"/>
          <p:cNvSpPr txBox="1"/>
          <p:nvPr/>
        </p:nvSpPr>
        <p:spPr>
          <a:xfrm>
            <a:off x="7827340" y="3390662"/>
            <a:ext cx="1143324" cy="1169551"/>
          </a:xfrm>
          <a:prstGeom prst="rect">
            <a:avLst/>
          </a:prstGeom>
          <a:noFill/>
        </p:spPr>
        <p:txBody>
          <a:bodyPr wrap="square" rtlCol="0">
            <a:spAutoFit/>
          </a:bodyPr>
          <a:lstStyle/>
          <a:p>
            <a:pPr>
              <a:buNone/>
            </a:pPr>
            <a:r>
              <a:rPr lang="zh-CN" altLang="en-US" sz="1400" dirty="0" smtClean="0">
                <a:latin typeface="+mn-ea"/>
                <a:ea typeface="+mn-ea"/>
              </a:rPr>
              <a:t>深度分析</a:t>
            </a:r>
            <a:endParaRPr lang="en-US" altLang="zh-CN" sz="1400" dirty="0" smtClean="0">
              <a:latin typeface="+mn-ea"/>
              <a:ea typeface="+mn-ea"/>
            </a:endParaRPr>
          </a:p>
          <a:p>
            <a:r>
              <a:rPr lang="en-US" altLang="zh-CN" sz="1400" dirty="0" smtClean="0">
                <a:latin typeface="+mn-ea"/>
                <a:ea typeface="+mn-ea"/>
              </a:rPr>
              <a:t>ML</a:t>
            </a:r>
          </a:p>
          <a:p>
            <a:r>
              <a:rPr lang="en-US" altLang="zh-CN" sz="1400" b="1" dirty="0" smtClean="0">
                <a:latin typeface="+mn-ea"/>
                <a:ea typeface="+mn-ea"/>
              </a:rPr>
              <a:t>Graph</a:t>
            </a:r>
          </a:p>
          <a:p>
            <a:r>
              <a:rPr lang="en-US" altLang="zh-CN" sz="1400" b="1" dirty="0" smtClean="0">
                <a:latin typeface="+mn-ea"/>
                <a:ea typeface="+mn-ea"/>
              </a:rPr>
              <a:t>PyData</a:t>
            </a:r>
          </a:p>
          <a:p>
            <a:r>
              <a:rPr lang="en-US" altLang="zh-CN" sz="1400" b="1" dirty="0" smtClean="0">
                <a:latin typeface="+mn-ea"/>
                <a:ea typeface="+mn-ea"/>
              </a:rPr>
              <a:t>R</a:t>
            </a:r>
          </a:p>
        </p:txBody>
      </p:sp>
      <p:sp>
        <p:nvSpPr>
          <p:cNvPr id="90" name="矩形 89"/>
          <p:cNvSpPr/>
          <p:nvPr/>
        </p:nvSpPr>
        <p:spPr bwMode="auto">
          <a:xfrm>
            <a:off x="5373072" y="4052886"/>
            <a:ext cx="2286647" cy="2019953"/>
          </a:xfrm>
          <a:prstGeom prst="rect">
            <a:avLst/>
          </a:prstGeom>
          <a:solidFill>
            <a:schemeClr val="bg1">
              <a:lumMod val="95000"/>
            </a:schemeClr>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latin typeface="+mn-ea"/>
              <a:ea typeface="+mn-ea"/>
            </a:endParaRPr>
          </a:p>
        </p:txBody>
      </p:sp>
      <p:grpSp>
        <p:nvGrpSpPr>
          <p:cNvPr id="91" name="组合 79"/>
          <p:cNvGrpSpPr/>
          <p:nvPr/>
        </p:nvGrpSpPr>
        <p:grpSpPr>
          <a:xfrm>
            <a:off x="6271398" y="4052886"/>
            <a:ext cx="1224990" cy="790416"/>
            <a:chOff x="5868144" y="2571750"/>
            <a:chExt cx="1080120" cy="1036915"/>
          </a:xfrm>
        </p:grpSpPr>
        <p:sp>
          <p:nvSpPr>
            <p:cNvPr id="92" name="圆角矩形 91"/>
            <p:cNvSpPr/>
            <p:nvPr/>
          </p:nvSpPr>
          <p:spPr bwMode="auto">
            <a:xfrm>
              <a:off x="5868144" y="2571750"/>
              <a:ext cx="1080120" cy="1036915"/>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93" name="圆柱形 92"/>
            <p:cNvSpPr/>
            <p:nvPr/>
          </p:nvSpPr>
          <p:spPr bwMode="auto">
            <a:xfrm>
              <a:off x="6012160" y="2960593"/>
              <a:ext cx="864096" cy="532859"/>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47152" rIns="0" bIns="47152" numCol="1" rtlCol="0" anchor="ctr" anchorCtr="0" compatLnSpc="1">
              <a:prstTxWarp prst="textNoShape">
                <a:avLst/>
              </a:prstTxWarp>
            </a:bodyPr>
            <a:lstStyle/>
            <a:p>
              <a:pPr marL="0" marR="0" indent="0" algn="ctr" defTabSz="954088" rtl="0" eaLnBrk="1" fontAlgn="base" latinLnBrk="0" hangingPunct="1">
                <a:lnSpc>
                  <a:spcPct val="100000"/>
                </a:lnSpc>
                <a:spcBef>
                  <a:spcPct val="0"/>
                </a:spcBef>
                <a:spcAft>
                  <a:spcPct val="0"/>
                </a:spcAft>
                <a:buClrTx/>
                <a:buSzTx/>
                <a:buFontTx/>
                <a:buNone/>
                <a:tabLst/>
              </a:pPr>
              <a:r>
                <a:rPr lang="zh-CN" altLang="en-US" sz="1000" b="1" dirty="0" smtClean="0">
                  <a:solidFill>
                    <a:schemeClr val="tx1"/>
                  </a:solidFill>
                  <a:latin typeface="+mn-ea"/>
                </a:rPr>
                <a:t>用户画像</a:t>
              </a:r>
              <a:endParaRPr kumimoji="0" lang="zh-CN" altLang="en-US" sz="1000" b="1" i="0" u="none" strike="noStrike" cap="none" normalizeH="0" baseline="0" dirty="0" smtClean="0">
                <a:ln>
                  <a:noFill/>
                </a:ln>
                <a:solidFill>
                  <a:schemeClr val="tx1"/>
                </a:solidFill>
                <a:effectLst/>
                <a:latin typeface="+mn-ea"/>
              </a:endParaRPr>
            </a:p>
          </p:txBody>
        </p:sp>
        <p:sp>
          <p:nvSpPr>
            <p:cNvPr id="94" name="TextBox 121"/>
            <p:cNvSpPr txBox="1"/>
            <p:nvPr/>
          </p:nvSpPr>
          <p:spPr>
            <a:xfrm>
              <a:off x="5868144" y="2571750"/>
              <a:ext cx="479435" cy="403760"/>
            </a:xfrm>
            <a:prstGeom prst="rect">
              <a:avLst/>
            </a:prstGeom>
            <a:noFill/>
          </p:spPr>
          <p:txBody>
            <a:bodyPr wrap="none" rtlCol="0">
              <a:spAutoFit/>
            </a:bodyPr>
            <a:lstStyle/>
            <a:p>
              <a:pPr>
                <a:buNone/>
              </a:pPr>
              <a:r>
                <a:rPr lang="zh-CN" altLang="en-US" sz="1400" b="1" dirty="0" smtClean="0">
                  <a:latin typeface="+mn-ea"/>
                  <a:ea typeface="+mn-ea"/>
                </a:rPr>
                <a:t>画像</a:t>
              </a:r>
              <a:endParaRPr lang="zh-CN" altLang="en-US" sz="1400" b="1" dirty="0">
                <a:latin typeface="+mn-ea"/>
                <a:ea typeface="+mn-ea"/>
              </a:endParaRPr>
            </a:p>
          </p:txBody>
        </p:sp>
      </p:grpSp>
      <p:grpSp>
        <p:nvGrpSpPr>
          <p:cNvPr id="95" name="组合 132"/>
          <p:cNvGrpSpPr/>
          <p:nvPr/>
        </p:nvGrpSpPr>
        <p:grpSpPr>
          <a:xfrm>
            <a:off x="5400503" y="4228534"/>
            <a:ext cx="734993" cy="1391836"/>
            <a:chOff x="2435949" y="2715766"/>
            <a:chExt cx="648072" cy="1141183"/>
          </a:xfrm>
        </p:grpSpPr>
        <p:sp>
          <p:nvSpPr>
            <p:cNvPr id="96" name="圆角矩形 95"/>
            <p:cNvSpPr/>
            <p:nvPr/>
          </p:nvSpPr>
          <p:spPr bwMode="auto">
            <a:xfrm>
              <a:off x="2483768" y="2731006"/>
              <a:ext cx="576064" cy="1125943"/>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97" name="TextBox 134"/>
            <p:cNvSpPr txBox="1"/>
            <p:nvPr/>
          </p:nvSpPr>
          <p:spPr>
            <a:xfrm>
              <a:off x="2435949" y="2715766"/>
              <a:ext cx="648072" cy="428994"/>
            </a:xfrm>
            <a:prstGeom prst="rect">
              <a:avLst/>
            </a:prstGeom>
            <a:noFill/>
          </p:spPr>
          <p:txBody>
            <a:bodyPr wrap="square" rtlCol="0">
              <a:spAutoFit/>
            </a:bodyPr>
            <a:lstStyle/>
            <a:p>
              <a:pPr>
                <a:buNone/>
              </a:pPr>
              <a:r>
                <a:rPr lang="zh-CN" altLang="en-US" sz="1400" dirty="0" smtClean="0">
                  <a:latin typeface="+mn-ea"/>
                  <a:ea typeface="+mn-ea"/>
                </a:rPr>
                <a:t>业务模型生成</a:t>
              </a:r>
              <a:endParaRPr lang="en-US" altLang="zh-CN" sz="1400" b="1" dirty="0" smtClean="0">
                <a:latin typeface="+mn-ea"/>
                <a:ea typeface="+mn-ea"/>
              </a:endParaRPr>
            </a:p>
          </p:txBody>
        </p:sp>
      </p:grpSp>
      <p:cxnSp>
        <p:nvCxnSpPr>
          <p:cNvPr id="98" name="肘形连接符 21"/>
          <p:cNvCxnSpPr>
            <a:stCxn id="19" idx="3"/>
            <a:endCxn id="96" idx="1"/>
          </p:cNvCxnSpPr>
          <p:nvPr/>
        </p:nvCxnSpPr>
        <p:spPr bwMode="auto">
          <a:xfrm>
            <a:off x="5037766" y="4931127"/>
            <a:ext cx="416972" cy="2620"/>
          </a:xfrm>
          <a:prstGeom prst="straightConnector1">
            <a:avLst/>
          </a:prstGeom>
          <a:solidFill>
            <a:srgbClr val="FF9933"/>
          </a:solidFill>
          <a:ln w="9525" cap="flat" cmpd="sng" algn="ctr">
            <a:solidFill>
              <a:schemeClr val="tx1"/>
            </a:solidFill>
            <a:prstDash val="solid"/>
            <a:round/>
            <a:headEnd type="none" w="med" len="med"/>
            <a:tailEnd type="arrow"/>
          </a:ln>
          <a:effectLst/>
        </p:spPr>
      </p:cxnSp>
      <p:cxnSp>
        <p:nvCxnSpPr>
          <p:cNvPr id="100" name="肘形连接符 21"/>
          <p:cNvCxnSpPr>
            <a:stCxn id="96" idx="3"/>
            <a:endCxn id="92" idx="1"/>
          </p:cNvCxnSpPr>
          <p:nvPr/>
        </p:nvCxnSpPr>
        <p:spPr bwMode="auto">
          <a:xfrm flipV="1">
            <a:off x="6108064" y="4448094"/>
            <a:ext cx="163331" cy="485651"/>
          </a:xfrm>
          <a:prstGeom prst="straightConnector1">
            <a:avLst/>
          </a:prstGeom>
          <a:solidFill>
            <a:srgbClr val="FF9933"/>
          </a:solidFill>
          <a:ln w="9525" cap="flat" cmpd="sng" algn="ctr">
            <a:solidFill>
              <a:schemeClr val="tx1"/>
            </a:solidFill>
            <a:prstDash val="solid"/>
            <a:round/>
            <a:headEnd type="none" w="med" len="med"/>
            <a:tailEnd type="arrow"/>
          </a:ln>
          <a:effectLst/>
        </p:spPr>
      </p:cxnSp>
      <p:grpSp>
        <p:nvGrpSpPr>
          <p:cNvPr id="101" name="组合 79"/>
          <p:cNvGrpSpPr/>
          <p:nvPr/>
        </p:nvGrpSpPr>
        <p:grpSpPr>
          <a:xfrm>
            <a:off x="6271400" y="4931127"/>
            <a:ext cx="1224990" cy="790416"/>
            <a:chOff x="5868144" y="2571750"/>
            <a:chExt cx="1080120" cy="1036915"/>
          </a:xfrm>
        </p:grpSpPr>
        <p:sp>
          <p:nvSpPr>
            <p:cNvPr id="102" name="圆角矩形 101"/>
            <p:cNvSpPr/>
            <p:nvPr/>
          </p:nvSpPr>
          <p:spPr bwMode="auto">
            <a:xfrm>
              <a:off x="5868144" y="2571750"/>
              <a:ext cx="1080120" cy="1036915"/>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03" name="圆柱形 102"/>
            <p:cNvSpPr/>
            <p:nvPr/>
          </p:nvSpPr>
          <p:spPr bwMode="auto">
            <a:xfrm>
              <a:off x="6012160" y="2960593"/>
              <a:ext cx="864096" cy="532859"/>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47152" rIns="0" bIns="47152" numCol="1" rtlCol="0" anchor="ctr" anchorCtr="0" compatLnSpc="1">
              <a:prstTxWarp prst="textNoShape">
                <a:avLst/>
              </a:prstTxWarp>
            </a:bodyPr>
            <a:lstStyle/>
            <a:p>
              <a:pPr marL="0" marR="0" indent="0" algn="ctr" defTabSz="954088"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mn-ea"/>
                </a:rPr>
                <a:t>业务模型</a:t>
              </a:r>
            </a:p>
          </p:txBody>
        </p:sp>
        <p:sp>
          <p:nvSpPr>
            <p:cNvPr id="104" name="TextBox 158"/>
            <p:cNvSpPr txBox="1"/>
            <p:nvPr/>
          </p:nvSpPr>
          <p:spPr>
            <a:xfrm>
              <a:off x="5868144" y="2571750"/>
              <a:ext cx="584029" cy="403760"/>
            </a:xfrm>
            <a:prstGeom prst="rect">
              <a:avLst/>
            </a:prstGeom>
            <a:noFill/>
          </p:spPr>
          <p:txBody>
            <a:bodyPr wrap="none" rtlCol="0">
              <a:spAutoFit/>
            </a:bodyPr>
            <a:lstStyle/>
            <a:p>
              <a:pPr>
                <a:buNone/>
              </a:pPr>
              <a:r>
                <a:rPr lang="en-US" altLang="zh-CN" sz="1400" b="1" dirty="0" smtClean="0">
                  <a:latin typeface="+mn-ea"/>
                  <a:ea typeface="+mn-ea"/>
                </a:rPr>
                <a:t>OLAP</a:t>
              </a:r>
              <a:endParaRPr lang="zh-CN" altLang="en-US" sz="1400" b="1" dirty="0">
                <a:latin typeface="+mn-ea"/>
                <a:ea typeface="+mn-ea"/>
              </a:endParaRPr>
            </a:p>
          </p:txBody>
        </p:sp>
      </p:grpSp>
      <p:cxnSp>
        <p:nvCxnSpPr>
          <p:cNvPr id="105" name="肘形连接符 21"/>
          <p:cNvCxnSpPr>
            <a:stCxn id="96" idx="3"/>
            <a:endCxn id="102" idx="1"/>
          </p:cNvCxnSpPr>
          <p:nvPr/>
        </p:nvCxnSpPr>
        <p:spPr bwMode="auto">
          <a:xfrm>
            <a:off x="6108064" y="4933746"/>
            <a:ext cx="163331" cy="392588"/>
          </a:xfrm>
          <a:prstGeom prst="straightConnector1">
            <a:avLst/>
          </a:prstGeom>
          <a:solidFill>
            <a:srgbClr val="FF9933"/>
          </a:solidFill>
          <a:ln w="9525" cap="flat" cmpd="sng" algn="ctr">
            <a:solidFill>
              <a:schemeClr val="tx1"/>
            </a:solidFill>
            <a:prstDash val="solid"/>
            <a:round/>
            <a:headEnd type="none" w="med" len="med"/>
            <a:tailEnd type="arrow"/>
          </a:ln>
          <a:effectLst/>
        </p:spPr>
      </p:cxnSp>
      <p:sp>
        <p:nvSpPr>
          <p:cNvPr id="107" name="矩形 106"/>
          <p:cNvSpPr/>
          <p:nvPr/>
        </p:nvSpPr>
        <p:spPr bwMode="auto">
          <a:xfrm>
            <a:off x="5422236" y="1857285"/>
            <a:ext cx="1774214" cy="1844305"/>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latin typeface="+mn-ea"/>
              <a:ea typeface="+mn-ea"/>
            </a:endParaRPr>
          </a:p>
        </p:txBody>
      </p:sp>
      <p:grpSp>
        <p:nvGrpSpPr>
          <p:cNvPr id="108" name="组合 79"/>
          <p:cNvGrpSpPr/>
          <p:nvPr/>
        </p:nvGrpSpPr>
        <p:grpSpPr>
          <a:xfrm>
            <a:off x="5608995" y="1945109"/>
            <a:ext cx="1411749" cy="790416"/>
            <a:chOff x="5868144" y="2571750"/>
            <a:chExt cx="1080120" cy="1036915"/>
          </a:xfrm>
        </p:grpSpPr>
        <p:sp>
          <p:nvSpPr>
            <p:cNvPr id="109" name="圆角矩形 108"/>
            <p:cNvSpPr/>
            <p:nvPr/>
          </p:nvSpPr>
          <p:spPr bwMode="auto">
            <a:xfrm>
              <a:off x="5868144" y="2571750"/>
              <a:ext cx="1080120" cy="1036915"/>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10" name="圆柱形 109"/>
            <p:cNvSpPr/>
            <p:nvPr/>
          </p:nvSpPr>
          <p:spPr bwMode="auto">
            <a:xfrm>
              <a:off x="6012160" y="2960593"/>
              <a:ext cx="864096" cy="532859"/>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47152" rIns="0" bIns="47152" numCol="1" rtlCol="0" anchor="ctr" anchorCtr="0" compatLnSpc="1">
              <a:prstTxWarp prst="textNoShape">
                <a:avLst/>
              </a:prstTxWarp>
            </a:bodyPr>
            <a:lstStyle/>
            <a:p>
              <a:pPr marL="0" marR="0" indent="0" algn="ctr" defTabSz="954088" rtl="0" eaLnBrk="1" fontAlgn="base" latinLnBrk="0" hangingPunct="1">
                <a:lnSpc>
                  <a:spcPct val="100000"/>
                </a:lnSpc>
                <a:spcBef>
                  <a:spcPct val="0"/>
                </a:spcBef>
                <a:spcAft>
                  <a:spcPct val="0"/>
                </a:spcAft>
                <a:buClrTx/>
                <a:buSzTx/>
                <a:buFontTx/>
                <a:buNone/>
                <a:tabLst/>
              </a:pPr>
              <a:r>
                <a:rPr lang="zh-CN" altLang="en-US" sz="1000" b="1" dirty="0" smtClean="0">
                  <a:solidFill>
                    <a:schemeClr val="tx1"/>
                  </a:solidFill>
                  <a:latin typeface="+mn-ea"/>
                </a:rPr>
                <a:t>实时用户画像</a:t>
              </a:r>
              <a:endParaRPr kumimoji="0" lang="zh-CN" altLang="en-US" sz="1000" b="1" i="0" u="none" strike="noStrike" cap="none" normalizeH="0" baseline="0" dirty="0" smtClean="0">
                <a:ln>
                  <a:noFill/>
                </a:ln>
                <a:solidFill>
                  <a:schemeClr val="tx1"/>
                </a:solidFill>
                <a:effectLst/>
                <a:latin typeface="+mn-ea"/>
              </a:endParaRPr>
            </a:p>
          </p:txBody>
        </p:sp>
        <p:sp>
          <p:nvSpPr>
            <p:cNvPr id="111" name="TextBox 177"/>
            <p:cNvSpPr txBox="1"/>
            <p:nvPr/>
          </p:nvSpPr>
          <p:spPr>
            <a:xfrm>
              <a:off x="5868144" y="2571750"/>
              <a:ext cx="416011" cy="403760"/>
            </a:xfrm>
            <a:prstGeom prst="rect">
              <a:avLst/>
            </a:prstGeom>
            <a:noFill/>
          </p:spPr>
          <p:txBody>
            <a:bodyPr wrap="none" rtlCol="0">
              <a:spAutoFit/>
            </a:bodyPr>
            <a:lstStyle/>
            <a:p>
              <a:pPr>
                <a:buNone/>
              </a:pPr>
              <a:r>
                <a:rPr lang="zh-CN" altLang="en-US" sz="1400" dirty="0">
                  <a:latin typeface="+mn-ea"/>
                  <a:ea typeface="+mn-ea"/>
                </a:rPr>
                <a:t>画像</a:t>
              </a:r>
              <a:endParaRPr lang="zh-CN" altLang="en-US" sz="1400" b="1" dirty="0">
                <a:latin typeface="+mn-ea"/>
                <a:ea typeface="+mn-ea"/>
              </a:endParaRPr>
            </a:p>
          </p:txBody>
        </p:sp>
      </p:grpSp>
      <p:grpSp>
        <p:nvGrpSpPr>
          <p:cNvPr id="112" name="组合 79"/>
          <p:cNvGrpSpPr/>
          <p:nvPr/>
        </p:nvGrpSpPr>
        <p:grpSpPr>
          <a:xfrm>
            <a:off x="5608995" y="2823349"/>
            <a:ext cx="1411749" cy="790416"/>
            <a:chOff x="5868144" y="2571750"/>
            <a:chExt cx="1080120" cy="1036915"/>
          </a:xfrm>
        </p:grpSpPr>
        <p:sp>
          <p:nvSpPr>
            <p:cNvPr id="113" name="圆角矩形 112"/>
            <p:cNvSpPr/>
            <p:nvPr/>
          </p:nvSpPr>
          <p:spPr bwMode="auto">
            <a:xfrm>
              <a:off x="5868144" y="2571750"/>
              <a:ext cx="1080120" cy="1036915"/>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14" name="圆柱形 113"/>
            <p:cNvSpPr/>
            <p:nvPr/>
          </p:nvSpPr>
          <p:spPr bwMode="auto">
            <a:xfrm>
              <a:off x="6012160" y="2960593"/>
              <a:ext cx="864096" cy="532859"/>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47152" rIns="0" bIns="47152" numCol="1" rtlCol="0" anchor="ctr" anchorCtr="0" compatLnSpc="1">
              <a:prstTxWarp prst="textNoShape">
                <a:avLst/>
              </a:prstTxWarp>
            </a:bodyPr>
            <a:lstStyle/>
            <a:p>
              <a:pPr marL="0" marR="0" indent="0" algn="ctr" defTabSz="954088"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mn-ea"/>
                </a:rPr>
                <a:t>实时业务模型</a:t>
              </a:r>
            </a:p>
          </p:txBody>
        </p:sp>
        <p:sp>
          <p:nvSpPr>
            <p:cNvPr id="115" name="TextBox 181"/>
            <p:cNvSpPr txBox="1"/>
            <p:nvPr/>
          </p:nvSpPr>
          <p:spPr>
            <a:xfrm>
              <a:off x="5868144" y="2571750"/>
              <a:ext cx="965459" cy="403760"/>
            </a:xfrm>
            <a:prstGeom prst="rect">
              <a:avLst/>
            </a:prstGeom>
            <a:noFill/>
          </p:spPr>
          <p:txBody>
            <a:bodyPr wrap="none" rtlCol="0">
              <a:spAutoFit/>
            </a:bodyPr>
            <a:lstStyle/>
            <a:p>
              <a:pPr>
                <a:buNone/>
              </a:pPr>
              <a:r>
                <a:rPr lang="zh-CN" altLang="en-US" sz="1400" b="1" dirty="0" smtClean="0">
                  <a:latin typeface="+mn-ea"/>
                  <a:ea typeface="+mn-ea"/>
                </a:rPr>
                <a:t>实时业务</a:t>
              </a:r>
              <a:r>
                <a:rPr lang="zh-CN" altLang="en-US" sz="1400" dirty="0">
                  <a:latin typeface="+mn-ea"/>
                  <a:ea typeface="+mn-ea"/>
                </a:rPr>
                <a:t>触发</a:t>
              </a:r>
              <a:endParaRPr lang="zh-CN" altLang="en-US" sz="1400" b="1" dirty="0">
                <a:latin typeface="+mn-ea"/>
                <a:ea typeface="+mn-ea"/>
              </a:endParaRPr>
            </a:p>
          </p:txBody>
        </p:sp>
      </p:grpSp>
      <p:grpSp>
        <p:nvGrpSpPr>
          <p:cNvPr id="117" name="组合 136"/>
          <p:cNvGrpSpPr/>
          <p:nvPr/>
        </p:nvGrpSpPr>
        <p:grpSpPr>
          <a:xfrm>
            <a:off x="7827338" y="2120758"/>
            <a:ext cx="1167662" cy="966064"/>
            <a:chOff x="5682581" y="1884769"/>
            <a:chExt cx="900421" cy="758989"/>
          </a:xfrm>
        </p:grpSpPr>
        <p:grpSp>
          <p:nvGrpSpPr>
            <p:cNvPr id="118" name="组合 282"/>
            <p:cNvGrpSpPr/>
            <p:nvPr/>
          </p:nvGrpSpPr>
          <p:grpSpPr>
            <a:xfrm>
              <a:off x="5682581" y="1923678"/>
              <a:ext cx="881653" cy="720080"/>
              <a:chOff x="4117950" y="3579862"/>
              <a:chExt cx="1152128" cy="504056"/>
            </a:xfrm>
          </p:grpSpPr>
          <p:sp>
            <p:nvSpPr>
              <p:cNvPr id="120" name="圆角矩形 119"/>
              <p:cNvSpPr/>
              <p:nvPr/>
            </p:nvSpPr>
            <p:spPr bwMode="auto">
              <a:xfrm>
                <a:off x="4117950" y="3579862"/>
                <a:ext cx="1152128" cy="504056"/>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21" name="TextBox 149"/>
              <p:cNvSpPr txBox="1"/>
              <p:nvPr/>
            </p:nvSpPr>
            <p:spPr>
              <a:xfrm>
                <a:off x="4211960" y="3579862"/>
                <a:ext cx="367004" cy="165153"/>
              </a:xfrm>
              <a:prstGeom prst="rect">
                <a:avLst/>
              </a:prstGeom>
              <a:noFill/>
            </p:spPr>
            <p:txBody>
              <a:bodyPr wrap="none" rtlCol="0">
                <a:spAutoFit/>
              </a:bodyPr>
              <a:lstStyle/>
              <a:p>
                <a:endParaRPr lang="zh-CN" altLang="en-US" sz="1000" dirty="0">
                  <a:latin typeface="+mn-ea"/>
                  <a:ea typeface="+mn-ea"/>
                </a:endParaRPr>
              </a:p>
            </p:txBody>
          </p:sp>
        </p:grpSp>
        <p:sp>
          <p:nvSpPr>
            <p:cNvPr id="119" name="TextBox 142"/>
            <p:cNvSpPr txBox="1"/>
            <p:nvPr/>
          </p:nvSpPr>
          <p:spPr>
            <a:xfrm>
              <a:off x="5682581" y="1884769"/>
              <a:ext cx="900421" cy="580332"/>
            </a:xfrm>
            <a:prstGeom prst="rect">
              <a:avLst/>
            </a:prstGeom>
            <a:noFill/>
          </p:spPr>
          <p:txBody>
            <a:bodyPr wrap="square" rtlCol="0">
              <a:spAutoFit/>
            </a:bodyPr>
            <a:lstStyle/>
            <a:p>
              <a:pPr>
                <a:buNone/>
              </a:pPr>
              <a:r>
                <a:rPr lang="en-US" altLang="zh-CN" sz="1400" dirty="0" smtClean="0">
                  <a:latin typeface="+mn-ea"/>
                  <a:ea typeface="+mn-ea"/>
                </a:rPr>
                <a:t>Batch</a:t>
              </a:r>
            </a:p>
            <a:p>
              <a:r>
                <a:rPr lang="zh-CN" altLang="en-US" sz="1400" dirty="0" smtClean="0">
                  <a:latin typeface="+mn-ea"/>
                  <a:ea typeface="+mn-ea"/>
                </a:rPr>
                <a:t>报表生成</a:t>
              </a:r>
              <a:endParaRPr lang="en-US" altLang="zh-CN" sz="1400" dirty="0" smtClean="0">
                <a:latin typeface="+mn-ea"/>
                <a:ea typeface="+mn-ea"/>
              </a:endParaRPr>
            </a:p>
            <a:p>
              <a:r>
                <a:rPr lang="zh-CN" altLang="en-US" sz="1400" dirty="0" smtClean="0">
                  <a:latin typeface="+mn-ea"/>
                  <a:ea typeface="+mn-ea"/>
                </a:rPr>
                <a:t>数据转换</a:t>
              </a:r>
              <a:endParaRPr lang="zh-CN" altLang="en-US" sz="1400" dirty="0">
                <a:latin typeface="+mn-ea"/>
                <a:ea typeface="+mn-ea"/>
              </a:endParaRPr>
            </a:p>
          </p:txBody>
        </p:sp>
      </p:grpSp>
      <p:cxnSp>
        <p:nvCxnSpPr>
          <p:cNvPr id="123" name="肘形连接符 21"/>
          <p:cNvCxnSpPr/>
          <p:nvPr/>
        </p:nvCxnSpPr>
        <p:spPr bwMode="auto">
          <a:xfrm flipV="1">
            <a:off x="7476589" y="2552442"/>
            <a:ext cx="350751" cy="7435"/>
          </a:xfrm>
          <a:prstGeom prst="straightConnector1">
            <a:avLst/>
          </a:prstGeom>
          <a:solidFill>
            <a:srgbClr val="FF9933"/>
          </a:solidFill>
          <a:ln w="9525" cap="flat" cmpd="sng" algn="ctr">
            <a:solidFill>
              <a:schemeClr val="tx1"/>
            </a:solidFill>
            <a:prstDash val="solid"/>
            <a:round/>
            <a:headEnd type="arrow" w="med" len="med"/>
            <a:tailEnd type="arrow"/>
          </a:ln>
          <a:effectLst/>
        </p:spPr>
      </p:cxnSp>
      <p:cxnSp>
        <p:nvCxnSpPr>
          <p:cNvPr id="124" name="肘形连接符 21"/>
          <p:cNvCxnSpPr/>
          <p:nvPr/>
        </p:nvCxnSpPr>
        <p:spPr bwMode="auto">
          <a:xfrm flipV="1">
            <a:off x="7569969" y="4492006"/>
            <a:ext cx="350751" cy="7435"/>
          </a:xfrm>
          <a:prstGeom prst="straightConnector1">
            <a:avLst/>
          </a:prstGeom>
          <a:solidFill>
            <a:srgbClr val="FF9933"/>
          </a:solidFill>
          <a:ln w="9525" cap="flat" cmpd="sng" algn="ctr">
            <a:solidFill>
              <a:schemeClr val="tx1"/>
            </a:solidFill>
            <a:prstDash val="solid"/>
            <a:round/>
            <a:headEnd type="arrow" w="med" len="med"/>
            <a:tailEnd type="arrow"/>
          </a:ln>
          <a:effectLst/>
        </p:spPr>
      </p:cxnSp>
      <p:pic>
        <p:nvPicPr>
          <p:cNvPr id="135" name="Picture 192" descr="图片5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299" y="2098411"/>
            <a:ext cx="435760" cy="88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8" name="Picture 1551" descr="图片6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4201" y="3438114"/>
            <a:ext cx="517822" cy="666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9" name="Picture 229" descr="图片8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8063" y="4741386"/>
            <a:ext cx="718529" cy="701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40" name="组合 66"/>
          <p:cNvGrpSpPr/>
          <p:nvPr/>
        </p:nvGrpSpPr>
        <p:grpSpPr>
          <a:xfrm>
            <a:off x="3580039" y="2075188"/>
            <a:ext cx="841615" cy="1405184"/>
            <a:chOff x="1957710" y="843558"/>
            <a:chExt cx="1102122" cy="936104"/>
          </a:xfrm>
        </p:grpSpPr>
        <p:sp>
          <p:nvSpPr>
            <p:cNvPr id="141" name="圆角矩形 140"/>
            <p:cNvSpPr/>
            <p:nvPr/>
          </p:nvSpPr>
          <p:spPr bwMode="auto">
            <a:xfrm>
              <a:off x="1957710" y="843558"/>
              <a:ext cx="1102122" cy="936104"/>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dirty="0" smtClean="0">
                <a:solidFill>
                  <a:schemeClr val="tx1"/>
                </a:solidFill>
                <a:latin typeface="+mn-ea"/>
                <a:ea typeface="+mn-ea"/>
              </a:endParaRPr>
            </a:p>
          </p:txBody>
        </p:sp>
        <p:sp>
          <p:nvSpPr>
            <p:cNvPr id="142" name="TextBox 18"/>
            <p:cNvSpPr txBox="1"/>
            <p:nvPr/>
          </p:nvSpPr>
          <p:spPr>
            <a:xfrm>
              <a:off x="1993717" y="1085420"/>
              <a:ext cx="1030110" cy="492082"/>
            </a:xfrm>
            <a:prstGeom prst="rect">
              <a:avLst/>
            </a:prstGeom>
            <a:noFill/>
          </p:spPr>
          <p:txBody>
            <a:bodyPr wrap="square" rtlCol="0">
              <a:spAutoFit/>
            </a:bodyPr>
            <a:lstStyle/>
            <a:p>
              <a:pPr>
                <a:buNone/>
              </a:pPr>
              <a:r>
                <a:rPr lang="en-US" altLang="zh-CN" sz="1400" dirty="0" smtClean="0">
                  <a:latin typeface="+mn-ea"/>
                  <a:ea typeface="+mn-ea"/>
                </a:rPr>
                <a:t>CEP</a:t>
              </a:r>
            </a:p>
            <a:p>
              <a:pPr>
                <a:buNone/>
              </a:pPr>
              <a:r>
                <a:rPr lang="zh-CN" altLang="en-US" sz="1400" dirty="0" smtClean="0">
                  <a:latin typeface="+mn-ea"/>
                  <a:ea typeface="+mn-ea"/>
                </a:rPr>
                <a:t>复杂事件处理</a:t>
              </a:r>
              <a:endParaRPr lang="en-US" altLang="zh-CN" sz="1400" dirty="0" smtClean="0">
                <a:latin typeface="+mn-ea"/>
                <a:ea typeface="+mn-ea"/>
              </a:endParaRPr>
            </a:p>
          </p:txBody>
        </p:sp>
      </p:grpSp>
      <p:cxnSp>
        <p:nvCxnSpPr>
          <p:cNvPr id="144" name="肘形连接符 21"/>
          <p:cNvCxnSpPr>
            <a:stCxn id="141" idx="3"/>
            <a:endCxn id="107" idx="1"/>
          </p:cNvCxnSpPr>
          <p:nvPr/>
        </p:nvCxnSpPr>
        <p:spPr bwMode="auto">
          <a:xfrm>
            <a:off x="4421654" y="2777780"/>
            <a:ext cx="1000582" cy="1658"/>
          </a:xfrm>
          <a:prstGeom prst="straightConnector1">
            <a:avLst/>
          </a:prstGeom>
          <a:solidFill>
            <a:srgbClr val="FF9933"/>
          </a:solidFill>
          <a:ln w="9525" cap="flat" cmpd="sng" algn="ctr">
            <a:solidFill>
              <a:schemeClr val="tx1"/>
            </a:solidFill>
            <a:prstDash val="solid"/>
            <a:round/>
            <a:headEnd type="arrow" w="med" len="med"/>
            <a:tailEnd type="arrow"/>
          </a:ln>
          <a:effectLst/>
        </p:spPr>
      </p:cxnSp>
      <p:sp>
        <p:nvSpPr>
          <p:cNvPr id="147" name="圆角矩形 146"/>
          <p:cNvSpPr/>
          <p:nvPr/>
        </p:nvSpPr>
        <p:spPr bwMode="auto">
          <a:xfrm>
            <a:off x="3002509" y="4233965"/>
            <a:ext cx="776307" cy="1373248"/>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48" name="TextBox 288"/>
          <p:cNvSpPr txBox="1"/>
          <p:nvPr/>
        </p:nvSpPr>
        <p:spPr>
          <a:xfrm>
            <a:off x="3009804" y="4215660"/>
            <a:ext cx="785812" cy="307777"/>
          </a:xfrm>
          <a:prstGeom prst="rect">
            <a:avLst/>
          </a:prstGeom>
          <a:noFill/>
        </p:spPr>
        <p:txBody>
          <a:bodyPr wrap="square" rtlCol="0">
            <a:spAutoFit/>
          </a:bodyPr>
          <a:lstStyle/>
          <a:p>
            <a:pPr>
              <a:buNone/>
            </a:pPr>
            <a:r>
              <a:rPr lang="zh-CN" altLang="en-US" sz="1400" dirty="0" smtClean="0">
                <a:latin typeface="+mn-ea"/>
                <a:ea typeface="+mn-ea"/>
              </a:rPr>
              <a:t>预处理</a:t>
            </a:r>
            <a:endParaRPr lang="zh-CN" altLang="en-US" sz="1400" dirty="0">
              <a:latin typeface="+mn-ea"/>
              <a:ea typeface="+mn-ea"/>
            </a:endParaRPr>
          </a:p>
        </p:txBody>
      </p:sp>
      <p:sp>
        <p:nvSpPr>
          <p:cNvPr id="150" name="矩形 149"/>
          <p:cNvSpPr/>
          <p:nvPr/>
        </p:nvSpPr>
        <p:spPr bwMode="auto">
          <a:xfrm>
            <a:off x="9139512" y="1769461"/>
            <a:ext cx="1293219" cy="4303378"/>
          </a:xfrm>
          <a:prstGeom prst="rect">
            <a:avLst/>
          </a:prstGeom>
          <a:solidFill>
            <a:schemeClr val="bg1">
              <a:lumMod val="95000"/>
            </a:schemeClr>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latin typeface="+mn-ea"/>
              <a:ea typeface="+mn-ea"/>
            </a:endParaRPr>
          </a:p>
        </p:txBody>
      </p:sp>
      <p:grpSp>
        <p:nvGrpSpPr>
          <p:cNvPr id="152" name="组合 135"/>
          <p:cNvGrpSpPr/>
          <p:nvPr/>
        </p:nvGrpSpPr>
        <p:grpSpPr>
          <a:xfrm>
            <a:off x="9214459" y="2257072"/>
            <a:ext cx="1143324" cy="790415"/>
            <a:chOff x="5682581" y="1923675"/>
            <a:chExt cx="881653" cy="648071"/>
          </a:xfrm>
        </p:grpSpPr>
        <p:grpSp>
          <p:nvGrpSpPr>
            <p:cNvPr id="153" name="组合 282"/>
            <p:cNvGrpSpPr/>
            <p:nvPr/>
          </p:nvGrpSpPr>
          <p:grpSpPr>
            <a:xfrm>
              <a:off x="5682581" y="1923675"/>
              <a:ext cx="881653" cy="648071"/>
              <a:chOff x="4117950" y="3579862"/>
              <a:chExt cx="1152128" cy="453650"/>
            </a:xfrm>
          </p:grpSpPr>
          <p:sp>
            <p:nvSpPr>
              <p:cNvPr id="155" name="圆角矩形 154"/>
              <p:cNvSpPr/>
              <p:nvPr/>
            </p:nvSpPr>
            <p:spPr bwMode="auto">
              <a:xfrm>
                <a:off x="4117950" y="3579862"/>
                <a:ext cx="1152128" cy="453650"/>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56" name="TextBox 126"/>
              <p:cNvSpPr txBox="1"/>
              <p:nvPr/>
            </p:nvSpPr>
            <p:spPr>
              <a:xfrm>
                <a:off x="4211960" y="3579862"/>
                <a:ext cx="367004" cy="172355"/>
              </a:xfrm>
              <a:prstGeom prst="rect">
                <a:avLst/>
              </a:prstGeom>
              <a:noFill/>
            </p:spPr>
            <p:txBody>
              <a:bodyPr wrap="none" rtlCol="0">
                <a:spAutoFit/>
              </a:bodyPr>
              <a:lstStyle/>
              <a:p>
                <a:endParaRPr lang="zh-CN" altLang="en-US" sz="1000" dirty="0">
                  <a:latin typeface="+mn-ea"/>
                  <a:ea typeface="+mn-ea"/>
                </a:endParaRPr>
              </a:p>
            </p:txBody>
          </p:sp>
        </p:grpSp>
        <p:sp>
          <p:nvSpPr>
            <p:cNvPr id="154" name="TextBox 106"/>
            <p:cNvSpPr txBox="1"/>
            <p:nvPr/>
          </p:nvSpPr>
          <p:spPr>
            <a:xfrm>
              <a:off x="5820935" y="2130567"/>
              <a:ext cx="681217" cy="252350"/>
            </a:xfrm>
            <a:prstGeom prst="rect">
              <a:avLst/>
            </a:prstGeom>
            <a:noFill/>
          </p:spPr>
          <p:txBody>
            <a:bodyPr wrap="square" rtlCol="0">
              <a:spAutoFit/>
            </a:bodyPr>
            <a:lstStyle/>
            <a:p>
              <a:pPr>
                <a:buNone/>
              </a:pPr>
              <a:r>
                <a:rPr lang="zh-CN" altLang="en-US" sz="1400" dirty="0" smtClean="0">
                  <a:latin typeface="+mn-ea"/>
                  <a:ea typeface="+mn-ea"/>
                </a:rPr>
                <a:t>可视化</a:t>
              </a:r>
              <a:endParaRPr lang="en-US" altLang="zh-CN" sz="1400" b="1" dirty="0" smtClean="0">
                <a:latin typeface="+mn-ea"/>
                <a:ea typeface="+mn-ea"/>
              </a:endParaRPr>
            </a:p>
          </p:txBody>
        </p:sp>
      </p:grpSp>
      <p:grpSp>
        <p:nvGrpSpPr>
          <p:cNvPr id="157" name="组合 135"/>
          <p:cNvGrpSpPr/>
          <p:nvPr/>
        </p:nvGrpSpPr>
        <p:grpSpPr>
          <a:xfrm>
            <a:off x="9209104" y="3442243"/>
            <a:ext cx="1148680" cy="790415"/>
            <a:chOff x="5682581" y="1923675"/>
            <a:chExt cx="885783" cy="648071"/>
          </a:xfrm>
        </p:grpSpPr>
        <p:grpSp>
          <p:nvGrpSpPr>
            <p:cNvPr id="158" name="组合 282"/>
            <p:cNvGrpSpPr/>
            <p:nvPr/>
          </p:nvGrpSpPr>
          <p:grpSpPr>
            <a:xfrm>
              <a:off x="5682581" y="1923675"/>
              <a:ext cx="881653" cy="648071"/>
              <a:chOff x="4117950" y="3579862"/>
              <a:chExt cx="1152128" cy="453650"/>
            </a:xfrm>
          </p:grpSpPr>
          <p:sp>
            <p:nvSpPr>
              <p:cNvPr id="160" name="圆角矩形 159"/>
              <p:cNvSpPr/>
              <p:nvPr/>
            </p:nvSpPr>
            <p:spPr bwMode="auto">
              <a:xfrm>
                <a:off x="4117950" y="3579862"/>
                <a:ext cx="1152128" cy="453650"/>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61" name="TextBox 126"/>
              <p:cNvSpPr txBox="1"/>
              <p:nvPr/>
            </p:nvSpPr>
            <p:spPr>
              <a:xfrm>
                <a:off x="4211960" y="3579862"/>
                <a:ext cx="367004" cy="172355"/>
              </a:xfrm>
              <a:prstGeom prst="rect">
                <a:avLst/>
              </a:prstGeom>
              <a:noFill/>
            </p:spPr>
            <p:txBody>
              <a:bodyPr wrap="none" rtlCol="0">
                <a:spAutoFit/>
              </a:bodyPr>
              <a:lstStyle/>
              <a:p>
                <a:endParaRPr lang="zh-CN" altLang="en-US" sz="1000" dirty="0">
                  <a:latin typeface="+mn-ea"/>
                  <a:ea typeface="+mn-ea"/>
                </a:endParaRPr>
              </a:p>
            </p:txBody>
          </p:sp>
        </p:grpSp>
        <p:sp>
          <p:nvSpPr>
            <p:cNvPr id="159" name="TextBox 106"/>
            <p:cNvSpPr txBox="1"/>
            <p:nvPr/>
          </p:nvSpPr>
          <p:spPr>
            <a:xfrm>
              <a:off x="5718709" y="2130567"/>
              <a:ext cx="849655" cy="252350"/>
            </a:xfrm>
            <a:prstGeom prst="rect">
              <a:avLst/>
            </a:prstGeom>
            <a:noFill/>
          </p:spPr>
          <p:txBody>
            <a:bodyPr wrap="square" rtlCol="0">
              <a:spAutoFit/>
            </a:bodyPr>
            <a:lstStyle/>
            <a:p>
              <a:pPr>
                <a:buNone/>
              </a:pPr>
              <a:r>
                <a:rPr lang="zh-CN" altLang="en-US" sz="1400" dirty="0" smtClean="0">
                  <a:latin typeface="+mn-ea"/>
                  <a:ea typeface="+mn-ea"/>
                </a:rPr>
                <a:t>交互式分析</a:t>
              </a:r>
              <a:endParaRPr lang="en-US" altLang="zh-CN" sz="1400" b="1" dirty="0" smtClean="0">
                <a:latin typeface="+mn-ea"/>
                <a:ea typeface="+mn-ea"/>
              </a:endParaRPr>
            </a:p>
          </p:txBody>
        </p:sp>
      </p:grpSp>
      <p:grpSp>
        <p:nvGrpSpPr>
          <p:cNvPr id="162" name="组合 135"/>
          <p:cNvGrpSpPr/>
          <p:nvPr/>
        </p:nvGrpSpPr>
        <p:grpSpPr>
          <a:xfrm>
            <a:off x="9188393" y="4718259"/>
            <a:ext cx="1203546" cy="790415"/>
            <a:chOff x="5682581" y="1923675"/>
            <a:chExt cx="928091" cy="648071"/>
          </a:xfrm>
        </p:grpSpPr>
        <p:grpSp>
          <p:nvGrpSpPr>
            <p:cNvPr id="163" name="组合 282"/>
            <p:cNvGrpSpPr/>
            <p:nvPr/>
          </p:nvGrpSpPr>
          <p:grpSpPr>
            <a:xfrm>
              <a:off x="5682581" y="1923675"/>
              <a:ext cx="881653" cy="648071"/>
              <a:chOff x="4117950" y="3579862"/>
              <a:chExt cx="1152128" cy="453650"/>
            </a:xfrm>
          </p:grpSpPr>
          <p:sp>
            <p:nvSpPr>
              <p:cNvPr id="165" name="圆角矩形 164"/>
              <p:cNvSpPr/>
              <p:nvPr/>
            </p:nvSpPr>
            <p:spPr bwMode="auto">
              <a:xfrm>
                <a:off x="4117950" y="3579862"/>
                <a:ext cx="1152128" cy="453650"/>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defTabSz="954088" eaLnBrk="1" latinLnBrk="0" hangingPunct="1">
                  <a:lnSpc>
                    <a:spcPct val="100000"/>
                  </a:lnSpc>
                  <a:buClrTx/>
                  <a:buSzTx/>
                  <a:buFontTx/>
                  <a:buNone/>
                  <a:tabLst/>
                </a:pPr>
                <a:endParaRPr lang="zh-CN" altLang="en-US" b="1" smtClean="0">
                  <a:solidFill>
                    <a:schemeClr val="tx1"/>
                  </a:solidFill>
                  <a:latin typeface="+mn-ea"/>
                  <a:ea typeface="+mn-ea"/>
                </a:endParaRPr>
              </a:p>
            </p:txBody>
          </p:sp>
          <p:sp>
            <p:nvSpPr>
              <p:cNvPr id="166" name="TextBox 126"/>
              <p:cNvSpPr txBox="1"/>
              <p:nvPr/>
            </p:nvSpPr>
            <p:spPr>
              <a:xfrm>
                <a:off x="4211960" y="3579862"/>
                <a:ext cx="367004" cy="172355"/>
              </a:xfrm>
              <a:prstGeom prst="rect">
                <a:avLst/>
              </a:prstGeom>
              <a:noFill/>
            </p:spPr>
            <p:txBody>
              <a:bodyPr wrap="none" rtlCol="0">
                <a:spAutoFit/>
              </a:bodyPr>
              <a:lstStyle/>
              <a:p>
                <a:endParaRPr lang="zh-CN" altLang="en-US" sz="1000" dirty="0">
                  <a:latin typeface="+mn-ea"/>
                  <a:ea typeface="+mn-ea"/>
                </a:endParaRPr>
              </a:p>
            </p:txBody>
          </p:sp>
        </p:grpSp>
        <p:sp>
          <p:nvSpPr>
            <p:cNvPr id="164" name="TextBox 106"/>
            <p:cNvSpPr txBox="1"/>
            <p:nvPr/>
          </p:nvSpPr>
          <p:spPr>
            <a:xfrm>
              <a:off x="5761017" y="2130567"/>
              <a:ext cx="849655" cy="252350"/>
            </a:xfrm>
            <a:prstGeom prst="rect">
              <a:avLst/>
            </a:prstGeom>
            <a:noFill/>
          </p:spPr>
          <p:txBody>
            <a:bodyPr wrap="square" rtlCol="0">
              <a:spAutoFit/>
            </a:bodyPr>
            <a:lstStyle/>
            <a:p>
              <a:pPr>
                <a:buNone/>
              </a:pPr>
              <a:r>
                <a:rPr lang="zh-CN" altLang="en-US" sz="1400" b="1" dirty="0" smtClean="0">
                  <a:latin typeface="+mn-ea"/>
                  <a:ea typeface="+mn-ea"/>
                </a:rPr>
                <a:t>预置模型</a:t>
              </a:r>
              <a:endParaRPr lang="en-US" altLang="zh-CN" sz="1400" b="1" dirty="0" smtClean="0">
                <a:latin typeface="+mn-ea"/>
                <a:ea typeface="+mn-ea"/>
              </a:endParaRPr>
            </a:p>
          </p:txBody>
        </p:sp>
      </p:grpSp>
      <p:pic>
        <p:nvPicPr>
          <p:cNvPr id="168" name="图片 167"/>
          <p:cNvPicPr>
            <a:picLocks noChangeAspect="1"/>
          </p:cNvPicPr>
          <p:nvPr/>
        </p:nvPicPr>
        <p:blipFill>
          <a:blip r:embed="rId5" cstate="print"/>
          <a:stretch>
            <a:fillRect/>
          </a:stretch>
        </p:blipFill>
        <p:spPr>
          <a:xfrm>
            <a:off x="10782205" y="3084012"/>
            <a:ext cx="1179941" cy="1657374"/>
          </a:xfrm>
          <a:prstGeom prst="rect">
            <a:avLst/>
          </a:prstGeom>
        </p:spPr>
      </p:pic>
      <p:sp>
        <p:nvSpPr>
          <p:cNvPr id="169" name="文本框 168"/>
          <p:cNvSpPr txBox="1"/>
          <p:nvPr/>
        </p:nvSpPr>
        <p:spPr>
          <a:xfrm>
            <a:off x="858628" y="1356220"/>
            <a:ext cx="902811" cy="307777"/>
          </a:xfrm>
          <a:prstGeom prst="rect">
            <a:avLst/>
          </a:prstGeom>
          <a:noFill/>
        </p:spPr>
        <p:txBody>
          <a:bodyPr wrap="none" rtlCol="0">
            <a:spAutoFit/>
          </a:bodyPr>
          <a:lstStyle/>
          <a:p>
            <a:pPr>
              <a:buNone/>
            </a:pPr>
            <a:r>
              <a:rPr lang="zh-CN" altLang="en-US" sz="1400" dirty="0" smtClean="0"/>
              <a:t>数据获取</a:t>
            </a:r>
            <a:endParaRPr lang="zh-CN" altLang="en-US" sz="1400" dirty="0"/>
          </a:p>
        </p:txBody>
      </p:sp>
      <p:sp>
        <p:nvSpPr>
          <p:cNvPr id="171" name="文本框 170"/>
          <p:cNvSpPr txBox="1"/>
          <p:nvPr/>
        </p:nvSpPr>
        <p:spPr>
          <a:xfrm>
            <a:off x="4765896" y="1342131"/>
            <a:ext cx="902811" cy="307777"/>
          </a:xfrm>
          <a:prstGeom prst="rect">
            <a:avLst/>
          </a:prstGeom>
          <a:noFill/>
        </p:spPr>
        <p:txBody>
          <a:bodyPr wrap="none" rtlCol="0">
            <a:spAutoFit/>
          </a:bodyPr>
          <a:lstStyle/>
          <a:p>
            <a:pPr>
              <a:buNone/>
            </a:pPr>
            <a:r>
              <a:rPr lang="zh-CN" altLang="en-US" sz="1400" dirty="0" smtClean="0"/>
              <a:t>数据处理</a:t>
            </a:r>
            <a:endParaRPr lang="zh-CN" altLang="en-US" sz="1400" dirty="0"/>
          </a:p>
        </p:txBody>
      </p:sp>
      <p:sp>
        <p:nvSpPr>
          <p:cNvPr id="172" name="文本框 171"/>
          <p:cNvSpPr txBox="1"/>
          <p:nvPr/>
        </p:nvSpPr>
        <p:spPr>
          <a:xfrm>
            <a:off x="7920630" y="1309763"/>
            <a:ext cx="902811" cy="307777"/>
          </a:xfrm>
          <a:prstGeom prst="rect">
            <a:avLst/>
          </a:prstGeom>
          <a:noFill/>
        </p:spPr>
        <p:txBody>
          <a:bodyPr wrap="none" rtlCol="0">
            <a:spAutoFit/>
          </a:bodyPr>
          <a:lstStyle/>
          <a:p>
            <a:pPr>
              <a:buNone/>
            </a:pPr>
            <a:r>
              <a:rPr lang="zh-CN" altLang="en-US" sz="1400" dirty="0" smtClean="0"/>
              <a:t>统一平台</a:t>
            </a:r>
            <a:endParaRPr lang="zh-CN" altLang="en-US" sz="1400" dirty="0"/>
          </a:p>
        </p:txBody>
      </p:sp>
      <p:sp>
        <p:nvSpPr>
          <p:cNvPr id="173" name="文本框 172"/>
          <p:cNvSpPr txBox="1"/>
          <p:nvPr/>
        </p:nvSpPr>
        <p:spPr>
          <a:xfrm>
            <a:off x="9307751" y="1307767"/>
            <a:ext cx="902811" cy="307777"/>
          </a:xfrm>
          <a:prstGeom prst="rect">
            <a:avLst/>
          </a:prstGeom>
          <a:noFill/>
        </p:spPr>
        <p:txBody>
          <a:bodyPr wrap="none" rtlCol="0">
            <a:spAutoFit/>
          </a:bodyPr>
          <a:lstStyle/>
          <a:p>
            <a:pPr>
              <a:buNone/>
            </a:pPr>
            <a:r>
              <a:rPr lang="zh-CN" altLang="en-US" sz="1400" dirty="0" smtClean="0"/>
              <a:t>数据分析</a:t>
            </a:r>
            <a:endParaRPr lang="zh-CN" altLang="en-US" sz="1400" dirty="0"/>
          </a:p>
        </p:txBody>
      </p:sp>
      <p:pic>
        <p:nvPicPr>
          <p:cNvPr id="27" name="Picture 2" descr="http://www.sas.com/content/dam/SAS/sv_se/image/logo2/hadoop_elephant.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56987" y="5620553"/>
            <a:ext cx="1833212" cy="435303"/>
          </a:xfrm>
          <a:prstGeom prst="rect">
            <a:avLst/>
          </a:prstGeom>
          <a:noFill/>
          <a:extLst>
            <a:ext uri="{909E8E84-426E-40DD-AFC4-6F175D3DCCD1}">
              <a14:hiddenFill xmlns:a14="http://schemas.microsoft.com/office/drawing/2010/main" xmlns="">
                <a:solidFill>
                  <a:srgbClr val="FFFFFF"/>
                </a:solidFill>
              </a14:hiddenFill>
            </a:ext>
          </a:extLst>
        </p:spPr>
      </p:pic>
      <p:pic>
        <p:nvPicPr>
          <p:cNvPr id="106" name="Picture 2" descr="http://photos2.meetupstatic.com/photos/event/7/b/7/2/highres_351511602.jpe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818680" y="5568174"/>
            <a:ext cx="1016619" cy="5398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357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5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2" grpId="0" animBg="1"/>
      <p:bldP spid="30" grpId="0"/>
      <p:bldP spid="52" grpId="0"/>
      <p:bldP spid="90" grpId="0" animBg="1"/>
      <p:bldP spid="107" grpId="0" animBg="1"/>
      <p:bldP spid="147" grpId="0" animBg="1"/>
      <p:bldP spid="148" grpId="0"/>
      <p:bldP spid="150" grpId="0" animBg="1"/>
      <p:bldP spid="169" grpId="0"/>
      <p:bldP spid="171" grpId="0"/>
      <p:bldP spid="172" grpId="0"/>
      <p:bldP spid="1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463" y="156411"/>
            <a:ext cx="10975975" cy="1143000"/>
          </a:xfrm>
          <a:prstGeom prst="rect">
            <a:avLst/>
          </a:prstGeom>
        </p:spPr>
        <p:txBody>
          <a:bodyPr/>
          <a:lstStyle/>
          <a:p>
            <a:r>
              <a:rPr lang="en-US" altLang="zh-CN" b="1" dirty="0" smtClean="0">
                <a:solidFill>
                  <a:srgbClr val="C00000"/>
                </a:solidFill>
                <a:latin typeface="微软雅黑" panose="020B0503020204020204" pitchFamily="34" charset="-122"/>
              </a:rPr>
              <a:t>Spark</a:t>
            </a:r>
            <a:r>
              <a:rPr lang="zh-CN" altLang="en-US" b="1" dirty="0" smtClean="0">
                <a:solidFill>
                  <a:srgbClr val="C00000"/>
                </a:solidFill>
                <a:latin typeface="微软雅黑" panose="020B0503020204020204" pitchFamily="34" charset="-122"/>
              </a:rPr>
              <a:t>在华为的应用</a:t>
            </a:r>
            <a:endParaRPr lang="zh-CN" altLang="en-US" b="1" dirty="0">
              <a:solidFill>
                <a:srgbClr val="C00000"/>
              </a:solidFill>
              <a:latin typeface="微软雅黑" panose="020B0503020204020204" pitchFamily="34" charset="-122"/>
            </a:endParaRPr>
          </a:p>
        </p:txBody>
      </p:sp>
      <p:cxnSp>
        <p:nvCxnSpPr>
          <p:cNvPr id="5" name="直接箭头连接符 4"/>
          <p:cNvCxnSpPr/>
          <p:nvPr/>
        </p:nvCxnSpPr>
        <p:spPr bwMode="auto">
          <a:xfrm>
            <a:off x="1682290" y="6279896"/>
            <a:ext cx="9938210" cy="0"/>
          </a:xfrm>
          <a:prstGeom prst="straightConnector1">
            <a:avLst/>
          </a:prstGeom>
          <a:noFill/>
          <a:ln w="9525" cap="flat" cmpd="sng" algn="ctr">
            <a:solidFill>
              <a:schemeClr val="tx1"/>
            </a:solidFill>
            <a:prstDash val="dash"/>
            <a:round/>
            <a:headEnd type="none" w="med" len="med"/>
            <a:tailEnd type="triangle"/>
          </a:ln>
          <a:effectLst/>
        </p:spPr>
      </p:cxnSp>
      <p:sp>
        <p:nvSpPr>
          <p:cNvPr id="9" name="圆角矩形 8"/>
          <p:cNvSpPr/>
          <p:nvPr/>
        </p:nvSpPr>
        <p:spPr bwMode="auto">
          <a:xfrm>
            <a:off x="3708563" y="4356939"/>
            <a:ext cx="2125817" cy="841370"/>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ctr" defTabSz="954088" eaLnBrk="1" latinLnBrk="0" hangingPunct="1">
              <a:lnSpc>
                <a:spcPct val="100000"/>
              </a:lnSpc>
              <a:buClrTx/>
              <a:buSzTx/>
              <a:buFontTx/>
              <a:buNone/>
              <a:tabLst/>
            </a:pPr>
            <a:r>
              <a:rPr lang="en-US" altLang="zh-CN" b="1" dirty="0" err="1" smtClean="0">
                <a:solidFill>
                  <a:schemeClr val="tx1"/>
                </a:solidFill>
                <a:latin typeface="+mn-ea"/>
                <a:ea typeface="+mn-ea"/>
              </a:rPr>
              <a:t>HBase</a:t>
            </a:r>
            <a:endParaRPr lang="en-US" altLang="zh-CN" b="1" dirty="0" smtClean="0">
              <a:solidFill>
                <a:schemeClr val="tx1"/>
              </a:solidFill>
              <a:latin typeface="+mn-ea"/>
              <a:ea typeface="+mn-ea"/>
            </a:endParaRPr>
          </a:p>
        </p:txBody>
      </p:sp>
      <p:sp>
        <p:nvSpPr>
          <p:cNvPr id="11" name="圆角矩形 10"/>
          <p:cNvSpPr/>
          <p:nvPr/>
        </p:nvSpPr>
        <p:spPr bwMode="auto">
          <a:xfrm>
            <a:off x="6448715" y="4356939"/>
            <a:ext cx="2125817" cy="841370"/>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ctr" defTabSz="954088" eaLnBrk="1" latinLnBrk="0" hangingPunct="1">
              <a:lnSpc>
                <a:spcPct val="100000"/>
              </a:lnSpc>
              <a:buClrTx/>
              <a:buSzTx/>
              <a:buFontTx/>
              <a:buNone/>
              <a:tabLst/>
            </a:pPr>
            <a:r>
              <a:rPr lang="en-US" altLang="zh-CN" b="1" dirty="0" smtClean="0">
                <a:solidFill>
                  <a:schemeClr val="tx1"/>
                </a:solidFill>
                <a:latin typeface="+mn-ea"/>
                <a:ea typeface="+mn-ea"/>
              </a:rPr>
              <a:t>MPP DB/Cube</a:t>
            </a:r>
            <a:endParaRPr lang="zh-CN" altLang="en-US" b="1" dirty="0" smtClean="0">
              <a:solidFill>
                <a:schemeClr val="tx1"/>
              </a:solidFill>
              <a:latin typeface="+mn-ea"/>
              <a:ea typeface="+mn-ea"/>
            </a:endParaRPr>
          </a:p>
        </p:txBody>
      </p:sp>
      <p:sp>
        <p:nvSpPr>
          <p:cNvPr id="12" name="圆角矩形 11"/>
          <p:cNvSpPr/>
          <p:nvPr/>
        </p:nvSpPr>
        <p:spPr bwMode="auto">
          <a:xfrm>
            <a:off x="9271163" y="4356939"/>
            <a:ext cx="2125817" cy="841370"/>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ctr" defTabSz="954088" eaLnBrk="1" latinLnBrk="0" hangingPunct="1">
              <a:lnSpc>
                <a:spcPct val="100000"/>
              </a:lnSpc>
              <a:buClrTx/>
              <a:buSzTx/>
              <a:buFontTx/>
              <a:buNone/>
              <a:tabLst/>
            </a:pPr>
            <a:r>
              <a:rPr lang="en-US" altLang="zh-CN" b="1" dirty="0" smtClean="0">
                <a:solidFill>
                  <a:schemeClr val="tx1"/>
                </a:solidFill>
                <a:latin typeface="+mn-ea"/>
                <a:ea typeface="+mn-ea"/>
              </a:rPr>
              <a:t>HDFS</a:t>
            </a:r>
            <a:endParaRPr lang="zh-CN" altLang="en-US" b="1" dirty="0" smtClean="0">
              <a:solidFill>
                <a:schemeClr val="tx1"/>
              </a:solidFill>
              <a:latin typeface="+mn-ea"/>
              <a:ea typeface="+mn-ea"/>
            </a:endParaRPr>
          </a:p>
        </p:txBody>
      </p:sp>
      <p:sp>
        <p:nvSpPr>
          <p:cNvPr id="13" name="椭圆 12"/>
          <p:cNvSpPr/>
          <p:nvPr/>
        </p:nvSpPr>
        <p:spPr bwMode="auto">
          <a:xfrm>
            <a:off x="3801935" y="2460752"/>
            <a:ext cx="1944298" cy="731520"/>
          </a:xfrm>
          <a:prstGeom prst="ellipse">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algn="ctr" defTabSz="954088">
              <a:buClrTx/>
              <a:buFontTx/>
              <a:buNone/>
            </a:pPr>
            <a:r>
              <a:rPr lang="zh-CN" altLang="en-US" dirty="0" smtClean="0">
                <a:latin typeface="+mn-ea"/>
                <a:ea typeface="+mn-ea"/>
              </a:rPr>
              <a:t>交互式分析</a:t>
            </a:r>
            <a:endParaRPr lang="en-US" altLang="zh-CN" dirty="0" smtClean="0">
              <a:latin typeface="+mn-ea"/>
              <a:ea typeface="+mn-ea"/>
            </a:endParaRPr>
          </a:p>
          <a:p>
            <a:pPr algn="ctr" defTabSz="954088">
              <a:buClrTx/>
              <a:buNone/>
            </a:pPr>
            <a:r>
              <a:rPr lang="zh-CN" altLang="en-US" sz="1400" dirty="0"/>
              <a:t>秒</a:t>
            </a:r>
            <a:r>
              <a:rPr lang="zh-CN" altLang="en-US" sz="1400" dirty="0" smtClean="0"/>
              <a:t>级</a:t>
            </a:r>
            <a:r>
              <a:rPr lang="en-US" altLang="zh-CN" sz="1400" dirty="0" smtClean="0"/>
              <a:t>SQL</a:t>
            </a:r>
            <a:endParaRPr lang="en-US" altLang="zh-CN" sz="1400" dirty="0"/>
          </a:p>
        </p:txBody>
      </p:sp>
      <p:sp>
        <p:nvSpPr>
          <p:cNvPr id="14" name="椭圆 13"/>
          <p:cNvSpPr/>
          <p:nvPr/>
        </p:nvSpPr>
        <p:spPr bwMode="auto">
          <a:xfrm>
            <a:off x="6533623" y="2460752"/>
            <a:ext cx="1944298" cy="731520"/>
          </a:xfrm>
          <a:prstGeom prst="ellipse">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0" tIns="47152" rIns="0" bIns="47152" numCol="1" rtlCol="0" anchor="ctr" anchorCtr="0" compatLnSpc="1">
            <a:prstTxWarp prst="textNoShape">
              <a:avLst/>
            </a:prstTxWarp>
          </a:bodyPr>
          <a:lstStyle/>
          <a:p>
            <a:pPr algn="ctr" defTabSz="954088">
              <a:buClrTx/>
              <a:buFontTx/>
              <a:buNone/>
            </a:pPr>
            <a:r>
              <a:rPr lang="zh-CN" altLang="en-US" dirty="0" smtClean="0">
                <a:latin typeface="+mn-ea"/>
                <a:ea typeface="+mn-ea"/>
              </a:rPr>
              <a:t>深度分析</a:t>
            </a:r>
            <a:endParaRPr lang="en-US" altLang="zh-CN" dirty="0" smtClean="0">
              <a:latin typeface="+mn-ea"/>
              <a:ea typeface="+mn-ea"/>
            </a:endParaRPr>
          </a:p>
          <a:p>
            <a:pPr algn="ctr">
              <a:buNone/>
            </a:pPr>
            <a:r>
              <a:rPr lang="en-US" altLang="zh-CN" sz="1400" dirty="0" smtClean="0"/>
              <a:t>SQL</a:t>
            </a:r>
            <a:r>
              <a:rPr lang="zh-CN" altLang="en-US" sz="1400" dirty="0" smtClean="0"/>
              <a:t>、</a:t>
            </a:r>
            <a:r>
              <a:rPr lang="en-US" altLang="zh-CN" sz="1400" dirty="0" smtClean="0"/>
              <a:t>ML</a:t>
            </a:r>
            <a:r>
              <a:rPr lang="zh-CN" altLang="en-US" sz="1400" dirty="0"/>
              <a:t>、图、</a:t>
            </a:r>
            <a:r>
              <a:rPr lang="en-US" altLang="zh-CN" sz="1400" dirty="0"/>
              <a:t>R</a:t>
            </a:r>
            <a:r>
              <a:rPr lang="zh-CN" altLang="en-US" sz="1400" dirty="0" smtClean="0"/>
              <a:t>等混合复杂</a:t>
            </a:r>
            <a:r>
              <a:rPr lang="zh-CN" altLang="en-US" sz="1400" dirty="0"/>
              <a:t>分析</a:t>
            </a:r>
          </a:p>
        </p:txBody>
      </p:sp>
      <p:sp>
        <p:nvSpPr>
          <p:cNvPr id="15" name="椭圆 14"/>
          <p:cNvSpPr/>
          <p:nvPr/>
        </p:nvSpPr>
        <p:spPr bwMode="auto">
          <a:xfrm>
            <a:off x="9361922" y="2460752"/>
            <a:ext cx="1944298" cy="731520"/>
          </a:xfrm>
          <a:prstGeom prst="ellipse">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algn="ctr" defTabSz="954088">
              <a:buClrTx/>
              <a:buFontTx/>
              <a:buNone/>
            </a:pPr>
            <a:r>
              <a:rPr lang="zh-CN" altLang="en-US" sz="2000" dirty="0" smtClean="0">
                <a:latin typeface="+mn-ea"/>
                <a:ea typeface="+mn-ea"/>
              </a:rPr>
              <a:t>批处理</a:t>
            </a:r>
            <a:endParaRPr lang="en-US" altLang="zh-CN" sz="2000" dirty="0" smtClean="0">
              <a:latin typeface="+mn-ea"/>
              <a:ea typeface="+mn-ea"/>
            </a:endParaRPr>
          </a:p>
          <a:p>
            <a:pPr algn="ctr" defTabSz="954088">
              <a:buClrTx/>
              <a:buFontTx/>
              <a:buNone/>
            </a:pPr>
            <a:r>
              <a:rPr lang="zh-CN" altLang="en-US" sz="1400" dirty="0" smtClean="0">
                <a:latin typeface="+mn-ea"/>
                <a:ea typeface="+mn-ea"/>
              </a:rPr>
              <a:t>批量</a:t>
            </a:r>
            <a:r>
              <a:rPr lang="en-US" altLang="zh-CN" sz="1400" dirty="0" smtClean="0">
                <a:latin typeface="+mn-ea"/>
                <a:ea typeface="+mn-ea"/>
              </a:rPr>
              <a:t>SQL</a:t>
            </a:r>
            <a:endParaRPr lang="zh-CN" altLang="en-US" sz="1400" dirty="0">
              <a:latin typeface="+mn-ea"/>
              <a:ea typeface="+mn-ea"/>
            </a:endParaRPr>
          </a:p>
        </p:txBody>
      </p:sp>
      <p:cxnSp>
        <p:nvCxnSpPr>
          <p:cNvPr id="17" name="直接连接符 16"/>
          <p:cNvCxnSpPr>
            <a:stCxn id="14" idx="4"/>
            <a:endCxn id="9" idx="0"/>
          </p:cNvCxnSpPr>
          <p:nvPr/>
        </p:nvCxnSpPr>
        <p:spPr bwMode="auto">
          <a:xfrm flipH="1">
            <a:off x="4771472" y="3192272"/>
            <a:ext cx="2734300" cy="1164667"/>
          </a:xfrm>
          <a:prstGeom prst="line">
            <a:avLst/>
          </a:prstGeom>
          <a:noFill/>
          <a:ln w="9525" cap="flat" cmpd="sng" algn="ctr">
            <a:solidFill>
              <a:schemeClr val="tx1"/>
            </a:solidFill>
            <a:prstDash val="solid"/>
            <a:round/>
            <a:headEnd type="none" w="med" len="med"/>
            <a:tailEnd type="none" w="med" len="med"/>
          </a:ln>
          <a:effectLst/>
        </p:spPr>
      </p:cxnSp>
      <p:cxnSp>
        <p:nvCxnSpPr>
          <p:cNvPr id="18" name="直接连接符 17"/>
          <p:cNvCxnSpPr>
            <a:stCxn id="14" idx="4"/>
            <a:endCxn id="11" idx="0"/>
          </p:cNvCxnSpPr>
          <p:nvPr/>
        </p:nvCxnSpPr>
        <p:spPr bwMode="auto">
          <a:xfrm>
            <a:off x="7505772" y="3192272"/>
            <a:ext cx="5852" cy="1164667"/>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a:stCxn id="14" idx="4"/>
            <a:endCxn id="12" idx="0"/>
          </p:cNvCxnSpPr>
          <p:nvPr/>
        </p:nvCxnSpPr>
        <p:spPr bwMode="auto">
          <a:xfrm>
            <a:off x="7505772" y="3192272"/>
            <a:ext cx="2828300" cy="1164667"/>
          </a:xfrm>
          <a:prstGeom prst="line">
            <a:avLst/>
          </a:prstGeom>
          <a:noFill/>
          <a:ln w="9525" cap="flat" cmpd="sng" algn="ctr">
            <a:solidFill>
              <a:schemeClr val="tx1"/>
            </a:solidFill>
            <a:prstDash val="solid"/>
            <a:round/>
            <a:headEnd type="none" w="med" len="med"/>
            <a:tailEnd type="none" w="med" len="med"/>
          </a:ln>
          <a:effectLst/>
        </p:spPr>
      </p:cxnSp>
      <p:cxnSp>
        <p:nvCxnSpPr>
          <p:cNvPr id="24" name="直接连接符 23"/>
          <p:cNvCxnSpPr>
            <a:stCxn id="15" idx="4"/>
            <a:endCxn id="12" idx="0"/>
          </p:cNvCxnSpPr>
          <p:nvPr/>
        </p:nvCxnSpPr>
        <p:spPr bwMode="auto">
          <a:xfrm>
            <a:off x="10334071" y="3192272"/>
            <a:ext cx="1" cy="1164667"/>
          </a:xfrm>
          <a:prstGeom prst="line">
            <a:avLst/>
          </a:prstGeom>
          <a:noFill/>
          <a:ln w="9525" cap="flat" cmpd="sng" algn="ctr">
            <a:solidFill>
              <a:schemeClr val="tx1"/>
            </a:solidFill>
            <a:prstDash val="solid"/>
            <a:round/>
            <a:headEnd type="none" w="med" len="med"/>
            <a:tailEnd type="none" w="med" len="med"/>
          </a:ln>
          <a:effectLst/>
        </p:spPr>
      </p:cxnSp>
      <p:cxnSp>
        <p:nvCxnSpPr>
          <p:cNvPr id="27" name="直接连接符 26"/>
          <p:cNvCxnSpPr>
            <a:stCxn id="15" idx="4"/>
            <a:endCxn id="11" idx="0"/>
          </p:cNvCxnSpPr>
          <p:nvPr/>
        </p:nvCxnSpPr>
        <p:spPr bwMode="auto">
          <a:xfrm flipH="1">
            <a:off x="7511624" y="3192272"/>
            <a:ext cx="2822447" cy="1164667"/>
          </a:xfrm>
          <a:prstGeom prst="line">
            <a:avLst/>
          </a:prstGeom>
          <a:noFill/>
          <a:ln w="9525" cap="flat" cmpd="sng" algn="ctr">
            <a:solidFill>
              <a:schemeClr val="tx1"/>
            </a:solidFill>
            <a:prstDash val="solid"/>
            <a:round/>
            <a:headEnd type="none" w="med" len="med"/>
            <a:tailEnd type="none" w="med" len="med"/>
          </a:ln>
          <a:effectLst/>
        </p:spPr>
      </p:cxnSp>
      <p:cxnSp>
        <p:nvCxnSpPr>
          <p:cNvPr id="30" name="直接连接符 29"/>
          <p:cNvCxnSpPr>
            <a:stCxn id="13" idx="4"/>
            <a:endCxn id="9" idx="0"/>
          </p:cNvCxnSpPr>
          <p:nvPr/>
        </p:nvCxnSpPr>
        <p:spPr bwMode="auto">
          <a:xfrm flipH="1">
            <a:off x="4771472" y="3192272"/>
            <a:ext cx="2612" cy="1164667"/>
          </a:xfrm>
          <a:prstGeom prst="line">
            <a:avLst/>
          </a:prstGeom>
          <a:noFill/>
          <a:ln w="9525" cap="flat" cmpd="sng" algn="ctr">
            <a:solidFill>
              <a:schemeClr val="tx1"/>
            </a:solidFill>
            <a:prstDash val="solid"/>
            <a:round/>
            <a:headEnd type="none" w="med" len="med"/>
            <a:tailEnd type="none" w="med" len="med"/>
          </a:ln>
          <a:effectLst/>
        </p:spPr>
      </p:cxnSp>
      <p:cxnSp>
        <p:nvCxnSpPr>
          <p:cNvPr id="34" name="直接连接符 33"/>
          <p:cNvCxnSpPr>
            <a:stCxn id="13" idx="4"/>
            <a:endCxn id="11" idx="0"/>
          </p:cNvCxnSpPr>
          <p:nvPr/>
        </p:nvCxnSpPr>
        <p:spPr bwMode="auto">
          <a:xfrm>
            <a:off x="4774084" y="3192272"/>
            <a:ext cx="2737540" cy="1164667"/>
          </a:xfrm>
          <a:prstGeom prst="line">
            <a:avLst/>
          </a:prstGeom>
          <a:noFill/>
          <a:ln w="9525" cap="flat" cmpd="sng" algn="ctr">
            <a:solidFill>
              <a:schemeClr val="tx1"/>
            </a:solidFill>
            <a:prstDash val="solid"/>
            <a:round/>
            <a:headEnd type="none" w="med" len="med"/>
            <a:tailEnd type="none" w="med" len="med"/>
          </a:ln>
          <a:effectLst/>
        </p:spPr>
      </p:cxnSp>
      <p:sp>
        <p:nvSpPr>
          <p:cNvPr id="44" name="文本框 43"/>
          <p:cNvSpPr txBox="1"/>
          <p:nvPr/>
        </p:nvSpPr>
        <p:spPr>
          <a:xfrm>
            <a:off x="3981832" y="1208011"/>
            <a:ext cx="1749197" cy="1200329"/>
          </a:xfrm>
          <a:prstGeom prst="rect">
            <a:avLst/>
          </a:prstGeom>
          <a:noFill/>
        </p:spPr>
        <p:txBody>
          <a:bodyPr wrap="none" rtlCol="0">
            <a:spAutoFit/>
          </a:bodyPr>
          <a:lstStyle/>
          <a:p>
            <a:pPr algn="ctr">
              <a:buNone/>
            </a:pPr>
            <a:r>
              <a:rPr lang="zh-CN" altLang="en-US" dirty="0" smtClean="0"/>
              <a:t>探索类业务</a:t>
            </a:r>
            <a:endParaRPr lang="zh-CN" altLang="en-US" dirty="0"/>
          </a:p>
          <a:p>
            <a:pPr marL="177800" indent="-177800">
              <a:buFont typeface="Arial" panose="020B0604020202020204" pitchFamily="34" charset="0"/>
              <a:buChar char="•"/>
            </a:pPr>
            <a:r>
              <a:rPr lang="en-US" altLang="zh-CN" b="0" dirty="0" smtClean="0"/>
              <a:t>KPI</a:t>
            </a:r>
            <a:r>
              <a:rPr lang="zh-CN" altLang="en-US" b="0" dirty="0" smtClean="0"/>
              <a:t>多维分析</a:t>
            </a:r>
            <a:endParaRPr lang="en-US" altLang="zh-CN" b="0" dirty="0" smtClean="0"/>
          </a:p>
          <a:p>
            <a:pPr marL="177800" indent="-177800">
              <a:buFont typeface="Arial" panose="020B0604020202020204" pitchFamily="34" charset="0"/>
              <a:buChar char="•"/>
            </a:pPr>
            <a:r>
              <a:rPr lang="zh-CN" altLang="en-US" b="0" dirty="0" smtClean="0"/>
              <a:t>用户画像分析</a:t>
            </a:r>
            <a:endParaRPr lang="en-US" altLang="zh-CN" b="0" dirty="0" smtClean="0"/>
          </a:p>
          <a:p>
            <a:pPr marL="177800" indent="-177800">
              <a:buFont typeface="Arial" panose="020B0604020202020204" pitchFamily="34" charset="0"/>
              <a:buChar char="•"/>
            </a:pPr>
            <a:r>
              <a:rPr lang="zh-CN" altLang="en-US" b="0" dirty="0" smtClean="0"/>
              <a:t>详单查询</a:t>
            </a:r>
            <a:endParaRPr lang="en-US" altLang="zh-CN" b="0" dirty="0" smtClean="0"/>
          </a:p>
        </p:txBody>
      </p:sp>
      <p:sp>
        <p:nvSpPr>
          <p:cNvPr id="47" name="文本框 46"/>
          <p:cNvSpPr txBox="1"/>
          <p:nvPr/>
        </p:nvSpPr>
        <p:spPr>
          <a:xfrm>
            <a:off x="6776487" y="1156142"/>
            <a:ext cx="1749197" cy="1200329"/>
          </a:xfrm>
          <a:prstGeom prst="rect">
            <a:avLst/>
          </a:prstGeom>
          <a:noFill/>
        </p:spPr>
        <p:txBody>
          <a:bodyPr wrap="none" rtlCol="0">
            <a:spAutoFit/>
          </a:bodyPr>
          <a:lstStyle/>
          <a:p>
            <a:pPr algn="ctr">
              <a:buNone/>
            </a:pPr>
            <a:r>
              <a:rPr lang="zh-CN" altLang="en-US" dirty="0" smtClean="0"/>
              <a:t>分析类业务</a:t>
            </a:r>
            <a:endParaRPr lang="en-US" altLang="zh-CN" dirty="0" smtClean="0"/>
          </a:p>
          <a:p>
            <a:pPr marL="177800" indent="-177800">
              <a:buFont typeface="Arial" panose="020B0604020202020204" pitchFamily="34" charset="0"/>
              <a:buChar char="•"/>
            </a:pPr>
            <a:r>
              <a:rPr lang="zh-CN" altLang="en-US" b="0" dirty="0" smtClean="0"/>
              <a:t>时空数据挖掘</a:t>
            </a:r>
            <a:endParaRPr lang="en-US" altLang="zh-CN" b="0" dirty="0" smtClean="0"/>
          </a:p>
          <a:p>
            <a:pPr marL="177800" indent="-177800">
              <a:buFont typeface="Arial" panose="020B0604020202020204" pitchFamily="34" charset="0"/>
              <a:buChar char="•"/>
            </a:pPr>
            <a:r>
              <a:rPr lang="zh-CN" altLang="en-US" b="0" dirty="0" smtClean="0"/>
              <a:t>时间序列分析</a:t>
            </a:r>
            <a:endParaRPr lang="en-US" altLang="zh-CN" b="0" dirty="0" smtClean="0"/>
          </a:p>
          <a:p>
            <a:pPr marL="177800" indent="-177800">
              <a:buFont typeface="Arial" panose="020B0604020202020204" pitchFamily="34" charset="0"/>
              <a:buChar char="•"/>
            </a:pPr>
            <a:r>
              <a:rPr lang="zh-CN" altLang="en-US" b="0" dirty="0" smtClean="0"/>
              <a:t>社交分析</a:t>
            </a:r>
            <a:endParaRPr lang="en-US" altLang="zh-CN" b="0" dirty="0" smtClean="0"/>
          </a:p>
        </p:txBody>
      </p:sp>
      <p:sp>
        <p:nvSpPr>
          <p:cNvPr id="48" name="文本框 47"/>
          <p:cNvSpPr txBox="1"/>
          <p:nvPr/>
        </p:nvSpPr>
        <p:spPr>
          <a:xfrm>
            <a:off x="9631318" y="1178390"/>
            <a:ext cx="1836782" cy="1200329"/>
          </a:xfrm>
          <a:prstGeom prst="rect">
            <a:avLst/>
          </a:prstGeom>
          <a:noFill/>
        </p:spPr>
        <p:txBody>
          <a:bodyPr wrap="square" rtlCol="0">
            <a:spAutoFit/>
          </a:bodyPr>
          <a:lstStyle/>
          <a:p>
            <a:pPr algn="ctr">
              <a:buNone/>
            </a:pPr>
            <a:r>
              <a:rPr lang="zh-CN" altLang="en-US" dirty="0" smtClean="0"/>
              <a:t>运营类业务</a:t>
            </a:r>
            <a:endParaRPr lang="en-US" altLang="zh-CN" dirty="0" smtClean="0"/>
          </a:p>
          <a:p>
            <a:pPr marL="177800" indent="-177800">
              <a:buFont typeface="Arial" panose="020B0604020202020204" pitchFamily="34" charset="0"/>
              <a:buChar char="•"/>
            </a:pPr>
            <a:r>
              <a:rPr lang="zh-CN" altLang="en-US" b="0" dirty="0" smtClean="0"/>
              <a:t>报表</a:t>
            </a:r>
            <a:endParaRPr lang="en-US" altLang="zh-CN" b="0" dirty="0" smtClean="0"/>
          </a:p>
          <a:p>
            <a:pPr marL="177800" indent="-177800">
              <a:buFont typeface="Arial" panose="020B0604020202020204" pitchFamily="34" charset="0"/>
              <a:buChar char="•"/>
            </a:pPr>
            <a:r>
              <a:rPr lang="zh-CN" altLang="en-US" b="0" dirty="0" smtClean="0"/>
              <a:t>数据转换</a:t>
            </a:r>
            <a:r>
              <a:rPr lang="en-US" altLang="zh-CN" b="0" dirty="0" smtClean="0"/>
              <a:t>ETL</a:t>
            </a:r>
          </a:p>
          <a:p>
            <a:pPr marL="177800" indent="-177800">
              <a:buFont typeface="Arial" panose="020B0604020202020204" pitchFamily="34" charset="0"/>
              <a:buChar char="•"/>
            </a:pPr>
            <a:r>
              <a:rPr lang="zh-CN" altLang="en-US" b="0" dirty="0" smtClean="0"/>
              <a:t>数据模型应用</a:t>
            </a:r>
            <a:endParaRPr lang="en-US" altLang="zh-CN" b="0" dirty="0" smtClean="0"/>
          </a:p>
        </p:txBody>
      </p:sp>
      <p:sp>
        <p:nvSpPr>
          <p:cNvPr id="64" name="文本框 63"/>
          <p:cNvSpPr txBox="1"/>
          <p:nvPr/>
        </p:nvSpPr>
        <p:spPr>
          <a:xfrm>
            <a:off x="2841813" y="5653588"/>
            <a:ext cx="1114408" cy="369332"/>
          </a:xfrm>
          <a:prstGeom prst="rect">
            <a:avLst/>
          </a:prstGeom>
          <a:noFill/>
        </p:spPr>
        <p:txBody>
          <a:bodyPr wrap="none" rtlCol="0">
            <a:spAutoFit/>
          </a:bodyPr>
          <a:lstStyle/>
          <a:p>
            <a:pPr>
              <a:buNone/>
            </a:pPr>
            <a:r>
              <a:rPr lang="zh-CN" altLang="en-US" dirty="0" smtClean="0"/>
              <a:t>实时入库</a:t>
            </a:r>
            <a:endParaRPr lang="en-US" altLang="zh-CN" dirty="0" smtClean="0"/>
          </a:p>
        </p:txBody>
      </p:sp>
      <p:sp>
        <p:nvSpPr>
          <p:cNvPr id="65" name="文本框 64"/>
          <p:cNvSpPr txBox="1"/>
          <p:nvPr/>
        </p:nvSpPr>
        <p:spPr>
          <a:xfrm>
            <a:off x="6832350" y="5653588"/>
            <a:ext cx="1346844" cy="369332"/>
          </a:xfrm>
          <a:prstGeom prst="rect">
            <a:avLst/>
          </a:prstGeom>
          <a:noFill/>
        </p:spPr>
        <p:txBody>
          <a:bodyPr wrap="none" rtlCol="0">
            <a:spAutoFit/>
          </a:bodyPr>
          <a:lstStyle/>
          <a:p>
            <a:pPr>
              <a:buNone/>
            </a:pPr>
            <a:r>
              <a:rPr lang="zh-CN" altLang="en-US" dirty="0" smtClean="0"/>
              <a:t>准实时入库</a:t>
            </a:r>
            <a:endParaRPr lang="en-US" altLang="zh-CN" dirty="0" smtClean="0"/>
          </a:p>
        </p:txBody>
      </p:sp>
      <p:sp>
        <p:nvSpPr>
          <p:cNvPr id="66" name="文本框 65"/>
          <p:cNvSpPr txBox="1"/>
          <p:nvPr/>
        </p:nvSpPr>
        <p:spPr>
          <a:xfrm>
            <a:off x="9786386" y="5650587"/>
            <a:ext cx="1114408" cy="369332"/>
          </a:xfrm>
          <a:prstGeom prst="rect">
            <a:avLst/>
          </a:prstGeom>
          <a:noFill/>
        </p:spPr>
        <p:txBody>
          <a:bodyPr wrap="none" rtlCol="0">
            <a:spAutoFit/>
          </a:bodyPr>
          <a:lstStyle/>
          <a:p>
            <a:pPr>
              <a:buNone/>
            </a:pPr>
            <a:r>
              <a:rPr lang="zh-CN" altLang="en-US" dirty="0" smtClean="0"/>
              <a:t>批量入库</a:t>
            </a:r>
            <a:endParaRPr lang="en-US" altLang="zh-CN" dirty="0" smtClean="0"/>
          </a:p>
        </p:txBody>
      </p:sp>
      <p:sp>
        <p:nvSpPr>
          <p:cNvPr id="67" name="圆角矩形 66"/>
          <p:cNvSpPr/>
          <p:nvPr/>
        </p:nvSpPr>
        <p:spPr bwMode="auto">
          <a:xfrm>
            <a:off x="886115" y="4356939"/>
            <a:ext cx="2125817" cy="841370"/>
          </a:xfrm>
          <a:prstGeom prst="roundRect">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ctr" defTabSz="954088" eaLnBrk="1" latinLnBrk="0" hangingPunct="1">
              <a:lnSpc>
                <a:spcPct val="100000"/>
              </a:lnSpc>
              <a:buClrTx/>
              <a:buSzTx/>
              <a:buFontTx/>
              <a:buNone/>
              <a:tabLst/>
            </a:pPr>
            <a:r>
              <a:rPr lang="en-US" altLang="zh-CN" b="1" dirty="0" smtClean="0">
                <a:solidFill>
                  <a:schemeClr val="tx1"/>
                </a:solidFill>
                <a:latin typeface="+mn-ea"/>
                <a:ea typeface="+mn-ea"/>
              </a:rPr>
              <a:t>SparkStreaming/StreamSMART</a:t>
            </a:r>
          </a:p>
        </p:txBody>
      </p:sp>
      <p:cxnSp>
        <p:nvCxnSpPr>
          <p:cNvPr id="70" name="直接箭头连接符 69"/>
          <p:cNvCxnSpPr>
            <a:stCxn id="67" idx="3"/>
            <a:endCxn id="9" idx="1"/>
          </p:cNvCxnSpPr>
          <p:nvPr/>
        </p:nvCxnSpPr>
        <p:spPr bwMode="auto">
          <a:xfrm>
            <a:off x="3011932" y="4777624"/>
            <a:ext cx="696631" cy="0"/>
          </a:xfrm>
          <a:prstGeom prst="straightConnector1">
            <a:avLst/>
          </a:prstGeom>
          <a:noFill/>
          <a:ln w="9525" cap="flat" cmpd="sng" algn="ctr">
            <a:solidFill>
              <a:schemeClr val="tx1"/>
            </a:solidFill>
            <a:prstDash val="solid"/>
            <a:round/>
            <a:headEnd type="none" w="med" len="med"/>
            <a:tailEnd type="triangle"/>
          </a:ln>
          <a:effectLst/>
        </p:spPr>
      </p:cxnSp>
      <p:cxnSp>
        <p:nvCxnSpPr>
          <p:cNvPr id="72" name="直接箭头连接符 71"/>
          <p:cNvCxnSpPr>
            <a:stCxn id="64" idx="0"/>
            <a:endCxn id="67" idx="2"/>
          </p:cNvCxnSpPr>
          <p:nvPr/>
        </p:nvCxnSpPr>
        <p:spPr bwMode="auto">
          <a:xfrm flipH="1" flipV="1">
            <a:off x="1949024" y="5198309"/>
            <a:ext cx="1449993" cy="455279"/>
          </a:xfrm>
          <a:prstGeom prst="straightConnector1">
            <a:avLst/>
          </a:prstGeom>
          <a:noFill/>
          <a:ln w="9525" cap="flat" cmpd="sng" algn="ctr">
            <a:solidFill>
              <a:schemeClr val="tx1"/>
            </a:solidFill>
            <a:prstDash val="solid"/>
            <a:round/>
            <a:headEnd type="none" w="med" len="med"/>
            <a:tailEnd type="triangle"/>
          </a:ln>
          <a:effectLst/>
        </p:spPr>
      </p:cxnSp>
      <p:cxnSp>
        <p:nvCxnSpPr>
          <p:cNvPr id="73" name="直接箭头连接符 72"/>
          <p:cNvCxnSpPr>
            <a:stCxn id="64" idx="0"/>
            <a:endCxn id="9" idx="2"/>
          </p:cNvCxnSpPr>
          <p:nvPr/>
        </p:nvCxnSpPr>
        <p:spPr bwMode="auto">
          <a:xfrm flipV="1">
            <a:off x="3399017" y="5198309"/>
            <a:ext cx="1372455" cy="455279"/>
          </a:xfrm>
          <a:prstGeom prst="straightConnector1">
            <a:avLst/>
          </a:prstGeom>
          <a:noFill/>
          <a:ln w="9525" cap="flat" cmpd="sng" algn="ctr">
            <a:solidFill>
              <a:schemeClr val="tx1"/>
            </a:solidFill>
            <a:prstDash val="solid"/>
            <a:round/>
            <a:headEnd type="none" w="med" len="med"/>
            <a:tailEnd type="triangle"/>
          </a:ln>
          <a:effectLst/>
        </p:spPr>
      </p:cxnSp>
      <p:cxnSp>
        <p:nvCxnSpPr>
          <p:cNvPr id="76" name="直接箭头连接符 75"/>
          <p:cNvCxnSpPr>
            <a:stCxn id="65" idx="0"/>
            <a:endCxn id="11" idx="2"/>
          </p:cNvCxnSpPr>
          <p:nvPr/>
        </p:nvCxnSpPr>
        <p:spPr bwMode="auto">
          <a:xfrm flipV="1">
            <a:off x="7505772" y="5198309"/>
            <a:ext cx="5852" cy="455279"/>
          </a:xfrm>
          <a:prstGeom prst="straightConnector1">
            <a:avLst/>
          </a:prstGeom>
          <a:noFill/>
          <a:ln w="9525" cap="flat" cmpd="sng" algn="ctr">
            <a:solidFill>
              <a:schemeClr val="tx1"/>
            </a:solidFill>
            <a:prstDash val="solid"/>
            <a:round/>
            <a:headEnd type="none" w="med" len="med"/>
            <a:tailEnd type="triangle"/>
          </a:ln>
          <a:effectLst/>
        </p:spPr>
      </p:cxnSp>
      <p:sp>
        <p:nvSpPr>
          <p:cNvPr id="82" name="文本框 81"/>
          <p:cNvSpPr txBox="1"/>
          <p:nvPr/>
        </p:nvSpPr>
        <p:spPr>
          <a:xfrm>
            <a:off x="1101979" y="1208011"/>
            <a:ext cx="1749197" cy="1200329"/>
          </a:xfrm>
          <a:prstGeom prst="rect">
            <a:avLst/>
          </a:prstGeom>
          <a:noFill/>
        </p:spPr>
        <p:txBody>
          <a:bodyPr wrap="none" rtlCol="0">
            <a:spAutoFit/>
          </a:bodyPr>
          <a:lstStyle/>
          <a:p>
            <a:pPr algn="ctr">
              <a:buNone/>
            </a:pPr>
            <a:r>
              <a:rPr lang="zh-CN" altLang="en-US" dirty="0" smtClean="0"/>
              <a:t>实时类业务</a:t>
            </a:r>
            <a:endParaRPr lang="en-US" altLang="zh-CN" dirty="0" smtClean="0"/>
          </a:p>
          <a:p>
            <a:pPr marL="177800" indent="-177800">
              <a:buFont typeface="Arial" panose="020B0604020202020204" pitchFamily="34" charset="0"/>
              <a:buChar char="•"/>
            </a:pPr>
            <a:r>
              <a:rPr lang="zh-CN" altLang="en-US" b="0" dirty="0" smtClean="0"/>
              <a:t>实时推荐</a:t>
            </a:r>
            <a:endParaRPr lang="en-US" altLang="zh-CN" b="0" dirty="0" smtClean="0"/>
          </a:p>
          <a:p>
            <a:pPr marL="177800" indent="-177800">
              <a:buFont typeface="Arial" panose="020B0604020202020204" pitchFamily="34" charset="0"/>
              <a:buChar char="•"/>
            </a:pPr>
            <a:r>
              <a:rPr lang="zh-CN" altLang="en-US" b="0" dirty="0" smtClean="0"/>
              <a:t>网络故障监控</a:t>
            </a:r>
            <a:endParaRPr lang="en-US" altLang="zh-CN" b="0" dirty="0" smtClean="0"/>
          </a:p>
          <a:p>
            <a:pPr marL="177800" indent="-177800">
              <a:buFont typeface="Arial" panose="020B0604020202020204" pitchFamily="34" charset="0"/>
              <a:buChar char="•"/>
            </a:pPr>
            <a:r>
              <a:rPr lang="zh-CN" altLang="en-US" b="0" dirty="0" smtClean="0"/>
              <a:t>网络闭环控制</a:t>
            </a:r>
            <a:endParaRPr lang="en-US" altLang="zh-CN" b="0" dirty="0" smtClean="0"/>
          </a:p>
        </p:txBody>
      </p:sp>
      <p:sp>
        <p:nvSpPr>
          <p:cNvPr id="83" name="椭圆 82"/>
          <p:cNvSpPr/>
          <p:nvPr/>
        </p:nvSpPr>
        <p:spPr bwMode="auto">
          <a:xfrm>
            <a:off x="973636" y="2460752"/>
            <a:ext cx="1944298" cy="731520"/>
          </a:xfrm>
          <a:prstGeom prst="ellipse">
            <a:avLst/>
          </a:prstGeom>
          <a:solidFill>
            <a:srgbClr val="B9E8FF"/>
          </a:solidFill>
          <a:ln w="9525" cap="flat" cmpd="sng" algn="ctr">
            <a:solidFill>
              <a:srgbClr val="C0C0C0"/>
            </a:solidFill>
            <a:prstDash val="solid"/>
            <a:round/>
            <a:headEnd type="none" w="med" len="med"/>
            <a:tailEnd type="none" w="med" len="med"/>
          </a:ln>
          <a:effectLst/>
        </p:spPr>
        <p:txBody>
          <a:bodyPr vert="horz" wrap="square" lIns="0" tIns="47152" rIns="0" bIns="47152" numCol="1" rtlCol="0" anchor="ctr" anchorCtr="0" compatLnSpc="1">
            <a:prstTxWarp prst="textNoShape">
              <a:avLst/>
            </a:prstTxWarp>
          </a:bodyPr>
          <a:lstStyle/>
          <a:p>
            <a:pPr algn="ctr" defTabSz="954088">
              <a:buClrTx/>
              <a:buFontTx/>
              <a:buNone/>
            </a:pPr>
            <a:r>
              <a:rPr lang="zh-CN" altLang="en-US" dirty="0" smtClean="0">
                <a:latin typeface="+mn-ea"/>
                <a:ea typeface="+mn-ea"/>
              </a:rPr>
              <a:t>实时在线分析</a:t>
            </a:r>
            <a:endParaRPr lang="en-US" altLang="zh-CN" dirty="0" smtClean="0">
              <a:latin typeface="+mn-ea"/>
              <a:ea typeface="+mn-ea"/>
            </a:endParaRPr>
          </a:p>
          <a:p>
            <a:pPr algn="ctr" defTabSz="954088">
              <a:buClrTx/>
              <a:buNone/>
            </a:pPr>
            <a:r>
              <a:rPr lang="zh-CN" altLang="en-US" sz="1400" dirty="0" smtClean="0"/>
              <a:t>流式</a:t>
            </a:r>
            <a:r>
              <a:rPr lang="en-US" altLang="zh-CN" sz="1400" dirty="0" smtClean="0"/>
              <a:t>SQL</a:t>
            </a:r>
            <a:endParaRPr lang="en-US" altLang="zh-CN" sz="1400" dirty="0"/>
          </a:p>
        </p:txBody>
      </p:sp>
      <p:cxnSp>
        <p:nvCxnSpPr>
          <p:cNvPr id="85" name="直接连接符 84"/>
          <p:cNvCxnSpPr>
            <a:stCxn id="83" idx="4"/>
            <a:endCxn id="67" idx="0"/>
          </p:cNvCxnSpPr>
          <p:nvPr/>
        </p:nvCxnSpPr>
        <p:spPr bwMode="auto">
          <a:xfrm>
            <a:off x="1945785" y="3192272"/>
            <a:ext cx="3239" cy="1164667"/>
          </a:xfrm>
          <a:prstGeom prst="line">
            <a:avLst/>
          </a:prstGeom>
          <a:noFill/>
          <a:ln w="9525" cap="flat" cmpd="sng" algn="ctr">
            <a:solidFill>
              <a:schemeClr val="tx1"/>
            </a:solidFill>
            <a:prstDash val="solid"/>
            <a:round/>
            <a:headEnd type="none" w="med" len="med"/>
            <a:tailEnd type="none" w="med" len="med"/>
          </a:ln>
          <a:effectLst/>
        </p:spPr>
      </p:cxnSp>
      <p:cxnSp>
        <p:nvCxnSpPr>
          <p:cNvPr id="92" name="直接箭头连接符 91"/>
          <p:cNvCxnSpPr>
            <a:stCxn id="66" idx="0"/>
            <a:endCxn id="12" idx="2"/>
          </p:cNvCxnSpPr>
          <p:nvPr/>
        </p:nvCxnSpPr>
        <p:spPr bwMode="auto">
          <a:xfrm flipH="1" flipV="1">
            <a:off x="10334072" y="5198309"/>
            <a:ext cx="9518" cy="452278"/>
          </a:xfrm>
          <a:prstGeom prst="straightConnector1">
            <a:avLst/>
          </a:prstGeom>
          <a:noFill/>
          <a:ln w="9525" cap="flat" cmpd="sng" algn="ctr">
            <a:solidFill>
              <a:schemeClr val="tx1"/>
            </a:solidFill>
            <a:prstDash val="solid"/>
            <a:round/>
            <a:headEnd type="none" w="med" len="med"/>
            <a:tailEnd type="triangle"/>
          </a:ln>
          <a:effectLst/>
        </p:spPr>
      </p:cxnSp>
      <p:grpSp>
        <p:nvGrpSpPr>
          <p:cNvPr id="1024" name="组合 1023"/>
          <p:cNvGrpSpPr/>
          <p:nvPr/>
        </p:nvGrpSpPr>
        <p:grpSpPr>
          <a:xfrm>
            <a:off x="3708562" y="3407984"/>
            <a:ext cx="7759537" cy="713597"/>
            <a:chOff x="3708562" y="3407984"/>
            <a:chExt cx="7759537" cy="713597"/>
          </a:xfrm>
        </p:grpSpPr>
        <p:sp>
          <p:nvSpPr>
            <p:cNvPr id="63" name="圆角矩形 62"/>
            <p:cNvSpPr/>
            <p:nvPr/>
          </p:nvSpPr>
          <p:spPr bwMode="auto">
            <a:xfrm>
              <a:off x="3708562" y="3407984"/>
              <a:ext cx="7759537" cy="713597"/>
            </a:xfrm>
            <a:prstGeom prst="roundRect">
              <a:avLst/>
            </a:prstGeom>
            <a:solidFill>
              <a:srgbClr val="99CC00"/>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ctr" defTabSz="954088" eaLnBrk="1" latinLnBrk="0" hangingPunct="1">
                <a:lnSpc>
                  <a:spcPct val="100000"/>
                </a:lnSpc>
                <a:buClrTx/>
                <a:buSzTx/>
                <a:buFontTx/>
                <a:buNone/>
                <a:tabLst/>
              </a:pPr>
              <a:endParaRPr lang="zh-CN" altLang="en-US" b="1" dirty="0" smtClean="0">
                <a:solidFill>
                  <a:schemeClr val="tx1"/>
                </a:solidFill>
                <a:latin typeface="+mn-ea"/>
                <a:ea typeface="+mn-ea"/>
              </a:endParaRPr>
            </a:p>
          </p:txBody>
        </p:sp>
        <p:pic>
          <p:nvPicPr>
            <p:cNvPr id="1026" name="Picture 2" descr="http://photos2.meetupstatic.com/photos/event/7/b/7/2/highres_351511602.jpe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29612" y="3437129"/>
              <a:ext cx="1169248" cy="62088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025" name="文本框 1024"/>
          <p:cNvSpPr txBox="1"/>
          <p:nvPr/>
        </p:nvSpPr>
        <p:spPr>
          <a:xfrm>
            <a:off x="11396980" y="5863029"/>
            <a:ext cx="649537" cy="369332"/>
          </a:xfrm>
          <a:prstGeom prst="rect">
            <a:avLst/>
          </a:prstGeom>
          <a:noFill/>
        </p:spPr>
        <p:txBody>
          <a:bodyPr wrap="none" rtlCol="0">
            <a:spAutoFit/>
          </a:bodyPr>
          <a:lstStyle/>
          <a:p>
            <a:pPr>
              <a:buNone/>
            </a:pPr>
            <a:r>
              <a:rPr lang="zh-CN" altLang="en-US" dirty="0" smtClean="0"/>
              <a:t>时间</a:t>
            </a:r>
            <a:endParaRPr lang="zh-CN" altLang="en-US" dirty="0"/>
          </a:p>
        </p:txBody>
      </p:sp>
      <p:sp>
        <p:nvSpPr>
          <p:cNvPr id="99" name="文本框 98"/>
          <p:cNvSpPr txBox="1"/>
          <p:nvPr/>
        </p:nvSpPr>
        <p:spPr>
          <a:xfrm>
            <a:off x="3035478" y="6352207"/>
            <a:ext cx="649537" cy="369332"/>
          </a:xfrm>
          <a:prstGeom prst="rect">
            <a:avLst/>
          </a:prstGeom>
          <a:noFill/>
        </p:spPr>
        <p:txBody>
          <a:bodyPr wrap="none" rtlCol="0">
            <a:spAutoFit/>
          </a:bodyPr>
          <a:lstStyle/>
          <a:p>
            <a:pPr>
              <a:buNone/>
            </a:pPr>
            <a:r>
              <a:rPr lang="zh-CN" altLang="en-US" dirty="0"/>
              <a:t>毫秒</a:t>
            </a:r>
          </a:p>
        </p:txBody>
      </p:sp>
      <p:sp>
        <p:nvSpPr>
          <p:cNvPr id="100" name="文本框 99"/>
          <p:cNvSpPr txBox="1"/>
          <p:nvPr/>
        </p:nvSpPr>
        <p:spPr>
          <a:xfrm>
            <a:off x="7052763" y="6352207"/>
            <a:ext cx="906017" cy="369332"/>
          </a:xfrm>
          <a:prstGeom prst="rect">
            <a:avLst/>
          </a:prstGeom>
          <a:noFill/>
        </p:spPr>
        <p:txBody>
          <a:bodyPr wrap="none" rtlCol="0">
            <a:spAutoFit/>
          </a:bodyPr>
          <a:lstStyle/>
          <a:p>
            <a:pPr>
              <a:buNone/>
            </a:pPr>
            <a:r>
              <a:rPr lang="en-US" altLang="zh-CN" dirty="0" smtClean="0"/>
              <a:t>15</a:t>
            </a:r>
            <a:r>
              <a:rPr lang="zh-CN" altLang="en-US" dirty="0" smtClean="0"/>
              <a:t>分钟</a:t>
            </a:r>
            <a:endParaRPr lang="zh-CN" altLang="en-US" dirty="0"/>
          </a:p>
        </p:txBody>
      </p:sp>
      <p:sp>
        <p:nvSpPr>
          <p:cNvPr id="101" name="文本框 100"/>
          <p:cNvSpPr txBox="1"/>
          <p:nvPr/>
        </p:nvSpPr>
        <p:spPr>
          <a:xfrm>
            <a:off x="10125520" y="6338449"/>
            <a:ext cx="417102" cy="369332"/>
          </a:xfrm>
          <a:prstGeom prst="rect">
            <a:avLst/>
          </a:prstGeom>
          <a:noFill/>
        </p:spPr>
        <p:txBody>
          <a:bodyPr wrap="none" rtlCol="0">
            <a:spAutoFit/>
          </a:bodyPr>
          <a:lstStyle/>
          <a:p>
            <a:pPr>
              <a:buNone/>
            </a:pPr>
            <a:r>
              <a:rPr lang="zh-CN" altLang="en-US" dirty="0" smtClean="0"/>
              <a:t>天</a:t>
            </a:r>
            <a:endParaRPr lang="zh-CN" altLang="en-US" dirty="0"/>
          </a:p>
        </p:txBody>
      </p:sp>
    </p:spTree>
    <p:extLst>
      <p:ext uri="{BB962C8B-B14F-4D97-AF65-F5344CB8AC3E}">
        <p14:creationId xmlns:p14="http://schemas.microsoft.com/office/powerpoint/2010/main" xmlns="" val="66256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44" grpId="0"/>
      <p:bldP spid="47" grpId="0"/>
      <p:bldP spid="48" grpId="0"/>
      <p:bldP spid="64" grpId="0"/>
      <p:bldP spid="65" grpId="0"/>
      <p:bldP spid="66" grpId="0"/>
      <p:bldP spid="67" grpId="0" animBg="1"/>
      <p:bldP spid="82" grpId="0"/>
      <p:bldP spid="83" grpId="0" animBg="1"/>
      <p:bldP spid="1025" grpId="0"/>
      <p:bldP spid="99" grpId="0"/>
      <p:bldP spid="100" grpId="0"/>
      <p:bldP spid="1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598" y="164638"/>
            <a:ext cx="10454899" cy="759668"/>
          </a:xfrm>
        </p:spPr>
        <p:txBody>
          <a:bodyPr/>
          <a:lstStyle/>
          <a:p>
            <a:r>
              <a:rPr lang="zh-CN" altLang="en-US" sz="3600" b="1" dirty="0" smtClean="0">
                <a:solidFill>
                  <a:srgbClr val="990000"/>
                </a:solidFill>
                <a:latin typeface="微软雅黑" pitchFamily="34" charset="-122"/>
                <a:ea typeface="微软雅黑" pitchFamily="34" charset="-122"/>
              </a:rPr>
              <a:t>基于</a:t>
            </a:r>
            <a:r>
              <a:rPr lang="en-US" altLang="zh-CN" sz="3600" b="1" dirty="0" smtClean="0">
                <a:solidFill>
                  <a:srgbClr val="990000"/>
                </a:solidFill>
                <a:latin typeface="微软雅黑" pitchFamily="34" charset="-122"/>
                <a:ea typeface="微软雅黑" pitchFamily="34" charset="-122"/>
              </a:rPr>
              <a:t>Spark</a:t>
            </a:r>
            <a:r>
              <a:rPr lang="zh-CN" altLang="en-US" sz="3600" b="1" dirty="0" smtClean="0">
                <a:solidFill>
                  <a:srgbClr val="990000"/>
                </a:solidFill>
                <a:latin typeface="微软雅黑" pitchFamily="34" charset="-122"/>
                <a:ea typeface="微软雅黑" pitchFamily="34" charset="-122"/>
              </a:rPr>
              <a:t>的统一数据分析</a:t>
            </a:r>
            <a:r>
              <a:rPr lang="zh-CN" altLang="en-US" sz="3600" b="1" dirty="0">
                <a:solidFill>
                  <a:srgbClr val="990000"/>
                </a:solidFill>
                <a:latin typeface="微软雅黑" pitchFamily="34" charset="-122"/>
                <a:ea typeface="微软雅黑" pitchFamily="34" charset="-122"/>
              </a:rPr>
              <a:t>平台</a:t>
            </a:r>
            <a:endParaRPr lang="zh-CN" altLang="en-US" sz="2800" b="1" dirty="0"/>
          </a:p>
        </p:txBody>
      </p:sp>
      <p:sp>
        <p:nvSpPr>
          <p:cNvPr id="64" name="圆角矩形 63"/>
          <p:cNvSpPr/>
          <p:nvPr/>
        </p:nvSpPr>
        <p:spPr bwMode="auto">
          <a:xfrm>
            <a:off x="4035563" y="2265440"/>
            <a:ext cx="3168352" cy="1920213"/>
          </a:xfrm>
          <a:prstGeom prst="roundRect">
            <a:avLst>
              <a:gd name="adj" fmla="val 66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75" tIns="60939" rIns="121875" bIns="60939" numCol="1" rtlCol="0" anchor="t" anchorCtr="0" compatLnSpc="1">
            <a:prstTxWarp prst="textNoShape">
              <a:avLst/>
            </a:prstTxWarp>
            <a:noAutofit/>
          </a:bodyPr>
          <a:lstStyle/>
          <a:p>
            <a:pPr algn="ctr" defTabSz="1170248" eaLnBrk="0" hangingPunct="0">
              <a:buNone/>
            </a:pPr>
            <a:r>
              <a:rPr lang="en-US" altLang="zh-CN" sz="1867" dirty="0">
                <a:solidFill>
                  <a:schemeClr val="tx1"/>
                </a:solidFill>
                <a:latin typeface="华文细黑" pitchFamily="2" charset="-122"/>
                <a:ea typeface="华文细黑" pitchFamily="2" charset="-122"/>
              </a:rPr>
              <a:t>Spark</a:t>
            </a:r>
            <a:endParaRPr lang="zh-CN" altLang="en-US" sz="1867" dirty="0">
              <a:solidFill>
                <a:schemeClr val="tx1"/>
              </a:solidFill>
              <a:latin typeface="华文细黑" pitchFamily="2" charset="-122"/>
              <a:ea typeface="华文细黑" pitchFamily="2" charset="-122"/>
            </a:endParaRPr>
          </a:p>
        </p:txBody>
      </p:sp>
      <p:sp>
        <p:nvSpPr>
          <p:cNvPr id="65" name="圆角矩形 64"/>
          <p:cNvSpPr/>
          <p:nvPr/>
        </p:nvSpPr>
        <p:spPr bwMode="auto">
          <a:xfrm>
            <a:off x="4323595" y="3321558"/>
            <a:ext cx="2688299" cy="480053"/>
          </a:xfrm>
          <a:prstGeom prst="roundRect">
            <a:avLst>
              <a:gd name="adj" fmla="val 66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60939" rIns="0" bIns="60939" numCol="1" rtlCol="0" anchor="t" anchorCtr="0" compatLnSpc="1">
            <a:prstTxWarp prst="textNoShape">
              <a:avLst/>
            </a:prstTxWarp>
            <a:noAutofit/>
          </a:bodyPr>
          <a:lstStyle/>
          <a:p>
            <a:pPr algn="ctr" defTabSz="1170248" eaLnBrk="0" hangingPunct="0">
              <a:buNone/>
            </a:pPr>
            <a:r>
              <a:rPr lang="zh-CN" altLang="en-US" sz="1867" dirty="0">
                <a:solidFill>
                  <a:schemeClr val="tx1"/>
                </a:solidFill>
                <a:latin typeface="华文细黑" pitchFamily="2" charset="-122"/>
                <a:ea typeface="华文细黑" pitchFamily="2" charset="-122"/>
              </a:rPr>
              <a:t>计算引擎</a:t>
            </a:r>
          </a:p>
        </p:txBody>
      </p:sp>
      <p:sp>
        <p:nvSpPr>
          <p:cNvPr id="66" name="圆角矩形 65"/>
          <p:cNvSpPr/>
          <p:nvPr/>
        </p:nvSpPr>
        <p:spPr bwMode="auto">
          <a:xfrm>
            <a:off x="4323595" y="2745494"/>
            <a:ext cx="2002592" cy="480053"/>
          </a:xfrm>
          <a:prstGeom prst="roundRect">
            <a:avLst>
              <a:gd name="adj" fmla="val 66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60939" rIns="0" bIns="60939" numCol="1" rtlCol="0" anchor="t" anchorCtr="0" compatLnSpc="1">
            <a:prstTxWarp prst="textNoShape">
              <a:avLst/>
            </a:prstTxWarp>
            <a:noAutofit/>
          </a:bodyPr>
          <a:lstStyle/>
          <a:p>
            <a:pPr algn="ctr" defTabSz="1170248" eaLnBrk="0" hangingPunct="0">
              <a:buNone/>
            </a:pPr>
            <a:r>
              <a:rPr lang="en-US" altLang="zh-CN" sz="1867" dirty="0">
                <a:solidFill>
                  <a:schemeClr val="tx1"/>
                </a:solidFill>
                <a:latin typeface="华文细黑" pitchFamily="2" charset="-122"/>
                <a:ea typeface="华文细黑" pitchFamily="2" charset="-122"/>
              </a:rPr>
              <a:t>SQL</a:t>
            </a:r>
            <a:r>
              <a:rPr lang="zh-CN" altLang="en-US" sz="1867" dirty="0">
                <a:solidFill>
                  <a:schemeClr val="tx1"/>
                </a:solidFill>
                <a:latin typeface="华文细黑" pitchFamily="2" charset="-122"/>
                <a:ea typeface="华文细黑" pitchFamily="2" charset="-122"/>
              </a:rPr>
              <a:t>引擎</a:t>
            </a:r>
          </a:p>
        </p:txBody>
      </p:sp>
      <p:cxnSp>
        <p:nvCxnSpPr>
          <p:cNvPr id="68" name="直接箭头连接符 67"/>
          <p:cNvCxnSpPr/>
          <p:nvPr/>
        </p:nvCxnSpPr>
        <p:spPr bwMode="auto">
          <a:xfrm flipV="1">
            <a:off x="4838699" y="1881397"/>
            <a:ext cx="0" cy="86409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69" name="圆角矩形 68"/>
          <p:cNvSpPr/>
          <p:nvPr/>
        </p:nvSpPr>
        <p:spPr bwMode="auto">
          <a:xfrm>
            <a:off x="3974603" y="1401344"/>
            <a:ext cx="3360373" cy="480053"/>
          </a:xfrm>
          <a:prstGeom prst="roundRect">
            <a:avLst>
              <a:gd name="adj" fmla="val 66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75" tIns="60939" rIns="121875" bIns="60939" numCol="1" rtlCol="0" anchor="t" anchorCtr="0" compatLnSpc="1">
            <a:prstTxWarp prst="textNoShape">
              <a:avLst/>
            </a:prstTxWarp>
            <a:noAutofit/>
          </a:bodyPr>
          <a:lstStyle/>
          <a:p>
            <a:pPr algn="ctr" defTabSz="1170248" eaLnBrk="0" hangingPunct="0">
              <a:buNone/>
            </a:pPr>
            <a:r>
              <a:rPr lang="zh-CN" altLang="en-US" sz="1867" dirty="0">
                <a:solidFill>
                  <a:schemeClr val="tx1"/>
                </a:solidFill>
                <a:latin typeface="华文细黑" pitchFamily="2" charset="-122"/>
                <a:ea typeface="华文细黑" pitchFamily="2" charset="-122"/>
              </a:rPr>
              <a:t>应用</a:t>
            </a:r>
          </a:p>
        </p:txBody>
      </p:sp>
      <p:sp>
        <p:nvSpPr>
          <p:cNvPr id="70" name="TextBox 69"/>
          <p:cNvSpPr txBox="1"/>
          <p:nvPr/>
        </p:nvSpPr>
        <p:spPr>
          <a:xfrm>
            <a:off x="3885375" y="1891559"/>
            <a:ext cx="2046859" cy="410411"/>
          </a:xfrm>
          <a:prstGeom prst="rect">
            <a:avLst/>
          </a:prstGeom>
          <a:noFill/>
        </p:spPr>
        <p:txBody>
          <a:bodyPr wrap="none" lIns="121896" tIns="60949" rIns="121896" bIns="60949" rtlCol="0">
            <a:spAutoFit/>
          </a:bodyPr>
          <a:lstStyle/>
          <a:p>
            <a:pPr>
              <a:buNone/>
            </a:pPr>
            <a:r>
              <a:rPr lang="en-US" altLang="zh-CN" sz="1867" dirty="0"/>
              <a:t>SQL , Python, R</a:t>
            </a:r>
            <a:endParaRPr lang="zh-CN" altLang="en-US" sz="1867" dirty="0"/>
          </a:p>
        </p:txBody>
      </p:sp>
      <p:sp>
        <p:nvSpPr>
          <p:cNvPr id="71" name="圆角矩形 70"/>
          <p:cNvSpPr/>
          <p:nvPr/>
        </p:nvSpPr>
        <p:spPr bwMode="auto">
          <a:xfrm>
            <a:off x="2353171" y="4711427"/>
            <a:ext cx="2592288" cy="67207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60939" rIns="0" bIns="60939" numCol="1" rtlCol="0" anchor="t" anchorCtr="0" compatLnSpc="1">
            <a:prstTxWarp prst="textNoShape">
              <a:avLst/>
            </a:prstTxWarp>
            <a:noAutofit/>
          </a:bodyPr>
          <a:lstStyle/>
          <a:p>
            <a:pPr algn="ctr" defTabSz="1170248" eaLnBrk="0" hangingPunct="0">
              <a:buNone/>
            </a:pPr>
            <a:r>
              <a:rPr lang="en-US" altLang="zh-CN" sz="1600" dirty="0">
                <a:solidFill>
                  <a:schemeClr val="tx1"/>
                </a:solidFill>
                <a:latin typeface="华文细黑" pitchFamily="2" charset="-122"/>
                <a:ea typeface="华文细黑" pitchFamily="2" charset="-122"/>
              </a:rPr>
              <a:t>HDFS</a:t>
            </a:r>
            <a:r>
              <a:rPr lang="zh-CN" altLang="en-US" sz="1600" dirty="0">
                <a:solidFill>
                  <a:schemeClr val="tx1"/>
                </a:solidFill>
                <a:latin typeface="华文细黑" pitchFamily="2" charset="-122"/>
                <a:ea typeface="华文细黑" pitchFamily="2" charset="-122"/>
              </a:rPr>
              <a:t>查询</a:t>
            </a:r>
            <a:endParaRPr lang="en-US" altLang="zh-CN" sz="1600" dirty="0">
              <a:solidFill>
                <a:schemeClr val="tx1"/>
              </a:solidFill>
              <a:latin typeface="华文细黑" pitchFamily="2" charset="-122"/>
              <a:ea typeface="华文细黑" pitchFamily="2" charset="-122"/>
            </a:endParaRPr>
          </a:p>
          <a:p>
            <a:pPr algn="ctr" defTabSz="1170248" eaLnBrk="0" hangingPunct="0">
              <a:buNone/>
            </a:pPr>
            <a:r>
              <a:rPr lang="en-US" altLang="zh-CN" sz="1600" dirty="0">
                <a:solidFill>
                  <a:schemeClr val="tx1"/>
                </a:solidFill>
                <a:latin typeface="华文细黑" pitchFamily="2" charset="-122"/>
                <a:ea typeface="华文细黑" pitchFamily="2" charset="-122"/>
              </a:rPr>
              <a:t>Parquet, ORC File, JSON</a:t>
            </a:r>
            <a:endParaRPr lang="zh-CN" altLang="en-US" sz="1600" dirty="0">
              <a:solidFill>
                <a:schemeClr val="tx1"/>
              </a:solidFill>
              <a:latin typeface="华文细黑" pitchFamily="2" charset="-122"/>
              <a:ea typeface="华文细黑" pitchFamily="2" charset="-122"/>
            </a:endParaRPr>
          </a:p>
        </p:txBody>
      </p:sp>
      <p:sp>
        <p:nvSpPr>
          <p:cNvPr id="72" name="圆角矩形 71"/>
          <p:cNvSpPr/>
          <p:nvPr/>
        </p:nvSpPr>
        <p:spPr bwMode="auto">
          <a:xfrm>
            <a:off x="624979" y="4711427"/>
            <a:ext cx="1536171" cy="67207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75" tIns="60939" rIns="121875" bIns="60939" numCol="1" rtlCol="0" anchor="ctr" anchorCtr="0" compatLnSpc="1">
            <a:prstTxWarp prst="textNoShape">
              <a:avLst/>
            </a:prstTxWarp>
            <a:noAutofit/>
          </a:bodyPr>
          <a:lstStyle/>
          <a:p>
            <a:pPr algn="ctr" defTabSz="1170248" eaLnBrk="0" hangingPunct="0">
              <a:buNone/>
            </a:pPr>
            <a:r>
              <a:rPr lang="en-US" altLang="zh-CN" sz="1600" dirty="0" smtClean="0">
                <a:solidFill>
                  <a:schemeClr val="tx1"/>
                </a:solidFill>
                <a:latin typeface="华文细黑" pitchFamily="2" charset="-122"/>
                <a:ea typeface="华文细黑" pitchFamily="2" charset="-122"/>
              </a:rPr>
              <a:t>HBase</a:t>
            </a:r>
            <a:endParaRPr lang="en-US" altLang="zh-CN" sz="1600" dirty="0">
              <a:solidFill>
                <a:schemeClr val="tx1"/>
              </a:solidFill>
              <a:latin typeface="华文细黑" pitchFamily="2" charset="-122"/>
              <a:ea typeface="华文细黑" pitchFamily="2" charset="-122"/>
            </a:endParaRPr>
          </a:p>
          <a:p>
            <a:pPr algn="ctr" defTabSz="1170248" eaLnBrk="0" hangingPunct="0">
              <a:buNone/>
            </a:pPr>
            <a:endParaRPr lang="zh-CN" altLang="en-US" sz="1600" dirty="0">
              <a:solidFill>
                <a:schemeClr val="tx1"/>
              </a:solidFill>
              <a:latin typeface="华文细黑" pitchFamily="2" charset="-122"/>
              <a:ea typeface="华文细黑" pitchFamily="2" charset="-122"/>
            </a:endParaRPr>
          </a:p>
        </p:txBody>
      </p:sp>
      <p:sp>
        <p:nvSpPr>
          <p:cNvPr id="75" name="圆角矩形 74"/>
          <p:cNvSpPr/>
          <p:nvPr/>
        </p:nvSpPr>
        <p:spPr bwMode="auto">
          <a:xfrm>
            <a:off x="8209822" y="4711427"/>
            <a:ext cx="2880320" cy="67207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75" tIns="60939" rIns="121875" bIns="60939" numCol="1" rtlCol="0" anchor="t" anchorCtr="0" compatLnSpc="1">
            <a:prstTxWarp prst="textNoShape">
              <a:avLst/>
            </a:prstTxWarp>
            <a:noAutofit/>
          </a:bodyPr>
          <a:lstStyle/>
          <a:p>
            <a:pPr algn="ctr" defTabSz="1170248" eaLnBrk="0" hangingPunct="0">
              <a:buNone/>
            </a:pPr>
            <a:r>
              <a:rPr lang="en-US" altLang="zh-CN" sz="1600" dirty="0">
                <a:solidFill>
                  <a:schemeClr val="tx1"/>
                </a:solidFill>
                <a:latin typeface="华文细黑" pitchFamily="2" charset="-122"/>
                <a:ea typeface="华文细黑" pitchFamily="2" charset="-122"/>
              </a:rPr>
              <a:t>DB</a:t>
            </a:r>
            <a:r>
              <a:rPr lang="zh-CN" altLang="en-US" sz="1600" dirty="0" smtClean="0">
                <a:solidFill>
                  <a:schemeClr val="tx1"/>
                </a:solidFill>
                <a:latin typeface="华文细黑" pitchFamily="2" charset="-122"/>
                <a:ea typeface="华文细黑" pitchFamily="2" charset="-122"/>
              </a:rPr>
              <a:t>（</a:t>
            </a:r>
            <a:r>
              <a:rPr lang="en-US" altLang="zh-CN" sz="1600" dirty="0" err="1" smtClean="0">
                <a:solidFill>
                  <a:schemeClr val="tx1"/>
                </a:solidFill>
                <a:latin typeface="华文细黑" pitchFamily="2" charset="-122"/>
                <a:ea typeface="华文细黑" pitchFamily="2" charset="-122"/>
              </a:rPr>
              <a:t>Mysql</a:t>
            </a:r>
            <a:r>
              <a:rPr lang="en-US" altLang="zh-CN" sz="1600" dirty="0">
                <a:solidFill>
                  <a:schemeClr val="tx1"/>
                </a:solidFill>
                <a:latin typeface="华文细黑" pitchFamily="2" charset="-122"/>
                <a:ea typeface="华文细黑" pitchFamily="2" charset="-122"/>
              </a:rPr>
              <a:t>, </a:t>
            </a:r>
            <a:r>
              <a:rPr lang="en-US" altLang="zh-CN" sz="1600" dirty="0" err="1">
                <a:solidFill>
                  <a:schemeClr val="tx1"/>
                </a:solidFill>
                <a:latin typeface="华文细黑" pitchFamily="2" charset="-122"/>
                <a:ea typeface="华文细黑" pitchFamily="2" charset="-122"/>
              </a:rPr>
              <a:t>PostgreSQL</a:t>
            </a:r>
            <a:r>
              <a:rPr lang="zh-CN" altLang="en-US" sz="1600" dirty="0">
                <a:solidFill>
                  <a:schemeClr val="tx1"/>
                </a:solidFill>
                <a:latin typeface="华文细黑" pitchFamily="2" charset="-122"/>
                <a:ea typeface="华文细黑" pitchFamily="2" charset="-122"/>
              </a:rPr>
              <a:t>）</a:t>
            </a:r>
          </a:p>
        </p:txBody>
      </p:sp>
      <p:sp>
        <p:nvSpPr>
          <p:cNvPr id="78" name="TextBox 77"/>
          <p:cNvSpPr txBox="1"/>
          <p:nvPr/>
        </p:nvSpPr>
        <p:spPr>
          <a:xfrm>
            <a:off x="6552291" y="1881399"/>
            <a:ext cx="1534987" cy="410411"/>
          </a:xfrm>
          <a:prstGeom prst="rect">
            <a:avLst/>
          </a:prstGeom>
          <a:noFill/>
        </p:spPr>
        <p:txBody>
          <a:bodyPr wrap="none" lIns="121896" tIns="60949" rIns="121896" bIns="60949" rtlCol="0">
            <a:spAutoFit/>
          </a:bodyPr>
          <a:lstStyle/>
          <a:p>
            <a:pPr>
              <a:buNone/>
            </a:pPr>
            <a:r>
              <a:rPr lang="en-US" altLang="zh-CN" sz="1867" dirty="0"/>
              <a:t>Scala, Java</a:t>
            </a:r>
            <a:endParaRPr lang="zh-CN" altLang="en-US" sz="1867" dirty="0"/>
          </a:p>
        </p:txBody>
      </p:sp>
      <p:cxnSp>
        <p:nvCxnSpPr>
          <p:cNvPr id="79" name="直接箭头连接符 78"/>
          <p:cNvCxnSpPr/>
          <p:nvPr/>
        </p:nvCxnSpPr>
        <p:spPr bwMode="auto">
          <a:xfrm flipV="1">
            <a:off x="6566891" y="1881397"/>
            <a:ext cx="0" cy="144016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4" name="矩形 83"/>
          <p:cNvSpPr/>
          <p:nvPr/>
        </p:nvSpPr>
        <p:spPr bwMode="auto">
          <a:xfrm>
            <a:off x="4339342" y="3897621"/>
            <a:ext cx="2688299" cy="384043"/>
          </a:xfrm>
          <a:prstGeom prst="rect">
            <a:avLst/>
          </a:prstGeom>
          <a:solidFill>
            <a:srgbClr val="92D050"/>
          </a:solidFill>
          <a:ln w="9525" cap="flat" cmpd="sng" algn="ctr">
            <a:solidFill>
              <a:srgbClr val="C0C0C0"/>
            </a:solidFill>
            <a:prstDash val="solid"/>
            <a:round/>
            <a:headEnd type="none" w="med" len="med"/>
            <a:tailEnd type="none" w="med" len="med"/>
          </a:ln>
          <a:effectLst/>
        </p:spPr>
        <p:txBody>
          <a:bodyPr vert="horz" wrap="square" lIns="125737" tIns="62869" rIns="125737" bIns="62869" numCol="1" rtlCol="0" anchor="ctr" anchorCtr="0" compatLnSpc="1">
            <a:prstTxWarp prst="textNoShape">
              <a:avLst/>
            </a:prstTxWarp>
          </a:bodyPr>
          <a:lstStyle/>
          <a:p>
            <a:pPr defTabSz="1272086">
              <a:buClrTx/>
              <a:buNone/>
            </a:pPr>
            <a:r>
              <a:rPr lang="en-US" altLang="zh-CN" sz="1867" dirty="0" err="1" smtClean="0">
                <a:latin typeface="华文细黑" pitchFamily="2" charset="-122"/>
                <a:ea typeface="华文细黑" pitchFamily="2" charset="-122"/>
              </a:rPr>
              <a:t>DataSource</a:t>
            </a:r>
            <a:r>
              <a:rPr lang="en-US" altLang="zh-CN" sz="1867" dirty="0" smtClean="0">
                <a:latin typeface="华文细黑" pitchFamily="2" charset="-122"/>
                <a:ea typeface="华文细黑" pitchFamily="2" charset="-122"/>
              </a:rPr>
              <a:t> </a:t>
            </a:r>
            <a:r>
              <a:rPr lang="zh-CN" altLang="en-US" sz="1867" dirty="0" smtClean="0">
                <a:latin typeface="华文细黑" pitchFamily="2" charset="-122"/>
                <a:ea typeface="华文细黑" pitchFamily="2" charset="-122"/>
              </a:rPr>
              <a:t>扩展接口</a:t>
            </a:r>
            <a:endParaRPr lang="zh-CN" altLang="en-US" sz="1867" dirty="0">
              <a:latin typeface="华文细黑" pitchFamily="2" charset="-122"/>
              <a:ea typeface="华文细黑" pitchFamily="2" charset="-122"/>
            </a:endParaRPr>
          </a:p>
        </p:txBody>
      </p:sp>
      <p:cxnSp>
        <p:nvCxnSpPr>
          <p:cNvPr id="86" name="直接连接符 85"/>
          <p:cNvCxnSpPr>
            <a:stCxn id="84" idx="2"/>
            <a:endCxn id="71" idx="0"/>
          </p:cNvCxnSpPr>
          <p:nvPr/>
        </p:nvCxnSpPr>
        <p:spPr bwMode="auto">
          <a:xfrm flipH="1">
            <a:off x="3649315" y="4281664"/>
            <a:ext cx="2034177" cy="429763"/>
          </a:xfrm>
          <a:prstGeom prst="line">
            <a:avLst/>
          </a:prstGeom>
          <a:solidFill>
            <a:srgbClr val="FF9933"/>
          </a:solidFill>
          <a:ln w="9525" cap="flat" cmpd="sng" algn="ctr">
            <a:solidFill>
              <a:schemeClr val="tx1"/>
            </a:solidFill>
            <a:prstDash val="solid"/>
            <a:round/>
            <a:headEnd type="none" w="med" len="med"/>
            <a:tailEnd type="none" w="med" len="med"/>
          </a:ln>
          <a:effectLst/>
        </p:spPr>
      </p:cxnSp>
      <p:cxnSp>
        <p:nvCxnSpPr>
          <p:cNvPr id="90" name="直接连接符 89"/>
          <p:cNvCxnSpPr>
            <a:stCxn id="84" idx="2"/>
            <a:endCxn id="72" idx="0"/>
          </p:cNvCxnSpPr>
          <p:nvPr/>
        </p:nvCxnSpPr>
        <p:spPr bwMode="auto">
          <a:xfrm flipH="1">
            <a:off x="1393065" y="4281664"/>
            <a:ext cx="4290427" cy="429763"/>
          </a:xfrm>
          <a:prstGeom prst="line">
            <a:avLst/>
          </a:prstGeom>
          <a:solidFill>
            <a:srgbClr val="FF9933"/>
          </a:solidFill>
          <a:ln w="9525" cap="flat" cmpd="sng" algn="ctr">
            <a:solidFill>
              <a:schemeClr val="tx1"/>
            </a:solidFill>
            <a:prstDash val="solid"/>
            <a:round/>
            <a:headEnd type="none" w="med" len="med"/>
            <a:tailEnd type="none" w="med" len="med"/>
          </a:ln>
          <a:effectLst/>
        </p:spPr>
      </p:cxnSp>
      <p:cxnSp>
        <p:nvCxnSpPr>
          <p:cNvPr id="93" name="直接连接符 92"/>
          <p:cNvCxnSpPr>
            <a:stCxn id="84" idx="2"/>
            <a:endCxn id="75" idx="0"/>
          </p:cNvCxnSpPr>
          <p:nvPr/>
        </p:nvCxnSpPr>
        <p:spPr bwMode="auto">
          <a:xfrm>
            <a:off x="5683492" y="4281664"/>
            <a:ext cx="3966490" cy="429763"/>
          </a:xfrm>
          <a:prstGeom prst="line">
            <a:avLst/>
          </a:prstGeom>
          <a:solidFill>
            <a:srgbClr val="FF9933"/>
          </a:solidFill>
          <a:ln w="9525" cap="flat" cmpd="sng" algn="ctr">
            <a:solidFill>
              <a:schemeClr val="tx1"/>
            </a:solidFill>
            <a:prstDash val="solid"/>
            <a:round/>
            <a:headEnd type="none" w="med" len="med"/>
            <a:tailEnd type="none" w="med" len="med"/>
          </a:ln>
          <a:effectLst/>
        </p:spPr>
      </p:cxnSp>
      <p:sp>
        <p:nvSpPr>
          <p:cNvPr id="97" name="圆角矩形 96"/>
          <p:cNvSpPr/>
          <p:nvPr/>
        </p:nvSpPr>
        <p:spPr bwMode="auto">
          <a:xfrm>
            <a:off x="5137480" y="4711427"/>
            <a:ext cx="1536171" cy="67207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75" tIns="60939" rIns="121875" bIns="60939" numCol="1" rtlCol="0" anchor="t" anchorCtr="0" compatLnSpc="1">
            <a:prstTxWarp prst="textNoShape">
              <a:avLst/>
            </a:prstTxWarp>
            <a:noAutofit/>
          </a:bodyPr>
          <a:lstStyle/>
          <a:p>
            <a:pPr algn="ctr" defTabSz="1170248" eaLnBrk="0" hangingPunct="0">
              <a:buNone/>
            </a:pPr>
            <a:r>
              <a:rPr lang="en-US" altLang="zh-CN" sz="1600" dirty="0" smtClean="0">
                <a:solidFill>
                  <a:schemeClr val="tx1"/>
                </a:solidFill>
                <a:latin typeface="华文细黑" pitchFamily="2" charset="-122"/>
                <a:ea typeface="华文细黑" pitchFamily="2" charset="-122"/>
              </a:rPr>
              <a:t>MPP</a:t>
            </a:r>
            <a:endParaRPr lang="zh-CN" altLang="en-US" sz="1600" dirty="0">
              <a:solidFill>
                <a:schemeClr val="tx1"/>
              </a:solidFill>
              <a:latin typeface="华文细黑" pitchFamily="2" charset="-122"/>
              <a:ea typeface="华文细黑" pitchFamily="2" charset="-122"/>
            </a:endParaRPr>
          </a:p>
        </p:txBody>
      </p:sp>
      <p:cxnSp>
        <p:nvCxnSpPr>
          <p:cNvPr id="112" name="直接连接符 111"/>
          <p:cNvCxnSpPr>
            <a:stCxn id="84" idx="2"/>
            <a:endCxn id="97" idx="0"/>
          </p:cNvCxnSpPr>
          <p:nvPr/>
        </p:nvCxnSpPr>
        <p:spPr bwMode="auto">
          <a:xfrm>
            <a:off x="5683492" y="4281664"/>
            <a:ext cx="222074" cy="429763"/>
          </a:xfrm>
          <a:prstGeom prst="line">
            <a:avLst/>
          </a:prstGeom>
          <a:solidFill>
            <a:srgbClr val="FF9933"/>
          </a:solidFill>
          <a:ln w="9525" cap="flat" cmpd="sng" algn="ctr">
            <a:solidFill>
              <a:schemeClr val="tx1"/>
            </a:solidFill>
            <a:prstDash val="solid"/>
            <a:round/>
            <a:headEnd type="none" w="med" len="med"/>
            <a:tailEnd type="none" w="med" len="med"/>
          </a:ln>
          <a:effectLst/>
        </p:spPr>
      </p:cxnSp>
      <p:sp>
        <p:nvSpPr>
          <p:cNvPr id="32" name="圆角矩形 31"/>
          <p:cNvSpPr/>
          <p:nvPr/>
        </p:nvSpPr>
        <p:spPr bwMode="auto">
          <a:xfrm>
            <a:off x="6865672" y="4711427"/>
            <a:ext cx="1152128" cy="67207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75" tIns="60939" rIns="121875" bIns="60939" numCol="1" rtlCol="0" anchor="ctr" anchorCtr="0" compatLnSpc="1">
            <a:prstTxWarp prst="textNoShape">
              <a:avLst/>
            </a:prstTxWarp>
            <a:noAutofit/>
          </a:bodyPr>
          <a:lstStyle/>
          <a:p>
            <a:pPr algn="ctr" defTabSz="1170248" eaLnBrk="0" hangingPunct="0">
              <a:buNone/>
            </a:pPr>
            <a:r>
              <a:rPr lang="en-US" altLang="zh-CN" sz="1600" dirty="0">
                <a:solidFill>
                  <a:schemeClr val="tx1"/>
                </a:solidFill>
                <a:latin typeface="华文细黑" pitchFamily="2" charset="-122"/>
                <a:ea typeface="华文细黑" pitchFamily="2" charset="-122"/>
              </a:rPr>
              <a:t>OLAP</a:t>
            </a:r>
          </a:p>
          <a:p>
            <a:pPr algn="ctr" defTabSz="1170248" eaLnBrk="0" hangingPunct="0">
              <a:buNone/>
            </a:pPr>
            <a:endParaRPr lang="en-US" altLang="zh-CN" sz="1600" dirty="0">
              <a:solidFill>
                <a:schemeClr val="tx1"/>
              </a:solidFill>
              <a:latin typeface="华文细黑" pitchFamily="2" charset="-122"/>
              <a:ea typeface="华文细黑" pitchFamily="2" charset="-122"/>
            </a:endParaRPr>
          </a:p>
        </p:txBody>
      </p:sp>
      <p:cxnSp>
        <p:nvCxnSpPr>
          <p:cNvPr id="33" name="直接连接符 32"/>
          <p:cNvCxnSpPr>
            <a:stCxn id="84" idx="2"/>
            <a:endCxn id="32" idx="0"/>
          </p:cNvCxnSpPr>
          <p:nvPr/>
        </p:nvCxnSpPr>
        <p:spPr bwMode="auto">
          <a:xfrm>
            <a:off x="5683492" y="4281664"/>
            <a:ext cx="1758244" cy="429763"/>
          </a:xfrm>
          <a:prstGeom prst="line">
            <a:avLst/>
          </a:prstGeom>
          <a:solidFill>
            <a:srgbClr val="FF9933"/>
          </a:solidFill>
          <a:ln w="9525" cap="flat" cmpd="sng" algn="ctr">
            <a:solidFill>
              <a:schemeClr val="tx1"/>
            </a:solidFill>
            <a:prstDash val="solid"/>
            <a:round/>
            <a:headEnd type="none" w="med" len="med"/>
            <a:tailEnd type="none" w="med" len="med"/>
          </a:ln>
          <a:effectLst/>
        </p:spPr>
      </p:cxnSp>
      <p:sp>
        <p:nvSpPr>
          <p:cNvPr id="44" name="圆柱形 43"/>
          <p:cNvSpPr/>
          <p:nvPr/>
        </p:nvSpPr>
        <p:spPr bwMode="auto">
          <a:xfrm>
            <a:off x="6865672" y="5575523"/>
            <a:ext cx="1248139" cy="480053"/>
          </a:xfrm>
          <a:prstGeom prst="ca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5737" tIns="62869" rIns="125737" bIns="62869" numCol="1" rtlCol="0" anchor="ctr" anchorCtr="0" compatLnSpc="1">
            <a:prstTxWarp prst="textNoShape">
              <a:avLst/>
            </a:prstTxWarp>
          </a:bodyPr>
          <a:lstStyle/>
          <a:p>
            <a:pPr defTabSz="1272086">
              <a:buClrTx/>
              <a:buNone/>
            </a:pPr>
            <a:r>
              <a:rPr lang="en-US" altLang="zh-CN" sz="1467" dirty="0">
                <a:solidFill>
                  <a:schemeClr val="tx1"/>
                </a:solidFill>
                <a:latin typeface="华文细黑" pitchFamily="2" charset="-122"/>
                <a:ea typeface="华文细黑" pitchFamily="2" charset="-122"/>
              </a:rPr>
              <a:t>Cube</a:t>
            </a:r>
            <a:r>
              <a:rPr lang="zh-CN" altLang="en-US" sz="1467" dirty="0">
                <a:solidFill>
                  <a:schemeClr val="tx1"/>
                </a:solidFill>
                <a:latin typeface="华文细黑" pitchFamily="2" charset="-122"/>
                <a:ea typeface="华文细黑" pitchFamily="2" charset="-122"/>
              </a:rPr>
              <a:t>文件（数据集市）</a:t>
            </a:r>
          </a:p>
        </p:txBody>
      </p:sp>
      <p:sp>
        <p:nvSpPr>
          <p:cNvPr id="45" name="圆柱形 44"/>
          <p:cNvSpPr/>
          <p:nvPr/>
        </p:nvSpPr>
        <p:spPr bwMode="auto">
          <a:xfrm>
            <a:off x="2353171" y="5575523"/>
            <a:ext cx="4320480" cy="480053"/>
          </a:xfrm>
          <a:prstGeom prst="ca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5737" tIns="62869" rIns="125737" bIns="62869" numCol="1" rtlCol="0" anchor="ctr" anchorCtr="0" compatLnSpc="1">
            <a:prstTxWarp prst="textNoShape">
              <a:avLst/>
            </a:prstTxWarp>
          </a:bodyPr>
          <a:lstStyle/>
          <a:p>
            <a:pPr algn="ctr" defTabSz="1272086">
              <a:buClrTx/>
              <a:buNone/>
            </a:pPr>
            <a:r>
              <a:rPr lang="en-US" altLang="zh-CN" sz="1467" dirty="0">
                <a:solidFill>
                  <a:schemeClr val="tx1"/>
                </a:solidFill>
                <a:latin typeface="华文细黑" pitchFamily="2" charset="-122"/>
                <a:ea typeface="华文细黑" pitchFamily="2" charset="-122"/>
              </a:rPr>
              <a:t>HDFS</a:t>
            </a:r>
            <a:r>
              <a:rPr lang="zh-CN" altLang="en-US" sz="1467" dirty="0">
                <a:solidFill>
                  <a:schemeClr val="tx1"/>
                </a:solidFill>
                <a:latin typeface="华文细黑" pitchFamily="2" charset="-122"/>
                <a:ea typeface="华文细黑" pitchFamily="2" charset="-122"/>
              </a:rPr>
              <a:t>文件（详单）</a:t>
            </a:r>
          </a:p>
        </p:txBody>
      </p:sp>
      <p:sp>
        <p:nvSpPr>
          <p:cNvPr id="46" name="圆柱形 45"/>
          <p:cNvSpPr/>
          <p:nvPr/>
        </p:nvSpPr>
        <p:spPr bwMode="auto">
          <a:xfrm>
            <a:off x="8305832" y="5575523"/>
            <a:ext cx="2688299" cy="480053"/>
          </a:xfrm>
          <a:prstGeom prst="ca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5737" tIns="62869" rIns="125737" bIns="62869" numCol="1" rtlCol="0" anchor="ctr" anchorCtr="0" compatLnSpc="1">
            <a:prstTxWarp prst="textNoShape">
              <a:avLst/>
            </a:prstTxWarp>
          </a:bodyPr>
          <a:lstStyle/>
          <a:p>
            <a:pPr algn="ctr" defTabSz="1272086">
              <a:buClrTx/>
              <a:buNone/>
            </a:pPr>
            <a:r>
              <a:rPr lang="zh-CN" altLang="en-US" sz="1467" dirty="0">
                <a:solidFill>
                  <a:schemeClr val="tx1"/>
                </a:solidFill>
                <a:latin typeface="华文细黑" pitchFamily="2" charset="-122"/>
                <a:ea typeface="华文细黑" pitchFamily="2" charset="-122"/>
              </a:rPr>
              <a:t>客户数据</a:t>
            </a:r>
          </a:p>
        </p:txBody>
      </p:sp>
      <p:sp>
        <p:nvSpPr>
          <p:cNvPr id="47" name="圆柱形 46"/>
          <p:cNvSpPr/>
          <p:nvPr/>
        </p:nvSpPr>
        <p:spPr bwMode="auto">
          <a:xfrm>
            <a:off x="817000" y="5575523"/>
            <a:ext cx="1152128" cy="480053"/>
          </a:xfrm>
          <a:prstGeom prst="ca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5737" tIns="62869" rIns="125737" bIns="62869" numCol="1" rtlCol="0" anchor="ctr" anchorCtr="0" compatLnSpc="1">
            <a:prstTxWarp prst="textNoShape">
              <a:avLst/>
            </a:prstTxWarp>
          </a:bodyPr>
          <a:lstStyle/>
          <a:p>
            <a:pPr algn="ctr" defTabSz="1272086">
              <a:buClrTx/>
              <a:buNone/>
            </a:pPr>
            <a:r>
              <a:rPr lang="zh-CN" altLang="en-US" sz="1467" dirty="0">
                <a:solidFill>
                  <a:schemeClr val="tx1"/>
                </a:solidFill>
                <a:latin typeface="华文细黑" pitchFamily="2" charset="-122"/>
                <a:ea typeface="华文细黑" pitchFamily="2" charset="-122"/>
              </a:rPr>
              <a:t>用户画像</a:t>
            </a:r>
          </a:p>
        </p:txBody>
      </p:sp>
      <p:sp>
        <p:nvSpPr>
          <p:cNvPr id="48" name="圆角矩形 47"/>
          <p:cNvSpPr/>
          <p:nvPr/>
        </p:nvSpPr>
        <p:spPr bwMode="auto">
          <a:xfrm>
            <a:off x="5397805" y="5058525"/>
            <a:ext cx="1056117" cy="288032"/>
          </a:xfrm>
          <a:prstGeom prst="roundRect">
            <a:avLst/>
          </a:prstGeom>
          <a:solidFill>
            <a:schemeClr val="bg1">
              <a:lumMod val="95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5737" tIns="62869" rIns="125737" bIns="62869" numCol="1" rtlCol="0" anchor="ctr" anchorCtr="0" compatLnSpc="1">
            <a:prstTxWarp prst="textNoShape">
              <a:avLst/>
            </a:prstTxWarp>
          </a:bodyPr>
          <a:lstStyle/>
          <a:p>
            <a:pPr defTabSz="1272086">
              <a:buClrTx/>
              <a:buNone/>
            </a:pPr>
            <a:r>
              <a:rPr lang="zh-CN" altLang="en-US" sz="1467" dirty="0">
                <a:latin typeface="华文细黑" pitchFamily="2" charset="-122"/>
                <a:ea typeface="华文细黑" pitchFamily="2" charset="-122"/>
              </a:rPr>
              <a:t>计算引擎</a:t>
            </a:r>
            <a:endParaRPr lang="zh-CN" altLang="en-US" sz="1467" dirty="0">
              <a:solidFill>
                <a:schemeClr val="tx1"/>
              </a:solidFill>
              <a:latin typeface="华文细黑" pitchFamily="2" charset="-122"/>
              <a:ea typeface="华文细黑" pitchFamily="2" charset="-122"/>
            </a:endParaRPr>
          </a:p>
        </p:txBody>
      </p:sp>
      <p:sp>
        <p:nvSpPr>
          <p:cNvPr id="50" name="圆角矩形 49"/>
          <p:cNvSpPr/>
          <p:nvPr/>
        </p:nvSpPr>
        <p:spPr bwMode="auto">
          <a:xfrm>
            <a:off x="6921089" y="5067761"/>
            <a:ext cx="1056117" cy="288032"/>
          </a:xfrm>
          <a:prstGeom prst="roundRect">
            <a:avLst/>
          </a:prstGeom>
          <a:solidFill>
            <a:schemeClr val="bg1">
              <a:lumMod val="95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5737" tIns="62869" rIns="125737" bIns="62869" numCol="1" rtlCol="0" anchor="ctr" anchorCtr="0" compatLnSpc="1">
            <a:prstTxWarp prst="textNoShape">
              <a:avLst/>
            </a:prstTxWarp>
          </a:bodyPr>
          <a:lstStyle/>
          <a:p>
            <a:pPr defTabSz="1272086">
              <a:buClrTx/>
              <a:buNone/>
            </a:pPr>
            <a:r>
              <a:rPr lang="zh-CN" altLang="en-US" sz="1467" dirty="0">
                <a:latin typeface="华文细黑" pitchFamily="2" charset="-122"/>
                <a:ea typeface="华文细黑" pitchFamily="2" charset="-122"/>
              </a:rPr>
              <a:t>计算引擎</a:t>
            </a:r>
            <a:endParaRPr lang="zh-CN" altLang="en-US" sz="1467" dirty="0">
              <a:solidFill>
                <a:schemeClr val="tx1"/>
              </a:solidFill>
              <a:latin typeface="华文细黑" pitchFamily="2" charset="-122"/>
              <a:ea typeface="华文细黑" pitchFamily="2" charset="-122"/>
            </a:endParaRPr>
          </a:p>
        </p:txBody>
      </p:sp>
      <p:sp>
        <p:nvSpPr>
          <p:cNvPr id="51" name="圆角矩形 50"/>
          <p:cNvSpPr/>
          <p:nvPr/>
        </p:nvSpPr>
        <p:spPr bwMode="auto">
          <a:xfrm>
            <a:off x="9121922" y="5079162"/>
            <a:ext cx="1056117" cy="288032"/>
          </a:xfrm>
          <a:prstGeom prst="roundRect">
            <a:avLst/>
          </a:prstGeom>
          <a:solidFill>
            <a:schemeClr val="bg1">
              <a:lumMod val="95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5737" tIns="62869" rIns="125737" bIns="62869" numCol="1" rtlCol="0" anchor="ctr" anchorCtr="0" compatLnSpc="1">
            <a:prstTxWarp prst="textNoShape">
              <a:avLst/>
            </a:prstTxWarp>
          </a:bodyPr>
          <a:lstStyle/>
          <a:p>
            <a:pPr defTabSz="1272086">
              <a:buClrTx/>
              <a:buNone/>
            </a:pPr>
            <a:r>
              <a:rPr lang="zh-CN" altLang="en-US" sz="1467" dirty="0">
                <a:latin typeface="华文细黑" pitchFamily="2" charset="-122"/>
                <a:ea typeface="华文细黑" pitchFamily="2" charset="-122"/>
              </a:rPr>
              <a:t>计算引擎</a:t>
            </a:r>
            <a:endParaRPr lang="zh-CN" altLang="en-US" sz="1467" dirty="0">
              <a:solidFill>
                <a:schemeClr val="tx1"/>
              </a:solidFill>
              <a:latin typeface="华文细黑" pitchFamily="2" charset="-122"/>
              <a:ea typeface="华文细黑" pitchFamily="2" charset="-122"/>
            </a:endParaRPr>
          </a:p>
        </p:txBody>
      </p:sp>
      <p:sp>
        <p:nvSpPr>
          <p:cNvPr id="52" name="圆角矩形 51"/>
          <p:cNvSpPr/>
          <p:nvPr/>
        </p:nvSpPr>
        <p:spPr bwMode="auto">
          <a:xfrm>
            <a:off x="817001" y="5067761"/>
            <a:ext cx="1056117" cy="288032"/>
          </a:xfrm>
          <a:prstGeom prst="roundRect">
            <a:avLst/>
          </a:prstGeom>
          <a:solidFill>
            <a:schemeClr val="bg1">
              <a:lumMod val="95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5737" tIns="62869" rIns="125737" bIns="62869" numCol="1" rtlCol="0" anchor="ctr" anchorCtr="0" compatLnSpc="1">
            <a:prstTxWarp prst="textNoShape">
              <a:avLst/>
            </a:prstTxWarp>
          </a:bodyPr>
          <a:lstStyle/>
          <a:p>
            <a:pPr defTabSz="1272086">
              <a:buClrTx/>
              <a:buNone/>
            </a:pPr>
            <a:r>
              <a:rPr lang="zh-CN" altLang="en-US" sz="1467" dirty="0">
                <a:latin typeface="华文细黑" pitchFamily="2" charset="-122"/>
                <a:ea typeface="华文细黑" pitchFamily="2" charset="-122"/>
              </a:rPr>
              <a:t>计算引擎</a:t>
            </a:r>
            <a:endParaRPr lang="zh-CN" altLang="en-US" sz="1467" dirty="0">
              <a:solidFill>
                <a:schemeClr val="tx1"/>
              </a:solidFill>
              <a:latin typeface="华文细黑" pitchFamily="2" charset="-122"/>
              <a:ea typeface="华文细黑" pitchFamily="2" charset="-122"/>
            </a:endParaRPr>
          </a:p>
        </p:txBody>
      </p:sp>
      <p:sp>
        <p:nvSpPr>
          <p:cNvPr id="30" name="圆角矩形 29"/>
          <p:cNvSpPr/>
          <p:nvPr/>
        </p:nvSpPr>
        <p:spPr bwMode="auto">
          <a:xfrm>
            <a:off x="8707335" y="1550316"/>
            <a:ext cx="577158" cy="473461"/>
          </a:xfrm>
          <a:prstGeom prst="roundRect">
            <a:avLst>
              <a:gd name="adj" fmla="val 6614"/>
            </a:avLst>
          </a:prstGeom>
          <a:solidFill>
            <a:schemeClr val="bg1">
              <a:lumMod val="9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04" rIns="0" bIns="45704" numCol="1" rtlCol="0" anchor="t" anchorCtr="0" compatLnSpc="1">
            <a:prstTxWarp prst="textNoShape">
              <a:avLst/>
            </a:prstTxWarp>
            <a:noAutofit/>
          </a:bodyPr>
          <a:lstStyle/>
          <a:p>
            <a:pPr algn="ctr" defTabSz="877708" eaLnBrk="0" hangingPunct="0">
              <a:buNone/>
            </a:pPr>
            <a:r>
              <a:rPr lang="en-US" altLang="zh-CN" dirty="0" smtClean="0">
                <a:solidFill>
                  <a:schemeClr val="tx1"/>
                </a:solidFill>
                <a:latin typeface="华文细黑" pitchFamily="2" charset="-122"/>
                <a:ea typeface="华文细黑" pitchFamily="2" charset="-122"/>
              </a:rPr>
              <a:t>ML</a:t>
            </a:r>
            <a:endParaRPr lang="zh-CN" altLang="en-US" dirty="0" smtClean="0">
              <a:solidFill>
                <a:schemeClr val="tx1"/>
              </a:solidFill>
              <a:latin typeface="华文细黑" pitchFamily="2" charset="-122"/>
              <a:ea typeface="华文细黑" pitchFamily="2" charset="-122"/>
            </a:endParaRPr>
          </a:p>
        </p:txBody>
      </p:sp>
      <p:sp>
        <p:nvSpPr>
          <p:cNvPr id="31" name="圆角矩形 30"/>
          <p:cNvSpPr/>
          <p:nvPr/>
        </p:nvSpPr>
        <p:spPr bwMode="auto">
          <a:xfrm>
            <a:off x="9380687" y="1550316"/>
            <a:ext cx="577158" cy="473461"/>
          </a:xfrm>
          <a:prstGeom prst="roundRect">
            <a:avLst>
              <a:gd name="adj" fmla="val 6614"/>
            </a:avLst>
          </a:prstGeom>
          <a:solidFill>
            <a:schemeClr val="bg1">
              <a:lumMod val="9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04" rIns="0" bIns="45704" numCol="1" rtlCol="0" anchor="t" anchorCtr="0" compatLnSpc="1">
            <a:prstTxWarp prst="textNoShape">
              <a:avLst/>
            </a:prstTxWarp>
            <a:noAutofit/>
          </a:bodyPr>
          <a:lstStyle/>
          <a:p>
            <a:pPr algn="ctr" defTabSz="877708" eaLnBrk="0" hangingPunct="0">
              <a:buNone/>
            </a:pPr>
            <a:r>
              <a:rPr lang="zh-CN" altLang="en-US" dirty="0" smtClean="0">
                <a:solidFill>
                  <a:schemeClr val="tx1"/>
                </a:solidFill>
                <a:latin typeface="华文细黑" pitchFamily="2" charset="-122"/>
                <a:ea typeface="华文细黑" pitchFamily="2" charset="-122"/>
              </a:rPr>
              <a:t>图</a:t>
            </a:r>
          </a:p>
        </p:txBody>
      </p:sp>
      <p:sp>
        <p:nvSpPr>
          <p:cNvPr id="34" name="圆角矩形 33"/>
          <p:cNvSpPr/>
          <p:nvPr/>
        </p:nvSpPr>
        <p:spPr bwMode="auto">
          <a:xfrm>
            <a:off x="10631196" y="1550316"/>
            <a:ext cx="865737" cy="473461"/>
          </a:xfrm>
          <a:prstGeom prst="roundRect">
            <a:avLst>
              <a:gd name="adj" fmla="val 6614"/>
            </a:avLst>
          </a:prstGeom>
          <a:solidFill>
            <a:schemeClr val="bg1">
              <a:lumMod val="9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04" rIns="0" bIns="45704" numCol="1" rtlCol="0" anchor="t" anchorCtr="0" compatLnSpc="1">
            <a:prstTxWarp prst="textNoShape">
              <a:avLst/>
            </a:prstTxWarp>
            <a:noAutofit/>
          </a:bodyPr>
          <a:lstStyle/>
          <a:p>
            <a:pPr algn="ctr" defTabSz="877708" eaLnBrk="0" hangingPunct="0">
              <a:buNone/>
            </a:pPr>
            <a:r>
              <a:rPr lang="en-US" altLang="zh-CN" dirty="0" smtClean="0">
                <a:solidFill>
                  <a:schemeClr val="tx1"/>
                </a:solidFill>
                <a:latin typeface="华文细黑" pitchFamily="2" charset="-122"/>
                <a:ea typeface="华文细黑" pitchFamily="2" charset="-122"/>
              </a:rPr>
              <a:t>Python</a:t>
            </a:r>
            <a:endParaRPr lang="zh-CN" altLang="en-US" dirty="0" smtClean="0">
              <a:solidFill>
                <a:schemeClr val="tx1"/>
              </a:solidFill>
              <a:latin typeface="华文细黑" pitchFamily="2" charset="-122"/>
              <a:ea typeface="华文细黑" pitchFamily="2" charset="-122"/>
            </a:endParaRPr>
          </a:p>
        </p:txBody>
      </p:sp>
      <p:sp>
        <p:nvSpPr>
          <p:cNvPr id="35" name="圆角矩形 34"/>
          <p:cNvSpPr/>
          <p:nvPr/>
        </p:nvSpPr>
        <p:spPr bwMode="auto">
          <a:xfrm>
            <a:off x="10054038" y="1550316"/>
            <a:ext cx="480965" cy="473461"/>
          </a:xfrm>
          <a:prstGeom prst="roundRect">
            <a:avLst>
              <a:gd name="adj" fmla="val 6614"/>
            </a:avLst>
          </a:prstGeom>
          <a:solidFill>
            <a:schemeClr val="bg1">
              <a:lumMod val="9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04" rIns="0" bIns="45704" numCol="1" rtlCol="0" anchor="t" anchorCtr="0" compatLnSpc="1">
            <a:prstTxWarp prst="textNoShape">
              <a:avLst/>
            </a:prstTxWarp>
            <a:noAutofit/>
          </a:bodyPr>
          <a:lstStyle/>
          <a:p>
            <a:pPr algn="ctr" defTabSz="877708" eaLnBrk="0" hangingPunct="0">
              <a:buNone/>
            </a:pPr>
            <a:r>
              <a:rPr lang="en-US" altLang="zh-CN" dirty="0" smtClean="0">
                <a:solidFill>
                  <a:schemeClr val="tx1"/>
                </a:solidFill>
                <a:latin typeface="华文细黑" pitchFamily="2" charset="-122"/>
                <a:ea typeface="华文细黑" pitchFamily="2" charset="-122"/>
              </a:rPr>
              <a:t>R</a:t>
            </a:r>
            <a:endParaRPr lang="zh-CN" altLang="en-US" dirty="0" smtClean="0">
              <a:solidFill>
                <a:schemeClr val="tx1"/>
              </a:solidFill>
              <a:latin typeface="华文细黑" pitchFamily="2" charset="-122"/>
              <a:ea typeface="华文细黑" pitchFamily="2" charset="-122"/>
            </a:endParaRPr>
          </a:p>
        </p:txBody>
      </p:sp>
      <p:sp>
        <p:nvSpPr>
          <p:cNvPr id="36" name="圆角矩形 35"/>
          <p:cNvSpPr/>
          <p:nvPr/>
        </p:nvSpPr>
        <p:spPr bwMode="auto">
          <a:xfrm>
            <a:off x="8995914" y="2118469"/>
            <a:ext cx="1923861" cy="473461"/>
          </a:xfrm>
          <a:prstGeom prst="roundRect">
            <a:avLst>
              <a:gd name="adj" fmla="val 6614"/>
            </a:avLst>
          </a:prstGeom>
          <a:solidFill>
            <a:schemeClr val="bg1">
              <a:lumMod val="9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04" rIns="0" bIns="45704" numCol="1" rtlCol="0" anchor="t" anchorCtr="0" compatLnSpc="1">
            <a:prstTxWarp prst="textNoShape">
              <a:avLst/>
            </a:prstTxWarp>
            <a:noAutofit/>
          </a:bodyPr>
          <a:lstStyle/>
          <a:p>
            <a:pPr algn="ctr" defTabSz="877708" eaLnBrk="0" hangingPunct="0">
              <a:buNone/>
            </a:pPr>
            <a:r>
              <a:rPr lang="en-US" altLang="zh-CN" dirty="0" smtClean="0">
                <a:solidFill>
                  <a:schemeClr val="tx1"/>
                </a:solidFill>
                <a:latin typeface="华文细黑" pitchFamily="2" charset="-122"/>
                <a:ea typeface="华文细黑" pitchFamily="2" charset="-122"/>
              </a:rPr>
              <a:t>50+ </a:t>
            </a:r>
            <a:r>
              <a:rPr lang="zh-CN" altLang="en-US" dirty="0" smtClean="0">
                <a:solidFill>
                  <a:schemeClr val="tx1"/>
                </a:solidFill>
                <a:latin typeface="华文细黑" pitchFamily="2" charset="-122"/>
                <a:ea typeface="华文细黑" pitchFamily="2" charset="-122"/>
              </a:rPr>
              <a:t>重要分析库</a:t>
            </a:r>
          </a:p>
        </p:txBody>
      </p:sp>
      <p:sp>
        <p:nvSpPr>
          <p:cNvPr id="37" name="椭圆 36"/>
          <p:cNvSpPr/>
          <p:nvPr/>
        </p:nvSpPr>
        <p:spPr bwMode="auto">
          <a:xfrm>
            <a:off x="8288299" y="1020316"/>
            <a:ext cx="3559143" cy="1893843"/>
          </a:xfrm>
          <a:prstGeom prst="ellipse">
            <a:avLst/>
          </a:prstGeom>
          <a:noFill/>
          <a:ln w="9525" cap="flat" cmpd="sng" algn="ctr">
            <a:solidFill>
              <a:schemeClr val="bg1">
                <a:lumMod val="50000"/>
              </a:schemeClr>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defTabSz="954088">
              <a:buClrTx/>
              <a:buNone/>
            </a:pPr>
            <a:endParaRPr kumimoji="0" lang="zh-CN" altLang="en-US" sz="3600" b="1" i="0" u="none" strike="noStrike" cap="none" normalizeH="0" baseline="0" smtClean="0">
              <a:ln>
                <a:noFill/>
              </a:ln>
              <a:solidFill>
                <a:schemeClr val="tx1"/>
              </a:solidFill>
              <a:effectLst/>
              <a:latin typeface="华文细黑" pitchFamily="2" charset="-122"/>
              <a:ea typeface="华文细黑" pitchFamily="2" charset="-122"/>
            </a:endParaRPr>
          </a:p>
        </p:txBody>
      </p:sp>
      <p:sp>
        <p:nvSpPr>
          <p:cNvPr id="38" name="TextBox 28"/>
          <p:cNvSpPr txBox="1"/>
          <p:nvPr/>
        </p:nvSpPr>
        <p:spPr>
          <a:xfrm>
            <a:off x="9274079" y="1087321"/>
            <a:ext cx="1523173" cy="369332"/>
          </a:xfrm>
          <a:prstGeom prst="rect">
            <a:avLst/>
          </a:prstGeom>
          <a:noFill/>
        </p:spPr>
        <p:txBody>
          <a:bodyPr wrap="none" rtlCol="0">
            <a:spAutoFit/>
          </a:bodyPr>
          <a:lstStyle/>
          <a:p>
            <a:pPr>
              <a:buNone/>
            </a:pPr>
            <a:r>
              <a:rPr lang="en-US" altLang="zh-CN" dirty="0" smtClean="0"/>
              <a:t>Spark</a:t>
            </a:r>
            <a:r>
              <a:rPr lang="zh-CN" altLang="en-US" dirty="0" smtClean="0"/>
              <a:t>生态库</a:t>
            </a:r>
            <a:endParaRPr lang="zh-CN" altLang="en-US" dirty="0"/>
          </a:p>
        </p:txBody>
      </p:sp>
      <p:sp>
        <p:nvSpPr>
          <p:cNvPr id="4" name="椭圆 3"/>
          <p:cNvSpPr/>
          <p:nvPr/>
        </p:nvSpPr>
        <p:spPr bwMode="auto">
          <a:xfrm>
            <a:off x="6744160" y="4185653"/>
            <a:ext cx="1495575" cy="2278162"/>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40" name="椭圆 39"/>
          <p:cNvSpPr/>
          <p:nvPr/>
        </p:nvSpPr>
        <p:spPr bwMode="auto">
          <a:xfrm>
            <a:off x="512850" y="4063460"/>
            <a:ext cx="1741209" cy="2278162"/>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5" name="文本框 4"/>
          <p:cNvSpPr txBox="1"/>
          <p:nvPr/>
        </p:nvSpPr>
        <p:spPr>
          <a:xfrm>
            <a:off x="7355137" y="3805450"/>
            <a:ext cx="2155398" cy="369332"/>
          </a:xfrm>
          <a:prstGeom prst="rect">
            <a:avLst/>
          </a:prstGeom>
          <a:noFill/>
        </p:spPr>
        <p:txBody>
          <a:bodyPr wrap="none" rtlCol="0">
            <a:spAutoFit/>
          </a:bodyPr>
          <a:lstStyle/>
          <a:p>
            <a:pPr>
              <a:buNone/>
            </a:pPr>
            <a:r>
              <a:rPr lang="en-US" altLang="zh-CN" dirty="0" err="1" smtClean="0">
                <a:solidFill>
                  <a:srgbClr val="C00000"/>
                </a:solidFill>
              </a:rPr>
              <a:t>SparSQL</a:t>
            </a:r>
            <a:r>
              <a:rPr lang="en-US" altLang="zh-CN" dirty="0" smtClean="0">
                <a:solidFill>
                  <a:srgbClr val="C00000"/>
                </a:solidFill>
              </a:rPr>
              <a:t> on Cube</a:t>
            </a:r>
            <a:endParaRPr lang="zh-CN" altLang="en-US" dirty="0">
              <a:solidFill>
                <a:srgbClr val="C00000"/>
              </a:solidFill>
            </a:endParaRPr>
          </a:p>
        </p:txBody>
      </p:sp>
      <p:sp>
        <p:nvSpPr>
          <p:cNvPr id="42" name="文本框 41"/>
          <p:cNvSpPr txBox="1"/>
          <p:nvPr/>
        </p:nvSpPr>
        <p:spPr>
          <a:xfrm>
            <a:off x="398766" y="3630188"/>
            <a:ext cx="2424703" cy="369332"/>
          </a:xfrm>
          <a:prstGeom prst="rect">
            <a:avLst/>
          </a:prstGeom>
          <a:noFill/>
        </p:spPr>
        <p:txBody>
          <a:bodyPr wrap="none" rtlCol="0">
            <a:spAutoFit/>
          </a:bodyPr>
          <a:lstStyle/>
          <a:p>
            <a:pPr>
              <a:buNone/>
            </a:pPr>
            <a:r>
              <a:rPr lang="en-US" altLang="zh-CN" dirty="0" smtClean="0">
                <a:solidFill>
                  <a:srgbClr val="C00000"/>
                </a:solidFill>
              </a:rPr>
              <a:t>SparkSQL on HBase</a:t>
            </a:r>
            <a:endParaRPr lang="zh-CN" altLang="en-US" dirty="0">
              <a:solidFill>
                <a:srgbClr val="C00000"/>
              </a:solidFill>
            </a:endParaRPr>
          </a:p>
        </p:txBody>
      </p:sp>
    </p:spTree>
    <p:extLst>
      <p:ext uri="{BB962C8B-B14F-4D97-AF65-F5344CB8AC3E}">
        <p14:creationId xmlns:p14="http://schemas.microsoft.com/office/powerpoint/2010/main" xmlns="" val="4879523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4" grpId="0" animBg="1"/>
      <p:bldP spid="35" grpId="0" animBg="1"/>
      <p:bldP spid="36" grpId="0" animBg="1"/>
      <p:bldP spid="37" grpId="0" animBg="1"/>
      <p:bldP spid="38" grpId="0"/>
      <p:bldP spid="4" grpId="0" animBg="1"/>
      <p:bldP spid="40" grpId="0" animBg="1"/>
      <p:bldP spid="5"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11213" y="1517649"/>
            <a:ext cx="10471150" cy="4581815"/>
          </a:xfrm>
        </p:spPr>
        <p:txBody>
          <a:bodyPr>
            <a:normAutofit/>
          </a:bodyPr>
          <a:lstStyle/>
          <a:p>
            <a:r>
              <a:rPr lang="en-US" altLang="zh-CN" sz="2400" dirty="0" smtClean="0"/>
              <a:t>Demo 1</a:t>
            </a:r>
            <a:r>
              <a:rPr lang="zh-CN" altLang="en-US" sz="2400" dirty="0" smtClean="0"/>
              <a:t>：</a:t>
            </a:r>
            <a:r>
              <a:rPr lang="en-US" altLang="zh-CN" sz="2400" dirty="0" smtClean="0"/>
              <a:t>Tableau</a:t>
            </a:r>
            <a:r>
              <a:rPr lang="zh-CN" altLang="en-US" sz="2400" dirty="0" smtClean="0"/>
              <a:t>对接</a:t>
            </a:r>
            <a:r>
              <a:rPr lang="en-US" altLang="zh-CN" sz="2400" dirty="0" smtClean="0"/>
              <a:t>SparkSQL</a:t>
            </a:r>
          </a:p>
          <a:p>
            <a:r>
              <a:rPr lang="en-US" altLang="zh-CN" sz="2400" dirty="0" smtClean="0"/>
              <a:t>Demo 2</a:t>
            </a:r>
            <a:r>
              <a:rPr lang="zh-CN" altLang="en-US" sz="2400" dirty="0" smtClean="0"/>
              <a:t>：</a:t>
            </a:r>
            <a:r>
              <a:rPr lang="en-US" altLang="zh-CN" sz="2400" dirty="0" smtClean="0"/>
              <a:t>SparkSQL on Cube</a:t>
            </a:r>
            <a:r>
              <a:rPr lang="zh-CN" altLang="en-US" sz="2400" dirty="0" smtClean="0"/>
              <a:t>查询</a:t>
            </a:r>
            <a:r>
              <a:rPr lang="zh-CN" altLang="en-US" sz="2400" dirty="0"/>
              <a:t>演示</a:t>
            </a:r>
            <a:endParaRPr lang="en-US" altLang="zh-CN" sz="2400" dirty="0" smtClean="0"/>
          </a:p>
          <a:p>
            <a:pPr marL="400050" lvl="1" indent="0"/>
            <a:r>
              <a:rPr lang="zh-CN" altLang="en-US" sz="2000" dirty="0" smtClean="0"/>
              <a:t>数据：</a:t>
            </a:r>
            <a:r>
              <a:rPr lang="en-US" altLang="zh-CN" sz="2000" dirty="0" smtClean="0"/>
              <a:t>120</a:t>
            </a:r>
            <a:r>
              <a:rPr lang="zh-CN" altLang="en-US" sz="2000" dirty="0" smtClean="0"/>
              <a:t>亿记录，</a:t>
            </a:r>
            <a:r>
              <a:rPr lang="en-US" altLang="zh-CN" sz="2000" dirty="0" smtClean="0"/>
              <a:t>1.5TB</a:t>
            </a:r>
            <a:r>
              <a:rPr lang="zh-CN" altLang="en-US" sz="2000" dirty="0" smtClean="0"/>
              <a:t>原始数据，</a:t>
            </a:r>
            <a:r>
              <a:rPr lang="en-US" altLang="zh-CN" sz="2000" dirty="0" smtClean="0"/>
              <a:t>4</a:t>
            </a:r>
            <a:r>
              <a:rPr lang="zh-CN" altLang="en-US" sz="2000" dirty="0" smtClean="0"/>
              <a:t>台</a:t>
            </a:r>
            <a:r>
              <a:rPr lang="en-US" altLang="zh-CN" sz="2000" dirty="0" smtClean="0"/>
              <a:t>Worker</a:t>
            </a:r>
          </a:p>
          <a:p>
            <a:pPr marL="400050" lvl="1" indent="0"/>
            <a:r>
              <a:rPr lang="zh-CN" altLang="en-US" sz="2000" dirty="0"/>
              <a:t>表格</a:t>
            </a:r>
            <a:r>
              <a:rPr lang="zh-CN" altLang="en-US" sz="2000" dirty="0" smtClean="0"/>
              <a:t>：时间，用户，省份，终端，接入类型，</a:t>
            </a:r>
            <a:r>
              <a:rPr lang="en-US" altLang="zh-CN" sz="2000" dirty="0" smtClean="0"/>
              <a:t>…</a:t>
            </a:r>
            <a:r>
              <a:rPr lang="zh-CN" altLang="en-US" sz="2000" dirty="0" smtClean="0"/>
              <a:t>，上行流量，下行流量，</a:t>
            </a:r>
            <a:r>
              <a:rPr lang="en-US" altLang="zh-CN" sz="2000" dirty="0" smtClean="0"/>
              <a:t>…</a:t>
            </a:r>
          </a:p>
          <a:p>
            <a:pPr marL="914400" lvl="1" indent="-514350">
              <a:buFont typeface="+mj-ea"/>
              <a:buAutoNum type="circleNumDbPlain"/>
            </a:pPr>
            <a:r>
              <a:rPr lang="en-US" altLang="zh-CN" sz="2000" dirty="0" smtClean="0"/>
              <a:t>2</a:t>
            </a:r>
            <a:r>
              <a:rPr lang="zh-CN" altLang="en-US" sz="2000" dirty="0" smtClean="0"/>
              <a:t>维</a:t>
            </a:r>
            <a:r>
              <a:rPr lang="en-US" altLang="zh-CN" sz="2000" dirty="0" err="1" smtClean="0"/>
              <a:t>GroupBy</a:t>
            </a:r>
            <a:r>
              <a:rPr lang="zh-CN" altLang="en-US" sz="2000" dirty="0" smtClean="0"/>
              <a:t>查询</a:t>
            </a:r>
            <a:endParaRPr lang="en-US" altLang="zh-CN" sz="2000" dirty="0" smtClean="0"/>
          </a:p>
          <a:p>
            <a:pPr marL="914400" lvl="1" indent="-514350">
              <a:buFont typeface="+mj-ea"/>
              <a:buAutoNum type="circleNumDbPlain"/>
            </a:pPr>
            <a:r>
              <a:rPr lang="en-US" altLang="zh-CN" sz="2000" dirty="0" err="1" smtClean="0"/>
              <a:t>GroupBy</a:t>
            </a:r>
            <a:r>
              <a:rPr lang="zh-CN" altLang="en-US" sz="2000" dirty="0" smtClean="0"/>
              <a:t>带过滤条件</a:t>
            </a:r>
            <a:endParaRPr lang="en-US" altLang="zh-CN" sz="2000" dirty="0"/>
          </a:p>
          <a:p>
            <a:pPr marL="914400" lvl="1" indent="-514350">
              <a:buFont typeface="+mj-ea"/>
              <a:buAutoNum type="circleNumDbPlain"/>
            </a:pPr>
            <a:r>
              <a:rPr lang="zh-CN" altLang="en-US" sz="2000" dirty="0" smtClean="0"/>
              <a:t>多维过滤</a:t>
            </a:r>
            <a:r>
              <a:rPr lang="en-US" altLang="zh-CN" sz="2000" dirty="0" smtClean="0"/>
              <a:t>+</a:t>
            </a:r>
            <a:r>
              <a:rPr lang="zh-CN" altLang="en-US" sz="2000" dirty="0" smtClean="0"/>
              <a:t>多维</a:t>
            </a:r>
            <a:r>
              <a:rPr lang="en-US" altLang="zh-CN" sz="2000" dirty="0" err="1" smtClean="0"/>
              <a:t>GroupBy</a:t>
            </a:r>
            <a:r>
              <a:rPr lang="zh-CN" altLang="en-US" sz="2000" dirty="0" smtClean="0"/>
              <a:t>查询</a:t>
            </a:r>
            <a:endParaRPr lang="en-US" altLang="zh-CN" sz="2000" dirty="0"/>
          </a:p>
        </p:txBody>
      </p:sp>
      <p:sp>
        <p:nvSpPr>
          <p:cNvPr id="2" name="标题 1"/>
          <p:cNvSpPr>
            <a:spLocks noGrp="1"/>
          </p:cNvSpPr>
          <p:nvPr>
            <p:ph type="title"/>
          </p:nvPr>
        </p:nvSpPr>
        <p:spPr>
          <a:xfrm>
            <a:off x="776463" y="156411"/>
            <a:ext cx="10975975" cy="1143000"/>
          </a:xfrm>
          <a:prstGeom prst="rect">
            <a:avLst/>
          </a:prstGeom>
        </p:spPr>
        <p:txBody>
          <a:bodyPr/>
          <a:lstStyle/>
          <a:p>
            <a:r>
              <a:rPr lang="en-US" altLang="zh-CN" b="1" dirty="0" smtClean="0">
                <a:solidFill>
                  <a:srgbClr val="C00000"/>
                </a:solidFill>
                <a:latin typeface="微软雅黑" panose="020B0503020204020204" pitchFamily="34" charset="-122"/>
              </a:rPr>
              <a:t>Demo</a:t>
            </a:r>
            <a:endParaRPr lang="zh-CN" altLang="en-US" b="1" dirty="0">
              <a:solidFill>
                <a:srgbClr val="C00000"/>
              </a:solidFill>
              <a:latin typeface="微软雅黑" panose="020B0503020204020204" pitchFamily="34" charset="-122"/>
            </a:endParaRPr>
          </a:p>
        </p:txBody>
      </p:sp>
      <p:sp>
        <p:nvSpPr>
          <p:cNvPr id="4" name="TextBox 3"/>
          <p:cNvSpPr txBox="1"/>
          <p:nvPr/>
        </p:nvSpPr>
        <p:spPr>
          <a:xfrm>
            <a:off x="1386840" y="5501640"/>
            <a:ext cx="6308137" cy="369332"/>
          </a:xfrm>
          <a:prstGeom prst="rect">
            <a:avLst/>
          </a:prstGeom>
          <a:noFill/>
        </p:spPr>
        <p:txBody>
          <a:bodyPr wrap="none" rtlCol="0">
            <a:spAutoFit/>
          </a:bodyPr>
          <a:lstStyle/>
          <a:p>
            <a:pPr>
              <a:buNone/>
            </a:pPr>
            <a:r>
              <a:rPr lang="en-US" altLang="zh-CN" dirty="0" smtClean="0"/>
              <a:t>PS: Demo</a:t>
            </a:r>
            <a:r>
              <a:rPr lang="zh-CN" altLang="en-US" dirty="0" smtClean="0"/>
              <a:t>无法放到胶片里，</a:t>
            </a:r>
            <a:r>
              <a:rPr lang="en-US" altLang="zh-CN" dirty="0" smtClean="0"/>
              <a:t>3</a:t>
            </a:r>
            <a:r>
              <a:rPr lang="zh-CN" altLang="en-US" dirty="0" smtClean="0"/>
              <a:t>个查询的时间在</a:t>
            </a:r>
            <a:r>
              <a:rPr lang="en-US" altLang="zh-CN" dirty="0" smtClean="0"/>
              <a:t>2</a:t>
            </a:r>
            <a:r>
              <a:rPr lang="zh-CN" altLang="en-US" dirty="0" smtClean="0"/>
              <a:t>秒到</a:t>
            </a:r>
            <a:r>
              <a:rPr lang="en-US" altLang="zh-CN" dirty="0" smtClean="0"/>
              <a:t>5</a:t>
            </a:r>
            <a:r>
              <a:rPr lang="zh-CN" altLang="en-US" dirty="0" smtClean="0"/>
              <a:t>秒之间</a:t>
            </a:r>
            <a:endParaRPr lang="zh-CN" altLang="en-US" dirty="0"/>
          </a:p>
        </p:txBody>
      </p:sp>
    </p:spTree>
    <p:extLst>
      <p:ext uri="{BB962C8B-B14F-4D97-AF65-F5344CB8AC3E}">
        <p14:creationId xmlns:p14="http://schemas.microsoft.com/office/powerpoint/2010/main" xmlns="" val="3186899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8921" y="2865551"/>
            <a:ext cx="6268572" cy="738664"/>
          </a:xfrm>
          <a:prstGeom prst="rect">
            <a:avLst/>
          </a:prstGeom>
        </p:spPr>
        <p:txBody>
          <a:bodyPr wrap="square" lIns="0" tIns="0" rIns="0" bIns="0">
            <a:spAutoFit/>
          </a:bodyPr>
          <a:lstStyle/>
          <a:p>
            <a:pPr algn="ctr"/>
            <a:r>
              <a:rPr lang="en-US" altLang="zh-CN" b="1" dirty="0" smtClean="0">
                <a:solidFill>
                  <a:srgbClr val="C00000"/>
                </a:solidFill>
                <a:latin typeface="微软雅黑" panose="020B0503020204020204" pitchFamily="34" charset="-122"/>
              </a:rPr>
              <a:t> SparkSQL on Cube</a:t>
            </a:r>
            <a:endParaRPr lang="zh-CN" altLang="en-US" b="1" dirty="0">
              <a:solidFill>
                <a:srgbClr val="C00000"/>
              </a:solidFill>
              <a:latin typeface="微软雅黑" panose="020B0503020204020204" pitchFamily="34" charset="-122"/>
            </a:endParaRPr>
          </a:p>
        </p:txBody>
      </p:sp>
    </p:spTree>
    <p:extLst>
      <p:ext uri="{BB962C8B-B14F-4D97-AF65-F5344CB8AC3E}">
        <p14:creationId xmlns:p14="http://schemas.microsoft.com/office/powerpoint/2010/main" xmlns="" val="285071668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5642080" y="610462"/>
            <a:ext cx="6146283" cy="4032448"/>
          </a:xfrm>
        </p:spPr>
        <p:txBody>
          <a:bodyPr/>
          <a:lstStyle/>
          <a:p>
            <a:r>
              <a:rPr lang="zh-CN" altLang="en-US" sz="1600" dirty="0" smtClean="0"/>
              <a:t>特点：分布式，多维索引，物化视图，分布式入库，</a:t>
            </a:r>
            <a:r>
              <a:rPr lang="en-US" altLang="zh-CN" sz="1600" dirty="0" smtClean="0"/>
              <a:t>Schema</a:t>
            </a:r>
            <a:r>
              <a:rPr lang="zh-CN" altLang="en-US" sz="1600" dirty="0" smtClean="0"/>
              <a:t>固定</a:t>
            </a:r>
            <a:endParaRPr lang="en-US" altLang="zh-CN" sz="1600" dirty="0" smtClean="0"/>
          </a:p>
          <a:p>
            <a:endParaRPr lang="en-US" altLang="zh-CN" sz="1600" dirty="0" smtClean="0"/>
          </a:p>
          <a:p>
            <a:r>
              <a:rPr lang="zh-CN" altLang="en-US" sz="1600" dirty="0" smtClean="0"/>
              <a:t>存储：</a:t>
            </a:r>
            <a:endParaRPr lang="en-US" altLang="zh-CN" sz="1600" dirty="0" smtClean="0"/>
          </a:p>
          <a:p>
            <a:pPr lvl="1">
              <a:buFont typeface="Arial" panose="020B0604020202020204" pitchFamily="34" charset="0"/>
              <a:buChar char="•"/>
            </a:pPr>
            <a:r>
              <a:rPr lang="en-US" altLang="zh-CN" sz="1600" dirty="0" err="1" smtClean="0"/>
              <a:t>CubeFile</a:t>
            </a:r>
            <a:r>
              <a:rPr lang="zh-CN" altLang="en-US" sz="1600" dirty="0" smtClean="0"/>
              <a:t>，一种按多维</a:t>
            </a:r>
            <a:r>
              <a:rPr lang="en-US" altLang="zh-CN" sz="1600" dirty="0" smtClean="0"/>
              <a:t>Key</a:t>
            </a:r>
            <a:r>
              <a:rPr lang="zh-CN" altLang="en-US" sz="1600" dirty="0" smtClean="0"/>
              <a:t>排序的文件格式</a:t>
            </a:r>
            <a:endParaRPr lang="en-US" altLang="zh-CN" sz="1600" dirty="0" smtClean="0"/>
          </a:p>
          <a:p>
            <a:pPr lvl="1">
              <a:buFont typeface="Arial" panose="020B0604020202020204" pitchFamily="34" charset="0"/>
              <a:buChar char="•"/>
            </a:pPr>
            <a:r>
              <a:rPr lang="en-US" altLang="zh-CN" sz="1600" dirty="0" smtClean="0"/>
              <a:t>HDFS + Shortcut </a:t>
            </a:r>
          </a:p>
          <a:p>
            <a:r>
              <a:rPr lang="zh-CN" altLang="en-US" sz="1600" dirty="0" smtClean="0"/>
              <a:t>计算：</a:t>
            </a:r>
            <a:endParaRPr lang="en-US" altLang="zh-CN" sz="1600" dirty="0" smtClean="0"/>
          </a:p>
          <a:p>
            <a:pPr lvl="1">
              <a:buFont typeface="Arial" panose="020B0604020202020204" pitchFamily="34" charset="0"/>
              <a:buChar char="•"/>
            </a:pPr>
            <a:r>
              <a:rPr lang="zh-CN" altLang="en-US" sz="1600" dirty="0" smtClean="0"/>
              <a:t>基于</a:t>
            </a:r>
            <a:r>
              <a:rPr lang="en-US" altLang="zh-CN" sz="1600" dirty="0" smtClean="0"/>
              <a:t>Catalyst</a:t>
            </a:r>
            <a:r>
              <a:rPr lang="zh-CN" altLang="en-US" sz="1600" dirty="0" smtClean="0"/>
              <a:t>框架新增</a:t>
            </a:r>
            <a:r>
              <a:rPr lang="en-US" altLang="zh-CN" sz="1600" dirty="0" smtClean="0"/>
              <a:t>OLAP Planner</a:t>
            </a:r>
            <a:r>
              <a:rPr lang="zh-CN" altLang="en-US" sz="1600" dirty="0" smtClean="0"/>
              <a:t>，对</a:t>
            </a:r>
            <a:r>
              <a:rPr lang="en-US" altLang="zh-CN" sz="1600" dirty="0" smtClean="0"/>
              <a:t>Cube</a:t>
            </a:r>
            <a:r>
              <a:rPr lang="zh-CN" altLang="en-US" sz="1600" dirty="0" smtClean="0"/>
              <a:t>支持过滤下压、计算下压、分区剪枝、跨周期汇聚等优化</a:t>
            </a:r>
            <a:endParaRPr lang="en-US" altLang="zh-CN" sz="1600" dirty="0" smtClean="0"/>
          </a:p>
          <a:p>
            <a:pPr lvl="1">
              <a:buFont typeface="Arial" panose="020B0604020202020204" pitchFamily="34" charset="0"/>
              <a:buChar char="•"/>
            </a:pPr>
            <a:r>
              <a:rPr lang="en-US" altLang="zh-CN" sz="1600" dirty="0"/>
              <a:t>Cube Processor: </a:t>
            </a:r>
            <a:r>
              <a:rPr lang="en-US" altLang="zh-CN" sz="1600" dirty="0" smtClean="0"/>
              <a:t>Cube</a:t>
            </a:r>
            <a:r>
              <a:rPr lang="zh-CN" altLang="en-US" sz="1600" dirty="0" smtClean="0"/>
              <a:t>数据读取，跳转，聚合计算</a:t>
            </a:r>
            <a:endParaRPr lang="en-US" altLang="zh-CN" sz="1600" dirty="0"/>
          </a:p>
          <a:p>
            <a:r>
              <a:rPr lang="zh-CN" altLang="en-US" sz="1600" dirty="0" smtClean="0"/>
              <a:t>语言：</a:t>
            </a:r>
            <a:endParaRPr lang="en-US" altLang="zh-CN" sz="1600" dirty="0" smtClean="0"/>
          </a:p>
          <a:p>
            <a:pPr lvl="1">
              <a:buFont typeface="Arial" panose="020B0604020202020204" pitchFamily="34" charset="0"/>
              <a:buChar char="•"/>
            </a:pPr>
            <a:r>
              <a:rPr lang="zh-CN" altLang="en-US" sz="1600" dirty="0" smtClean="0"/>
              <a:t>使用</a:t>
            </a:r>
            <a:r>
              <a:rPr lang="en-US" altLang="zh-CN" sz="1600" dirty="0" smtClean="0"/>
              <a:t>SparkSQL</a:t>
            </a:r>
            <a:r>
              <a:rPr lang="zh-CN" altLang="en-US" sz="1600" dirty="0"/>
              <a:t> </a:t>
            </a:r>
            <a:r>
              <a:rPr lang="en-US" altLang="zh-CN" sz="1600" dirty="0" smtClean="0"/>
              <a:t>DML</a:t>
            </a:r>
          </a:p>
          <a:p>
            <a:pPr lvl="1">
              <a:buFont typeface="Arial" panose="020B0604020202020204" pitchFamily="34" charset="0"/>
              <a:buChar char="•"/>
            </a:pPr>
            <a:r>
              <a:rPr lang="en-US" altLang="zh-CN" sz="1600" dirty="0" smtClean="0"/>
              <a:t>DDL</a:t>
            </a:r>
            <a:r>
              <a:rPr lang="zh-CN" altLang="en-US" sz="1600" dirty="0" smtClean="0"/>
              <a:t>：新增</a:t>
            </a:r>
            <a:r>
              <a:rPr lang="en-US" altLang="zh-CN" sz="1600" dirty="0" smtClean="0"/>
              <a:t>CREATE CUBE, LOAD INTO CUBE</a:t>
            </a:r>
          </a:p>
        </p:txBody>
      </p:sp>
      <p:sp>
        <p:nvSpPr>
          <p:cNvPr id="30" name="Rounded Rectangle 16"/>
          <p:cNvSpPr/>
          <p:nvPr/>
        </p:nvSpPr>
        <p:spPr bwMode="auto">
          <a:xfrm>
            <a:off x="659802" y="3663564"/>
            <a:ext cx="4519113" cy="1166624"/>
          </a:xfrm>
          <a:prstGeom prst="roundRect">
            <a:avLst/>
          </a:prstGeom>
          <a:solidFill>
            <a:srgbClr val="FFFFFF"/>
          </a:solidFill>
          <a:ln w="25400" cap="flat" cmpd="sng" algn="ctr">
            <a:solidFill>
              <a:srgbClr val="E7B98A"/>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t" anchorCtr="0" compatLnSpc="1">
            <a:prstTxWarp prst="textNoShape">
              <a:avLst/>
            </a:prstTxWarp>
          </a:bodyPr>
          <a:lstStyle/>
          <a:p>
            <a:pPr algn="ctr" defTabSz="1219006">
              <a:buNone/>
              <a:defRPr/>
            </a:pPr>
            <a:r>
              <a:rPr lang="en-US" sz="1500" b="0" kern="0" dirty="0" smtClean="0">
                <a:solidFill>
                  <a:srgbClr val="000000"/>
                </a:solidFill>
                <a:ea typeface="宋体" charset="-122"/>
              </a:rPr>
              <a:t>Cube Engine</a:t>
            </a:r>
          </a:p>
        </p:txBody>
      </p:sp>
      <p:sp>
        <p:nvSpPr>
          <p:cNvPr id="34" name="Rounded Rectangle 12"/>
          <p:cNvSpPr/>
          <p:nvPr/>
        </p:nvSpPr>
        <p:spPr bwMode="auto">
          <a:xfrm>
            <a:off x="659802" y="5125479"/>
            <a:ext cx="4519113" cy="856849"/>
          </a:xfrm>
          <a:prstGeom prst="roundRect">
            <a:avLst/>
          </a:prstGeom>
          <a:solidFill>
            <a:srgbClr val="FFFFFF"/>
          </a:solidFill>
          <a:ln w="25400" cap="flat" cmpd="sng" algn="ctr">
            <a:solidFill>
              <a:srgbClr val="E7B98A"/>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t" anchorCtr="0" compatLnSpc="1">
            <a:prstTxWarp prst="textNoShape">
              <a:avLst/>
            </a:prstTxWarp>
          </a:bodyPr>
          <a:lstStyle/>
          <a:p>
            <a:pPr algn="ctr" defTabSz="1219006">
              <a:buNone/>
              <a:defRPr/>
            </a:pPr>
            <a:r>
              <a:rPr lang="en-US" sz="1500" b="0" kern="0" dirty="0" smtClean="0">
                <a:solidFill>
                  <a:srgbClr val="000000"/>
                </a:solidFill>
                <a:ea typeface="宋体" charset="-122"/>
              </a:rPr>
              <a:t>Distributed Data Store (HDFS)</a:t>
            </a:r>
          </a:p>
        </p:txBody>
      </p:sp>
      <p:sp>
        <p:nvSpPr>
          <p:cNvPr id="35" name="Rectangle 13"/>
          <p:cNvSpPr/>
          <p:nvPr/>
        </p:nvSpPr>
        <p:spPr bwMode="auto">
          <a:xfrm>
            <a:off x="815644" y="5514951"/>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Cube </a:t>
            </a:r>
            <a:r>
              <a:rPr lang="en-US" sz="1500" b="0" kern="0" dirty="0">
                <a:solidFill>
                  <a:srgbClr val="000000"/>
                </a:solidFill>
                <a:ea typeface="宋体" charset="-122"/>
              </a:rPr>
              <a:t>File</a:t>
            </a:r>
          </a:p>
        </p:txBody>
      </p:sp>
      <p:sp>
        <p:nvSpPr>
          <p:cNvPr id="36" name="Rectangle 14"/>
          <p:cNvSpPr/>
          <p:nvPr/>
        </p:nvSpPr>
        <p:spPr bwMode="auto">
          <a:xfrm>
            <a:off x="2296043" y="5514951"/>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sz="1500" b="0" kern="0" dirty="0">
                <a:solidFill>
                  <a:srgbClr val="000000"/>
                </a:solidFill>
                <a:ea typeface="宋体" charset="-122"/>
              </a:rPr>
              <a:t>Cube File</a:t>
            </a:r>
          </a:p>
        </p:txBody>
      </p:sp>
      <p:sp>
        <p:nvSpPr>
          <p:cNvPr id="37" name="Rectangle 15"/>
          <p:cNvSpPr/>
          <p:nvPr/>
        </p:nvSpPr>
        <p:spPr bwMode="auto">
          <a:xfrm>
            <a:off x="3776442" y="5514951"/>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sz="1500" b="0" kern="0" dirty="0">
                <a:solidFill>
                  <a:srgbClr val="000000"/>
                </a:solidFill>
                <a:ea typeface="宋体" charset="-122"/>
              </a:rPr>
              <a:t>Cube File</a:t>
            </a:r>
          </a:p>
        </p:txBody>
      </p:sp>
      <p:sp>
        <p:nvSpPr>
          <p:cNvPr id="38" name="Rectangle 17"/>
          <p:cNvSpPr/>
          <p:nvPr/>
        </p:nvSpPr>
        <p:spPr bwMode="auto">
          <a:xfrm>
            <a:off x="815644" y="4134035"/>
            <a:ext cx="1246651" cy="467373"/>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Cube </a:t>
            </a:r>
            <a:r>
              <a:rPr lang="en-US" altLang="zh-CN" sz="1500" b="0" kern="0" dirty="0" smtClean="0">
                <a:solidFill>
                  <a:srgbClr val="000000"/>
                </a:solidFill>
                <a:ea typeface="宋体" charset="-122"/>
              </a:rPr>
              <a:t>Processor</a:t>
            </a:r>
            <a:endParaRPr lang="en-US" sz="1500" b="0" kern="0" dirty="0">
              <a:solidFill>
                <a:srgbClr val="000000"/>
              </a:solidFill>
              <a:ea typeface="宋体" charset="-122"/>
            </a:endParaRPr>
          </a:p>
        </p:txBody>
      </p:sp>
      <p:sp>
        <p:nvSpPr>
          <p:cNvPr id="39" name="Rectangle 18"/>
          <p:cNvSpPr/>
          <p:nvPr/>
        </p:nvSpPr>
        <p:spPr bwMode="auto">
          <a:xfrm>
            <a:off x="2296043" y="4134035"/>
            <a:ext cx="1246651" cy="467373"/>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Cube Processor</a:t>
            </a:r>
          </a:p>
        </p:txBody>
      </p:sp>
      <p:sp>
        <p:nvSpPr>
          <p:cNvPr id="40" name="Rectangle 19"/>
          <p:cNvSpPr/>
          <p:nvPr/>
        </p:nvSpPr>
        <p:spPr bwMode="auto">
          <a:xfrm>
            <a:off x="3776442" y="4134035"/>
            <a:ext cx="1246651" cy="467373"/>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Cube Processor</a:t>
            </a:r>
          </a:p>
        </p:txBody>
      </p:sp>
      <p:cxnSp>
        <p:nvCxnSpPr>
          <p:cNvPr id="41" name="Straight Connector 20"/>
          <p:cNvCxnSpPr>
            <a:stCxn id="38" idx="2"/>
            <a:endCxn id="35" idx="0"/>
          </p:cNvCxnSpPr>
          <p:nvPr/>
        </p:nvCxnSpPr>
        <p:spPr bwMode="auto">
          <a:xfrm>
            <a:off x="1438970" y="4601408"/>
            <a:ext cx="0"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42" name="Straight Connector 21"/>
          <p:cNvCxnSpPr>
            <a:stCxn id="38" idx="2"/>
            <a:endCxn id="36" idx="0"/>
          </p:cNvCxnSpPr>
          <p:nvPr/>
        </p:nvCxnSpPr>
        <p:spPr bwMode="auto">
          <a:xfrm>
            <a:off x="1438970" y="4601408"/>
            <a:ext cx="1480399"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44" name="Straight Connector 23"/>
          <p:cNvCxnSpPr>
            <a:stCxn id="39" idx="2"/>
            <a:endCxn id="35" idx="0"/>
          </p:cNvCxnSpPr>
          <p:nvPr/>
        </p:nvCxnSpPr>
        <p:spPr bwMode="auto">
          <a:xfrm flipH="1">
            <a:off x="1438970" y="4601408"/>
            <a:ext cx="1480399"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45" name="Straight Connector 24"/>
          <p:cNvCxnSpPr>
            <a:stCxn id="39" idx="2"/>
            <a:endCxn id="36" idx="0"/>
          </p:cNvCxnSpPr>
          <p:nvPr/>
        </p:nvCxnSpPr>
        <p:spPr bwMode="auto">
          <a:xfrm>
            <a:off x="2919369" y="4601408"/>
            <a:ext cx="0"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46" name="Straight Connector 25"/>
          <p:cNvCxnSpPr>
            <a:stCxn id="39" idx="2"/>
            <a:endCxn id="37" idx="0"/>
          </p:cNvCxnSpPr>
          <p:nvPr/>
        </p:nvCxnSpPr>
        <p:spPr bwMode="auto">
          <a:xfrm>
            <a:off x="2919369" y="4601408"/>
            <a:ext cx="1480399"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47" name="Straight Connector 26"/>
          <p:cNvCxnSpPr>
            <a:stCxn id="40" idx="2"/>
            <a:endCxn id="37" idx="0"/>
          </p:cNvCxnSpPr>
          <p:nvPr/>
        </p:nvCxnSpPr>
        <p:spPr bwMode="auto">
          <a:xfrm>
            <a:off x="4399768" y="4601408"/>
            <a:ext cx="0"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48" name="Straight Connector 27"/>
          <p:cNvCxnSpPr>
            <a:stCxn id="40" idx="2"/>
            <a:endCxn id="35" idx="0"/>
          </p:cNvCxnSpPr>
          <p:nvPr/>
        </p:nvCxnSpPr>
        <p:spPr bwMode="auto">
          <a:xfrm flipH="1">
            <a:off x="1438970" y="4601408"/>
            <a:ext cx="2960798"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49" name="Straight Connector 28"/>
          <p:cNvCxnSpPr>
            <a:stCxn id="40" idx="2"/>
            <a:endCxn id="36" idx="0"/>
          </p:cNvCxnSpPr>
          <p:nvPr/>
        </p:nvCxnSpPr>
        <p:spPr bwMode="auto">
          <a:xfrm flipH="1">
            <a:off x="2919369" y="4601408"/>
            <a:ext cx="1480399"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sp>
        <p:nvSpPr>
          <p:cNvPr id="54" name="Rounded Rectangle 16"/>
          <p:cNvSpPr/>
          <p:nvPr/>
        </p:nvSpPr>
        <p:spPr bwMode="auto">
          <a:xfrm>
            <a:off x="659802" y="1277792"/>
            <a:ext cx="4519113" cy="2252232"/>
          </a:xfrm>
          <a:prstGeom prst="roundRect">
            <a:avLst/>
          </a:prstGeom>
          <a:solidFill>
            <a:srgbClr val="FFFFFF"/>
          </a:solidFill>
          <a:ln w="25400" cap="flat" cmpd="sng" algn="ctr">
            <a:solidFill>
              <a:srgbClr val="E7B98A"/>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0" rIns="121901" bIns="60952" numCol="1" rtlCol="0" anchor="t" anchorCtr="0" compatLnSpc="1">
            <a:prstTxWarp prst="textNoShape">
              <a:avLst/>
            </a:prstTxWarp>
          </a:bodyPr>
          <a:lstStyle/>
          <a:p>
            <a:pPr algn="ctr" defTabSz="1219006">
              <a:buNone/>
              <a:defRPr/>
            </a:pPr>
            <a:r>
              <a:rPr lang="en-US" sz="1500" b="0" kern="0" dirty="0" smtClean="0">
                <a:solidFill>
                  <a:srgbClr val="000000"/>
                </a:solidFill>
                <a:ea typeface="宋体" charset="-122"/>
              </a:rPr>
              <a:t>Spark</a:t>
            </a:r>
          </a:p>
          <a:p>
            <a:pPr algn="ctr" defTabSz="1219006">
              <a:buNone/>
              <a:defRPr/>
            </a:pPr>
            <a:endParaRPr lang="en-US" sz="1500" b="0" kern="0" dirty="0" smtClean="0">
              <a:solidFill>
                <a:srgbClr val="000000"/>
              </a:solidFill>
              <a:ea typeface="宋体" charset="-122"/>
            </a:endParaRPr>
          </a:p>
        </p:txBody>
      </p:sp>
      <p:sp>
        <p:nvSpPr>
          <p:cNvPr id="55" name="Rectangle 36"/>
          <p:cNvSpPr/>
          <p:nvPr/>
        </p:nvSpPr>
        <p:spPr bwMode="auto">
          <a:xfrm>
            <a:off x="3780780" y="2620128"/>
            <a:ext cx="1246651" cy="467372"/>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RDD</a:t>
            </a:r>
            <a:endParaRPr lang="en-US" altLang="zh-CN" sz="1500" b="0" kern="0" dirty="0">
              <a:solidFill>
                <a:srgbClr val="000000"/>
              </a:solidFill>
              <a:ea typeface="宋体" charset="-122"/>
            </a:endParaRPr>
          </a:p>
          <a:p>
            <a:pPr algn="ctr">
              <a:buFontTx/>
              <a:buNone/>
            </a:pPr>
            <a:r>
              <a:rPr lang="en-US" altLang="zh-CN" sz="1500" b="0" kern="0" dirty="0">
                <a:solidFill>
                  <a:srgbClr val="000000"/>
                </a:solidFill>
                <a:ea typeface="宋体" charset="-122"/>
              </a:rPr>
              <a:t>Partition</a:t>
            </a:r>
          </a:p>
        </p:txBody>
      </p:sp>
      <p:sp>
        <p:nvSpPr>
          <p:cNvPr id="56" name="Rectangle 35"/>
          <p:cNvSpPr/>
          <p:nvPr/>
        </p:nvSpPr>
        <p:spPr bwMode="auto">
          <a:xfrm>
            <a:off x="2292419" y="2620128"/>
            <a:ext cx="1246651" cy="467372"/>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RDD</a:t>
            </a:r>
            <a:endParaRPr lang="en-US" altLang="zh-CN" sz="1500" b="0" kern="0" dirty="0">
              <a:solidFill>
                <a:srgbClr val="000000"/>
              </a:solidFill>
              <a:ea typeface="宋体" charset="-122"/>
            </a:endParaRPr>
          </a:p>
          <a:p>
            <a:pPr algn="ctr">
              <a:buFontTx/>
              <a:buNone/>
            </a:pPr>
            <a:r>
              <a:rPr lang="en-US" altLang="zh-CN" sz="1500" b="0" kern="0" dirty="0">
                <a:solidFill>
                  <a:srgbClr val="000000"/>
                </a:solidFill>
                <a:ea typeface="宋体" charset="-122"/>
              </a:rPr>
              <a:t>Partition</a:t>
            </a:r>
          </a:p>
        </p:txBody>
      </p:sp>
      <p:sp>
        <p:nvSpPr>
          <p:cNvPr id="57" name="Rectangle 34"/>
          <p:cNvSpPr/>
          <p:nvPr/>
        </p:nvSpPr>
        <p:spPr bwMode="auto">
          <a:xfrm>
            <a:off x="815631" y="2620128"/>
            <a:ext cx="1246651" cy="467372"/>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RDD</a:t>
            </a:r>
            <a:endParaRPr lang="en-US" altLang="zh-CN" sz="1500" b="0" kern="0" dirty="0">
              <a:solidFill>
                <a:srgbClr val="000000"/>
              </a:solidFill>
              <a:ea typeface="宋体" charset="-122"/>
            </a:endParaRPr>
          </a:p>
          <a:p>
            <a:pPr algn="ctr">
              <a:buFontTx/>
              <a:buNone/>
            </a:pPr>
            <a:r>
              <a:rPr lang="en-US" altLang="zh-CN" sz="1500" b="0" kern="0" dirty="0">
                <a:solidFill>
                  <a:srgbClr val="000000"/>
                </a:solidFill>
                <a:ea typeface="宋体" charset="-122"/>
              </a:rPr>
              <a:t>Partition</a:t>
            </a:r>
            <a:endParaRPr lang="en-US" sz="1500" b="0" kern="0" dirty="0">
              <a:solidFill>
                <a:srgbClr val="000000"/>
              </a:solidFill>
              <a:ea typeface="宋体" charset="-122"/>
            </a:endParaRPr>
          </a:p>
        </p:txBody>
      </p:sp>
      <p:sp>
        <p:nvSpPr>
          <p:cNvPr id="58" name="Rectangle 17"/>
          <p:cNvSpPr/>
          <p:nvPr/>
        </p:nvSpPr>
        <p:spPr bwMode="auto">
          <a:xfrm>
            <a:off x="815644" y="2094799"/>
            <a:ext cx="1246651" cy="467373"/>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defTabSz="1219006">
              <a:buNone/>
              <a:defRPr/>
            </a:pPr>
            <a:r>
              <a:rPr lang="en-US" altLang="zh-CN" sz="1500" b="0" kern="0" dirty="0" smtClean="0">
                <a:solidFill>
                  <a:srgbClr val="000000"/>
                </a:solidFill>
                <a:ea typeface="宋体" charset="-122"/>
              </a:rPr>
              <a:t>Spark Core</a:t>
            </a:r>
            <a:endParaRPr lang="en-US" sz="1500" b="0" kern="0" dirty="0" smtClean="0">
              <a:solidFill>
                <a:srgbClr val="000000"/>
              </a:solidFill>
              <a:ea typeface="宋体" charset="-122"/>
            </a:endParaRPr>
          </a:p>
        </p:txBody>
      </p:sp>
      <p:sp>
        <p:nvSpPr>
          <p:cNvPr id="59" name="Rectangle 18"/>
          <p:cNvSpPr/>
          <p:nvPr/>
        </p:nvSpPr>
        <p:spPr bwMode="auto">
          <a:xfrm>
            <a:off x="2296043" y="2094799"/>
            <a:ext cx="1246651" cy="467373"/>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Spark Core</a:t>
            </a:r>
          </a:p>
        </p:txBody>
      </p:sp>
      <p:sp>
        <p:nvSpPr>
          <p:cNvPr id="60" name="Rectangle 19"/>
          <p:cNvSpPr/>
          <p:nvPr/>
        </p:nvSpPr>
        <p:spPr bwMode="auto">
          <a:xfrm>
            <a:off x="3776442" y="2094799"/>
            <a:ext cx="1246651" cy="467373"/>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Spark Core</a:t>
            </a:r>
          </a:p>
        </p:txBody>
      </p:sp>
      <p:cxnSp>
        <p:nvCxnSpPr>
          <p:cNvPr id="51" name="Straight Connector 30"/>
          <p:cNvCxnSpPr>
            <a:stCxn id="57" idx="2"/>
            <a:endCxn id="38" idx="0"/>
          </p:cNvCxnSpPr>
          <p:nvPr/>
        </p:nvCxnSpPr>
        <p:spPr bwMode="auto">
          <a:xfrm>
            <a:off x="1438957" y="3087500"/>
            <a:ext cx="13" cy="1046535"/>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52" name="Straight Connector 31"/>
          <p:cNvCxnSpPr>
            <a:stCxn id="56" idx="2"/>
            <a:endCxn id="39" idx="0"/>
          </p:cNvCxnSpPr>
          <p:nvPr/>
        </p:nvCxnSpPr>
        <p:spPr bwMode="auto">
          <a:xfrm>
            <a:off x="2915745" y="3087500"/>
            <a:ext cx="3624" cy="1046535"/>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53" name="Straight Connector 32"/>
          <p:cNvCxnSpPr>
            <a:stCxn id="55" idx="2"/>
            <a:endCxn id="40" idx="0"/>
          </p:cNvCxnSpPr>
          <p:nvPr/>
        </p:nvCxnSpPr>
        <p:spPr bwMode="auto">
          <a:xfrm flipH="1">
            <a:off x="4399768" y="3087500"/>
            <a:ext cx="4338" cy="1046535"/>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sp>
        <p:nvSpPr>
          <p:cNvPr id="68" name="Rectangle 18"/>
          <p:cNvSpPr/>
          <p:nvPr/>
        </p:nvSpPr>
        <p:spPr bwMode="auto">
          <a:xfrm>
            <a:off x="1428088" y="1661834"/>
            <a:ext cx="3073141" cy="288032"/>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OLAP Planner</a:t>
            </a:r>
            <a:endParaRPr lang="en-US" sz="1500" b="0" kern="0" dirty="0">
              <a:solidFill>
                <a:srgbClr val="000000"/>
              </a:solidFill>
              <a:ea typeface="宋体" charset="-122"/>
            </a:endParaRPr>
          </a:p>
        </p:txBody>
      </p:sp>
      <p:sp>
        <p:nvSpPr>
          <p:cNvPr id="70" name="Rounded Rectangle 12"/>
          <p:cNvSpPr/>
          <p:nvPr/>
        </p:nvSpPr>
        <p:spPr bwMode="auto">
          <a:xfrm>
            <a:off x="5653657" y="5128392"/>
            <a:ext cx="4519113" cy="856849"/>
          </a:xfrm>
          <a:prstGeom prst="roundRect">
            <a:avLst/>
          </a:prstGeom>
          <a:solidFill>
            <a:srgbClr val="FFFFFF"/>
          </a:solidFill>
          <a:ln w="25400" cap="flat" cmpd="sng" algn="ctr">
            <a:solidFill>
              <a:srgbClr val="E7B98A"/>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t" anchorCtr="0" compatLnSpc="1">
            <a:prstTxWarp prst="textNoShape">
              <a:avLst/>
            </a:prstTxWarp>
          </a:bodyPr>
          <a:lstStyle/>
          <a:p>
            <a:pPr algn="ctr" defTabSz="1219006">
              <a:buNone/>
              <a:defRPr/>
            </a:pPr>
            <a:r>
              <a:rPr lang="en-US" altLang="zh-CN" sz="1500" b="0" kern="0" dirty="0" smtClean="0">
                <a:solidFill>
                  <a:srgbClr val="000000"/>
                </a:solidFill>
                <a:ea typeface="宋体" charset="-122"/>
              </a:rPr>
              <a:t>Spark</a:t>
            </a:r>
            <a:r>
              <a:rPr lang="zh-CN" altLang="en-US" sz="1500" b="0" kern="0" dirty="0" smtClean="0">
                <a:solidFill>
                  <a:srgbClr val="000000"/>
                </a:solidFill>
                <a:ea typeface="宋体" charset="-122"/>
              </a:rPr>
              <a:t> </a:t>
            </a:r>
            <a:r>
              <a:rPr lang="en-US" altLang="zh-CN" sz="1500" b="0" kern="0" dirty="0" smtClean="0">
                <a:solidFill>
                  <a:srgbClr val="000000"/>
                </a:solidFill>
                <a:ea typeface="宋体" charset="-122"/>
              </a:rPr>
              <a:t>Application (Cube Load)</a:t>
            </a:r>
            <a:endParaRPr lang="en-US" sz="1500" b="0" kern="0" dirty="0" smtClean="0">
              <a:solidFill>
                <a:srgbClr val="000000"/>
              </a:solidFill>
              <a:ea typeface="宋体" charset="-122"/>
            </a:endParaRPr>
          </a:p>
        </p:txBody>
      </p:sp>
      <p:sp>
        <p:nvSpPr>
          <p:cNvPr id="71" name="Rectangle 13"/>
          <p:cNvSpPr/>
          <p:nvPr/>
        </p:nvSpPr>
        <p:spPr bwMode="auto">
          <a:xfrm>
            <a:off x="5809499" y="5517867"/>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sz="1500" b="0" kern="0" dirty="0">
                <a:solidFill>
                  <a:srgbClr val="000000"/>
                </a:solidFill>
                <a:ea typeface="宋体" charset="-122"/>
              </a:rPr>
              <a:t>Encoding</a:t>
            </a:r>
          </a:p>
        </p:txBody>
      </p:sp>
      <p:sp>
        <p:nvSpPr>
          <p:cNvPr id="72" name="Rectangle 14"/>
          <p:cNvSpPr/>
          <p:nvPr/>
        </p:nvSpPr>
        <p:spPr bwMode="auto">
          <a:xfrm>
            <a:off x="7289898" y="5517867"/>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Encoding</a:t>
            </a:r>
            <a:endParaRPr lang="en-US" sz="1500" b="0" kern="0" dirty="0">
              <a:solidFill>
                <a:srgbClr val="000000"/>
              </a:solidFill>
              <a:ea typeface="宋体" charset="-122"/>
            </a:endParaRPr>
          </a:p>
        </p:txBody>
      </p:sp>
      <p:sp>
        <p:nvSpPr>
          <p:cNvPr id="73" name="Rectangle 15"/>
          <p:cNvSpPr/>
          <p:nvPr/>
        </p:nvSpPr>
        <p:spPr bwMode="auto">
          <a:xfrm>
            <a:off x="8770296" y="5517867"/>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Encoding</a:t>
            </a:r>
            <a:endParaRPr lang="en-US" sz="1500" b="0" kern="0" dirty="0">
              <a:solidFill>
                <a:srgbClr val="000000"/>
              </a:solidFill>
              <a:ea typeface="宋体" charset="-122"/>
            </a:endParaRPr>
          </a:p>
        </p:txBody>
      </p:sp>
      <p:cxnSp>
        <p:nvCxnSpPr>
          <p:cNvPr id="75" name="直接箭头连接符 74"/>
          <p:cNvCxnSpPr>
            <a:stCxn id="70" idx="1"/>
            <a:endCxn id="34" idx="3"/>
          </p:cNvCxnSpPr>
          <p:nvPr/>
        </p:nvCxnSpPr>
        <p:spPr bwMode="auto">
          <a:xfrm flipH="1" flipV="1">
            <a:off x="5178915" y="5553904"/>
            <a:ext cx="474742" cy="2913"/>
          </a:xfrm>
          <a:prstGeom prst="straightConnector1">
            <a:avLst/>
          </a:prstGeom>
          <a:solidFill>
            <a:srgbClr val="FF9933"/>
          </a:solidFill>
          <a:ln w="9525" cap="flat" cmpd="sng" algn="ctr">
            <a:solidFill>
              <a:schemeClr val="tx1"/>
            </a:solidFill>
            <a:prstDash val="solid"/>
            <a:round/>
            <a:headEnd type="none" w="med" len="med"/>
            <a:tailEnd type="arrow"/>
          </a:ln>
          <a:effectLst/>
        </p:spPr>
      </p:cxnSp>
      <p:sp>
        <p:nvSpPr>
          <p:cNvPr id="76" name="标题 1"/>
          <p:cNvSpPr txBox="1">
            <a:spLocks/>
          </p:cNvSpPr>
          <p:nvPr/>
        </p:nvSpPr>
        <p:spPr bwMode="auto">
          <a:xfrm>
            <a:off x="623554" y="0"/>
            <a:ext cx="10975658" cy="96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6837" tIns="53417" rIns="106837" bIns="53417" numCol="1" anchor="t" anchorCtr="0" compatLnSpc="1">
            <a:prstTxWarp prst="textNoShape">
              <a:avLst/>
            </a:prstTxWarp>
          </a:bodyPr>
          <a:lstStyle/>
          <a:p>
            <a:pPr marL="457128" indent="-457128" eaLnBrk="0" hangingPunct="0">
              <a:lnSpc>
                <a:spcPct val="140000"/>
              </a:lnSpc>
              <a:buClr>
                <a:srgbClr val="777777"/>
              </a:buClr>
              <a:buSzPct val="60000"/>
              <a:buNone/>
            </a:pPr>
            <a:r>
              <a:rPr lang="zh-CN" altLang="en-US" sz="4000" kern="0" dirty="0" smtClean="0">
                <a:solidFill>
                  <a:srgbClr val="990000"/>
                </a:solidFill>
                <a:latin typeface="微软雅黑" pitchFamily="34" charset="-122"/>
                <a:ea typeface="微软雅黑" pitchFamily="34" charset="-122"/>
              </a:rPr>
              <a:t>架构</a:t>
            </a:r>
            <a:endParaRPr lang="en-US" altLang="zh-CN" sz="3200" kern="0" dirty="0" smtClean="0">
              <a:solidFill>
                <a:srgbClr val="990000"/>
              </a:solidFill>
              <a:latin typeface="FrutigerNext LT Medium"/>
              <a:ea typeface="黑体" pitchFamily="49" charset="-122"/>
            </a:endParaRPr>
          </a:p>
        </p:txBody>
      </p:sp>
      <p:sp>
        <p:nvSpPr>
          <p:cNvPr id="50" name="Rectangle 34"/>
          <p:cNvSpPr/>
          <p:nvPr/>
        </p:nvSpPr>
        <p:spPr bwMode="auto">
          <a:xfrm>
            <a:off x="815643" y="3095215"/>
            <a:ext cx="4207449" cy="297083"/>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sz="1500" b="0" kern="0" dirty="0" err="1" smtClean="0">
                <a:solidFill>
                  <a:srgbClr val="000000"/>
                </a:solidFill>
                <a:ea typeface="宋体" charset="-122"/>
              </a:rPr>
              <a:t>DataSource</a:t>
            </a:r>
            <a:r>
              <a:rPr lang="en-US" sz="1500" b="0" kern="0" dirty="0" smtClean="0">
                <a:solidFill>
                  <a:srgbClr val="000000"/>
                </a:solidFill>
                <a:ea typeface="宋体" charset="-122"/>
              </a:rPr>
              <a:t> API</a:t>
            </a:r>
            <a:endParaRPr lang="en-US" sz="1500" b="0" kern="0" dirty="0">
              <a:solidFill>
                <a:srgbClr val="000000"/>
              </a:solidFill>
              <a:ea typeface="宋体" charset="-122"/>
            </a:endParaRPr>
          </a:p>
        </p:txBody>
      </p:sp>
    </p:spTree>
    <p:extLst>
      <p:ext uri="{BB962C8B-B14F-4D97-AF65-F5344CB8AC3E}">
        <p14:creationId xmlns:p14="http://schemas.microsoft.com/office/powerpoint/2010/main" xmlns="" val="3784450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776463" y="1216475"/>
            <a:ext cx="10471150" cy="2130162"/>
          </a:xfrm>
        </p:spPr>
        <p:txBody>
          <a:bodyPr/>
          <a:lstStyle/>
          <a:p>
            <a:pPr marL="0" indent="0"/>
            <a:r>
              <a:rPr lang="en-US" altLang="zh-CN" sz="2000" dirty="0"/>
              <a:t>Parquet, ORC: Store and Query Complex </a:t>
            </a:r>
            <a:r>
              <a:rPr lang="en-US" altLang="zh-CN" sz="2000" dirty="0" smtClean="0"/>
              <a:t>nested structure data</a:t>
            </a:r>
          </a:p>
          <a:p>
            <a:pPr marL="457200" indent="-457200">
              <a:buFont typeface="Arial" panose="020B0604020202020204" pitchFamily="34" charset="0"/>
              <a:buChar char="•"/>
            </a:pPr>
            <a:r>
              <a:rPr lang="en-US" altLang="zh-CN" sz="2000" dirty="0" smtClean="0"/>
              <a:t>Using Columnar formats (scan only required column)</a:t>
            </a:r>
          </a:p>
          <a:p>
            <a:pPr marL="457200" indent="-457200">
              <a:buFont typeface="Arial" panose="020B0604020202020204" pitchFamily="34" charset="0"/>
              <a:buChar char="•"/>
            </a:pPr>
            <a:r>
              <a:rPr lang="en-US" altLang="zh-CN" sz="2000" dirty="0" smtClean="0"/>
              <a:t>Using partitioning (enable partition pruning)</a:t>
            </a:r>
          </a:p>
          <a:p>
            <a:pPr marL="457200" indent="-457200">
              <a:buFont typeface="Arial" panose="020B0604020202020204" pitchFamily="34" charset="0"/>
              <a:buChar char="•"/>
            </a:pPr>
            <a:r>
              <a:rPr lang="en-US" altLang="zh-CN" sz="2000" dirty="0" smtClean="0"/>
              <a:t>Skip data using statistics (min, max)</a:t>
            </a:r>
          </a:p>
        </p:txBody>
      </p:sp>
      <p:sp>
        <p:nvSpPr>
          <p:cNvPr id="2" name="标题 1"/>
          <p:cNvSpPr>
            <a:spLocks noGrp="1"/>
          </p:cNvSpPr>
          <p:nvPr>
            <p:ph type="title"/>
          </p:nvPr>
        </p:nvSpPr>
        <p:spPr>
          <a:xfrm>
            <a:off x="776463" y="156411"/>
            <a:ext cx="10975975" cy="1143000"/>
          </a:xfrm>
          <a:prstGeom prst="rect">
            <a:avLst/>
          </a:prstGeom>
        </p:spPr>
        <p:txBody>
          <a:bodyPr/>
          <a:lstStyle/>
          <a:p>
            <a:r>
              <a:rPr lang="zh-CN" altLang="en-US" b="1" dirty="0">
                <a:solidFill>
                  <a:srgbClr val="C00000"/>
                </a:solidFill>
                <a:latin typeface="微软雅黑" panose="020B0503020204020204" pitchFamily="34" charset="-122"/>
              </a:rPr>
              <a:t>如何</a:t>
            </a:r>
            <a:r>
              <a:rPr lang="zh-CN" altLang="en-US" b="1" dirty="0" smtClean="0">
                <a:solidFill>
                  <a:srgbClr val="C00000"/>
                </a:solidFill>
                <a:latin typeface="微软雅黑" panose="020B0503020204020204" pitchFamily="34" charset="-122"/>
              </a:rPr>
              <a:t>更</a:t>
            </a:r>
            <a:r>
              <a:rPr lang="zh-CN" altLang="en-US" b="1" dirty="0">
                <a:solidFill>
                  <a:srgbClr val="C00000"/>
                </a:solidFill>
                <a:latin typeface="微软雅黑" panose="020B0503020204020204" pitchFamily="34" charset="-122"/>
              </a:rPr>
              <a:t>快？读更少数据</a:t>
            </a:r>
            <a:r>
              <a:rPr lang="zh-CN" altLang="en-US" b="1" dirty="0" smtClean="0">
                <a:solidFill>
                  <a:srgbClr val="C00000"/>
                </a:solidFill>
                <a:latin typeface="微软雅黑" panose="020B0503020204020204" pitchFamily="34" charset="-122"/>
              </a:rPr>
              <a:t>！</a:t>
            </a:r>
            <a:endParaRPr lang="zh-CN" altLang="en-US" b="1" dirty="0">
              <a:solidFill>
                <a:srgbClr val="C00000"/>
              </a:solidFill>
              <a:latin typeface="微软雅黑" panose="020B0503020204020204" pitchFamily="34" charset="-122"/>
            </a:endParaRPr>
          </a:p>
        </p:txBody>
      </p:sp>
      <p:sp>
        <p:nvSpPr>
          <p:cNvPr id="4" name="文本占位符 2"/>
          <p:cNvSpPr txBox="1">
            <a:spLocks/>
          </p:cNvSpPr>
          <p:nvPr/>
        </p:nvSpPr>
        <p:spPr>
          <a:xfrm>
            <a:off x="776463" y="3261360"/>
            <a:ext cx="10471150" cy="1859280"/>
          </a:xfrm>
          <a:prstGeom prst="rect">
            <a:avLst/>
          </a:prstGeom>
        </p:spPr>
        <p:txBody>
          <a:bodyPr/>
          <a:lstStyle/>
          <a:p>
            <a:pPr marL="0" marR="0" lvl="0" indent="0" algn="l" defTabSz="914400" rtl="0" eaLnBrk="1" fontAlgn="base" latinLnBrk="0" hangingPunct="1">
              <a:lnSpc>
                <a:spcPct val="125000"/>
              </a:lnSpc>
              <a:spcBef>
                <a:spcPct val="20000"/>
              </a:spcBef>
              <a:spcAft>
                <a:spcPct val="0"/>
              </a:spcAft>
              <a:buClr>
                <a:schemeClr val="tx2"/>
              </a:buClr>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Can we do more?</a:t>
            </a:r>
          </a:p>
          <a:p>
            <a:pPr marL="342900" marR="0" lvl="0" indent="-342900" algn="l" defTabSz="914400" rtl="0" eaLnBrk="1" fontAlgn="base" latinLnBrk="0" hangingPunct="1">
              <a:lnSpc>
                <a:spcPct val="125000"/>
              </a:lnSpc>
              <a:spcBef>
                <a:spcPct val="20000"/>
              </a:spcBef>
              <a:spcAft>
                <a:spcPct val="0"/>
              </a:spcAft>
              <a:buClr>
                <a:schemeClr val="tx2"/>
              </a:buClr>
              <a:buSzTx/>
              <a:buFont typeface="Arial" panose="020B0604020202020204" pitchFamily="34" charset="0"/>
              <a:buChar char="•"/>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How about scan multiple required columns? </a:t>
            </a:r>
          </a:p>
          <a:p>
            <a:pPr marL="342900" marR="0" lvl="0" indent="-342900" algn="l" defTabSz="914400" rtl="0" eaLnBrk="1" fontAlgn="base" latinLnBrk="0" hangingPunct="1">
              <a:lnSpc>
                <a:spcPct val="125000"/>
              </a:lnSpc>
              <a:spcBef>
                <a:spcPct val="20000"/>
              </a:spcBef>
              <a:spcAft>
                <a:spcPct val="0"/>
              </a:spcAft>
              <a:buClr>
                <a:schemeClr val="tx2"/>
              </a:buClr>
              <a:buSzTx/>
              <a:buFont typeface="Arial" panose="020B0604020202020204" pitchFamily="34" charset="0"/>
              <a:buChar char="•"/>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How about doing group by and</a:t>
            </a:r>
            <a:r>
              <a:rPr kumimoji="0" lang="en-US" altLang="zh-CN" sz="2000" b="0" i="0" u="none" strike="noStrike" kern="0" cap="none" spc="0" normalizeH="0" noProof="0" dirty="0" smtClean="0">
                <a:ln>
                  <a:noFill/>
                </a:ln>
                <a:solidFill>
                  <a:schemeClr val="tx1"/>
                </a:solidFill>
                <a:effectLst/>
                <a:uLnTx/>
                <a:uFillTx/>
                <a:latin typeface="微软雅黑" pitchFamily="34" charset="-122"/>
                <a:ea typeface="微软雅黑" pitchFamily="34" charset="-122"/>
                <a:cs typeface="+mn-cs"/>
              </a:rPr>
              <a:t> aggregation</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 locally? </a:t>
            </a:r>
          </a:p>
          <a:p>
            <a:pPr marL="342900" marR="0" lvl="0" indent="-342900" algn="l" defTabSz="914400" rtl="0" eaLnBrk="1" fontAlgn="base" latinLnBrk="0" hangingPunct="1">
              <a:lnSpc>
                <a:spcPct val="125000"/>
              </a:lnSpc>
              <a:spcBef>
                <a:spcPct val="20000"/>
              </a:spcBef>
              <a:spcAft>
                <a:spcPct val="0"/>
              </a:spcAft>
              <a:buClr>
                <a:schemeClr val="tx2"/>
              </a:buClr>
              <a:buSzTx/>
              <a:buFont typeface="Arial" panose="020B0604020202020204" pitchFamily="34" charset="0"/>
              <a:buChar char="•"/>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How about join? </a:t>
            </a:r>
          </a:p>
        </p:txBody>
      </p:sp>
      <p:sp>
        <p:nvSpPr>
          <p:cNvPr id="5" name="文本占位符 2"/>
          <p:cNvSpPr txBox="1">
            <a:spLocks/>
          </p:cNvSpPr>
          <p:nvPr/>
        </p:nvSpPr>
        <p:spPr>
          <a:xfrm>
            <a:off x="776463" y="5372100"/>
            <a:ext cx="10471150" cy="1013460"/>
          </a:xfrm>
          <a:prstGeom prst="rect">
            <a:avLst/>
          </a:prstGeom>
        </p:spPr>
        <p:txBody>
          <a:bodyPr/>
          <a:lstStyle/>
          <a:p>
            <a:pPr marL="342900" marR="0" lvl="0" indent="-342900" algn="l" defTabSz="914400" rtl="0" eaLnBrk="1" fontAlgn="base" latinLnBrk="0" hangingPunct="1">
              <a:lnSpc>
                <a:spcPct val="125000"/>
              </a:lnSpc>
              <a:spcBef>
                <a:spcPct val="20000"/>
              </a:spcBef>
              <a:spcAft>
                <a:spcPct val="0"/>
              </a:spcAft>
              <a:buClr>
                <a:schemeClr val="tx2"/>
              </a:buClr>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Cube File: Store and Query Multi-Dimensional Tabular data</a:t>
            </a:r>
          </a:p>
          <a:p>
            <a:pPr marL="342900" lvl="0" indent="-342900">
              <a:lnSpc>
                <a:spcPct val="125000"/>
              </a:lnSpc>
              <a:spcBef>
                <a:spcPct val="20000"/>
              </a:spcBef>
              <a:buClr>
                <a:schemeClr val="tx2"/>
              </a:buClr>
              <a:buNone/>
            </a:pPr>
            <a:r>
              <a:rPr lang="zh-CN" altLang="en-US" sz="2000" b="0" kern="0" noProof="0" dirty="0" smtClean="0">
                <a:latin typeface="微软雅黑" pitchFamily="34" charset="-122"/>
                <a:ea typeface="微软雅黑" pitchFamily="34" charset="-122"/>
              </a:rPr>
              <a:t>设计思路：</a:t>
            </a:r>
            <a:r>
              <a:rPr lang="en-US" altLang="zh-CN" sz="2000" b="0" kern="0" noProof="0" dirty="0" smtClean="0">
                <a:latin typeface="微软雅黑" pitchFamily="34" charset="-122"/>
                <a:ea typeface="微软雅黑" pitchFamily="34" charset="-122"/>
              </a:rPr>
              <a:t>1. </a:t>
            </a:r>
            <a:r>
              <a:rPr lang="zh-CN" altLang="en-US" sz="2000" b="0" kern="0" noProof="0" dirty="0" smtClean="0">
                <a:latin typeface="微软雅黑" pitchFamily="34" charset="-122"/>
                <a:ea typeface="微软雅黑" pitchFamily="34" charset="-122"/>
              </a:rPr>
              <a:t>针对分析主题固定</a:t>
            </a:r>
            <a:r>
              <a:rPr lang="en-US" altLang="zh-CN" sz="2000" b="0" kern="0" noProof="0" dirty="0" smtClean="0">
                <a:latin typeface="微软雅黑" pitchFamily="34" charset="-122"/>
                <a:ea typeface="微软雅黑" pitchFamily="34" charset="-122"/>
              </a:rPr>
              <a:t>Schema</a:t>
            </a:r>
            <a:r>
              <a:rPr lang="zh-CN" altLang="en-US" sz="2000" b="0" kern="0" noProof="0" dirty="0" smtClean="0">
                <a:latin typeface="微软雅黑" pitchFamily="34" charset="-122"/>
                <a:ea typeface="微软雅黑" pitchFamily="34" charset="-122"/>
              </a:rPr>
              <a:t>，提前做数据转换。</a:t>
            </a:r>
            <a:r>
              <a:rPr lang="en-US" altLang="zh-CN" sz="2000" b="0" kern="0" noProof="0" dirty="0" smtClean="0">
                <a:latin typeface="微软雅黑" pitchFamily="34" charset="-122"/>
                <a:ea typeface="微软雅黑" pitchFamily="34" charset="-122"/>
              </a:rPr>
              <a:t>2. </a:t>
            </a:r>
            <a:r>
              <a:rPr lang="zh-CN" altLang="en-US" sz="2000" b="0" kern="0" dirty="0" smtClean="0">
                <a:latin typeface="微软雅黑" pitchFamily="34" charset="-122"/>
                <a:ea typeface="微软雅黑" pitchFamily="34" charset="-122"/>
              </a:rPr>
              <a:t>用空间换时间</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464" y="315038"/>
            <a:ext cx="10542412" cy="738664"/>
          </a:xfrm>
          <a:prstGeom prst="rect">
            <a:avLst/>
          </a:prstGeom>
        </p:spPr>
        <p:txBody>
          <a:bodyPr wrap="square" lIns="0" tIns="0" rIns="0" bIns="0">
            <a:spAutoFit/>
          </a:bodyPr>
          <a:lstStyle/>
          <a:p>
            <a:r>
              <a:rPr lang="zh-CN" altLang="en-US" dirty="0"/>
              <a:t>目录</a:t>
            </a:r>
          </a:p>
        </p:txBody>
      </p:sp>
      <p:sp>
        <p:nvSpPr>
          <p:cNvPr id="4" name="Rectangle 13"/>
          <p:cNvSpPr/>
          <p:nvPr/>
        </p:nvSpPr>
        <p:spPr>
          <a:xfrm>
            <a:off x="963077" y="1318661"/>
            <a:ext cx="6130742" cy="3877985"/>
          </a:xfrm>
          <a:prstGeom prst="rect">
            <a:avLst/>
          </a:prstGeom>
        </p:spPr>
        <p:txBody>
          <a:bodyPr wrap="square" lIns="0" tIns="0" rIns="0" bIns="0">
            <a:spAutoFit/>
          </a:bodyPr>
          <a:lstStyle/>
          <a:p>
            <a:pPr marL="516373" lvl="0" indent="-516373" fontAlgn="auto">
              <a:lnSpc>
                <a:spcPct val="150000"/>
              </a:lnSpc>
              <a:spcBef>
                <a:spcPts val="0"/>
              </a:spcBef>
              <a:spcAft>
                <a:spcPts val="0"/>
              </a:spcAft>
              <a:buClr>
                <a:srgbClr val="CC0000"/>
              </a:buClr>
              <a:buSzPct val="60000"/>
              <a:buFont typeface="Wingdings" pitchFamily="2" charset="2"/>
              <a:buChar char="l"/>
              <a:defRPr/>
            </a:pPr>
            <a:r>
              <a:rPr lang="en-US" altLang="zh-CN" sz="2400" kern="0" dirty="0" smtClean="0">
                <a:solidFill>
                  <a:srgbClr val="C00000"/>
                </a:solidFill>
                <a:latin typeface="Microsoft YaHei" pitchFamily="34" charset="-122"/>
                <a:ea typeface="Microsoft YaHei" pitchFamily="34" charset="-122"/>
                <a:cs typeface="+mj-cs"/>
              </a:rPr>
              <a:t>Spark</a:t>
            </a:r>
            <a:r>
              <a:rPr lang="zh-CN" altLang="en-US" sz="2400" kern="0" dirty="0" smtClean="0">
                <a:solidFill>
                  <a:srgbClr val="C00000"/>
                </a:solidFill>
                <a:latin typeface="Microsoft YaHei" pitchFamily="34" charset="-122"/>
                <a:ea typeface="Microsoft YaHei" pitchFamily="34" charset="-122"/>
                <a:cs typeface="+mj-cs"/>
              </a:rPr>
              <a:t>最新发展</a:t>
            </a:r>
            <a:endParaRPr lang="en-US" altLang="zh-CN" sz="2400" kern="0" dirty="0" smtClean="0">
              <a:solidFill>
                <a:srgbClr val="C00000"/>
              </a:solidFill>
              <a:latin typeface="Microsoft YaHei" pitchFamily="34" charset="-122"/>
              <a:ea typeface="Microsoft YaHei" pitchFamily="34" charset="-122"/>
              <a:cs typeface="+mj-cs"/>
            </a:endParaRPr>
          </a:p>
          <a:p>
            <a:pPr marL="516373" lvl="0"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smtClean="0">
                <a:solidFill>
                  <a:schemeClr val="tx1">
                    <a:lumMod val="75000"/>
                    <a:lumOff val="25000"/>
                  </a:schemeClr>
                </a:solidFill>
                <a:latin typeface="Microsoft YaHei" pitchFamily="34" charset="-122"/>
                <a:ea typeface="Microsoft YaHei" pitchFamily="34" charset="-122"/>
                <a:cs typeface="+mj-cs"/>
              </a:rPr>
              <a:t>Spark</a:t>
            </a:r>
            <a:r>
              <a:rPr lang="zh-CN" altLang="en-US" sz="2400" b="0" kern="0" dirty="0" smtClean="0">
                <a:solidFill>
                  <a:schemeClr val="tx1">
                    <a:lumMod val="75000"/>
                    <a:lumOff val="25000"/>
                  </a:schemeClr>
                </a:solidFill>
                <a:latin typeface="Microsoft YaHei" pitchFamily="34" charset="-122"/>
                <a:ea typeface="Microsoft YaHei" pitchFamily="34" charset="-122"/>
                <a:cs typeface="+mj-cs"/>
              </a:rPr>
              <a:t>在华为的应用</a:t>
            </a:r>
            <a:endParaRPr lang="zh-CN" altLang="en-US" sz="2400" b="0" kern="0" dirty="0">
              <a:solidFill>
                <a:schemeClr val="tx1">
                  <a:lumMod val="75000"/>
                  <a:lumOff val="25000"/>
                </a:schemeClr>
              </a:solidFill>
              <a:latin typeface="Microsoft YaHei" pitchFamily="34" charset="-122"/>
              <a:ea typeface="Microsoft YaHei" pitchFamily="34" charset="-122"/>
              <a:cs typeface="+mj-cs"/>
            </a:endParaRPr>
          </a:p>
          <a:p>
            <a:pPr marL="516373"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smtClean="0">
                <a:solidFill>
                  <a:schemeClr val="tx1">
                    <a:lumMod val="75000"/>
                    <a:lumOff val="25000"/>
                  </a:schemeClr>
                </a:solidFill>
                <a:latin typeface="Microsoft YaHei" pitchFamily="34" charset="-122"/>
                <a:ea typeface="Microsoft YaHei" pitchFamily="34" charset="-122"/>
              </a:rPr>
              <a:t>Demo</a:t>
            </a:r>
            <a:endParaRPr lang="en-US" altLang="zh-CN" sz="2400" b="0" kern="0" dirty="0">
              <a:solidFill>
                <a:schemeClr val="tx1">
                  <a:lumMod val="75000"/>
                  <a:lumOff val="25000"/>
                </a:schemeClr>
              </a:solidFill>
              <a:latin typeface="Microsoft YaHei" pitchFamily="34" charset="-122"/>
              <a:ea typeface="Microsoft YaHei" pitchFamily="34" charset="-122"/>
            </a:endParaRPr>
          </a:p>
          <a:p>
            <a:pPr marL="516373" lvl="0" indent="-516373" fontAlgn="auto">
              <a:lnSpc>
                <a:spcPct val="150000"/>
              </a:lnSpc>
              <a:spcBef>
                <a:spcPts val="0"/>
              </a:spcBef>
              <a:spcAft>
                <a:spcPts val="0"/>
              </a:spcAft>
              <a:buClr>
                <a:srgbClr val="CC0000"/>
              </a:buClr>
              <a:buSzPct val="60000"/>
              <a:buFont typeface="Wingdings" pitchFamily="2" charset="2"/>
              <a:buChar char="l"/>
              <a:defRPr/>
            </a:pPr>
            <a:r>
              <a:rPr lang="zh-CN" altLang="en-US" sz="2400" b="0" kern="0" dirty="0" smtClean="0">
                <a:solidFill>
                  <a:schemeClr val="tx1">
                    <a:lumMod val="75000"/>
                    <a:lumOff val="25000"/>
                  </a:schemeClr>
                </a:solidFill>
                <a:latin typeface="Microsoft YaHei" pitchFamily="34" charset="-122"/>
                <a:ea typeface="Microsoft YaHei" pitchFamily="34" charset="-122"/>
                <a:cs typeface="+mj-cs"/>
              </a:rPr>
              <a:t>统一</a:t>
            </a:r>
            <a:r>
              <a:rPr lang="en-US" altLang="zh-CN" sz="2400" b="0" kern="0" dirty="0" smtClean="0">
                <a:solidFill>
                  <a:schemeClr val="tx1">
                    <a:lumMod val="75000"/>
                    <a:lumOff val="25000"/>
                  </a:schemeClr>
                </a:solidFill>
                <a:latin typeface="Microsoft YaHei" pitchFamily="34" charset="-122"/>
                <a:ea typeface="Microsoft YaHei" pitchFamily="34" charset="-122"/>
                <a:cs typeface="+mj-cs"/>
              </a:rPr>
              <a:t>SQL</a:t>
            </a:r>
            <a:r>
              <a:rPr lang="zh-CN" altLang="en-US" sz="2400" b="0" kern="0" dirty="0" smtClean="0">
                <a:solidFill>
                  <a:schemeClr val="tx1">
                    <a:lumMod val="75000"/>
                    <a:lumOff val="25000"/>
                  </a:schemeClr>
                </a:solidFill>
                <a:latin typeface="Microsoft YaHei" pitchFamily="34" charset="-122"/>
                <a:ea typeface="Microsoft YaHei" pitchFamily="34" charset="-122"/>
                <a:cs typeface="+mj-cs"/>
              </a:rPr>
              <a:t>分析平台</a:t>
            </a:r>
            <a:endParaRPr lang="zh-CN" altLang="en-US" sz="2400" b="0" kern="0" dirty="0">
              <a:solidFill>
                <a:schemeClr val="tx1">
                  <a:lumMod val="75000"/>
                  <a:lumOff val="25000"/>
                </a:schemeClr>
              </a:solidFill>
              <a:latin typeface="Microsoft YaHei" pitchFamily="34" charset="-122"/>
              <a:ea typeface="Microsoft YaHei" pitchFamily="34" charset="-122"/>
              <a:cs typeface="+mj-cs"/>
            </a:endParaRPr>
          </a:p>
          <a:p>
            <a:pPr marL="973573" lvl="1"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a:solidFill>
                  <a:schemeClr val="tx1">
                    <a:lumMod val="75000"/>
                    <a:lumOff val="25000"/>
                  </a:schemeClr>
                </a:solidFill>
                <a:latin typeface="Microsoft YaHei" pitchFamily="34" charset="-122"/>
                <a:ea typeface="Microsoft YaHei" pitchFamily="34" charset="-122"/>
                <a:cs typeface="+mj-cs"/>
              </a:rPr>
              <a:t>Overview</a:t>
            </a:r>
          </a:p>
          <a:p>
            <a:pPr marL="973573" lvl="1"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smtClean="0">
                <a:solidFill>
                  <a:schemeClr val="tx1">
                    <a:lumMod val="75000"/>
                    <a:lumOff val="25000"/>
                  </a:schemeClr>
                </a:solidFill>
                <a:latin typeface="Microsoft YaHei" pitchFamily="34" charset="-122"/>
                <a:ea typeface="Microsoft YaHei" pitchFamily="34" charset="-122"/>
              </a:rPr>
              <a:t>SparkSQL on </a:t>
            </a:r>
            <a:r>
              <a:rPr lang="en-US" altLang="zh-CN" sz="2400" b="0" kern="0" dirty="0">
                <a:solidFill>
                  <a:schemeClr val="tx1">
                    <a:lumMod val="75000"/>
                    <a:lumOff val="25000"/>
                  </a:schemeClr>
                </a:solidFill>
                <a:latin typeface="Microsoft YaHei" pitchFamily="34" charset="-122"/>
                <a:ea typeface="Microsoft YaHei" pitchFamily="34" charset="-122"/>
              </a:rPr>
              <a:t>Cube</a:t>
            </a:r>
          </a:p>
          <a:p>
            <a:pPr marL="973573" lvl="1" indent="-516373" fontAlgn="auto">
              <a:lnSpc>
                <a:spcPct val="150000"/>
              </a:lnSpc>
              <a:spcBef>
                <a:spcPts val="0"/>
              </a:spcBef>
              <a:spcAft>
                <a:spcPts val="0"/>
              </a:spcAft>
              <a:buClr>
                <a:srgbClr val="CC0000"/>
              </a:buClr>
              <a:buSzPct val="60000"/>
              <a:buFont typeface="Wingdings" pitchFamily="2" charset="2"/>
              <a:buChar char="l"/>
              <a:defRPr/>
            </a:pPr>
            <a:r>
              <a:rPr lang="en-US" altLang="zh-CN" sz="2400" b="0" kern="0" dirty="0" smtClean="0">
                <a:solidFill>
                  <a:schemeClr val="tx1">
                    <a:lumMod val="75000"/>
                    <a:lumOff val="25000"/>
                  </a:schemeClr>
                </a:solidFill>
                <a:latin typeface="Microsoft YaHei" pitchFamily="34" charset="-122"/>
                <a:ea typeface="Microsoft YaHei" pitchFamily="34" charset="-122"/>
                <a:cs typeface="+mj-cs"/>
              </a:rPr>
              <a:t>SparkSQL on HBase</a:t>
            </a:r>
            <a:endParaRPr lang="en-US" altLang="zh-CN" sz="2400" b="0" kern="0" dirty="0">
              <a:solidFill>
                <a:schemeClr val="tx1">
                  <a:lumMod val="75000"/>
                  <a:lumOff val="25000"/>
                </a:schemeClr>
              </a:solidFill>
              <a:latin typeface="Microsoft YaHei" pitchFamily="34" charset="-122"/>
              <a:ea typeface="Microsoft YaHei" pitchFamily="34" charset="-122"/>
              <a:cs typeface="+mj-cs"/>
            </a:endParaRPr>
          </a:p>
        </p:txBody>
      </p:sp>
    </p:spTree>
    <p:extLst>
      <p:ext uri="{BB962C8B-B14F-4D97-AF65-F5344CB8AC3E}">
        <p14:creationId xmlns:p14="http://schemas.microsoft.com/office/powerpoint/2010/main" xmlns="" val="12775771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54" y="275167"/>
            <a:ext cx="10975658" cy="798259"/>
          </a:xfrm>
        </p:spPr>
        <p:txBody>
          <a:bodyPr/>
          <a:lstStyle/>
          <a:p>
            <a:r>
              <a:rPr lang="zh-CN" altLang="en-US" dirty="0" smtClean="0">
                <a:solidFill>
                  <a:srgbClr val="C00000"/>
                </a:solidFill>
              </a:rPr>
              <a:t>数据模型</a:t>
            </a:r>
            <a:endParaRPr lang="zh-CN" altLang="en-US" dirty="0">
              <a:solidFill>
                <a:srgbClr val="C00000"/>
              </a:solidFill>
            </a:endParaRPr>
          </a:p>
        </p:txBody>
      </p:sp>
      <p:sp>
        <p:nvSpPr>
          <p:cNvPr id="4" name="Cube 40"/>
          <p:cNvSpPr/>
          <p:nvPr/>
        </p:nvSpPr>
        <p:spPr>
          <a:xfrm>
            <a:off x="8131603" y="2436821"/>
            <a:ext cx="3445143" cy="2448271"/>
          </a:xfrm>
          <a:prstGeom prst="cube">
            <a:avLst>
              <a:gd name="adj" fmla="val 14749"/>
            </a:avLst>
          </a:prstGeom>
          <a:solidFill>
            <a:srgbClr val="0064D2">
              <a:lumMod val="40000"/>
              <a:lumOff val="60000"/>
            </a:srgbClr>
          </a:solidFill>
          <a:ln w="9525" cap="flat" cmpd="sng" algn="ctr">
            <a:solidFill>
              <a:srgbClr val="0064D2">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a:ea typeface="宋体"/>
              <a:cs typeface="+mn-cs"/>
            </a:endParaRPr>
          </a:p>
        </p:txBody>
      </p:sp>
      <p:sp>
        <p:nvSpPr>
          <p:cNvPr id="5" name="Flowchart: Document 131"/>
          <p:cNvSpPr/>
          <p:nvPr/>
        </p:nvSpPr>
        <p:spPr>
          <a:xfrm>
            <a:off x="4458507" y="2250040"/>
            <a:ext cx="2753951" cy="2780680"/>
          </a:xfrm>
          <a:prstGeom prst="flowChartDocument">
            <a:avLst/>
          </a:prstGeom>
          <a:solidFill>
            <a:srgbClr val="E53238">
              <a:lumMod val="40000"/>
              <a:lumOff val="60000"/>
            </a:srgbClr>
          </a:solidFill>
          <a:ln w="9525" cap="flat" cmpd="sng" algn="ctr">
            <a:solidFill>
              <a:srgbClr val="0064D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dirty="0" smtClean="0"/>
              <a:t>create cube </a:t>
            </a:r>
            <a:r>
              <a:rPr lang="en-US" altLang="zh-CN" sz="1600" dirty="0" err="1" smtClean="0"/>
              <a:t>cubeName</a:t>
            </a:r>
            <a:r>
              <a:rPr lang="en-US" altLang="zh-CN" sz="1600" dirty="0" smtClean="0"/>
              <a:t> dimensions (d1 Integer, d2 String,  d3 String) measures (m1 Integer, m2 DOUBLE) mapped by (CSVFILENAME COLS=[d1=c1,d2=c2,d3=c3,m1=c4,m2=c5])</a:t>
            </a:r>
            <a:endParaRPr kumimoji="0" lang="zh-CN" altLang="en-US" sz="1600" b="0" i="0" u="none" strike="noStrike" kern="0" cap="none" spc="0" normalizeH="0" baseline="0" noProof="0" dirty="0">
              <a:ln>
                <a:noFill/>
              </a:ln>
              <a:solidFill>
                <a:srgbClr val="000000"/>
              </a:solidFill>
              <a:effectLst/>
              <a:uLnTx/>
              <a:uFillTx/>
              <a:latin typeface="Calibri"/>
              <a:ea typeface="宋体"/>
              <a:cs typeface="+mn-cs"/>
            </a:endParaRPr>
          </a:p>
        </p:txBody>
      </p:sp>
      <p:grpSp>
        <p:nvGrpSpPr>
          <p:cNvPr id="6" name="Group 42"/>
          <p:cNvGrpSpPr/>
          <p:nvPr/>
        </p:nvGrpSpPr>
        <p:grpSpPr>
          <a:xfrm>
            <a:off x="677741" y="2416273"/>
            <a:ext cx="2592288" cy="2448271"/>
            <a:chOff x="467544" y="2283206"/>
            <a:chExt cx="2592288" cy="2448271"/>
          </a:xfrm>
        </p:grpSpPr>
        <p:sp>
          <p:nvSpPr>
            <p:cNvPr id="7" name="Flowchart: Magnetic Disk 130"/>
            <p:cNvSpPr/>
            <p:nvPr/>
          </p:nvSpPr>
          <p:spPr>
            <a:xfrm>
              <a:off x="467544" y="2283206"/>
              <a:ext cx="2592288" cy="2448271"/>
            </a:xfrm>
            <a:prstGeom prst="flowChartMagneticDisk">
              <a:avLst/>
            </a:prstGeom>
            <a:solidFill>
              <a:srgbClr val="0064D2">
                <a:lumMod val="40000"/>
                <a:lumOff val="60000"/>
              </a:srgbClr>
            </a:solidFill>
            <a:ln w="9525" cap="flat" cmpd="sng" algn="ctr">
              <a:solidFill>
                <a:srgbClr val="0064D2">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宋体"/>
                <a:cs typeface="+mn-cs"/>
              </a:endParaRPr>
            </a:p>
          </p:txBody>
        </p:sp>
        <p:cxnSp>
          <p:nvCxnSpPr>
            <p:cNvPr id="8" name="Straight Arrow Connector 50"/>
            <p:cNvCxnSpPr/>
            <p:nvPr/>
          </p:nvCxnSpPr>
          <p:spPr>
            <a:xfrm flipV="1">
              <a:off x="1763688" y="3201344"/>
              <a:ext cx="1" cy="393849"/>
            </a:xfrm>
            <a:prstGeom prst="straightConnector1">
              <a:avLst/>
            </a:prstGeom>
            <a:noFill/>
            <a:ln w="9525" cap="flat" cmpd="sng" algn="ctr">
              <a:solidFill>
                <a:srgbClr val="E53238">
                  <a:shade val="95000"/>
                  <a:satMod val="105000"/>
                </a:srgbClr>
              </a:solidFill>
              <a:prstDash val="solid"/>
              <a:tailEnd type="arrow"/>
            </a:ln>
            <a:effectLst/>
          </p:spPr>
        </p:cxnSp>
      </p:grpSp>
      <p:sp>
        <p:nvSpPr>
          <p:cNvPr id="9" name="TextBox 76"/>
          <p:cNvSpPr txBox="1"/>
          <p:nvPr/>
        </p:nvSpPr>
        <p:spPr>
          <a:xfrm>
            <a:off x="1182643" y="5014917"/>
            <a:ext cx="1582484"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rPr>
              <a:t>Star Schema</a:t>
            </a:r>
            <a:endParaRPr kumimoji="0" lang="zh-CN" altLang="en-US" sz="1800" b="1" i="0" u="none" strike="noStrike" kern="0" cap="none" spc="0" normalizeH="0" baseline="0" noProof="0" dirty="0">
              <a:ln>
                <a:noFill/>
              </a:ln>
              <a:solidFill>
                <a:sysClr val="windowText" lastClr="000000"/>
              </a:solidFill>
              <a:effectLst/>
              <a:uLnTx/>
              <a:uFillTx/>
            </a:endParaRPr>
          </a:p>
        </p:txBody>
      </p:sp>
      <p:sp>
        <p:nvSpPr>
          <p:cNvPr id="10" name="TextBox 91"/>
          <p:cNvSpPr txBox="1"/>
          <p:nvPr/>
        </p:nvSpPr>
        <p:spPr>
          <a:xfrm>
            <a:off x="9146230" y="5035465"/>
            <a:ext cx="122341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ysClr val="windowText" lastClr="000000"/>
                </a:solidFill>
              </a:rPr>
              <a:t>Cube File</a:t>
            </a:r>
            <a:endParaRPr kumimoji="0" lang="zh-CN" altLang="en-US" sz="1800" b="1" i="0" u="none" strike="noStrike" kern="0" cap="none" spc="0" normalizeH="0" baseline="0" noProof="0" dirty="0">
              <a:ln>
                <a:noFill/>
              </a:ln>
              <a:solidFill>
                <a:sysClr val="windowText" lastClr="000000"/>
              </a:solidFill>
              <a:effectLst/>
              <a:uLnTx/>
              <a:uFillTx/>
            </a:endParaRPr>
          </a:p>
        </p:txBody>
      </p:sp>
      <p:sp>
        <p:nvSpPr>
          <p:cNvPr id="11" name="TextBox 92"/>
          <p:cNvSpPr txBox="1"/>
          <p:nvPr/>
        </p:nvSpPr>
        <p:spPr>
          <a:xfrm>
            <a:off x="4797409" y="5061083"/>
            <a:ext cx="201622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rPr>
              <a:t>Cube Metadata</a:t>
            </a:r>
            <a:endParaRPr kumimoji="0" lang="zh-CN" altLang="en-US" sz="1800" b="1" i="0" u="none" strike="noStrike" kern="0" cap="none" spc="0" normalizeH="0" baseline="0" noProof="0" dirty="0">
              <a:ln>
                <a:noFill/>
              </a:ln>
              <a:solidFill>
                <a:sysClr val="windowText" lastClr="000000"/>
              </a:solidFill>
              <a:effectLst/>
              <a:uLnTx/>
              <a:uFillTx/>
            </a:endParaRPr>
          </a:p>
        </p:txBody>
      </p:sp>
      <p:cxnSp>
        <p:nvCxnSpPr>
          <p:cNvPr id="12" name="Straight Connector 68"/>
          <p:cNvCxnSpPr/>
          <p:nvPr/>
        </p:nvCxnSpPr>
        <p:spPr>
          <a:xfrm>
            <a:off x="3893664" y="1347573"/>
            <a:ext cx="0" cy="4680520"/>
          </a:xfrm>
          <a:prstGeom prst="line">
            <a:avLst/>
          </a:prstGeom>
          <a:noFill/>
          <a:ln w="12700" cap="flat" cmpd="sng" algn="ctr">
            <a:solidFill>
              <a:srgbClr val="86B817"/>
            </a:solidFill>
            <a:prstDash val="dash"/>
          </a:ln>
          <a:effectLst>
            <a:outerShdw blurRad="40000" dist="20000" dir="5400000" rotWithShape="0">
              <a:srgbClr val="000000">
                <a:alpha val="38000"/>
              </a:srgbClr>
            </a:outerShdw>
          </a:effectLst>
        </p:spPr>
      </p:cxnSp>
      <p:cxnSp>
        <p:nvCxnSpPr>
          <p:cNvPr id="13" name="Straight Connector 71"/>
          <p:cNvCxnSpPr/>
          <p:nvPr/>
        </p:nvCxnSpPr>
        <p:spPr>
          <a:xfrm>
            <a:off x="7623425" y="1426814"/>
            <a:ext cx="0" cy="4680520"/>
          </a:xfrm>
          <a:prstGeom prst="line">
            <a:avLst/>
          </a:prstGeom>
          <a:noFill/>
          <a:ln w="12700" cap="flat" cmpd="sng" algn="ctr">
            <a:solidFill>
              <a:srgbClr val="86B817"/>
            </a:solidFill>
            <a:prstDash val="dash"/>
          </a:ln>
          <a:effectLst>
            <a:outerShdw blurRad="40000" dist="20000" dir="5400000" rotWithShape="0">
              <a:srgbClr val="000000">
                <a:alpha val="38000"/>
              </a:srgbClr>
            </a:outerShdw>
          </a:effectLst>
        </p:spPr>
      </p:cxnSp>
      <p:sp>
        <p:nvSpPr>
          <p:cNvPr id="14" name="TextBox 98"/>
          <p:cNvSpPr txBox="1"/>
          <p:nvPr/>
        </p:nvSpPr>
        <p:spPr>
          <a:xfrm>
            <a:off x="1116066" y="1628800"/>
            <a:ext cx="221275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Database Storage</a:t>
            </a:r>
            <a:endParaRPr kumimoji="0" lang="en-US" sz="1800" b="0" i="0" u="none" strike="noStrike" kern="0" cap="none" spc="0" normalizeH="0" baseline="0" noProof="0" dirty="0">
              <a:ln>
                <a:noFill/>
              </a:ln>
              <a:solidFill>
                <a:sysClr val="windowText" lastClr="000000"/>
              </a:solidFill>
              <a:effectLst/>
              <a:uLnTx/>
              <a:uFillTx/>
            </a:endParaRPr>
          </a:p>
        </p:txBody>
      </p:sp>
      <p:sp>
        <p:nvSpPr>
          <p:cNvPr id="15" name="TextBox 99"/>
          <p:cNvSpPr txBox="1"/>
          <p:nvPr/>
        </p:nvSpPr>
        <p:spPr>
          <a:xfrm>
            <a:off x="4818490" y="1628800"/>
            <a:ext cx="239396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Create</a:t>
            </a:r>
            <a:r>
              <a:rPr kumimoji="0" lang="en-US" altLang="zh-CN" sz="1800" b="0" i="0" u="none" strike="noStrike" kern="0" cap="none" spc="0" normalizeH="0" noProof="0" dirty="0" smtClean="0">
                <a:ln>
                  <a:noFill/>
                </a:ln>
                <a:solidFill>
                  <a:sysClr val="windowText" lastClr="000000"/>
                </a:solidFill>
                <a:effectLst/>
                <a:uLnTx/>
                <a:uFillTx/>
              </a:rPr>
              <a:t> Cube </a:t>
            </a:r>
            <a:r>
              <a:rPr kumimoji="0" lang="en-US" altLang="zh-CN" sz="1800" b="0" i="0" u="none" strike="noStrike" kern="0" cap="none" spc="0" normalizeH="0" baseline="0" noProof="0" dirty="0" smtClean="0">
                <a:ln>
                  <a:noFill/>
                </a:ln>
                <a:solidFill>
                  <a:sysClr val="windowText" lastClr="000000"/>
                </a:solidFill>
                <a:effectLst/>
                <a:uLnTx/>
                <a:uFillTx/>
              </a:rPr>
              <a:t>DDL</a:t>
            </a: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TextBox 102"/>
          <p:cNvSpPr txBox="1"/>
          <p:nvPr/>
        </p:nvSpPr>
        <p:spPr>
          <a:xfrm>
            <a:off x="8584992" y="1658745"/>
            <a:ext cx="26343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Cube</a:t>
            </a:r>
            <a:r>
              <a:rPr lang="zh-CN" altLang="en-US" b="0" kern="0" dirty="0" smtClean="0">
                <a:solidFill>
                  <a:sysClr val="windowText" lastClr="000000"/>
                </a:solidFill>
              </a:rPr>
              <a:t> </a:t>
            </a:r>
            <a:r>
              <a:rPr lang="en-US" altLang="zh-CN" b="0" kern="0" dirty="0" smtClean="0">
                <a:solidFill>
                  <a:sysClr val="windowText" lastClr="000000"/>
                </a:solidFill>
              </a:rPr>
              <a:t>module(Pre-Join)</a:t>
            </a:r>
            <a:endParaRPr kumimoji="0" lang="en-US" sz="1800" b="0" i="0" u="none" strike="noStrike" kern="0" cap="none" spc="0" normalizeH="0" baseline="0" noProof="0" dirty="0">
              <a:ln>
                <a:noFill/>
              </a:ln>
              <a:solidFill>
                <a:sysClr val="windowText" lastClr="000000"/>
              </a:solidFill>
              <a:effectLst/>
              <a:uLnTx/>
              <a:uFillTx/>
            </a:endParaRPr>
          </a:p>
        </p:txBody>
      </p:sp>
      <p:pic>
        <p:nvPicPr>
          <p:cNvPr id="17" name="Picture 4"/>
          <p:cNvPicPr>
            <a:picLocks noChangeAspect="1"/>
          </p:cNvPicPr>
          <p:nvPr/>
        </p:nvPicPr>
        <p:blipFill>
          <a:blip r:embed="rId2" cstate="print"/>
          <a:stretch>
            <a:fillRect/>
          </a:stretch>
        </p:blipFill>
        <p:spPr>
          <a:xfrm>
            <a:off x="848925" y="2596009"/>
            <a:ext cx="2181947" cy="2143953"/>
          </a:xfrm>
          <a:prstGeom prst="rect">
            <a:avLst/>
          </a:prstGeom>
        </p:spPr>
      </p:pic>
      <p:sp>
        <p:nvSpPr>
          <p:cNvPr id="18" name="矩形 17"/>
          <p:cNvSpPr/>
          <p:nvPr/>
        </p:nvSpPr>
        <p:spPr bwMode="auto">
          <a:xfrm>
            <a:off x="8330369" y="3606670"/>
            <a:ext cx="344431" cy="3184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kumimoji="0" lang="en-US" altLang="zh-CN" sz="900" b="1" i="0" u="none" strike="noStrike" cap="none" normalizeH="0" baseline="0" dirty="0" smtClean="0">
                <a:ln>
                  <a:noFill/>
                </a:ln>
                <a:solidFill>
                  <a:schemeClr val="tx1"/>
                </a:solidFill>
                <a:effectLst/>
                <a:latin typeface="Arial" charset="0"/>
                <a:ea typeface="SimSun" pitchFamily="2" charset="-122"/>
              </a:rPr>
              <a:t>D1</a:t>
            </a:r>
            <a:endParaRPr kumimoji="0" lang="zh-CN" altLang="en-US" sz="900" b="1" i="0" u="none" strike="noStrike" cap="none" normalizeH="0" baseline="0" dirty="0" smtClean="0">
              <a:ln>
                <a:noFill/>
              </a:ln>
              <a:solidFill>
                <a:schemeClr val="tx1"/>
              </a:solidFill>
              <a:effectLst/>
              <a:latin typeface="Arial" charset="0"/>
              <a:ea typeface="SimSun" pitchFamily="2" charset="-122"/>
            </a:endParaRPr>
          </a:p>
        </p:txBody>
      </p:sp>
      <p:sp>
        <p:nvSpPr>
          <p:cNvPr id="19" name="矩形 18"/>
          <p:cNvSpPr/>
          <p:nvPr/>
        </p:nvSpPr>
        <p:spPr bwMode="auto">
          <a:xfrm>
            <a:off x="8674800" y="3610094"/>
            <a:ext cx="344431" cy="3184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buNone/>
            </a:pPr>
            <a:r>
              <a:rPr lang="en-US" altLang="zh-CN" sz="900" dirty="0" smtClean="0">
                <a:solidFill>
                  <a:schemeClr val="tx1"/>
                </a:solidFill>
                <a:latin typeface="Arial" charset="0"/>
                <a:ea typeface="SimSun" pitchFamily="2" charset="-122"/>
              </a:rPr>
              <a:t>D2</a:t>
            </a:r>
            <a:endParaRPr lang="zh-CN" altLang="en-US" sz="900" dirty="0" smtClean="0">
              <a:solidFill>
                <a:schemeClr val="tx1"/>
              </a:solidFill>
              <a:latin typeface="Arial" charset="0"/>
              <a:ea typeface="SimSun" pitchFamily="2" charset="-122"/>
            </a:endParaRPr>
          </a:p>
          <a:p>
            <a:pPr marL="0" marR="0" indent="0" algn="l" defTabSz="914400" rtl="0" eaLnBrk="1" fontAlgn="base" latinLnBrk="0" hangingPunct="1">
              <a:lnSpc>
                <a:spcPct val="100000"/>
              </a:lnSpc>
              <a:spcBef>
                <a:spcPct val="0"/>
              </a:spcBef>
              <a:spcAft>
                <a:spcPct val="0"/>
              </a:spcAft>
              <a:buClr>
                <a:srgbClr val="CC9900"/>
              </a:buClr>
              <a:buSzTx/>
              <a:buNone/>
              <a:tabLst/>
            </a:pPr>
            <a:endParaRPr kumimoji="0" lang="zh-CN" altLang="en-US" sz="900" b="1" i="0" u="none" strike="noStrike" cap="none" normalizeH="0" baseline="0" dirty="0" smtClean="0">
              <a:ln>
                <a:noFill/>
              </a:ln>
              <a:solidFill>
                <a:schemeClr val="tx1"/>
              </a:solidFill>
              <a:effectLst/>
              <a:latin typeface="Arial" charset="0"/>
              <a:ea typeface="SimSun" pitchFamily="2" charset="-122"/>
            </a:endParaRPr>
          </a:p>
        </p:txBody>
      </p:sp>
      <p:sp>
        <p:nvSpPr>
          <p:cNvPr id="20" name="矩形 19"/>
          <p:cNvSpPr/>
          <p:nvPr/>
        </p:nvSpPr>
        <p:spPr bwMode="auto">
          <a:xfrm>
            <a:off x="9019231" y="3610094"/>
            <a:ext cx="344431" cy="3184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kumimoji="0" lang="en-US" altLang="zh-CN" sz="900" b="1" i="0" u="none" strike="noStrike" cap="none" normalizeH="0" baseline="0" dirty="0" smtClean="0">
                <a:ln>
                  <a:noFill/>
                </a:ln>
                <a:solidFill>
                  <a:schemeClr val="tx1"/>
                </a:solidFill>
                <a:effectLst/>
                <a:latin typeface="Arial" charset="0"/>
                <a:ea typeface="SimSun" pitchFamily="2" charset="-122"/>
              </a:rPr>
              <a:t>D3</a:t>
            </a:r>
            <a:endParaRPr kumimoji="0" lang="zh-CN" altLang="en-US" sz="900" b="1" i="0" u="none" strike="noStrike" cap="none" normalizeH="0" baseline="0" dirty="0" smtClean="0">
              <a:ln>
                <a:noFill/>
              </a:ln>
              <a:solidFill>
                <a:schemeClr val="tx1"/>
              </a:solidFill>
              <a:effectLst/>
              <a:latin typeface="Arial" charset="0"/>
              <a:ea typeface="SimSun" pitchFamily="2" charset="-122"/>
            </a:endParaRPr>
          </a:p>
        </p:txBody>
      </p:sp>
      <p:sp>
        <p:nvSpPr>
          <p:cNvPr id="21" name="矩形 20"/>
          <p:cNvSpPr/>
          <p:nvPr/>
        </p:nvSpPr>
        <p:spPr bwMode="auto">
          <a:xfrm>
            <a:off x="9363662" y="3603244"/>
            <a:ext cx="344431" cy="3184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en-US" altLang="zh-CN" sz="900" dirty="0" smtClean="0">
                <a:solidFill>
                  <a:schemeClr val="tx1"/>
                </a:solidFill>
                <a:latin typeface="Arial" charset="0"/>
                <a:ea typeface="SimSun" pitchFamily="2" charset="-122"/>
              </a:rPr>
              <a:t>…</a:t>
            </a:r>
            <a:endParaRPr kumimoji="0" lang="zh-CN" altLang="en-US" sz="900" b="1" i="0" u="none" strike="noStrike" cap="none" normalizeH="0" baseline="0" dirty="0" smtClean="0">
              <a:ln>
                <a:noFill/>
              </a:ln>
              <a:solidFill>
                <a:schemeClr val="tx1"/>
              </a:solidFill>
              <a:effectLst/>
              <a:latin typeface="Arial" charset="0"/>
              <a:ea typeface="SimSun" pitchFamily="2" charset="-122"/>
            </a:endParaRPr>
          </a:p>
        </p:txBody>
      </p:sp>
      <p:sp>
        <p:nvSpPr>
          <p:cNvPr id="22" name="矩形 21"/>
          <p:cNvSpPr/>
          <p:nvPr/>
        </p:nvSpPr>
        <p:spPr bwMode="auto">
          <a:xfrm>
            <a:off x="9738915" y="3610094"/>
            <a:ext cx="344431" cy="3184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en-US" altLang="zh-CN" sz="900" dirty="0" smtClean="0">
                <a:solidFill>
                  <a:schemeClr val="tx1"/>
                </a:solidFill>
                <a:latin typeface="Arial" charset="0"/>
                <a:ea typeface="SimSun" pitchFamily="2" charset="-122"/>
              </a:rPr>
              <a:t>M1</a:t>
            </a:r>
            <a:endParaRPr kumimoji="0" lang="zh-CN" altLang="en-US" sz="900" b="1" i="0" u="none" strike="noStrike" cap="none" normalizeH="0" baseline="0" dirty="0" smtClean="0">
              <a:ln>
                <a:noFill/>
              </a:ln>
              <a:solidFill>
                <a:schemeClr val="tx1"/>
              </a:solidFill>
              <a:effectLst/>
              <a:latin typeface="Arial" charset="0"/>
              <a:ea typeface="SimSun" pitchFamily="2" charset="-122"/>
            </a:endParaRPr>
          </a:p>
        </p:txBody>
      </p:sp>
      <p:sp>
        <p:nvSpPr>
          <p:cNvPr id="23" name="矩形 22"/>
          <p:cNvSpPr/>
          <p:nvPr/>
        </p:nvSpPr>
        <p:spPr bwMode="auto">
          <a:xfrm>
            <a:off x="10083346" y="3610094"/>
            <a:ext cx="344431" cy="3184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en-US" altLang="zh-CN" sz="900" dirty="0" smtClean="0">
                <a:solidFill>
                  <a:schemeClr val="tx1"/>
                </a:solidFill>
                <a:latin typeface="Arial" charset="0"/>
                <a:ea typeface="SimSun" pitchFamily="2" charset="-122"/>
              </a:rPr>
              <a:t>M2</a:t>
            </a:r>
            <a:endParaRPr kumimoji="0" lang="zh-CN" altLang="en-US" sz="900" b="1" i="0" u="none" strike="noStrike" cap="none" normalizeH="0" baseline="0" dirty="0" smtClean="0">
              <a:ln>
                <a:noFill/>
              </a:ln>
              <a:solidFill>
                <a:schemeClr val="tx1"/>
              </a:solidFill>
              <a:effectLst/>
              <a:latin typeface="Arial" charset="0"/>
              <a:ea typeface="SimSun" pitchFamily="2" charset="-122"/>
            </a:endParaRPr>
          </a:p>
        </p:txBody>
      </p:sp>
      <p:sp>
        <p:nvSpPr>
          <p:cNvPr id="24" name="矩形 23"/>
          <p:cNvSpPr/>
          <p:nvPr/>
        </p:nvSpPr>
        <p:spPr bwMode="auto">
          <a:xfrm>
            <a:off x="10427777" y="3603244"/>
            <a:ext cx="344431" cy="3184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en-US" altLang="zh-CN" sz="900" dirty="0" smtClean="0">
                <a:solidFill>
                  <a:schemeClr val="tx1"/>
                </a:solidFill>
                <a:latin typeface="Arial" charset="0"/>
                <a:ea typeface="SimSun" pitchFamily="2" charset="-122"/>
              </a:rPr>
              <a:t>M3</a:t>
            </a:r>
            <a:endParaRPr kumimoji="0" lang="zh-CN" altLang="en-US" sz="900" b="1" i="0" u="none" strike="noStrike" cap="none" normalizeH="0" baseline="0" dirty="0" smtClean="0">
              <a:ln>
                <a:noFill/>
              </a:ln>
              <a:solidFill>
                <a:schemeClr val="tx1"/>
              </a:solidFill>
              <a:effectLst/>
              <a:latin typeface="Arial" charset="0"/>
              <a:ea typeface="SimSun" pitchFamily="2" charset="-122"/>
            </a:endParaRPr>
          </a:p>
        </p:txBody>
      </p:sp>
      <p:sp>
        <p:nvSpPr>
          <p:cNvPr id="25" name="矩形 24"/>
          <p:cNvSpPr/>
          <p:nvPr/>
        </p:nvSpPr>
        <p:spPr bwMode="auto">
          <a:xfrm>
            <a:off x="10772207" y="3610094"/>
            <a:ext cx="344431" cy="3184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en-US" altLang="zh-CN" sz="900" dirty="0" smtClean="0">
                <a:solidFill>
                  <a:schemeClr val="tx1"/>
                </a:solidFill>
                <a:latin typeface="Arial" charset="0"/>
                <a:ea typeface="SimSun" pitchFamily="2" charset="-122"/>
              </a:rPr>
              <a:t>…</a:t>
            </a:r>
            <a:endParaRPr kumimoji="0" lang="zh-CN" altLang="en-US" sz="900" b="1" i="0" u="none" strike="noStrike" cap="none" normalizeH="0" baseline="0" dirty="0" smtClean="0">
              <a:ln>
                <a:noFill/>
              </a:ln>
              <a:solidFill>
                <a:schemeClr val="tx1"/>
              </a:solidFill>
              <a:effectLst/>
              <a:latin typeface="Arial" charset="0"/>
              <a:ea typeface="SimSun" pitchFamily="2" charset="-122"/>
            </a:endParaRPr>
          </a:p>
        </p:txBody>
      </p:sp>
      <p:sp>
        <p:nvSpPr>
          <p:cNvPr id="26" name="右箭头 25"/>
          <p:cNvSpPr/>
          <p:nvPr/>
        </p:nvSpPr>
        <p:spPr bwMode="auto">
          <a:xfrm>
            <a:off x="3328823" y="3334411"/>
            <a:ext cx="1129683" cy="753465"/>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lang="zh-CN" altLang="en-US" sz="1200" dirty="0" smtClean="0">
                <a:solidFill>
                  <a:schemeClr val="tx1"/>
                </a:solidFill>
                <a:latin typeface="Arial" charset="0"/>
                <a:ea typeface="SimSun" pitchFamily="2" charset="-122"/>
              </a:rPr>
              <a:t>读取</a:t>
            </a:r>
            <a:r>
              <a:rPr kumimoji="0" lang="en-US" altLang="zh-CN" sz="1200" b="1" i="0" u="none" strike="noStrike" cap="none" normalizeH="0" baseline="0" dirty="0" smtClean="0">
                <a:ln>
                  <a:noFill/>
                </a:ln>
                <a:solidFill>
                  <a:schemeClr val="tx1"/>
                </a:solidFill>
                <a:effectLst/>
                <a:latin typeface="Arial" charset="0"/>
                <a:ea typeface="SimSun" pitchFamily="2" charset="-122"/>
              </a:rPr>
              <a:t>CSV</a:t>
            </a:r>
            <a:endParaRPr kumimoji="0" lang="zh-CN" altLang="en-US" sz="1200" b="1" i="0" u="none" strike="noStrike" cap="none" normalizeH="0" baseline="0" dirty="0" smtClean="0">
              <a:ln>
                <a:noFill/>
              </a:ln>
              <a:solidFill>
                <a:schemeClr val="tx1"/>
              </a:solidFill>
              <a:effectLst/>
              <a:latin typeface="Arial" charset="0"/>
              <a:ea typeface="SimSun" pitchFamily="2" charset="-122"/>
            </a:endParaRPr>
          </a:p>
        </p:txBody>
      </p:sp>
      <p:sp>
        <p:nvSpPr>
          <p:cNvPr id="27" name="右箭头 26"/>
          <p:cNvSpPr/>
          <p:nvPr/>
        </p:nvSpPr>
        <p:spPr bwMode="auto">
          <a:xfrm>
            <a:off x="7274106" y="3351527"/>
            <a:ext cx="857498" cy="753465"/>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lang="zh-CN" altLang="en-US" sz="1200" dirty="0" smtClean="0">
                <a:solidFill>
                  <a:schemeClr val="tx1"/>
                </a:solidFill>
                <a:latin typeface="Arial" charset="0"/>
                <a:ea typeface="SimSun" pitchFamily="2" charset="-122"/>
              </a:rPr>
              <a:t>生成</a:t>
            </a:r>
            <a:r>
              <a:rPr lang="en-US" altLang="zh-CN" sz="1200" dirty="0" smtClean="0">
                <a:solidFill>
                  <a:schemeClr val="tx1"/>
                </a:solidFill>
                <a:latin typeface="Arial" charset="0"/>
                <a:ea typeface="SimSun" pitchFamily="2" charset="-122"/>
              </a:rPr>
              <a:t>Cube</a:t>
            </a:r>
            <a:endParaRPr kumimoji="0" lang="zh-CN" altLang="en-US" sz="1200" b="1" i="0" u="none" strike="noStrike" cap="none" normalizeH="0" baseline="0" dirty="0" smtClean="0">
              <a:ln>
                <a:noFill/>
              </a:ln>
              <a:solidFill>
                <a:schemeClr val="tx1"/>
              </a:solidFill>
              <a:effectLst/>
              <a:latin typeface="Arial" charset="0"/>
              <a:ea typeface="SimSun" pitchFamily="2" charset="-122"/>
            </a:endParaRPr>
          </a:p>
        </p:txBody>
      </p:sp>
      <p:cxnSp>
        <p:nvCxnSpPr>
          <p:cNvPr id="28" name="直接连接符 27"/>
          <p:cNvCxnSpPr/>
          <p:nvPr/>
        </p:nvCxnSpPr>
        <p:spPr bwMode="auto">
          <a:xfrm flipV="1">
            <a:off x="8330369" y="3334411"/>
            <a:ext cx="0" cy="268833"/>
          </a:xfrm>
          <a:prstGeom prst="line">
            <a:avLst/>
          </a:prstGeom>
          <a:noFill/>
          <a:ln w="9525" cap="flat" cmpd="sng" algn="ctr">
            <a:noFill/>
            <a:prstDash val="solid"/>
            <a:round/>
            <a:headEnd type="none" w="med" len="med"/>
            <a:tailEnd type="none" w="med" len="med"/>
          </a:ln>
          <a:effectLst/>
        </p:spPr>
      </p:cxnSp>
      <p:cxnSp>
        <p:nvCxnSpPr>
          <p:cNvPr id="29" name="直接连接符 28"/>
          <p:cNvCxnSpPr/>
          <p:nvPr/>
        </p:nvCxnSpPr>
        <p:spPr bwMode="auto">
          <a:xfrm>
            <a:off x="8329835" y="3284984"/>
            <a:ext cx="534" cy="3513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bwMode="auto">
          <a:xfrm>
            <a:off x="9697285" y="3305532"/>
            <a:ext cx="534" cy="3513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bwMode="auto">
          <a:xfrm>
            <a:off x="8330369" y="3485089"/>
            <a:ext cx="1367450" cy="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2" name="矩形 31"/>
          <p:cNvSpPr/>
          <p:nvPr/>
        </p:nvSpPr>
        <p:spPr>
          <a:xfrm>
            <a:off x="8674800" y="3205549"/>
            <a:ext cx="750526" cy="261610"/>
          </a:xfrm>
          <a:prstGeom prst="rect">
            <a:avLst/>
          </a:prstGeom>
        </p:spPr>
        <p:txBody>
          <a:bodyPr wrap="none">
            <a:spAutoFit/>
          </a:bodyPr>
          <a:lstStyle/>
          <a:p>
            <a:pPr>
              <a:buNone/>
            </a:pPr>
            <a:r>
              <a:rPr lang="en-US" altLang="zh-CN" sz="1100" b="0" kern="0" dirty="0" smtClean="0">
                <a:solidFill>
                  <a:sysClr val="windowText" lastClr="000000"/>
                </a:solidFill>
              </a:rPr>
              <a:t>Column1</a:t>
            </a:r>
            <a:endParaRPr lang="zh-CN" altLang="en-US" sz="1100" dirty="0"/>
          </a:p>
        </p:txBody>
      </p:sp>
      <p:cxnSp>
        <p:nvCxnSpPr>
          <p:cNvPr id="33" name="直接连接符 32"/>
          <p:cNvCxnSpPr/>
          <p:nvPr/>
        </p:nvCxnSpPr>
        <p:spPr bwMode="auto">
          <a:xfrm>
            <a:off x="9738915" y="3305532"/>
            <a:ext cx="534" cy="3513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bwMode="auto">
          <a:xfrm>
            <a:off x="10065439" y="3314096"/>
            <a:ext cx="534" cy="3513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bwMode="auto">
          <a:xfrm>
            <a:off x="10427243" y="3326080"/>
            <a:ext cx="534" cy="3513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bwMode="auto">
          <a:xfrm>
            <a:off x="10772208" y="3334411"/>
            <a:ext cx="534" cy="3513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bwMode="auto">
          <a:xfrm>
            <a:off x="9738915" y="3485090"/>
            <a:ext cx="341473" cy="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bwMode="auto">
          <a:xfrm>
            <a:off x="10065973" y="3485088"/>
            <a:ext cx="341473" cy="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bwMode="auto">
          <a:xfrm>
            <a:off x="10431269" y="3485091"/>
            <a:ext cx="341473" cy="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0" name="矩形 39"/>
          <p:cNvSpPr/>
          <p:nvPr/>
        </p:nvSpPr>
        <p:spPr>
          <a:xfrm>
            <a:off x="9751537" y="3215823"/>
            <a:ext cx="365806" cy="261610"/>
          </a:xfrm>
          <a:prstGeom prst="rect">
            <a:avLst/>
          </a:prstGeom>
        </p:spPr>
        <p:txBody>
          <a:bodyPr wrap="none">
            <a:spAutoFit/>
          </a:bodyPr>
          <a:lstStyle/>
          <a:p>
            <a:pPr>
              <a:buNone/>
            </a:pPr>
            <a:r>
              <a:rPr lang="en-US" altLang="zh-CN" sz="1100" b="0" kern="0" dirty="0" smtClean="0">
                <a:solidFill>
                  <a:sysClr val="windowText" lastClr="000000"/>
                </a:solidFill>
              </a:rPr>
              <a:t>C2</a:t>
            </a:r>
            <a:endParaRPr lang="zh-CN" altLang="en-US" sz="1100" b="0" kern="0" dirty="0" smtClean="0">
              <a:solidFill>
                <a:sysClr val="windowText" lastClr="000000"/>
              </a:solidFill>
            </a:endParaRPr>
          </a:p>
        </p:txBody>
      </p:sp>
      <p:sp>
        <p:nvSpPr>
          <p:cNvPr id="41" name="矩形 40"/>
          <p:cNvSpPr/>
          <p:nvPr/>
        </p:nvSpPr>
        <p:spPr>
          <a:xfrm>
            <a:off x="10099143" y="3214113"/>
            <a:ext cx="365806" cy="261610"/>
          </a:xfrm>
          <a:prstGeom prst="rect">
            <a:avLst/>
          </a:prstGeom>
        </p:spPr>
        <p:txBody>
          <a:bodyPr wrap="none">
            <a:spAutoFit/>
          </a:bodyPr>
          <a:lstStyle/>
          <a:p>
            <a:pPr>
              <a:buNone/>
            </a:pPr>
            <a:r>
              <a:rPr lang="en-US" altLang="zh-CN" sz="1100" b="0" kern="0" dirty="0" smtClean="0">
                <a:solidFill>
                  <a:sysClr val="windowText" lastClr="000000"/>
                </a:solidFill>
              </a:rPr>
              <a:t>C3</a:t>
            </a:r>
            <a:endParaRPr lang="zh-CN" altLang="en-US" sz="1100" b="0" kern="0" dirty="0" smtClean="0">
              <a:solidFill>
                <a:sysClr val="windowText" lastClr="000000"/>
              </a:solidFill>
            </a:endParaRPr>
          </a:p>
        </p:txBody>
      </p:sp>
      <p:sp>
        <p:nvSpPr>
          <p:cNvPr id="42" name="矩形 41"/>
          <p:cNvSpPr/>
          <p:nvPr/>
        </p:nvSpPr>
        <p:spPr>
          <a:xfrm>
            <a:off x="10438185" y="3224387"/>
            <a:ext cx="365806" cy="261610"/>
          </a:xfrm>
          <a:prstGeom prst="rect">
            <a:avLst/>
          </a:prstGeom>
        </p:spPr>
        <p:txBody>
          <a:bodyPr wrap="none">
            <a:spAutoFit/>
          </a:bodyPr>
          <a:lstStyle/>
          <a:p>
            <a:pPr>
              <a:buNone/>
            </a:pPr>
            <a:r>
              <a:rPr lang="en-US" altLang="zh-CN" sz="1100" b="0" kern="0" dirty="0" smtClean="0">
                <a:solidFill>
                  <a:sysClr val="windowText" lastClr="000000"/>
                </a:solidFill>
              </a:rPr>
              <a:t>C4</a:t>
            </a:r>
            <a:endParaRPr lang="zh-CN" altLang="en-US" sz="1100" b="0" kern="0" dirty="0" smtClean="0">
              <a:solidFill>
                <a:sysClr val="windowText" lastClr="000000"/>
              </a:solidFill>
            </a:endParaRPr>
          </a:p>
        </p:txBody>
      </p:sp>
    </p:spTree>
    <p:extLst>
      <p:ext uri="{BB962C8B-B14F-4D97-AF65-F5344CB8AC3E}">
        <p14:creationId xmlns:p14="http://schemas.microsoft.com/office/powerpoint/2010/main" xmlns="" val="3308619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37874" y="3251600"/>
            <a:ext cx="6607590" cy="2671217"/>
            <a:chOff x="838844" y="3638883"/>
            <a:chExt cx="6436875" cy="2054864"/>
          </a:xfrm>
        </p:grpSpPr>
        <p:sp>
          <p:nvSpPr>
            <p:cNvPr id="18" name="TextBox 17"/>
            <p:cNvSpPr txBox="1"/>
            <p:nvPr/>
          </p:nvSpPr>
          <p:spPr>
            <a:xfrm>
              <a:off x="979769" y="3638883"/>
              <a:ext cx="711385" cy="237107"/>
            </a:xfrm>
            <a:prstGeom prst="rect">
              <a:avLst/>
            </a:prstGeom>
            <a:noFill/>
          </p:spPr>
          <p:txBody>
            <a:bodyPr wrap="square" rtlCol="0" anchor="t">
              <a:spAutoFit/>
            </a:bodyPr>
            <a:lstStyle/>
            <a:p>
              <a:pPr fontAlgn="auto">
                <a:spcBef>
                  <a:spcPts val="0"/>
                </a:spcBef>
                <a:spcAft>
                  <a:spcPts val="0"/>
                </a:spcAft>
                <a:buClrTx/>
                <a:buFontTx/>
                <a:buNone/>
              </a:pPr>
              <a:r>
                <a:rPr lang="en-US" altLang="zh-CN" sz="1200" dirty="0" smtClean="0">
                  <a:solidFill>
                    <a:prstClr val="black"/>
                  </a:solidFill>
                  <a:latin typeface="Calibri"/>
                  <a:ea typeface="宋体"/>
                </a:rPr>
                <a:t>Year</a:t>
              </a:r>
              <a:endParaRPr lang="zh-CN" altLang="en-US" sz="1200" dirty="0">
                <a:solidFill>
                  <a:prstClr val="black"/>
                </a:solidFill>
                <a:latin typeface="Calibri"/>
                <a:ea typeface="宋体"/>
              </a:endParaRPr>
            </a:p>
          </p:txBody>
        </p:sp>
        <p:sp>
          <p:nvSpPr>
            <p:cNvPr id="19" name="矩形 18"/>
            <p:cNvSpPr/>
            <p:nvPr/>
          </p:nvSpPr>
          <p:spPr>
            <a:xfrm>
              <a:off x="838844" y="3885091"/>
              <a:ext cx="1152300" cy="18000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fontAlgn="auto">
                <a:spcBef>
                  <a:spcPts val="0"/>
                </a:spcBef>
                <a:spcAft>
                  <a:spcPts val="0"/>
                </a:spcAft>
                <a:buClrTx/>
                <a:buFontTx/>
                <a:buNone/>
              </a:pPr>
              <a:r>
                <a:rPr lang="en-US" altLang="zh-CN" sz="1200" b="0" dirty="0" smtClean="0">
                  <a:solidFill>
                    <a:prstClr val="black"/>
                  </a:solidFill>
                </a:rPr>
                <a:t>2003 : 1</a:t>
              </a:r>
              <a:endParaRPr lang="zh-CN" altLang="en-US" sz="1200" b="0" dirty="0">
                <a:solidFill>
                  <a:prstClr val="black"/>
                </a:solidFill>
              </a:endParaRPr>
            </a:p>
          </p:txBody>
        </p:sp>
        <p:sp>
          <p:nvSpPr>
            <p:cNvPr id="20" name="TextBox 19"/>
            <p:cNvSpPr txBox="1"/>
            <p:nvPr/>
          </p:nvSpPr>
          <p:spPr>
            <a:xfrm>
              <a:off x="2464867" y="3656504"/>
              <a:ext cx="914638" cy="237107"/>
            </a:xfrm>
            <a:prstGeom prst="rect">
              <a:avLst/>
            </a:prstGeom>
            <a:noFill/>
          </p:spPr>
          <p:txBody>
            <a:bodyPr wrap="square" rtlCol="0" anchor="t">
              <a:spAutoFit/>
            </a:bodyPr>
            <a:lstStyle/>
            <a:p>
              <a:pPr fontAlgn="t">
                <a:spcBef>
                  <a:spcPts val="0"/>
                </a:spcBef>
                <a:spcAft>
                  <a:spcPts val="0"/>
                </a:spcAft>
                <a:buClrTx/>
                <a:buFontTx/>
                <a:buNone/>
              </a:pPr>
              <a:r>
                <a:rPr lang="en-US" altLang="zh-CN" sz="1200" dirty="0" smtClean="0">
                  <a:solidFill>
                    <a:prstClr val="black"/>
                  </a:solidFill>
                  <a:latin typeface="Calibri"/>
                  <a:ea typeface="宋体"/>
                </a:rPr>
                <a:t>Quarters</a:t>
              </a:r>
            </a:p>
          </p:txBody>
        </p:sp>
        <p:sp>
          <p:nvSpPr>
            <p:cNvPr id="21" name="矩形 20"/>
            <p:cNvSpPr/>
            <p:nvPr/>
          </p:nvSpPr>
          <p:spPr>
            <a:xfrm>
              <a:off x="2159987" y="3893746"/>
              <a:ext cx="1152300" cy="18000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fontAlgn="auto">
                <a:spcBef>
                  <a:spcPts val="0"/>
                </a:spcBef>
                <a:spcAft>
                  <a:spcPts val="0"/>
                </a:spcAft>
                <a:buClrTx/>
                <a:buFontTx/>
                <a:buNone/>
              </a:pPr>
              <a:r>
                <a:rPr lang="en-US" altLang="zh-CN" sz="1200" b="0" dirty="0" smtClean="0">
                  <a:solidFill>
                    <a:prstClr val="black"/>
                  </a:solidFill>
                </a:rPr>
                <a:t>QTR1 : 1</a:t>
              </a:r>
            </a:p>
            <a:p>
              <a:pPr algn="ctr" fontAlgn="auto">
                <a:spcBef>
                  <a:spcPts val="0"/>
                </a:spcBef>
                <a:spcAft>
                  <a:spcPts val="0"/>
                </a:spcAft>
                <a:buClrTx/>
                <a:buFontTx/>
                <a:buNone/>
              </a:pPr>
              <a:r>
                <a:rPr lang="en-US" altLang="zh-CN" sz="1200" b="0" dirty="0" smtClean="0">
                  <a:solidFill>
                    <a:prstClr val="black"/>
                  </a:solidFill>
                </a:rPr>
                <a:t>QTR2</a:t>
              </a:r>
              <a:r>
                <a:rPr lang="zh-CN" altLang="en-US" sz="1200" b="0" dirty="0" smtClean="0">
                  <a:solidFill>
                    <a:prstClr val="black"/>
                  </a:solidFill>
                </a:rPr>
                <a:t> </a:t>
              </a:r>
              <a:r>
                <a:rPr lang="en-US" altLang="zh-CN" sz="1200" b="0" dirty="0" smtClean="0">
                  <a:solidFill>
                    <a:prstClr val="black"/>
                  </a:solidFill>
                </a:rPr>
                <a:t>: 2</a:t>
              </a:r>
            </a:p>
          </p:txBody>
        </p:sp>
        <p:sp>
          <p:nvSpPr>
            <p:cNvPr id="22" name="TextBox 21"/>
            <p:cNvSpPr txBox="1"/>
            <p:nvPr/>
          </p:nvSpPr>
          <p:spPr>
            <a:xfrm>
              <a:off x="3786011" y="3656504"/>
              <a:ext cx="813012" cy="237107"/>
            </a:xfrm>
            <a:prstGeom prst="rect">
              <a:avLst/>
            </a:prstGeom>
            <a:noFill/>
          </p:spPr>
          <p:txBody>
            <a:bodyPr wrap="square" rtlCol="0" anchor="t">
              <a:spAutoFit/>
            </a:bodyPr>
            <a:lstStyle/>
            <a:p>
              <a:pPr fontAlgn="t">
                <a:spcBef>
                  <a:spcPts val="0"/>
                </a:spcBef>
                <a:spcAft>
                  <a:spcPts val="0"/>
                </a:spcAft>
                <a:buClrTx/>
                <a:buFontTx/>
                <a:buNone/>
              </a:pPr>
              <a:r>
                <a:rPr lang="en-US" altLang="zh-CN" sz="1200" dirty="0" smtClean="0">
                  <a:solidFill>
                    <a:prstClr val="black"/>
                  </a:solidFill>
                  <a:latin typeface="Calibri"/>
                  <a:ea typeface="宋体"/>
                </a:rPr>
                <a:t>Months</a:t>
              </a:r>
            </a:p>
          </p:txBody>
        </p:sp>
        <p:sp>
          <p:nvSpPr>
            <p:cNvPr id="23" name="矩形 22"/>
            <p:cNvSpPr/>
            <p:nvPr/>
          </p:nvSpPr>
          <p:spPr>
            <a:xfrm>
              <a:off x="3481131" y="3885091"/>
              <a:ext cx="1152300" cy="18000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fontAlgn="ctr">
                <a:spcBef>
                  <a:spcPts val="0"/>
                </a:spcBef>
                <a:spcAft>
                  <a:spcPts val="0"/>
                </a:spcAft>
                <a:buClrTx/>
                <a:buFontTx/>
                <a:buNone/>
              </a:pPr>
              <a:r>
                <a:rPr lang="en-US" altLang="zh-CN" sz="1200" b="0" dirty="0" smtClean="0">
                  <a:solidFill>
                    <a:prstClr val="black"/>
                  </a:solidFill>
                </a:rPr>
                <a:t>Jan : 1</a:t>
              </a:r>
              <a:endParaRPr lang="zh-CN" altLang="en-US" sz="1200" b="0" dirty="0" smtClean="0">
                <a:solidFill>
                  <a:prstClr val="black"/>
                </a:solidFill>
              </a:endParaRPr>
            </a:p>
            <a:p>
              <a:pPr algn="ctr" fontAlgn="ctr">
                <a:spcBef>
                  <a:spcPts val="0"/>
                </a:spcBef>
                <a:spcAft>
                  <a:spcPts val="0"/>
                </a:spcAft>
                <a:buClrTx/>
                <a:buFontTx/>
                <a:buNone/>
              </a:pPr>
              <a:r>
                <a:rPr lang="en-US" altLang="zh-CN" sz="1200" b="0" dirty="0" smtClean="0">
                  <a:solidFill>
                    <a:prstClr val="black"/>
                  </a:solidFill>
                </a:rPr>
                <a:t>Feb : 2</a:t>
              </a:r>
            </a:p>
            <a:p>
              <a:pPr algn="ctr" fontAlgn="ctr">
                <a:spcBef>
                  <a:spcPts val="0"/>
                </a:spcBef>
                <a:spcAft>
                  <a:spcPts val="0"/>
                </a:spcAft>
                <a:buClrTx/>
                <a:buFontTx/>
                <a:buNone/>
              </a:pPr>
              <a:r>
                <a:rPr lang="en-US" altLang="zh-CN" sz="1200" b="0" dirty="0" smtClean="0">
                  <a:solidFill>
                    <a:prstClr val="black"/>
                  </a:solidFill>
                </a:rPr>
                <a:t>Mar : 3</a:t>
              </a:r>
            </a:p>
            <a:p>
              <a:pPr algn="ctr" fontAlgn="ctr">
                <a:spcBef>
                  <a:spcPts val="0"/>
                </a:spcBef>
                <a:spcAft>
                  <a:spcPts val="0"/>
                </a:spcAft>
                <a:buClrTx/>
                <a:buFontTx/>
                <a:buNone/>
              </a:pPr>
              <a:r>
                <a:rPr lang="en-US" altLang="zh-CN" sz="1200" b="0" dirty="0" smtClean="0">
                  <a:solidFill>
                    <a:prstClr val="black"/>
                  </a:solidFill>
                </a:rPr>
                <a:t>Apr : 4</a:t>
              </a:r>
              <a:endParaRPr lang="zh-CN" altLang="zh-CN" sz="1200" b="0" dirty="0" smtClean="0">
                <a:solidFill>
                  <a:prstClr val="black"/>
                </a:solidFill>
              </a:endParaRPr>
            </a:p>
          </p:txBody>
        </p:sp>
        <p:sp>
          <p:nvSpPr>
            <p:cNvPr id="24" name="TextBox 23"/>
            <p:cNvSpPr txBox="1"/>
            <p:nvPr/>
          </p:nvSpPr>
          <p:spPr>
            <a:xfrm>
              <a:off x="5107155" y="3656504"/>
              <a:ext cx="914638" cy="237107"/>
            </a:xfrm>
            <a:prstGeom prst="rect">
              <a:avLst/>
            </a:prstGeom>
            <a:noFill/>
          </p:spPr>
          <p:txBody>
            <a:bodyPr wrap="square" rtlCol="0" anchor="t">
              <a:spAutoFit/>
            </a:bodyPr>
            <a:lstStyle/>
            <a:p>
              <a:pPr fontAlgn="t">
                <a:spcBef>
                  <a:spcPts val="0"/>
                </a:spcBef>
                <a:spcAft>
                  <a:spcPts val="0"/>
                </a:spcAft>
                <a:buClrTx/>
                <a:buFontTx/>
                <a:buNone/>
              </a:pPr>
              <a:r>
                <a:rPr lang="en-US" altLang="zh-CN" sz="1200" dirty="0" smtClean="0">
                  <a:solidFill>
                    <a:prstClr val="black"/>
                  </a:solidFill>
                  <a:latin typeface="Calibri"/>
                  <a:ea typeface="宋体"/>
                </a:rPr>
                <a:t>Territory</a:t>
              </a:r>
              <a:endParaRPr lang="zh-CN" altLang="en-US" sz="1200" dirty="0" smtClean="0">
                <a:solidFill>
                  <a:prstClr val="black"/>
                </a:solidFill>
                <a:latin typeface="Calibri"/>
                <a:ea typeface="宋体"/>
              </a:endParaRPr>
            </a:p>
          </p:txBody>
        </p:sp>
        <p:sp>
          <p:nvSpPr>
            <p:cNvPr id="25" name="矩形 24"/>
            <p:cNvSpPr/>
            <p:nvPr/>
          </p:nvSpPr>
          <p:spPr>
            <a:xfrm>
              <a:off x="4802275" y="3893745"/>
              <a:ext cx="1152300" cy="18000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fontAlgn="ctr">
                <a:spcBef>
                  <a:spcPts val="0"/>
                </a:spcBef>
                <a:spcAft>
                  <a:spcPts val="0"/>
                </a:spcAft>
                <a:buClrTx/>
                <a:buFontTx/>
                <a:buNone/>
              </a:pPr>
              <a:r>
                <a:rPr lang="en-US" altLang="zh-CN" sz="1200" b="0" dirty="0" smtClean="0">
                  <a:solidFill>
                    <a:prstClr val="black"/>
                  </a:solidFill>
                </a:rPr>
                <a:t>EMEA : 1</a:t>
              </a:r>
              <a:endParaRPr lang="zh-CN" altLang="zh-CN" sz="1200" b="0" dirty="0" smtClean="0">
                <a:solidFill>
                  <a:prstClr val="black"/>
                </a:solidFill>
              </a:endParaRPr>
            </a:p>
            <a:p>
              <a:pPr algn="ctr" fontAlgn="ctr">
                <a:spcBef>
                  <a:spcPts val="0"/>
                </a:spcBef>
                <a:spcAft>
                  <a:spcPts val="0"/>
                </a:spcAft>
                <a:buClrTx/>
                <a:buFontTx/>
                <a:buNone/>
              </a:pPr>
              <a:r>
                <a:rPr lang="en-US" altLang="zh-CN" sz="1200" b="0" dirty="0" smtClean="0">
                  <a:solidFill>
                    <a:prstClr val="black"/>
                  </a:solidFill>
                </a:rPr>
                <a:t>Japan : 2</a:t>
              </a:r>
              <a:endParaRPr lang="zh-CN" altLang="zh-CN" sz="1200" b="0" dirty="0" smtClean="0">
                <a:solidFill>
                  <a:prstClr val="black"/>
                </a:solidFill>
              </a:endParaRPr>
            </a:p>
            <a:p>
              <a:pPr algn="ctr" fontAlgn="ctr">
                <a:spcBef>
                  <a:spcPts val="0"/>
                </a:spcBef>
                <a:spcAft>
                  <a:spcPts val="0"/>
                </a:spcAft>
                <a:buClrTx/>
                <a:buFontTx/>
                <a:buNone/>
              </a:pPr>
              <a:r>
                <a:rPr lang="en-US" altLang="zh-CN" sz="1200" b="0" dirty="0" smtClean="0">
                  <a:solidFill>
                    <a:prstClr val="black"/>
                  </a:solidFill>
                </a:rPr>
                <a:t>APAC : 3</a:t>
              </a:r>
              <a:endParaRPr lang="zh-CN" altLang="zh-CN" sz="1200" b="0" dirty="0" smtClean="0">
                <a:solidFill>
                  <a:prstClr val="black"/>
                </a:solidFill>
              </a:endParaRPr>
            </a:p>
          </p:txBody>
        </p:sp>
        <p:sp>
          <p:nvSpPr>
            <p:cNvPr id="26" name="TextBox 25"/>
            <p:cNvSpPr txBox="1"/>
            <p:nvPr/>
          </p:nvSpPr>
          <p:spPr>
            <a:xfrm>
              <a:off x="6428299" y="3656504"/>
              <a:ext cx="813012" cy="237107"/>
            </a:xfrm>
            <a:prstGeom prst="rect">
              <a:avLst/>
            </a:prstGeom>
            <a:noFill/>
          </p:spPr>
          <p:txBody>
            <a:bodyPr wrap="square" rtlCol="0" anchor="t">
              <a:spAutoFit/>
            </a:bodyPr>
            <a:lstStyle/>
            <a:p>
              <a:pPr fontAlgn="t">
                <a:spcBef>
                  <a:spcPts val="0"/>
                </a:spcBef>
                <a:spcAft>
                  <a:spcPts val="0"/>
                </a:spcAft>
                <a:buClrTx/>
                <a:buFontTx/>
                <a:buNone/>
              </a:pPr>
              <a:r>
                <a:rPr lang="en-US" altLang="zh-CN" sz="1200" dirty="0" smtClean="0">
                  <a:solidFill>
                    <a:prstClr val="black"/>
                  </a:solidFill>
                  <a:latin typeface="Calibri"/>
                  <a:ea typeface="宋体"/>
                </a:rPr>
                <a:t>Country</a:t>
              </a:r>
            </a:p>
          </p:txBody>
        </p:sp>
        <p:sp>
          <p:nvSpPr>
            <p:cNvPr id="27" name="矩形 26"/>
            <p:cNvSpPr/>
            <p:nvPr/>
          </p:nvSpPr>
          <p:spPr>
            <a:xfrm>
              <a:off x="6123419" y="3893747"/>
              <a:ext cx="1152300" cy="18000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fontAlgn="ctr">
                <a:spcBef>
                  <a:spcPts val="0"/>
                </a:spcBef>
                <a:spcAft>
                  <a:spcPts val="0"/>
                </a:spcAft>
                <a:buClrTx/>
                <a:buFontTx/>
                <a:buNone/>
              </a:pPr>
              <a:r>
                <a:rPr lang="en-US" altLang="zh-CN" sz="1200" b="0" dirty="0" smtClean="0">
                  <a:solidFill>
                    <a:prstClr val="black"/>
                  </a:solidFill>
                </a:rPr>
                <a:t>Germany  : 1</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Norway   : 2</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Spain    : 3</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Denmark  : 4</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Italy    : 5</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Sweden   : 6</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UK       : 7</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Japan    : 8</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Australia : 9</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Austria  : 10</a:t>
              </a:r>
              <a:endParaRPr lang="zh-CN" altLang="zh-CN" sz="1200" b="0" dirty="0" smtClean="0">
                <a:solidFill>
                  <a:prstClr val="black"/>
                </a:solidFill>
              </a:endParaRPr>
            </a:p>
            <a:p>
              <a:pPr fontAlgn="ctr">
                <a:spcBef>
                  <a:spcPts val="0"/>
                </a:spcBef>
                <a:spcAft>
                  <a:spcPts val="0"/>
                </a:spcAft>
                <a:buClrTx/>
                <a:buFontTx/>
                <a:buNone/>
              </a:pPr>
              <a:r>
                <a:rPr lang="en-US" altLang="zh-CN" sz="1200" b="0" dirty="0" smtClean="0">
                  <a:solidFill>
                    <a:prstClr val="black"/>
                  </a:solidFill>
                </a:rPr>
                <a:t>Belgium  : 11</a:t>
              </a:r>
              <a:endParaRPr lang="zh-CN" altLang="zh-CN" sz="1200" b="0" dirty="0">
                <a:solidFill>
                  <a:prstClr val="black"/>
                </a:solidFill>
              </a:endParaRPr>
            </a:p>
          </p:txBody>
        </p:sp>
      </p:grpSp>
      <p:graphicFrame>
        <p:nvGraphicFramePr>
          <p:cNvPr id="29" name="表格 28"/>
          <p:cNvGraphicFramePr>
            <a:graphicFrameLocks noGrp="1"/>
          </p:cNvGraphicFramePr>
          <p:nvPr>
            <p:extLst>
              <p:ext uri="{D42A27DB-BD31-4B8C-83A1-F6EECF244321}">
                <p14:modId xmlns:p14="http://schemas.microsoft.com/office/powerpoint/2010/main" xmlns="" val="2898904275"/>
              </p:ext>
            </p:extLst>
          </p:nvPr>
        </p:nvGraphicFramePr>
        <p:xfrm>
          <a:off x="161685" y="659731"/>
          <a:ext cx="11788669" cy="1905510"/>
        </p:xfrm>
        <a:graphic>
          <a:graphicData uri="http://schemas.openxmlformats.org/drawingml/2006/table">
            <a:tbl>
              <a:tblPr/>
              <a:tblGrid>
                <a:gridCol w="2061163"/>
                <a:gridCol w="1621251"/>
                <a:gridCol w="1621251"/>
                <a:gridCol w="1621251"/>
                <a:gridCol w="1621251"/>
                <a:gridCol w="1621251"/>
                <a:gridCol w="1621251"/>
              </a:tblGrid>
              <a:tr h="130409">
                <a:tc>
                  <a:txBody>
                    <a:bodyPr/>
                    <a:lstStyle/>
                    <a:p>
                      <a:pPr algn="l" fontAlgn="t"/>
                      <a:r>
                        <a:rPr lang="en-US" sz="1200" b="0" i="0" u="none" strike="noStrike" dirty="0">
                          <a:latin typeface="微软雅黑" pitchFamily="34" charset="-122"/>
                          <a:ea typeface="微软雅黑" pitchFamily="34" charset="-122"/>
                        </a:rPr>
                        <a:t>Years</a:t>
                      </a:r>
                    </a:p>
                  </a:txBody>
                  <a:tcPr marL="10231" marR="1023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CE52D"/>
                    </a:solidFill>
                  </a:tcPr>
                </a:tc>
                <a:tc>
                  <a:txBody>
                    <a:bodyPr/>
                    <a:lstStyle/>
                    <a:p>
                      <a:pPr algn="l" fontAlgn="t"/>
                      <a:r>
                        <a:rPr lang="en-US" sz="1200" b="0" i="0" u="none" strike="noStrike">
                          <a:latin typeface="微软雅黑" pitchFamily="34" charset="-122"/>
                          <a:ea typeface="微软雅黑" pitchFamily="34" charset="-122"/>
                        </a:rPr>
                        <a:t>Quarters</a:t>
                      </a:r>
                    </a:p>
                  </a:txBody>
                  <a:tcPr marL="10231" marR="1023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CE52D"/>
                    </a:solidFill>
                  </a:tcPr>
                </a:tc>
                <a:tc>
                  <a:txBody>
                    <a:bodyPr/>
                    <a:lstStyle/>
                    <a:p>
                      <a:pPr algn="l" fontAlgn="t"/>
                      <a:r>
                        <a:rPr lang="en-US" sz="1200" b="0" i="0" u="none" strike="noStrike">
                          <a:latin typeface="微软雅黑" pitchFamily="34" charset="-122"/>
                          <a:ea typeface="微软雅黑" pitchFamily="34" charset="-122"/>
                        </a:rPr>
                        <a:t>Months</a:t>
                      </a:r>
                    </a:p>
                  </a:txBody>
                  <a:tcPr marL="10231" marR="1023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CE52D"/>
                    </a:solidFill>
                  </a:tcPr>
                </a:tc>
                <a:tc>
                  <a:txBody>
                    <a:bodyPr/>
                    <a:lstStyle/>
                    <a:p>
                      <a:pPr algn="l" fontAlgn="t"/>
                      <a:r>
                        <a:rPr lang="en-US" sz="1200" b="0" i="0" u="none" strike="noStrike">
                          <a:latin typeface="微软雅黑" pitchFamily="34" charset="-122"/>
                          <a:ea typeface="微软雅黑" pitchFamily="34" charset="-122"/>
                        </a:rPr>
                        <a:t>Territory</a:t>
                      </a:r>
                    </a:p>
                  </a:txBody>
                  <a:tcPr marL="10231" marR="1023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CE52D"/>
                    </a:solidFill>
                  </a:tcPr>
                </a:tc>
                <a:tc>
                  <a:txBody>
                    <a:bodyPr/>
                    <a:lstStyle/>
                    <a:p>
                      <a:pPr algn="l" fontAlgn="t"/>
                      <a:r>
                        <a:rPr lang="en-US" sz="1200" b="0" i="0" u="none" strike="noStrike" dirty="0">
                          <a:latin typeface="微软雅黑" pitchFamily="34" charset="-122"/>
                          <a:ea typeface="微软雅黑" pitchFamily="34" charset="-122"/>
                        </a:rPr>
                        <a:t>Country</a:t>
                      </a:r>
                    </a:p>
                  </a:txBody>
                  <a:tcPr marL="10231" marR="1023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CE52D"/>
                    </a:solidFill>
                  </a:tcPr>
                </a:tc>
                <a:tc>
                  <a:txBody>
                    <a:bodyPr/>
                    <a:lstStyle/>
                    <a:p>
                      <a:pPr algn="ctr" fontAlgn="t"/>
                      <a:r>
                        <a:rPr lang="en-US" sz="1200" b="0" i="0" u="none" strike="noStrike">
                          <a:latin typeface="微软雅黑" pitchFamily="34" charset="-122"/>
                          <a:ea typeface="微软雅黑" pitchFamily="34" charset="-122"/>
                        </a:rPr>
                        <a:t>Quantity</a:t>
                      </a:r>
                    </a:p>
                  </a:txBody>
                  <a:tcPr marL="10231" marR="1023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BCE9F9"/>
                    </a:solidFill>
                  </a:tcPr>
                </a:tc>
                <a:tc>
                  <a:txBody>
                    <a:bodyPr/>
                    <a:lstStyle/>
                    <a:p>
                      <a:pPr algn="ctr" fontAlgn="t"/>
                      <a:r>
                        <a:rPr lang="en-US" sz="1200" b="0" i="0" u="none" strike="noStrike">
                          <a:latin typeface="微软雅黑" pitchFamily="34" charset="-122"/>
                          <a:ea typeface="微软雅黑" pitchFamily="34" charset="-122"/>
                        </a:rPr>
                        <a:t>Sales</a:t>
                      </a:r>
                    </a:p>
                  </a:txBody>
                  <a:tcPr marL="10231" marR="1023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BCE9F9"/>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Jan</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EMEA</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Germany</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dirty="0">
                          <a:latin typeface="微软雅黑" pitchFamily="34" charset="-122"/>
                          <a:ea typeface="微软雅黑" pitchFamily="34" charset="-122"/>
                        </a:rPr>
                        <a:t>142</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a:latin typeface="微软雅黑" pitchFamily="34" charset="-122"/>
                          <a:ea typeface="微软雅黑" pitchFamily="34" charset="-122"/>
                        </a:rPr>
                        <a:t>11,432</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Jan</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EMEA</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Norway</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dirty="0">
                          <a:latin typeface="微软雅黑" pitchFamily="34" charset="-122"/>
                          <a:ea typeface="微软雅黑" pitchFamily="34" charset="-122"/>
                        </a:rPr>
                        <a:t>541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dirty="0">
                          <a:latin typeface="微软雅黑" pitchFamily="34" charset="-122"/>
                          <a:ea typeface="微软雅黑" pitchFamily="34" charset="-122"/>
                        </a:rPr>
                        <a:t>54,702</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Jan</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EMEA</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Spain</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a:latin typeface="微软雅黑" pitchFamily="34" charset="-122"/>
                          <a:ea typeface="微软雅黑" pitchFamily="34" charset="-122"/>
                        </a:rPr>
                        <a:t>443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dirty="0">
                          <a:latin typeface="微软雅黑" pitchFamily="34" charset="-122"/>
                          <a:ea typeface="微软雅黑" pitchFamily="34" charset="-122"/>
                        </a:rPr>
                        <a:t>44,622</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Feb</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EMEA</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Denmark</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a:latin typeface="微软雅黑" pitchFamily="34" charset="-122"/>
                          <a:ea typeface="微软雅黑" pitchFamily="34" charset="-122"/>
                        </a:rPr>
                        <a:t>545</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dirty="0">
                          <a:latin typeface="微软雅黑" pitchFamily="34" charset="-122"/>
                          <a:ea typeface="微软雅黑" pitchFamily="34" charset="-122"/>
                        </a:rPr>
                        <a:t>58,871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Feb</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EMEA</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Italy</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a:latin typeface="微软雅黑" pitchFamily="34" charset="-122"/>
                          <a:ea typeface="微软雅黑" pitchFamily="34" charset="-122"/>
                        </a:rPr>
                        <a:t>675</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dirty="0">
                          <a:latin typeface="微软雅黑" pitchFamily="34" charset="-122"/>
                          <a:ea typeface="微软雅黑" pitchFamily="34" charset="-122"/>
                        </a:rPr>
                        <a:t>56,181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Mar</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EMEA</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Sweden</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a:latin typeface="微软雅黑" pitchFamily="34" charset="-122"/>
                          <a:ea typeface="微软雅黑" pitchFamily="34" charset="-122"/>
                        </a:rPr>
                        <a:t>52</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dirty="0">
                          <a:latin typeface="微软雅黑" pitchFamily="34" charset="-122"/>
                          <a:ea typeface="微软雅黑" pitchFamily="34" charset="-122"/>
                        </a:rPr>
                        <a:t>9,749</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Mar</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EMEA</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UK</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a:latin typeface="微软雅黑" pitchFamily="34" charset="-122"/>
                          <a:ea typeface="微软雅黑" pitchFamily="34" charset="-122"/>
                        </a:rPr>
                        <a:t>570</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dirty="0">
                          <a:latin typeface="微软雅黑" pitchFamily="34" charset="-122"/>
                          <a:ea typeface="微软雅黑" pitchFamily="34" charset="-122"/>
                        </a:rPr>
                        <a:t>51,018</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Mar</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Japan</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Japan</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a:latin typeface="微软雅黑" pitchFamily="34" charset="-122"/>
                          <a:ea typeface="微软雅黑" pitchFamily="34" charset="-122"/>
                        </a:rPr>
                        <a:t>561</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dirty="0">
                          <a:latin typeface="微软雅黑" pitchFamily="34" charset="-122"/>
                          <a:ea typeface="微软雅黑" pitchFamily="34" charset="-122"/>
                        </a:rPr>
                        <a:t>55,245</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r h="130409">
                <a:tc>
                  <a:txBody>
                    <a:bodyPr/>
                    <a:lstStyle/>
                    <a:p>
                      <a:pPr algn="l" fontAlgn="ctr"/>
                      <a:r>
                        <a:rPr lang="en-US" altLang="zh-CN" sz="1200" b="0" i="0" u="none" strike="noStrike">
                          <a:latin typeface="微软雅黑" pitchFamily="34" charset="-122"/>
                          <a:ea typeface="微软雅黑" pitchFamily="34" charset="-122"/>
                        </a:rPr>
                        <a:t>2003</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a:latin typeface="微软雅黑" pitchFamily="34" charset="-122"/>
                          <a:ea typeface="微软雅黑" pitchFamily="34" charset="-122"/>
                        </a:rPr>
                        <a:t>QTR2</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Apr</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APAC</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l" fontAlgn="ctr"/>
                      <a:r>
                        <a:rPr lang="en-US" sz="1200" b="0" i="0" u="none" strike="noStrike" dirty="0">
                          <a:latin typeface="微软雅黑" pitchFamily="34" charset="-122"/>
                          <a:ea typeface="微软雅黑" pitchFamily="34" charset="-122"/>
                        </a:rPr>
                        <a:t>Australia</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5F5F5"/>
                    </a:solidFill>
                  </a:tcPr>
                </a:tc>
                <a:tc>
                  <a:txBody>
                    <a:bodyPr/>
                    <a:lstStyle/>
                    <a:p>
                      <a:pPr algn="r" fontAlgn="ctr"/>
                      <a:r>
                        <a:rPr lang="en-US" altLang="zh-CN" sz="1200" b="0" i="0" u="none" strike="noStrike">
                          <a:latin typeface="微软雅黑" pitchFamily="34" charset="-122"/>
                          <a:ea typeface="微软雅黑" pitchFamily="34" charset="-122"/>
                        </a:rPr>
                        <a:t>525</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r" fontAlgn="ctr"/>
                      <a:r>
                        <a:rPr lang="en-US" altLang="zh-CN" sz="1200" b="0" i="0" u="none" strike="noStrike" dirty="0">
                          <a:latin typeface="微软雅黑" pitchFamily="34" charset="-122"/>
                          <a:ea typeface="微软雅黑" pitchFamily="34" charset="-122"/>
                        </a:rPr>
                        <a:t>50,398</a:t>
                      </a:r>
                    </a:p>
                  </a:txBody>
                  <a:tcPr marL="10231" marR="1023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r>
            </a:tbl>
          </a:graphicData>
        </a:graphic>
      </p:graphicFrame>
      <p:sp>
        <p:nvSpPr>
          <p:cNvPr id="35" name="矩形 34"/>
          <p:cNvSpPr/>
          <p:nvPr/>
        </p:nvSpPr>
        <p:spPr>
          <a:xfrm>
            <a:off x="7725058" y="3487667"/>
            <a:ext cx="2155263" cy="244980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fontAlgn="auto">
              <a:spcBef>
                <a:spcPts val="0"/>
              </a:spcBef>
              <a:spcAft>
                <a:spcPts val="0"/>
              </a:spcAft>
              <a:buClrTx/>
              <a:buFontTx/>
              <a:buNone/>
            </a:pPr>
            <a:r>
              <a:rPr lang="en-US" altLang="zh-CN" sz="1200" b="0" dirty="0" smtClean="0">
                <a:solidFill>
                  <a:prstClr val="black"/>
                </a:solidFill>
              </a:rPr>
              <a:t>[1,1,1,1,1] : [142,11432]</a:t>
            </a:r>
          </a:p>
          <a:p>
            <a:pPr fontAlgn="auto">
              <a:spcBef>
                <a:spcPts val="0"/>
              </a:spcBef>
              <a:spcAft>
                <a:spcPts val="0"/>
              </a:spcAft>
              <a:buClrTx/>
              <a:buFontTx/>
              <a:buNone/>
            </a:pPr>
            <a:r>
              <a:rPr lang="en-US" altLang="zh-CN" sz="1200" b="0" dirty="0" smtClean="0">
                <a:solidFill>
                  <a:prstClr val="black"/>
                </a:solidFill>
              </a:rPr>
              <a:t>[1,1,1,1,2] : [541,54702]</a:t>
            </a:r>
          </a:p>
          <a:p>
            <a:pPr fontAlgn="auto">
              <a:spcBef>
                <a:spcPts val="0"/>
              </a:spcBef>
              <a:spcAft>
                <a:spcPts val="0"/>
              </a:spcAft>
              <a:buClrTx/>
              <a:buFontTx/>
              <a:buNone/>
            </a:pPr>
            <a:r>
              <a:rPr lang="en-US" altLang="zh-CN" sz="1200" b="0" dirty="0" smtClean="0">
                <a:solidFill>
                  <a:prstClr val="black"/>
                </a:solidFill>
              </a:rPr>
              <a:t>[1,1,1,1,3] : [443,44622]</a:t>
            </a:r>
          </a:p>
          <a:p>
            <a:pPr fontAlgn="auto">
              <a:spcBef>
                <a:spcPts val="0"/>
              </a:spcBef>
              <a:spcAft>
                <a:spcPts val="0"/>
              </a:spcAft>
              <a:buClrTx/>
              <a:buFontTx/>
              <a:buNone/>
            </a:pPr>
            <a:r>
              <a:rPr lang="en-US" altLang="zh-CN" sz="1200" b="0" dirty="0" smtClean="0">
                <a:solidFill>
                  <a:prstClr val="black"/>
                </a:solidFill>
              </a:rPr>
              <a:t>[1,1,2,1,4] : [545,58871]</a:t>
            </a:r>
          </a:p>
          <a:p>
            <a:pPr fontAlgn="auto">
              <a:spcBef>
                <a:spcPts val="0"/>
              </a:spcBef>
              <a:spcAft>
                <a:spcPts val="0"/>
              </a:spcAft>
              <a:buClrTx/>
              <a:buFontTx/>
              <a:buNone/>
            </a:pPr>
            <a:r>
              <a:rPr lang="en-US" altLang="zh-CN" sz="1200" b="0" dirty="0" smtClean="0">
                <a:solidFill>
                  <a:prstClr val="black"/>
                </a:solidFill>
              </a:rPr>
              <a:t>[1,1,2,1,5] : [675,56181]</a:t>
            </a:r>
          </a:p>
          <a:p>
            <a:pPr fontAlgn="auto">
              <a:spcBef>
                <a:spcPts val="0"/>
              </a:spcBef>
              <a:spcAft>
                <a:spcPts val="0"/>
              </a:spcAft>
              <a:buClrTx/>
              <a:buFontTx/>
              <a:buNone/>
            </a:pPr>
            <a:r>
              <a:rPr lang="en-US" altLang="zh-CN" sz="1200" b="0" dirty="0" smtClean="0">
                <a:solidFill>
                  <a:prstClr val="black"/>
                </a:solidFill>
              </a:rPr>
              <a:t>[1,1,3,1,6] : [52,9749]</a:t>
            </a:r>
          </a:p>
          <a:p>
            <a:pPr fontAlgn="auto">
              <a:spcBef>
                <a:spcPts val="0"/>
              </a:spcBef>
              <a:spcAft>
                <a:spcPts val="0"/>
              </a:spcAft>
              <a:buClrTx/>
              <a:buFontTx/>
              <a:buNone/>
            </a:pPr>
            <a:r>
              <a:rPr lang="en-US" altLang="zh-CN" sz="1200" b="0" dirty="0" smtClean="0">
                <a:solidFill>
                  <a:prstClr val="black"/>
                </a:solidFill>
              </a:rPr>
              <a:t>[1,1,3,1,7] : [570,51018]</a:t>
            </a:r>
          </a:p>
          <a:p>
            <a:pPr fontAlgn="auto">
              <a:spcBef>
                <a:spcPts val="0"/>
              </a:spcBef>
              <a:spcAft>
                <a:spcPts val="0"/>
              </a:spcAft>
              <a:buClrTx/>
              <a:buFontTx/>
              <a:buNone/>
            </a:pPr>
            <a:r>
              <a:rPr lang="en-US" altLang="zh-CN" sz="1200" b="0" dirty="0" smtClean="0">
                <a:solidFill>
                  <a:prstClr val="black"/>
                </a:solidFill>
              </a:rPr>
              <a:t>[1,1,3,2,8] : [561,55245]</a:t>
            </a:r>
          </a:p>
          <a:p>
            <a:pPr fontAlgn="auto">
              <a:spcBef>
                <a:spcPts val="0"/>
              </a:spcBef>
              <a:spcAft>
                <a:spcPts val="0"/>
              </a:spcAft>
              <a:buClrTx/>
              <a:buFontTx/>
              <a:buNone/>
            </a:pPr>
            <a:r>
              <a:rPr lang="en-US" altLang="zh-CN" sz="1200" b="0" dirty="0" smtClean="0">
                <a:solidFill>
                  <a:prstClr val="black"/>
                </a:solidFill>
              </a:rPr>
              <a:t>[1,2,4,3,9] : [525,50398]</a:t>
            </a:r>
          </a:p>
        </p:txBody>
      </p:sp>
      <p:sp>
        <p:nvSpPr>
          <p:cNvPr id="40" name="标题 1"/>
          <p:cNvSpPr>
            <a:spLocks noGrp="1"/>
          </p:cNvSpPr>
          <p:nvPr>
            <p:ph type="title"/>
          </p:nvPr>
        </p:nvSpPr>
        <p:spPr>
          <a:xfrm>
            <a:off x="248468" y="1"/>
            <a:ext cx="11121158" cy="589190"/>
          </a:xfrm>
        </p:spPr>
        <p:txBody>
          <a:bodyPr>
            <a:noAutofit/>
          </a:bodyPr>
          <a:lstStyle/>
          <a:p>
            <a:pPr algn="l" eaLnBrk="0" fontAlgn="base" hangingPunct="0">
              <a:spcAft>
                <a:spcPct val="0"/>
              </a:spcAft>
            </a:pPr>
            <a:r>
              <a:rPr lang="en-US" altLang="zh-CN" sz="3600" dirty="0" smtClean="0">
                <a:solidFill>
                  <a:srgbClr val="990000"/>
                </a:solidFill>
              </a:rPr>
              <a:t>Cube File</a:t>
            </a:r>
            <a:r>
              <a:rPr lang="zh-CN" altLang="en-US" sz="3600" dirty="0" smtClean="0">
                <a:solidFill>
                  <a:srgbClr val="990000"/>
                </a:solidFill>
              </a:rPr>
              <a:t>编码过程</a:t>
            </a:r>
          </a:p>
        </p:txBody>
      </p:sp>
      <p:grpSp>
        <p:nvGrpSpPr>
          <p:cNvPr id="10" name="组合 9"/>
          <p:cNvGrpSpPr/>
          <p:nvPr/>
        </p:nvGrpSpPr>
        <p:grpSpPr>
          <a:xfrm>
            <a:off x="2462820" y="2618509"/>
            <a:ext cx="1829276" cy="665018"/>
            <a:chOff x="3439567" y="2618509"/>
            <a:chExt cx="1829276" cy="665018"/>
          </a:xfrm>
        </p:grpSpPr>
        <p:sp>
          <p:nvSpPr>
            <p:cNvPr id="6" name="下箭头 5"/>
            <p:cNvSpPr/>
            <p:nvPr/>
          </p:nvSpPr>
          <p:spPr>
            <a:xfrm>
              <a:off x="3439567" y="2618509"/>
              <a:ext cx="1829276" cy="66501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fontAlgn="ctr">
                <a:spcBef>
                  <a:spcPts val="0"/>
                </a:spcBef>
                <a:spcAft>
                  <a:spcPts val="0"/>
                </a:spcAft>
                <a:buClrTx/>
                <a:buFontTx/>
                <a:buNone/>
              </a:pPr>
              <a:endParaRPr lang="zh-CN" altLang="en-US" sz="1000" dirty="0" smtClean="0">
                <a:solidFill>
                  <a:prstClr val="black"/>
                </a:solidFill>
              </a:endParaRPr>
            </a:p>
          </p:txBody>
        </p:sp>
        <p:sp>
          <p:nvSpPr>
            <p:cNvPr id="36" name="文本框 35"/>
            <p:cNvSpPr txBox="1"/>
            <p:nvPr/>
          </p:nvSpPr>
          <p:spPr>
            <a:xfrm>
              <a:off x="3797001" y="2729149"/>
              <a:ext cx="1114408" cy="369332"/>
            </a:xfrm>
            <a:prstGeom prst="rect">
              <a:avLst/>
            </a:prstGeom>
            <a:noFill/>
          </p:spPr>
          <p:txBody>
            <a:bodyPr wrap="none" rtlCol="0">
              <a:spAutoFit/>
            </a:bodyPr>
            <a:lstStyle/>
            <a:p>
              <a:pPr>
                <a:buNone/>
              </a:pPr>
              <a:r>
                <a:rPr lang="zh-CN" altLang="en-US" dirty="0" smtClean="0"/>
                <a:t>字典编码</a:t>
              </a:r>
              <a:endParaRPr lang="zh-CN" altLang="en-US" dirty="0"/>
            </a:p>
          </p:txBody>
        </p:sp>
      </p:grpSp>
      <p:sp>
        <p:nvSpPr>
          <p:cNvPr id="5" name="立方体 4"/>
          <p:cNvSpPr/>
          <p:nvPr/>
        </p:nvSpPr>
        <p:spPr bwMode="auto">
          <a:xfrm>
            <a:off x="10765455" y="5506008"/>
            <a:ext cx="990013" cy="862927"/>
          </a:xfrm>
          <a:prstGeom prst="cub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kumimoji="0" lang="en-US" altLang="zh-CN" sz="1800" b="1" i="0" u="none" strike="noStrike" cap="none" normalizeH="0" baseline="0" dirty="0" smtClean="0">
                <a:ln>
                  <a:noFill/>
                </a:ln>
                <a:solidFill>
                  <a:schemeClr val="tx1"/>
                </a:solidFill>
                <a:effectLst/>
                <a:latin typeface="Arial" charset="0"/>
                <a:ea typeface="SimSun" pitchFamily="2" charset="-122"/>
              </a:rPr>
              <a:t>Cube File</a:t>
            </a:r>
            <a:endParaRPr kumimoji="0" lang="zh-CN" altLang="en-US" sz="1800" b="1" i="0" u="none" strike="noStrike" cap="none" normalizeH="0" baseline="0" dirty="0" smtClean="0">
              <a:ln>
                <a:noFill/>
              </a:ln>
              <a:solidFill>
                <a:schemeClr val="tx1"/>
              </a:solidFill>
              <a:effectLst/>
              <a:latin typeface="Arial" charset="0"/>
              <a:ea typeface="SimSun" pitchFamily="2" charset="-122"/>
            </a:endParaRPr>
          </a:p>
        </p:txBody>
      </p:sp>
      <p:grpSp>
        <p:nvGrpSpPr>
          <p:cNvPr id="37" name="组合 36"/>
          <p:cNvGrpSpPr/>
          <p:nvPr/>
        </p:nvGrpSpPr>
        <p:grpSpPr>
          <a:xfrm>
            <a:off x="7011188" y="3602781"/>
            <a:ext cx="773774" cy="1395246"/>
            <a:chOff x="7787173" y="3803860"/>
            <a:chExt cx="1188594" cy="1829276"/>
          </a:xfrm>
        </p:grpSpPr>
        <p:sp>
          <p:nvSpPr>
            <p:cNvPr id="38" name="下箭头 37"/>
            <p:cNvSpPr/>
            <p:nvPr/>
          </p:nvSpPr>
          <p:spPr>
            <a:xfrm rot="16200000">
              <a:off x="7456410" y="4203659"/>
              <a:ext cx="1829276" cy="10296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fontAlgn="ctr">
                <a:spcBef>
                  <a:spcPts val="0"/>
                </a:spcBef>
                <a:spcAft>
                  <a:spcPts val="0"/>
                </a:spcAft>
                <a:buClrTx/>
                <a:buFontTx/>
                <a:buNone/>
              </a:pPr>
              <a:endParaRPr lang="zh-CN" altLang="en-US" sz="1000" dirty="0" smtClean="0">
                <a:solidFill>
                  <a:prstClr val="black"/>
                </a:solidFill>
              </a:endParaRPr>
            </a:p>
          </p:txBody>
        </p:sp>
        <p:sp>
          <p:nvSpPr>
            <p:cNvPr id="39" name="文本框 38"/>
            <p:cNvSpPr txBox="1"/>
            <p:nvPr/>
          </p:nvSpPr>
          <p:spPr>
            <a:xfrm>
              <a:off x="7787173" y="4327153"/>
              <a:ext cx="1188594" cy="847390"/>
            </a:xfrm>
            <a:prstGeom prst="rect">
              <a:avLst/>
            </a:prstGeom>
            <a:noFill/>
          </p:spPr>
          <p:txBody>
            <a:bodyPr wrap="square" rtlCol="0">
              <a:spAutoFit/>
            </a:bodyPr>
            <a:lstStyle/>
            <a:p>
              <a:pPr>
                <a:buNone/>
              </a:pPr>
              <a:r>
                <a:rPr lang="en-US" altLang="zh-CN" dirty="0" smtClean="0">
                  <a:latin typeface="+mn-ea"/>
                  <a:ea typeface="+mn-ea"/>
                </a:rPr>
                <a:t>MDK</a:t>
              </a:r>
              <a:r>
                <a:rPr lang="zh-CN" altLang="en-US" dirty="0" smtClean="0">
                  <a:latin typeface="+mn-ea"/>
                  <a:ea typeface="+mn-ea"/>
                </a:rPr>
                <a:t>编码</a:t>
              </a:r>
              <a:endParaRPr lang="zh-CN" altLang="en-US" dirty="0">
                <a:latin typeface="+mn-ea"/>
                <a:ea typeface="+mn-ea"/>
              </a:endParaRPr>
            </a:p>
          </p:txBody>
        </p:sp>
      </p:grpSp>
      <p:pic>
        <p:nvPicPr>
          <p:cNvPr id="7" name="图片 6"/>
          <p:cNvPicPr>
            <a:picLocks noChangeAspect="1"/>
          </p:cNvPicPr>
          <p:nvPr/>
        </p:nvPicPr>
        <p:blipFill>
          <a:blip r:embed="rId3" cstate="print"/>
          <a:stretch>
            <a:fillRect/>
          </a:stretch>
        </p:blipFill>
        <p:spPr>
          <a:xfrm>
            <a:off x="10785544" y="3468829"/>
            <a:ext cx="850071" cy="1188868"/>
          </a:xfrm>
          <a:prstGeom prst="rect">
            <a:avLst/>
          </a:prstGeom>
        </p:spPr>
      </p:pic>
      <p:grpSp>
        <p:nvGrpSpPr>
          <p:cNvPr id="9" name="组合 8"/>
          <p:cNvGrpSpPr/>
          <p:nvPr/>
        </p:nvGrpSpPr>
        <p:grpSpPr>
          <a:xfrm>
            <a:off x="10698153" y="4747771"/>
            <a:ext cx="1024852" cy="712646"/>
            <a:chOff x="10431732" y="4385588"/>
            <a:chExt cx="1024852" cy="712646"/>
          </a:xfrm>
        </p:grpSpPr>
        <p:sp>
          <p:nvSpPr>
            <p:cNvPr id="42" name="下箭头 41"/>
            <p:cNvSpPr/>
            <p:nvPr/>
          </p:nvSpPr>
          <p:spPr>
            <a:xfrm>
              <a:off x="10431732" y="4385588"/>
              <a:ext cx="1024852" cy="71264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fontAlgn="ctr">
                <a:spcBef>
                  <a:spcPts val="0"/>
                </a:spcBef>
                <a:spcAft>
                  <a:spcPts val="0"/>
                </a:spcAft>
                <a:buClrTx/>
                <a:buFontTx/>
                <a:buNone/>
              </a:pPr>
              <a:endParaRPr lang="zh-CN" altLang="en-US" sz="1000" dirty="0" smtClean="0">
                <a:solidFill>
                  <a:prstClr val="black"/>
                </a:solidFill>
              </a:endParaRPr>
            </a:p>
          </p:txBody>
        </p:sp>
        <p:sp>
          <p:nvSpPr>
            <p:cNvPr id="44" name="文本框 43"/>
            <p:cNvSpPr txBox="1"/>
            <p:nvPr/>
          </p:nvSpPr>
          <p:spPr>
            <a:xfrm>
              <a:off x="10628670" y="4527854"/>
              <a:ext cx="649537" cy="369332"/>
            </a:xfrm>
            <a:prstGeom prst="rect">
              <a:avLst/>
            </a:prstGeom>
            <a:noFill/>
          </p:spPr>
          <p:txBody>
            <a:bodyPr wrap="none" rtlCol="0">
              <a:spAutoFit/>
            </a:bodyPr>
            <a:lstStyle/>
            <a:p>
              <a:pPr>
                <a:buNone/>
              </a:pPr>
              <a:r>
                <a:rPr lang="zh-CN" altLang="en-US" dirty="0"/>
                <a:t>压缩</a:t>
              </a:r>
            </a:p>
          </p:txBody>
        </p:sp>
      </p:grpSp>
      <p:grpSp>
        <p:nvGrpSpPr>
          <p:cNvPr id="4" name="组合 3"/>
          <p:cNvGrpSpPr/>
          <p:nvPr/>
        </p:nvGrpSpPr>
        <p:grpSpPr>
          <a:xfrm>
            <a:off x="10039074" y="3571658"/>
            <a:ext cx="712646" cy="1024852"/>
            <a:chOff x="7946275" y="3803860"/>
            <a:chExt cx="939609" cy="1829276"/>
          </a:xfrm>
        </p:grpSpPr>
        <p:sp>
          <p:nvSpPr>
            <p:cNvPr id="34" name="下箭头 33"/>
            <p:cNvSpPr/>
            <p:nvPr/>
          </p:nvSpPr>
          <p:spPr>
            <a:xfrm rot="16200000">
              <a:off x="7501442" y="4248693"/>
              <a:ext cx="1829276" cy="93960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fontAlgn="ctr">
                <a:spcBef>
                  <a:spcPts val="0"/>
                </a:spcBef>
                <a:spcAft>
                  <a:spcPts val="0"/>
                </a:spcAft>
                <a:buClrTx/>
                <a:buFontTx/>
                <a:buNone/>
              </a:pPr>
              <a:endParaRPr lang="zh-CN" altLang="en-US" sz="1000" dirty="0" smtClean="0">
                <a:solidFill>
                  <a:prstClr val="black"/>
                </a:solidFill>
              </a:endParaRPr>
            </a:p>
          </p:txBody>
        </p:sp>
        <p:sp>
          <p:nvSpPr>
            <p:cNvPr id="2" name="文本框 1"/>
            <p:cNvSpPr txBox="1"/>
            <p:nvPr/>
          </p:nvSpPr>
          <p:spPr>
            <a:xfrm>
              <a:off x="7949045" y="4443717"/>
              <a:ext cx="856401" cy="404601"/>
            </a:xfrm>
            <a:prstGeom prst="rect">
              <a:avLst/>
            </a:prstGeom>
            <a:noFill/>
          </p:spPr>
          <p:txBody>
            <a:bodyPr wrap="none" rtlCol="0">
              <a:spAutoFit/>
            </a:bodyPr>
            <a:lstStyle/>
            <a:p>
              <a:pPr>
                <a:buNone/>
              </a:pPr>
              <a:r>
                <a:rPr lang="zh-CN" altLang="en-US" dirty="0" smtClean="0"/>
                <a:t>排序</a:t>
              </a:r>
              <a:endParaRPr lang="zh-CN" altLang="en-US" dirty="0"/>
            </a:p>
          </p:txBody>
        </p:sp>
      </p:grpSp>
      <p:grpSp>
        <p:nvGrpSpPr>
          <p:cNvPr id="12" name="组合 11"/>
          <p:cNvGrpSpPr/>
          <p:nvPr/>
        </p:nvGrpSpPr>
        <p:grpSpPr>
          <a:xfrm>
            <a:off x="6041387" y="6027416"/>
            <a:ext cx="3342582" cy="646331"/>
            <a:chOff x="6041387" y="6027416"/>
            <a:chExt cx="3342582" cy="646331"/>
          </a:xfrm>
        </p:grpSpPr>
        <p:sp>
          <p:nvSpPr>
            <p:cNvPr id="11" name="文本框 10"/>
            <p:cNvSpPr txBox="1"/>
            <p:nvPr/>
          </p:nvSpPr>
          <p:spPr>
            <a:xfrm>
              <a:off x="6041387" y="6027416"/>
              <a:ext cx="3326552" cy="646331"/>
            </a:xfrm>
            <a:prstGeom prst="rect">
              <a:avLst/>
            </a:prstGeom>
            <a:noFill/>
          </p:spPr>
          <p:txBody>
            <a:bodyPr wrap="none" rtlCol="0">
              <a:spAutoFit/>
            </a:bodyPr>
            <a:lstStyle/>
            <a:p>
              <a:pPr>
                <a:buNone/>
              </a:pPr>
              <a:r>
                <a:rPr lang="en-US" altLang="zh-CN" dirty="0" smtClean="0"/>
                <a:t>MDK: Multi-Dimensional Key</a:t>
              </a:r>
            </a:p>
            <a:p>
              <a:pPr marL="285750" indent="-285750">
                <a:buFont typeface="Wingdings" panose="05000000000000000000" pitchFamily="2" charset="2"/>
                <a:buChar char="l"/>
              </a:pPr>
              <a:r>
                <a:rPr lang="zh-CN" altLang="en-US" dirty="0" smtClean="0"/>
                <a:t>顺序编码</a:t>
              </a:r>
              <a:endParaRPr lang="zh-CN" altLang="en-US" dirty="0"/>
            </a:p>
          </p:txBody>
        </p:sp>
        <p:sp>
          <p:nvSpPr>
            <p:cNvPr id="45" name="文本框 44"/>
            <p:cNvSpPr txBox="1"/>
            <p:nvPr/>
          </p:nvSpPr>
          <p:spPr>
            <a:xfrm>
              <a:off x="7586682" y="6304374"/>
              <a:ext cx="1797287" cy="369332"/>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smtClean="0"/>
                <a:t>Z-Curve</a:t>
              </a:r>
              <a:r>
                <a:rPr lang="zh-CN" altLang="en-US" dirty="0" smtClean="0"/>
                <a:t>编码</a:t>
              </a:r>
              <a:endParaRPr lang="zh-CN" altLang="en-US" dirty="0"/>
            </a:p>
          </p:txBody>
        </p:sp>
      </p:grpSp>
      <p:sp>
        <p:nvSpPr>
          <p:cNvPr id="8" name="文本框 7"/>
          <p:cNvSpPr txBox="1"/>
          <p:nvPr/>
        </p:nvSpPr>
        <p:spPr>
          <a:xfrm>
            <a:off x="10648677" y="3059287"/>
            <a:ext cx="1024704" cy="369332"/>
          </a:xfrm>
          <a:prstGeom prst="rect">
            <a:avLst/>
          </a:prstGeom>
          <a:noFill/>
        </p:spPr>
        <p:txBody>
          <a:bodyPr wrap="none" rtlCol="0">
            <a:spAutoFit/>
          </a:bodyPr>
          <a:lstStyle/>
          <a:p>
            <a:pPr>
              <a:buNone/>
            </a:pPr>
            <a:r>
              <a:rPr lang="en-US" altLang="zh-CN" dirty="0" smtClean="0"/>
              <a:t>B+ Tree</a:t>
            </a:r>
            <a:endParaRPr lang="zh-CN" altLang="en-US" dirty="0"/>
          </a:p>
        </p:txBody>
      </p:sp>
    </p:spTree>
    <p:extLst>
      <p:ext uri="{BB962C8B-B14F-4D97-AF65-F5344CB8AC3E}">
        <p14:creationId xmlns:p14="http://schemas.microsoft.com/office/powerpoint/2010/main" xmlns="" val="39859506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31174" y="38102"/>
            <a:ext cx="11492344" cy="646331"/>
          </a:xfrm>
          <a:prstGeom prst="rect">
            <a:avLst/>
          </a:prstGeom>
        </p:spPr>
        <p:txBody>
          <a:bodyPr wrap="square">
            <a:spAutoFit/>
          </a:bodyPr>
          <a:lstStyle/>
          <a:p>
            <a:pPr defTabSz="801688">
              <a:buClrTx/>
              <a:buFontTx/>
              <a:buNone/>
            </a:pPr>
            <a:r>
              <a:rPr lang="en-US" altLang="zh-CN" sz="3600" dirty="0" smtClean="0">
                <a:solidFill>
                  <a:srgbClr val="990000"/>
                </a:solidFill>
                <a:latin typeface="微软雅黑" panose="020B0503020204020204" pitchFamily="34" charset="-122"/>
                <a:ea typeface="微软雅黑" panose="020B0503020204020204" pitchFamily="34" charset="-122"/>
              </a:rPr>
              <a:t>Cube File</a:t>
            </a:r>
            <a:r>
              <a:rPr lang="zh-CN" altLang="en-US" sz="3600" dirty="0" smtClean="0">
                <a:solidFill>
                  <a:srgbClr val="990000"/>
                </a:solidFill>
                <a:latin typeface="微软雅黑" panose="020B0503020204020204" pitchFamily="34" charset="-122"/>
                <a:ea typeface="微软雅黑" panose="020B0503020204020204" pitchFamily="34" charset="-122"/>
              </a:rPr>
              <a:t>存储结构：基于列式的多维</a:t>
            </a:r>
            <a:r>
              <a:rPr lang="en-US" altLang="zh-CN" sz="3600" dirty="0" smtClean="0">
                <a:solidFill>
                  <a:srgbClr val="990000"/>
                </a:solidFill>
                <a:latin typeface="微软雅黑" panose="020B0503020204020204" pitchFamily="34" charset="-122"/>
                <a:ea typeface="微软雅黑" panose="020B0503020204020204" pitchFamily="34" charset="-122"/>
              </a:rPr>
              <a:t>Key</a:t>
            </a:r>
            <a:r>
              <a:rPr lang="zh-CN" altLang="en-US" sz="3600" dirty="0" smtClean="0">
                <a:solidFill>
                  <a:srgbClr val="990000"/>
                </a:solidFill>
                <a:latin typeface="微软雅黑" panose="020B0503020204020204" pitchFamily="34" charset="-122"/>
                <a:ea typeface="微软雅黑" panose="020B0503020204020204" pitchFamily="34" charset="-122"/>
              </a:rPr>
              <a:t>结构</a:t>
            </a:r>
            <a:endParaRPr lang="en-IN" altLang="zh-CN" sz="3600" dirty="0" smtClean="0">
              <a:solidFill>
                <a:srgbClr val="990000"/>
              </a:solidFill>
              <a:latin typeface="微软雅黑" panose="020B0503020204020204" pitchFamily="34" charset="-122"/>
              <a:ea typeface="微软雅黑" panose="020B0503020204020204" pitchFamily="34" charset="-122"/>
            </a:endParaRPr>
          </a:p>
        </p:txBody>
      </p:sp>
      <p:pic>
        <p:nvPicPr>
          <p:cNvPr id="80" name="Picture 3"/>
          <p:cNvPicPr>
            <a:picLocks noChangeAspect="1" noChangeArrowheads="1"/>
          </p:cNvPicPr>
          <p:nvPr/>
        </p:nvPicPr>
        <p:blipFill>
          <a:blip r:embed="rId2" cstate="print"/>
          <a:srcRect/>
          <a:stretch>
            <a:fillRect/>
          </a:stretch>
        </p:blipFill>
        <p:spPr bwMode="auto">
          <a:xfrm>
            <a:off x="8062525" y="1507096"/>
            <a:ext cx="3892145" cy="4215025"/>
          </a:xfrm>
          <a:prstGeom prst="rect">
            <a:avLst/>
          </a:prstGeom>
          <a:noFill/>
          <a:ln w="9525">
            <a:noFill/>
            <a:miter lim="800000"/>
            <a:headEnd/>
            <a:tailEnd/>
          </a:ln>
        </p:spPr>
      </p:pic>
      <p:sp>
        <p:nvSpPr>
          <p:cNvPr id="51" name="矩形 50"/>
          <p:cNvSpPr/>
          <p:nvPr/>
        </p:nvSpPr>
        <p:spPr>
          <a:xfrm>
            <a:off x="186798" y="5032007"/>
            <a:ext cx="899292" cy="690114"/>
          </a:xfrm>
          <a:prstGeom prst="rect">
            <a:avLst/>
          </a:prstGeom>
          <a:solidFill>
            <a:srgbClr val="FF9999"/>
          </a:solidFill>
        </p:spPr>
        <p:style>
          <a:lnRef idx="1">
            <a:schemeClr val="accent5"/>
          </a:lnRef>
          <a:fillRef idx="2">
            <a:schemeClr val="accent5"/>
          </a:fillRef>
          <a:effectRef idx="1">
            <a:schemeClr val="accent5"/>
          </a:effectRef>
          <a:fontRef idx="minor">
            <a:schemeClr val="dk1"/>
          </a:fontRef>
        </p:style>
        <p:txBody>
          <a:bodyPr rtlCol="0" anchor="t"/>
          <a:lstStyle/>
          <a:p>
            <a:pPr fontAlgn="auto">
              <a:spcBef>
                <a:spcPts val="0"/>
              </a:spcBef>
              <a:spcAft>
                <a:spcPts val="0"/>
              </a:spcAft>
              <a:buClrTx/>
              <a:buFontTx/>
              <a:buNone/>
            </a:pPr>
            <a:r>
              <a:rPr lang="en-US" altLang="zh-CN" sz="800" b="0" dirty="0" smtClean="0">
                <a:solidFill>
                  <a:prstClr val="black"/>
                </a:solidFill>
              </a:rPr>
              <a:t>[1,1,1,1,1] </a:t>
            </a:r>
          </a:p>
          <a:p>
            <a:pPr fontAlgn="auto">
              <a:spcBef>
                <a:spcPts val="0"/>
              </a:spcBef>
              <a:spcAft>
                <a:spcPts val="0"/>
              </a:spcAft>
              <a:buClrTx/>
              <a:buFontTx/>
              <a:buNone/>
            </a:pPr>
            <a:r>
              <a:rPr lang="en-US" altLang="zh-CN" sz="800" b="0" dirty="0" smtClean="0">
                <a:solidFill>
                  <a:prstClr val="black"/>
                </a:solidFill>
              </a:rPr>
              <a:t>File1, Offset =0</a:t>
            </a:r>
          </a:p>
          <a:p>
            <a:pPr fontAlgn="auto">
              <a:spcBef>
                <a:spcPts val="0"/>
              </a:spcBef>
              <a:spcAft>
                <a:spcPts val="0"/>
              </a:spcAft>
              <a:buClrTx/>
              <a:buFontTx/>
              <a:buNone/>
            </a:pPr>
            <a:r>
              <a:rPr lang="en-US" altLang="zh-CN" sz="800" b="0" dirty="0" smtClean="0">
                <a:solidFill>
                  <a:prstClr val="black"/>
                </a:solidFill>
              </a:rPr>
              <a:t>File1, Offset =5</a:t>
            </a:r>
          </a:p>
          <a:p>
            <a:pPr fontAlgn="auto">
              <a:spcBef>
                <a:spcPts val="0"/>
              </a:spcBef>
              <a:spcAft>
                <a:spcPts val="0"/>
              </a:spcAft>
              <a:buClrTx/>
              <a:buFontTx/>
              <a:buNone/>
            </a:pPr>
            <a:endParaRPr lang="en-US" altLang="zh-CN" sz="800" b="0" dirty="0" smtClean="0">
              <a:solidFill>
                <a:prstClr val="black"/>
              </a:solidFill>
            </a:endParaRPr>
          </a:p>
        </p:txBody>
      </p:sp>
      <p:sp>
        <p:nvSpPr>
          <p:cNvPr id="52" name="矩形 51"/>
          <p:cNvSpPr/>
          <p:nvPr/>
        </p:nvSpPr>
        <p:spPr>
          <a:xfrm>
            <a:off x="1420107" y="5032007"/>
            <a:ext cx="967819" cy="690114"/>
          </a:xfrm>
          <a:prstGeom prst="rect">
            <a:avLst/>
          </a:prstGeom>
          <a:solidFill>
            <a:srgbClr val="FF9999"/>
          </a:solidFill>
        </p:spPr>
        <p:style>
          <a:lnRef idx="1">
            <a:schemeClr val="accent5"/>
          </a:lnRef>
          <a:fillRef idx="2">
            <a:schemeClr val="accent5"/>
          </a:fillRef>
          <a:effectRef idx="1">
            <a:schemeClr val="accent5"/>
          </a:effectRef>
          <a:fontRef idx="minor">
            <a:schemeClr val="dk1"/>
          </a:fontRef>
        </p:style>
        <p:txBody>
          <a:bodyPr rtlCol="0" anchor="t"/>
          <a:lstStyle/>
          <a:p>
            <a:pPr fontAlgn="auto">
              <a:spcBef>
                <a:spcPts val="0"/>
              </a:spcBef>
              <a:spcAft>
                <a:spcPts val="0"/>
              </a:spcAft>
              <a:buClrTx/>
              <a:buFontTx/>
              <a:buNone/>
            </a:pPr>
            <a:r>
              <a:rPr lang="en-US" altLang="zh-CN" sz="800" b="0" dirty="0" smtClean="0">
                <a:solidFill>
                  <a:prstClr val="black"/>
                </a:solidFill>
              </a:rPr>
              <a:t>[1,1,1,1,3] </a:t>
            </a:r>
          </a:p>
          <a:p>
            <a:pPr fontAlgn="auto">
              <a:spcBef>
                <a:spcPts val="0"/>
              </a:spcBef>
              <a:spcAft>
                <a:spcPts val="0"/>
              </a:spcAft>
              <a:buClrTx/>
              <a:buFontTx/>
              <a:buNone/>
            </a:pPr>
            <a:r>
              <a:rPr lang="en-US" altLang="zh-CN" sz="800" b="0" dirty="0" smtClean="0">
                <a:solidFill>
                  <a:prstClr val="black"/>
                </a:solidFill>
              </a:rPr>
              <a:t>File1, Offset =10</a:t>
            </a:r>
          </a:p>
          <a:p>
            <a:pPr fontAlgn="auto">
              <a:spcBef>
                <a:spcPts val="0"/>
              </a:spcBef>
              <a:spcAft>
                <a:spcPts val="0"/>
              </a:spcAft>
              <a:buClrTx/>
              <a:buFontTx/>
              <a:buNone/>
            </a:pPr>
            <a:r>
              <a:rPr lang="en-US" altLang="zh-CN" sz="800" b="0" dirty="0" smtClean="0">
                <a:solidFill>
                  <a:prstClr val="black"/>
                </a:solidFill>
              </a:rPr>
              <a:t>File1, Offset =32</a:t>
            </a:r>
          </a:p>
        </p:txBody>
      </p:sp>
      <p:sp>
        <p:nvSpPr>
          <p:cNvPr id="53" name="矩形 52"/>
          <p:cNvSpPr/>
          <p:nvPr/>
        </p:nvSpPr>
        <p:spPr>
          <a:xfrm>
            <a:off x="2679115" y="5032007"/>
            <a:ext cx="976711" cy="690114"/>
          </a:xfrm>
          <a:prstGeom prst="rect">
            <a:avLst/>
          </a:prstGeom>
          <a:solidFill>
            <a:srgbClr val="FF9999"/>
          </a:solidFill>
        </p:spPr>
        <p:style>
          <a:lnRef idx="1">
            <a:schemeClr val="accent5"/>
          </a:lnRef>
          <a:fillRef idx="2">
            <a:schemeClr val="accent5"/>
          </a:fillRef>
          <a:effectRef idx="1">
            <a:schemeClr val="accent5"/>
          </a:effectRef>
          <a:fontRef idx="minor">
            <a:schemeClr val="dk1"/>
          </a:fontRef>
        </p:style>
        <p:txBody>
          <a:bodyPr rtlCol="0" anchor="t"/>
          <a:lstStyle/>
          <a:p>
            <a:pPr fontAlgn="auto">
              <a:spcBef>
                <a:spcPts val="0"/>
              </a:spcBef>
              <a:spcAft>
                <a:spcPts val="0"/>
              </a:spcAft>
              <a:buClrTx/>
              <a:buFontTx/>
              <a:buNone/>
            </a:pPr>
            <a:r>
              <a:rPr lang="en-US" altLang="zh-CN" sz="800" b="0" dirty="0" smtClean="0">
                <a:solidFill>
                  <a:prstClr val="black"/>
                </a:solidFill>
              </a:rPr>
              <a:t>[1,1,2,1,5] </a:t>
            </a:r>
          </a:p>
          <a:p>
            <a:pPr fontAlgn="auto">
              <a:spcBef>
                <a:spcPts val="0"/>
              </a:spcBef>
              <a:spcAft>
                <a:spcPts val="0"/>
              </a:spcAft>
              <a:buClrTx/>
              <a:buFontTx/>
              <a:buNone/>
            </a:pPr>
            <a:r>
              <a:rPr lang="en-US" altLang="zh-CN" sz="800" b="0" dirty="0" smtClean="0">
                <a:solidFill>
                  <a:prstClr val="black"/>
                </a:solidFill>
              </a:rPr>
              <a:t>File2, Offset =20</a:t>
            </a:r>
          </a:p>
          <a:p>
            <a:pPr fontAlgn="auto">
              <a:spcBef>
                <a:spcPts val="0"/>
              </a:spcBef>
              <a:spcAft>
                <a:spcPts val="0"/>
              </a:spcAft>
              <a:buClrTx/>
              <a:buFontTx/>
              <a:buNone/>
            </a:pPr>
            <a:r>
              <a:rPr lang="en-US" altLang="zh-CN" sz="800" b="0" dirty="0" smtClean="0">
                <a:solidFill>
                  <a:prstClr val="black"/>
                </a:solidFill>
              </a:rPr>
              <a:t>File2, Offset =64</a:t>
            </a:r>
          </a:p>
        </p:txBody>
      </p:sp>
      <p:sp>
        <p:nvSpPr>
          <p:cNvPr id="54" name="矩形 53"/>
          <p:cNvSpPr/>
          <p:nvPr/>
        </p:nvSpPr>
        <p:spPr>
          <a:xfrm>
            <a:off x="3955254" y="5032007"/>
            <a:ext cx="1139103" cy="687170"/>
          </a:xfrm>
          <a:prstGeom prst="rect">
            <a:avLst/>
          </a:prstGeom>
          <a:solidFill>
            <a:srgbClr val="FF9999"/>
          </a:solidFill>
        </p:spPr>
        <p:style>
          <a:lnRef idx="1">
            <a:schemeClr val="accent5"/>
          </a:lnRef>
          <a:fillRef idx="2">
            <a:schemeClr val="accent5"/>
          </a:fillRef>
          <a:effectRef idx="1">
            <a:schemeClr val="accent5"/>
          </a:effectRef>
          <a:fontRef idx="minor">
            <a:schemeClr val="dk1"/>
          </a:fontRef>
        </p:style>
        <p:txBody>
          <a:bodyPr rtlCol="0" anchor="t"/>
          <a:lstStyle/>
          <a:p>
            <a:pPr fontAlgn="auto">
              <a:spcBef>
                <a:spcPts val="0"/>
              </a:spcBef>
              <a:spcAft>
                <a:spcPts val="0"/>
              </a:spcAft>
              <a:buClrTx/>
              <a:buFontTx/>
              <a:buNone/>
            </a:pPr>
            <a:r>
              <a:rPr lang="en-US" altLang="zh-CN" sz="800" b="0" dirty="0" smtClean="0">
                <a:solidFill>
                  <a:prstClr val="black"/>
                </a:solidFill>
              </a:rPr>
              <a:t>[1,1,3,1,7] </a:t>
            </a:r>
          </a:p>
          <a:p>
            <a:pPr fontAlgn="auto">
              <a:spcBef>
                <a:spcPts val="0"/>
              </a:spcBef>
              <a:spcAft>
                <a:spcPts val="0"/>
              </a:spcAft>
              <a:buClrTx/>
              <a:buFontTx/>
              <a:buNone/>
            </a:pPr>
            <a:r>
              <a:rPr lang="en-US" altLang="zh-CN" sz="800" b="0" dirty="0" smtClean="0">
                <a:solidFill>
                  <a:prstClr val="black"/>
                </a:solidFill>
              </a:rPr>
              <a:t>File2, Offset =30</a:t>
            </a:r>
          </a:p>
          <a:p>
            <a:pPr fontAlgn="auto">
              <a:spcBef>
                <a:spcPts val="0"/>
              </a:spcBef>
              <a:spcAft>
                <a:spcPts val="0"/>
              </a:spcAft>
              <a:buClrTx/>
              <a:buFontTx/>
              <a:buNone/>
            </a:pPr>
            <a:r>
              <a:rPr lang="en-US" altLang="zh-CN" sz="800" b="0" dirty="0" smtClean="0">
                <a:solidFill>
                  <a:prstClr val="black"/>
                </a:solidFill>
              </a:rPr>
              <a:t>File2, Offset =96</a:t>
            </a:r>
          </a:p>
        </p:txBody>
      </p:sp>
      <p:sp>
        <p:nvSpPr>
          <p:cNvPr id="56" name="矩形 55"/>
          <p:cNvSpPr/>
          <p:nvPr/>
        </p:nvSpPr>
        <p:spPr>
          <a:xfrm>
            <a:off x="5419818" y="5032007"/>
            <a:ext cx="1207622" cy="690114"/>
          </a:xfrm>
          <a:prstGeom prst="rect">
            <a:avLst/>
          </a:prstGeom>
          <a:solidFill>
            <a:srgbClr val="FF9999"/>
          </a:solidFill>
        </p:spPr>
        <p:style>
          <a:lnRef idx="1">
            <a:schemeClr val="accent5"/>
          </a:lnRef>
          <a:fillRef idx="2">
            <a:schemeClr val="accent5"/>
          </a:fillRef>
          <a:effectRef idx="1">
            <a:schemeClr val="accent5"/>
          </a:effectRef>
          <a:fontRef idx="minor">
            <a:schemeClr val="dk1"/>
          </a:fontRef>
        </p:style>
        <p:txBody>
          <a:bodyPr rtlCol="0" anchor="t"/>
          <a:lstStyle/>
          <a:p>
            <a:pPr fontAlgn="auto">
              <a:spcBef>
                <a:spcPts val="0"/>
              </a:spcBef>
              <a:spcAft>
                <a:spcPts val="0"/>
              </a:spcAft>
              <a:buClrTx/>
              <a:buFontTx/>
              <a:buNone/>
            </a:pPr>
            <a:r>
              <a:rPr lang="en-US" altLang="zh-CN" sz="800" b="0" dirty="0" smtClean="0">
                <a:solidFill>
                  <a:prstClr val="black"/>
                </a:solidFill>
              </a:rPr>
              <a:t>[1,1,4,3,9] </a:t>
            </a:r>
          </a:p>
          <a:p>
            <a:pPr fontAlgn="auto">
              <a:spcBef>
                <a:spcPts val="0"/>
              </a:spcBef>
              <a:spcAft>
                <a:spcPts val="0"/>
              </a:spcAft>
              <a:buClrTx/>
              <a:buFontTx/>
              <a:buNone/>
            </a:pPr>
            <a:r>
              <a:rPr lang="en-US" altLang="zh-CN" sz="800" b="0" dirty="0" smtClean="0">
                <a:solidFill>
                  <a:prstClr val="black"/>
                </a:solidFill>
              </a:rPr>
              <a:t>File3, Offset = 115</a:t>
            </a:r>
          </a:p>
          <a:p>
            <a:pPr fontAlgn="auto">
              <a:spcBef>
                <a:spcPts val="0"/>
              </a:spcBef>
              <a:spcAft>
                <a:spcPts val="0"/>
              </a:spcAft>
              <a:buClrTx/>
              <a:buFontTx/>
              <a:buNone/>
            </a:pPr>
            <a:r>
              <a:rPr lang="en-US" altLang="zh-CN" sz="800" b="0" dirty="0" smtClean="0">
                <a:solidFill>
                  <a:prstClr val="black"/>
                </a:solidFill>
              </a:rPr>
              <a:t>File3, Offset = 126</a:t>
            </a:r>
          </a:p>
        </p:txBody>
      </p:sp>
      <p:sp>
        <p:nvSpPr>
          <p:cNvPr id="57" name="矩形 56"/>
          <p:cNvSpPr/>
          <p:nvPr/>
        </p:nvSpPr>
        <p:spPr>
          <a:xfrm>
            <a:off x="340957" y="4025591"/>
            <a:ext cx="1327189" cy="543397"/>
          </a:xfrm>
          <a:prstGeom prst="rect">
            <a:avLst/>
          </a:prstGeom>
          <a:solidFill>
            <a:schemeClr val="bg1">
              <a:lumMod val="65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fontAlgn="auto">
              <a:spcBef>
                <a:spcPts val="0"/>
              </a:spcBef>
              <a:spcAft>
                <a:spcPts val="0"/>
              </a:spcAft>
              <a:buClrTx/>
              <a:buFontTx/>
              <a:buNone/>
            </a:pPr>
            <a:r>
              <a:rPr lang="en-US" altLang="zh-CN" sz="1000" b="0" dirty="0" smtClean="0">
                <a:solidFill>
                  <a:prstClr val="black"/>
                </a:solidFill>
              </a:rPr>
              <a:t>[1,1,1,1,1]</a:t>
            </a:r>
          </a:p>
          <a:p>
            <a:pPr algn="ctr" fontAlgn="auto">
              <a:spcBef>
                <a:spcPts val="0"/>
              </a:spcBef>
              <a:spcAft>
                <a:spcPts val="0"/>
              </a:spcAft>
              <a:buClrTx/>
              <a:buFontTx/>
              <a:buNone/>
            </a:pPr>
            <a:r>
              <a:rPr lang="en-US" altLang="zh-CN" sz="1000" b="0" dirty="0" smtClean="0">
                <a:solidFill>
                  <a:prstClr val="black"/>
                </a:solidFill>
              </a:rPr>
              <a:t>[1,1,1,1,3]</a:t>
            </a:r>
          </a:p>
        </p:txBody>
      </p:sp>
      <p:sp>
        <p:nvSpPr>
          <p:cNvPr id="60" name="矩形 59"/>
          <p:cNvSpPr/>
          <p:nvPr/>
        </p:nvSpPr>
        <p:spPr>
          <a:xfrm>
            <a:off x="5848386" y="4025591"/>
            <a:ext cx="1327189" cy="543397"/>
          </a:xfrm>
          <a:prstGeom prst="rect">
            <a:avLst/>
          </a:prstGeom>
          <a:solidFill>
            <a:schemeClr val="bg1">
              <a:lumMod val="65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fontAlgn="auto">
              <a:spcBef>
                <a:spcPts val="0"/>
              </a:spcBef>
              <a:spcAft>
                <a:spcPts val="0"/>
              </a:spcAft>
              <a:buClrTx/>
              <a:buFontTx/>
              <a:buNone/>
            </a:pPr>
            <a:r>
              <a:rPr lang="en-US" altLang="zh-CN" sz="1000" b="0" dirty="0" smtClean="0">
                <a:solidFill>
                  <a:prstClr val="black"/>
                </a:solidFill>
              </a:rPr>
              <a:t>[1,1,4,3,9]</a:t>
            </a:r>
          </a:p>
          <a:p>
            <a:pPr algn="ctr" fontAlgn="auto">
              <a:spcBef>
                <a:spcPts val="0"/>
              </a:spcBef>
              <a:spcAft>
                <a:spcPts val="0"/>
              </a:spcAft>
              <a:buClrTx/>
              <a:buFontTx/>
              <a:buNone/>
            </a:pPr>
            <a:r>
              <a:rPr lang="en-US" altLang="zh-CN" sz="1000" b="0" dirty="0" smtClean="0">
                <a:solidFill>
                  <a:prstClr val="black"/>
                </a:solidFill>
              </a:rPr>
              <a:t>……</a:t>
            </a:r>
          </a:p>
        </p:txBody>
      </p:sp>
      <p:sp>
        <p:nvSpPr>
          <p:cNvPr id="61" name="矩形 60"/>
          <p:cNvSpPr/>
          <p:nvPr/>
        </p:nvSpPr>
        <p:spPr>
          <a:xfrm>
            <a:off x="3099122" y="4025591"/>
            <a:ext cx="1327189" cy="543397"/>
          </a:xfrm>
          <a:prstGeom prst="rect">
            <a:avLst/>
          </a:prstGeom>
          <a:solidFill>
            <a:schemeClr val="bg1">
              <a:lumMod val="65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fontAlgn="auto">
              <a:spcBef>
                <a:spcPts val="0"/>
              </a:spcBef>
              <a:spcAft>
                <a:spcPts val="0"/>
              </a:spcAft>
              <a:buClrTx/>
              <a:buFontTx/>
              <a:buNone/>
            </a:pPr>
            <a:r>
              <a:rPr lang="en-US" altLang="zh-CN" sz="1000" b="0" dirty="0" smtClean="0">
                <a:solidFill>
                  <a:prstClr val="black"/>
                </a:solidFill>
              </a:rPr>
              <a:t>[1,1,2,1,5]</a:t>
            </a:r>
          </a:p>
          <a:p>
            <a:pPr algn="ctr" fontAlgn="auto">
              <a:spcBef>
                <a:spcPts val="0"/>
              </a:spcBef>
              <a:spcAft>
                <a:spcPts val="0"/>
              </a:spcAft>
              <a:buClrTx/>
              <a:buFontTx/>
              <a:buNone/>
            </a:pPr>
            <a:r>
              <a:rPr lang="en-US" altLang="zh-CN" sz="1000" b="0" dirty="0" smtClean="0">
                <a:solidFill>
                  <a:prstClr val="black"/>
                </a:solidFill>
              </a:rPr>
              <a:t>[1,1,3,1,7]</a:t>
            </a:r>
          </a:p>
        </p:txBody>
      </p:sp>
      <p:cxnSp>
        <p:nvCxnSpPr>
          <p:cNvPr id="62" name="直接连接符 61"/>
          <p:cNvCxnSpPr/>
          <p:nvPr/>
        </p:nvCxnSpPr>
        <p:spPr>
          <a:xfrm>
            <a:off x="6695952" y="5262045"/>
            <a:ext cx="411105" cy="0"/>
          </a:xfrm>
          <a:prstGeom prst="line">
            <a:avLst/>
          </a:prstGeom>
          <a:ln w="76200">
            <a:solidFill>
              <a:srgbClr val="00B0F0"/>
            </a:solidFill>
            <a:prstDash val="sysDot"/>
          </a:ln>
        </p:spPr>
        <p:style>
          <a:lnRef idx="1">
            <a:schemeClr val="accent5"/>
          </a:lnRef>
          <a:fillRef idx="2">
            <a:schemeClr val="accent5"/>
          </a:fillRef>
          <a:effectRef idx="1">
            <a:schemeClr val="accent5"/>
          </a:effectRef>
          <a:fontRef idx="minor">
            <a:schemeClr val="dk1"/>
          </a:fontRef>
        </p:style>
      </p:cxnSp>
      <p:sp>
        <p:nvSpPr>
          <p:cNvPr id="63" name="矩形 62"/>
          <p:cNvSpPr/>
          <p:nvPr/>
        </p:nvSpPr>
        <p:spPr>
          <a:xfrm>
            <a:off x="1762695" y="3191703"/>
            <a:ext cx="1327189" cy="543397"/>
          </a:xfrm>
          <a:prstGeom prst="rect">
            <a:avLst/>
          </a:prstGeom>
          <a:solidFill>
            <a:schemeClr val="bg1">
              <a:lumMod val="65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fontAlgn="auto">
              <a:spcBef>
                <a:spcPts val="0"/>
              </a:spcBef>
              <a:spcAft>
                <a:spcPts val="0"/>
              </a:spcAft>
              <a:buClrTx/>
              <a:buFontTx/>
              <a:buNone/>
            </a:pPr>
            <a:r>
              <a:rPr lang="en-US" altLang="zh-CN" sz="1000" b="0" dirty="0" smtClean="0">
                <a:solidFill>
                  <a:prstClr val="black"/>
                </a:solidFill>
              </a:rPr>
              <a:t>[1,1,1,1,1]</a:t>
            </a:r>
          </a:p>
          <a:p>
            <a:pPr algn="ctr" fontAlgn="auto">
              <a:spcBef>
                <a:spcPts val="0"/>
              </a:spcBef>
              <a:spcAft>
                <a:spcPts val="0"/>
              </a:spcAft>
              <a:buClrTx/>
              <a:buFontTx/>
              <a:buNone/>
            </a:pPr>
            <a:r>
              <a:rPr lang="en-US" altLang="zh-CN" sz="1000" b="0" dirty="0" smtClean="0">
                <a:solidFill>
                  <a:prstClr val="black"/>
                </a:solidFill>
              </a:rPr>
              <a:t>[1,1,2,1,5]</a:t>
            </a:r>
          </a:p>
        </p:txBody>
      </p:sp>
      <p:cxnSp>
        <p:nvCxnSpPr>
          <p:cNvPr id="66" name="直接连接符 65"/>
          <p:cNvCxnSpPr/>
          <p:nvPr/>
        </p:nvCxnSpPr>
        <p:spPr>
          <a:xfrm>
            <a:off x="6832987" y="3421741"/>
            <a:ext cx="411105" cy="0"/>
          </a:xfrm>
          <a:prstGeom prst="line">
            <a:avLst/>
          </a:prstGeom>
          <a:ln w="76200">
            <a:solidFill>
              <a:srgbClr val="00B0F0"/>
            </a:solidFill>
            <a:prstDash val="sysDot"/>
          </a:ln>
        </p:spPr>
        <p:style>
          <a:lnRef idx="1">
            <a:schemeClr val="accent5"/>
          </a:lnRef>
          <a:fillRef idx="2">
            <a:schemeClr val="accent5"/>
          </a:fillRef>
          <a:effectRef idx="1">
            <a:schemeClr val="accent5"/>
          </a:effectRef>
          <a:fontRef idx="minor">
            <a:schemeClr val="dk1"/>
          </a:fontRef>
        </p:style>
      </p:cxnSp>
      <p:sp>
        <p:nvSpPr>
          <p:cNvPr id="68" name="矩形 67"/>
          <p:cNvSpPr/>
          <p:nvPr/>
        </p:nvSpPr>
        <p:spPr>
          <a:xfrm>
            <a:off x="3655827" y="1498117"/>
            <a:ext cx="1327189" cy="543397"/>
          </a:xfrm>
          <a:prstGeom prst="rect">
            <a:avLst/>
          </a:prstGeom>
          <a:solidFill>
            <a:schemeClr val="bg1">
              <a:lumMod val="65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fontAlgn="auto">
              <a:spcBef>
                <a:spcPts val="0"/>
              </a:spcBef>
              <a:spcAft>
                <a:spcPts val="0"/>
              </a:spcAft>
              <a:buClrTx/>
              <a:buFontTx/>
              <a:buNone/>
            </a:pPr>
            <a:r>
              <a:rPr lang="en-US" altLang="zh-CN" sz="1000" b="0" dirty="0" smtClean="0">
                <a:solidFill>
                  <a:prstClr val="black"/>
                </a:solidFill>
              </a:rPr>
              <a:t>[1,1,1,1,1]</a:t>
            </a:r>
          </a:p>
          <a:p>
            <a:pPr algn="ctr" fontAlgn="auto">
              <a:spcBef>
                <a:spcPts val="0"/>
              </a:spcBef>
              <a:spcAft>
                <a:spcPts val="0"/>
              </a:spcAft>
              <a:buClrTx/>
              <a:buFontTx/>
              <a:buNone/>
            </a:pPr>
            <a:r>
              <a:rPr lang="en-US" altLang="zh-CN" sz="1000" b="0" dirty="0" smtClean="0">
                <a:solidFill>
                  <a:prstClr val="black"/>
                </a:solidFill>
              </a:rPr>
              <a:t>……</a:t>
            </a:r>
          </a:p>
        </p:txBody>
      </p:sp>
      <p:cxnSp>
        <p:nvCxnSpPr>
          <p:cNvPr id="69" name="直接连接符 68"/>
          <p:cNvCxnSpPr/>
          <p:nvPr/>
        </p:nvCxnSpPr>
        <p:spPr>
          <a:xfrm>
            <a:off x="3270079" y="2616608"/>
            <a:ext cx="411105" cy="0"/>
          </a:xfrm>
          <a:prstGeom prst="line">
            <a:avLst/>
          </a:prstGeom>
          <a:ln w="76200">
            <a:solidFill>
              <a:srgbClr val="00B0F0"/>
            </a:solidFill>
            <a:prstDash val="sysDot"/>
          </a:ln>
        </p:spPr>
        <p:style>
          <a:lnRef idx="1">
            <a:schemeClr val="accent5"/>
          </a:lnRef>
          <a:fillRef idx="2">
            <a:schemeClr val="accent5"/>
          </a:fillRef>
          <a:effectRef idx="1">
            <a:schemeClr val="accent5"/>
          </a:effectRef>
          <a:fontRef idx="minor">
            <a:schemeClr val="dk1"/>
          </a:fontRef>
        </p:style>
      </p:cxnSp>
      <p:cxnSp>
        <p:nvCxnSpPr>
          <p:cNvPr id="71" name="直接连接符 70"/>
          <p:cNvCxnSpPr/>
          <p:nvPr/>
        </p:nvCxnSpPr>
        <p:spPr>
          <a:xfrm>
            <a:off x="4983016" y="2616608"/>
            <a:ext cx="411105" cy="0"/>
          </a:xfrm>
          <a:prstGeom prst="line">
            <a:avLst/>
          </a:prstGeom>
          <a:ln w="76200">
            <a:solidFill>
              <a:srgbClr val="00B0F0"/>
            </a:solidFill>
            <a:prstDash val="sysDot"/>
          </a:ln>
        </p:spPr>
        <p:style>
          <a:lnRef idx="1">
            <a:schemeClr val="accent5"/>
          </a:lnRef>
          <a:fillRef idx="2">
            <a:schemeClr val="accent5"/>
          </a:fillRef>
          <a:effectRef idx="1">
            <a:schemeClr val="accent5"/>
          </a:effectRef>
          <a:fontRef idx="minor">
            <a:schemeClr val="dk1"/>
          </a:fontRef>
        </p:style>
      </p:cxnSp>
      <p:cxnSp>
        <p:nvCxnSpPr>
          <p:cNvPr id="74" name="直接箭头连接符 73"/>
          <p:cNvCxnSpPr>
            <a:stCxn id="51" idx="0"/>
          </p:cNvCxnSpPr>
          <p:nvPr/>
        </p:nvCxnSpPr>
        <p:spPr>
          <a:xfrm flipV="1">
            <a:off x="636439" y="4571931"/>
            <a:ext cx="38542" cy="460076"/>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75" name="直接箭头连接符 74"/>
          <p:cNvCxnSpPr>
            <a:stCxn id="52" idx="0"/>
          </p:cNvCxnSpPr>
          <p:nvPr/>
        </p:nvCxnSpPr>
        <p:spPr>
          <a:xfrm flipH="1" flipV="1">
            <a:off x="1625663" y="4571931"/>
            <a:ext cx="278354" cy="460076"/>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76" name="直接箭头连接符 75"/>
          <p:cNvCxnSpPr/>
          <p:nvPr/>
        </p:nvCxnSpPr>
        <p:spPr>
          <a:xfrm flipV="1">
            <a:off x="3064532" y="4571931"/>
            <a:ext cx="338474" cy="460076"/>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77" name="直接箭头连接符 76"/>
          <p:cNvCxnSpPr/>
          <p:nvPr/>
        </p:nvCxnSpPr>
        <p:spPr>
          <a:xfrm flipH="1" flipV="1">
            <a:off x="4088176" y="4571931"/>
            <a:ext cx="346701" cy="460076"/>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81" name="直接箭头连接符 80"/>
          <p:cNvCxnSpPr/>
          <p:nvPr/>
        </p:nvCxnSpPr>
        <p:spPr>
          <a:xfrm flipV="1">
            <a:off x="5736713" y="4571931"/>
            <a:ext cx="338474" cy="460076"/>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82" name="直接箭头连接符 81"/>
          <p:cNvCxnSpPr/>
          <p:nvPr/>
        </p:nvCxnSpPr>
        <p:spPr>
          <a:xfrm flipH="1" flipV="1">
            <a:off x="6760357" y="4571931"/>
            <a:ext cx="346701" cy="460076"/>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83" name="直接箭头连接符 82"/>
          <p:cNvCxnSpPr>
            <a:stCxn id="57" idx="0"/>
          </p:cNvCxnSpPr>
          <p:nvPr/>
        </p:nvCxnSpPr>
        <p:spPr>
          <a:xfrm flipV="1">
            <a:off x="1004551" y="3766798"/>
            <a:ext cx="1100730" cy="258793"/>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84" name="直接箭头连接符 83"/>
          <p:cNvCxnSpPr>
            <a:stCxn id="61" idx="0"/>
          </p:cNvCxnSpPr>
          <p:nvPr/>
        </p:nvCxnSpPr>
        <p:spPr>
          <a:xfrm flipH="1" flipV="1">
            <a:off x="2721940" y="3766798"/>
            <a:ext cx="1040778" cy="258793"/>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86" name="直接箭头连接符 85"/>
          <p:cNvCxnSpPr>
            <a:stCxn id="60" idx="0"/>
          </p:cNvCxnSpPr>
          <p:nvPr/>
        </p:nvCxnSpPr>
        <p:spPr>
          <a:xfrm flipV="1">
            <a:off x="6511980" y="3536760"/>
            <a:ext cx="458042" cy="488831"/>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87" name="直接箭头连接符 86"/>
          <p:cNvCxnSpPr>
            <a:stCxn id="63" idx="0"/>
          </p:cNvCxnSpPr>
          <p:nvPr/>
        </p:nvCxnSpPr>
        <p:spPr>
          <a:xfrm flipV="1">
            <a:off x="2426289" y="2731627"/>
            <a:ext cx="980825" cy="460076"/>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88" name="直接箭头连接符 87"/>
          <p:cNvCxnSpPr/>
          <p:nvPr/>
        </p:nvCxnSpPr>
        <p:spPr>
          <a:xfrm flipH="1" flipV="1">
            <a:off x="5257085" y="2846646"/>
            <a:ext cx="1622839" cy="345057"/>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89" name="直接箭头连接符 88"/>
          <p:cNvCxnSpPr/>
          <p:nvPr/>
        </p:nvCxnSpPr>
        <p:spPr>
          <a:xfrm flipV="1">
            <a:off x="3475632" y="2041514"/>
            <a:ext cx="548140" cy="373812"/>
          </a:xfrm>
          <a:prstGeom prst="straightConnector1">
            <a:avLst/>
          </a:prstGeom>
          <a:ln w="19050"/>
        </p:spPr>
        <p:style>
          <a:lnRef idx="1">
            <a:schemeClr val="accent6"/>
          </a:lnRef>
          <a:fillRef idx="2">
            <a:schemeClr val="accent6"/>
          </a:fillRef>
          <a:effectRef idx="1">
            <a:schemeClr val="accent6"/>
          </a:effectRef>
          <a:fontRef idx="minor">
            <a:schemeClr val="dk1"/>
          </a:fontRef>
        </p:style>
      </p:cxnSp>
      <p:cxnSp>
        <p:nvCxnSpPr>
          <p:cNvPr id="90" name="直接箭头连接符 89"/>
          <p:cNvCxnSpPr/>
          <p:nvPr/>
        </p:nvCxnSpPr>
        <p:spPr>
          <a:xfrm flipH="1" flipV="1">
            <a:off x="4640429" y="2041514"/>
            <a:ext cx="479622" cy="373812"/>
          </a:xfrm>
          <a:prstGeom prst="straightConnector1">
            <a:avLst/>
          </a:prstGeom>
          <a:ln w="19050"/>
        </p:spPr>
        <p:style>
          <a:lnRef idx="1">
            <a:schemeClr val="accent6"/>
          </a:lnRef>
          <a:fillRef idx="2">
            <a:schemeClr val="accent6"/>
          </a:fillRef>
          <a:effectRef idx="1">
            <a:schemeClr val="accent6"/>
          </a:effectRef>
          <a:fontRef idx="minor">
            <a:schemeClr val="dk1"/>
          </a:fontRef>
        </p:style>
      </p:cxnSp>
      <p:sp>
        <p:nvSpPr>
          <p:cNvPr id="91" name="TextBox 89"/>
          <p:cNvSpPr txBox="1"/>
          <p:nvPr/>
        </p:nvSpPr>
        <p:spPr>
          <a:xfrm>
            <a:off x="4092290" y="1150121"/>
            <a:ext cx="685176" cy="277000"/>
          </a:xfrm>
          <a:prstGeom prst="rect">
            <a:avLst/>
          </a:prstGeom>
          <a:noFill/>
        </p:spPr>
        <p:txBody>
          <a:bodyPr wrap="square" rtlCol="0">
            <a:spAutoFit/>
          </a:bodyPr>
          <a:lstStyle/>
          <a:p>
            <a:pPr fontAlgn="auto">
              <a:spcBef>
                <a:spcPts val="0"/>
              </a:spcBef>
              <a:spcAft>
                <a:spcPts val="0"/>
              </a:spcAft>
              <a:buClrTx/>
              <a:buFontTx/>
              <a:buNone/>
            </a:pPr>
            <a:r>
              <a:rPr lang="en-US" altLang="zh-CN" sz="1200" dirty="0" smtClean="0">
                <a:latin typeface="FrutigerNext LT Medium"/>
                <a:ea typeface="华文细黑"/>
              </a:rPr>
              <a:t>root</a:t>
            </a:r>
            <a:endParaRPr lang="zh-CN" altLang="en-US" sz="1200" dirty="0" smtClean="0">
              <a:latin typeface="FrutigerNext LT Medium"/>
              <a:ea typeface="华文细黑"/>
            </a:endParaRPr>
          </a:p>
        </p:txBody>
      </p:sp>
      <p:cxnSp>
        <p:nvCxnSpPr>
          <p:cNvPr id="97" name="直接箭头连接符 64"/>
          <p:cNvCxnSpPr>
            <a:stCxn id="51" idx="3"/>
            <a:endCxn id="52" idx="1"/>
          </p:cNvCxnSpPr>
          <p:nvPr/>
        </p:nvCxnSpPr>
        <p:spPr>
          <a:xfrm>
            <a:off x="1086090" y="5377064"/>
            <a:ext cx="334017" cy="0"/>
          </a:xfrm>
          <a:prstGeom prst="straightConnector1">
            <a:avLst/>
          </a:prstGeom>
          <a:ln w="19050">
            <a:headEnd type="none" w="med" len="med"/>
            <a:tailEnd type="arrow" w="med" len="med"/>
          </a:ln>
        </p:spPr>
        <p:style>
          <a:lnRef idx="1">
            <a:schemeClr val="accent6"/>
          </a:lnRef>
          <a:fillRef idx="2">
            <a:schemeClr val="accent6"/>
          </a:fillRef>
          <a:effectRef idx="1">
            <a:schemeClr val="accent6"/>
          </a:effectRef>
          <a:fontRef idx="minor">
            <a:schemeClr val="dk1"/>
          </a:fontRef>
        </p:style>
      </p:cxnSp>
      <p:cxnSp>
        <p:nvCxnSpPr>
          <p:cNvPr id="98" name="直接箭头连接符 64"/>
          <p:cNvCxnSpPr>
            <a:stCxn id="52" idx="3"/>
          </p:cNvCxnSpPr>
          <p:nvPr/>
        </p:nvCxnSpPr>
        <p:spPr>
          <a:xfrm>
            <a:off x="2387926" y="5377064"/>
            <a:ext cx="291192" cy="0"/>
          </a:xfrm>
          <a:prstGeom prst="straightConnector1">
            <a:avLst/>
          </a:prstGeom>
          <a:ln w="19050">
            <a:headEnd type="none" w="med" len="med"/>
            <a:tailEnd type="arrow" w="med" len="med"/>
          </a:ln>
        </p:spPr>
        <p:style>
          <a:lnRef idx="1">
            <a:schemeClr val="accent6"/>
          </a:lnRef>
          <a:fillRef idx="2">
            <a:schemeClr val="accent6"/>
          </a:fillRef>
          <a:effectRef idx="1">
            <a:schemeClr val="accent6"/>
          </a:effectRef>
          <a:fontRef idx="minor">
            <a:schemeClr val="dk1"/>
          </a:fontRef>
        </p:style>
      </p:cxnSp>
      <p:cxnSp>
        <p:nvCxnSpPr>
          <p:cNvPr id="99" name="直接箭头连接符 64"/>
          <p:cNvCxnSpPr>
            <a:stCxn id="53" idx="3"/>
            <a:endCxn id="54" idx="1"/>
          </p:cNvCxnSpPr>
          <p:nvPr/>
        </p:nvCxnSpPr>
        <p:spPr>
          <a:xfrm flipV="1">
            <a:off x="3655826" y="5375592"/>
            <a:ext cx="299428" cy="1472"/>
          </a:xfrm>
          <a:prstGeom prst="straightConnector1">
            <a:avLst/>
          </a:prstGeom>
          <a:ln w="19050">
            <a:headEnd type="none" w="med" len="med"/>
            <a:tailEnd type="arrow" w="med" len="med"/>
          </a:ln>
        </p:spPr>
        <p:style>
          <a:lnRef idx="1">
            <a:schemeClr val="accent6"/>
          </a:lnRef>
          <a:fillRef idx="2">
            <a:schemeClr val="accent6"/>
          </a:fillRef>
          <a:effectRef idx="1">
            <a:schemeClr val="accent6"/>
          </a:effectRef>
          <a:fontRef idx="minor">
            <a:schemeClr val="dk1"/>
          </a:fontRef>
        </p:style>
      </p:cxnSp>
      <p:cxnSp>
        <p:nvCxnSpPr>
          <p:cNvPr id="101" name="直接箭头连接符 64"/>
          <p:cNvCxnSpPr>
            <a:stCxn id="54" idx="3"/>
            <a:endCxn id="56" idx="1"/>
          </p:cNvCxnSpPr>
          <p:nvPr/>
        </p:nvCxnSpPr>
        <p:spPr>
          <a:xfrm>
            <a:off x="5094357" y="5375612"/>
            <a:ext cx="325456" cy="1472"/>
          </a:xfrm>
          <a:prstGeom prst="straightConnector1">
            <a:avLst/>
          </a:prstGeom>
          <a:ln w="19050">
            <a:headEnd type="none" w="med" len="med"/>
            <a:tailEnd type="arrow" w="med" len="med"/>
          </a:ln>
        </p:spPr>
        <p:style>
          <a:lnRef idx="1">
            <a:schemeClr val="accent6"/>
          </a:lnRef>
          <a:fillRef idx="2">
            <a:schemeClr val="accent6"/>
          </a:fillRef>
          <a:effectRef idx="1">
            <a:schemeClr val="accent6"/>
          </a:effectRef>
          <a:fontRef idx="minor">
            <a:schemeClr val="dk1"/>
          </a:fontRef>
        </p:style>
      </p:cxnSp>
      <p:sp>
        <p:nvSpPr>
          <p:cNvPr id="7" name="下弧形箭头 6"/>
          <p:cNvSpPr/>
          <p:nvPr/>
        </p:nvSpPr>
        <p:spPr bwMode="auto">
          <a:xfrm>
            <a:off x="6075187" y="5845436"/>
            <a:ext cx="3727309" cy="639340"/>
          </a:xfrm>
          <a:prstGeom prst="curvedUp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 name="文本框 2"/>
          <p:cNvSpPr txBox="1"/>
          <p:nvPr/>
        </p:nvSpPr>
        <p:spPr>
          <a:xfrm>
            <a:off x="8140945" y="1156853"/>
            <a:ext cx="1223412" cy="369332"/>
          </a:xfrm>
          <a:prstGeom prst="rect">
            <a:avLst/>
          </a:prstGeom>
          <a:noFill/>
        </p:spPr>
        <p:txBody>
          <a:bodyPr wrap="none" rtlCol="0">
            <a:spAutoFit/>
          </a:bodyPr>
          <a:lstStyle/>
          <a:p>
            <a:pPr>
              <a:buNone/>
            </a:pPr>
            <a:r>
              <a:rPr lang="en-US" altLang="zh-CN" dirty="0" smtClean="0"/>
              <a:t>Cube File</a:t>
            </a:r>
            <a:endParaRPr lang="zh-CN" altLang="en-US" dirty="0"/>
          </a:p>
        </p:txBody>
      </p:sp>
    </p:spTree>
    <p:extLst>
      <p:ext uri="{BB962C8B-B14F-4D97-AF65-F5344CB8AC3E}">
        <p14:creationId xmlns:p14="http://schemas.microsoft.com/office/powerpoint/2010/main" xmlns="" val="68219187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04775"/>
            <a:ext cx="10546946" cy="709612"/>
          </a:xfrm>
        </p:spPr>
        <p:txBody>
          <a:bodyPr/>
          <a:lstStyle/>
          <a:p>
            <a:r>
              <a:rPr lang="en-US" altLang="zh-CN" sz="3600" kern="1200" dirty="0" smtClean="0">
                <a:solidFill>
                  <a:srgbClr val="990000"/>
                </a:solidFill>
                <a:cs typeface="+mn-cs"/>
              </a:rPr>
              <a:t>OLAP</a:t>
            </a:r>
            <a:r>
              <a:rPr lang="zh-CN" altLang="en-US" sz="3600" kern="1200" dirty="0" smtClean="0">
                <a:solidFill>
                  <a:srgbClr val="990000"/>
                </a:solidFill>
                <a:cs typeface="+mn-cs"/>
              </a:rPr>
              <a:t>分析</a:t>
            </a:r>
            <a:r>
              <a:rPr lang="zh-CN" altLang="en-US" sz="3600" kern="1200" dirty="0">
                <a:solidFill>
                  <a:srgbClr val="990000"/>
                </a:solidFill>
                <a:cs typeface="+mn-cs"/>
              </a:rPr>
              <a:t>场景下</a:t>
            </a:r>
            <a:r>
              <a:rPr lang="zh-CN" altLang="en-US" sz="3600" kern="1200" dirty="0" smtClean="0">
                <a:solidFill>
                  <a:srgbClr val="990000"/>
                </a:solidFill>
                <a:cs typeface="+mn-cs"/>
              </a:rPr>
              <a:t>的文件格式对比</a:t>
            </a:r>
            <a:endParaRPr lang="zh-CN" altLang="en-US" sz="3600" kern="1200" dirty="0">
              <a:solidFill>
                <a:srgbClr val="990000"/>
              </a:solidFill>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xmlns="" val="768110298"/>
              </p:ext>
            </p:extLst>
          </p:nvPr>
        </p:nvGraphicFramePr>
        <p:xfrm>
          <a:off x="143376" y="871537"/>
          <a:ext cx="11908422" cy="5294041"/>
        </p:xfrm>
        <a:graphic>
          <a:graphicData uri="http://schemas.openxmlformats.org/drawingml/2006/table">
            <a:tbl>
              <a:tblPr firstRow="1" bandRow="1">
                <a:tableStyleId>{8EC20E35-A176-4012-BC5E-935CFFF8708E}</a:tableStyleId>
              </a:tblPr>
              <a:tblGrid>
                <a:gridCol w="2475133"/>
                <a:gridCol w="3252355"/>
                <a:gridCol w="3044536"/>
                <a:gridCol w="3136398"/>
              </a:tblGrid>
              <a:tr h="301361">
                <a:tc>
                  <a:txBody>
                    <a:bodyPr/>
                    <a:lstStyle/>
                    <a:p>
                      <a:r>
                        <a:rPr lang="en-US" altLang="zh-CN" sz="1800" dirty="0" smtClean="0">
                          <a:ln>
                            <a:solidFill>
                              <a:schemeClr val="bg1">
                                <a:lumMod val="50000"/>
                              </a:schemeClr>
                            </a:solidFill>
                          </a:ln>
                          <a:solidFill>
                            <a:schemeClr val="bg1"/>
                          </a:solidFill>
                        </a:rPr>
                        <a:t>OLAP</a:t>
                      </a:r>
                      <a:r>
                        <a:rPr lang="zh-CN" altLang="en-US" sz="1800" dirty="0" smtClean="0">
                          <a:ln>
                            <a:solidFill>
                              <a:schemeClr val="bg1">
                                <a:lumMod val="50000"/>
                              </a:schemeClr>
                            </a:solidFill>
                          </a:ln>
                          <a:solidFill>
                            <a:schemeClr val="bg1"/>
                          </a:solidFill>
                        </a:rPr>
                        <a:t>分析场景</a:t>
                      </a:r>
                      <a:endParaRPr lang="en-US" sz="1800" dirty="0">
                        <a:ln>
                          <a:solidFill>
                            <a:schemeClr val="bg1">
                              <a:lumMod val="50000"/>
                            </a:schemeClr>
                          </a:solidFill>
                        </a:ln>
                        <a:solidFill>
                          <a:schemeClr val="bg1"/>
                        </a:solidFill>
                      </a:endParaRPr>
                    </a:p>
                  </a:txBody>
                  <a:tcPr marL="121952" marR="121952"/>
                </a:tc>
                <a:tc>
                  <a:txBody>
                    <a:bodyPr/>
                    <a:lstStyle/>
                    <a:p>
                      <a:pPr algn="ctr"/>
                      <a:r>
                        <a:rPr lang="en-US" sz="1800" dirty="0" smtClean="0">
                          <a:ln>
                            <a:solidFill>
                              <a:schemeClr val="bg1">
                                <a:lumMod val="50000"/>
                              </a:schemeClr>
                            </a:solidFill>
                          </a:ln>
                        </a:rPr>
                        <a:t>ORC File</a:t>
                      </a:r>
                      <a:endParaRPr lang="en-US" sz="1800" dirty="0">
                        <a:ln>
                          <a:solidFill>
                            <a:schemeClr val="bg1">
                              <a:lumMod val="50000"/>
                            </a:schemeClr>
                          </a:solidFill>
                        </a:ln>
                        <a:solidFill>
                          <a:schemeClr val="bg1"/>
                        </a:solidFill>
                      </a:endParaRPr>
                    </a:p>
                  </a:txBody>
                  <a:tcPr marL="121952" marR="121952"/>
                </a:tc>
                <a:tc>
                  <a:txBody>
                    <a:bodyPr/>
                    <a:lstStyle/>
                    <a:p>
                      <a:pPr algn="ctr"/>
                      <a:r>
                        <a:rPr lang="en-US" sz="1800" dirty="0" smtClean="0">
                          <a:ln>
                            <a:solidFill>
                              <a:schemeClr val="bg1">
                                <a:lumMod val="50000"/>
                              </a:schemeClr>
                            </a:solidFill>
                          </a:ln>
                        </a:rPr>
                        <a:t>Parquet File</a:t>
                      </a:r>
                      <a:endParaRPr lang="en-US" sz="1800" dirty="0">
                        <a:ln>
                          <a:solidFill>
                            <a:schemeClr val="bg1">
                              <a:lumMod val="50000"/>
                            </a:schemeClr>
                          </a:solidFill>
                        </a:ln>
                        <a:solidFill>
                          <a:schemeClr val="bg1"/>
                        </a:solidFill>
                      </a:endParaRPr>
                    </a:p>
                  </a:txBody>
                  <a:tcPr marL="121952" marR="121952"/>
                </a:tc>
                <a:tc>
                  <a:txBody>
                    <a:bodyPr/>
                    <a:lstStyle/>
                    <a:p>
                      <a:pPr algn="ctr"/>
                      <a:r>
                        <a:rPr lang="en-US" sz="1800" dirty="0" smtClean="0">
                          <a:ln>
                            <a:solidFill>
                              <a:schemeClr val="bg1">
                                <a:lumMod val="50000"/>
                              </a:schemeClr>
                            </a:solidFill>
                          </a:ln>
                        </a:rPr>
                        <a:t>Cube File</a:t>
                      </a:r>
                      <a:endParaRPr lang="en-US" sz="1800" dirty="0">
                        <a:ln>
                          <a:solidFill>
                            <a:schemeClr val="bg1">
                              <a:lumMod val="50000"/>
                            </a:schemeClr>
                          </a:solidFill>
                        </a:ln>
                        <a:solidFill>
                          <a:schemeClr val="bg1"/>
                        </a:solidFill>
                      </a:endParaRPr>
                    </a:p>
                  </a:txBody>
                  <a:tcPr marL="121952" marR="121952"/>
                </a:tc>
              </a:tr>
              <a:tr h="691796">
                <a:tc>
                  <a:txBody>
                    <a:bodyPr/>
                    <a:lstStyle/>
                    <a:p>
                      <a:r>
                        <a:rPr lang="en-US" sz="1400" dirty="0" smtClean="0">
                          <a:ln>
                            <a:solidFill>
                              <a:schemeClr val="bg1">
                                <a:lumMod val="50000"/>
                              </a:schemeClr>
                            </a:solidFill>
                          </a:ln>
                        </a:rPr>
                        <a:t>Full</a:t>
                      </a:r>
                      <a:r>
                        <a:rPr lang="en-US" sz="1400" baseline="0" dirty="0" smtClean="0">
                          <a:ln>
                            <a:solidFill>
                              <a:schemeClr val="bg1">
                                <a:lumMod val="50000"/>
                              </a:schemeClr>
                            </a:solidFill>
                          </a:ln>
                        </a:rPr>
                        <a:t> scan one dimension</a:t>
                      </a:r>
                    </a:p>
                    <a:p>
                      <a:r>
                        <a:rPr lang="en-US" sz="1400" baseline="0" dirty="0" smtClean="0">
                          <a:ln>
                            <a:solidFill>
                              <a:schemeClr val="bg1">
                                <a:lumMod val="50000"/>
                              </a:schemeClr>
                            </a:solidFill>
                          </a:ln>
                        </a:rPr>
                        <a:t>(Low Cardinality)</a:t>
                      </a:r>
                      <a:endParaRPr lang="en-US" sz="1400" baseline="0" dirty="0" smtClean="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Fast </a:t>
                      </a:r>
                    </a:p>
                    <a:p>
                      <a:pPr algn="ctr"/>
                      <a:r>
                        <a:rPr lang="en-US" sz="1400" dirty="0" smtClean="0">
                          <a:ln>
                            <a:solidFill>
                              <a:schemeClr val="bg1">
                                <a:lumMod val="50000"/>
                              </a:schemeClr>
                            </a:solidFill>
                          </a:ln>
                        </a:rPr>
                        <a:t>(</a:t>
                      </a:r>
                      <a:r>
                        <a:rPr lang="zh-CN" altLang="en-US" sz="1400" dirty="0" smtClean="0">
                          <a:ln>
                            <a:solidFill>
                              <a:schemeClr val="bg1">
                                <a:lumMod val="50000"/>
                              </a:schemeClr>
                            </a:solidFill>
                          </a:ln>
                        </a:rPr>
                        <a:t>只扫需要的列</a:t>
                      </a:r>
                      <a:r>
                        <a:rPr lang="en-US" sz="1400" baseline="0" dirty="0" smtClean="0">
                          <a:ln>
                            <a:solidFill>
                              <a:schemeClr val="bg1">
                                <a:lumMod val="50000"/>
                              </a:schemeClr>
                            </a:solidFill>
                          </a:ln>
                        </a:rPr>
                        <a:t>)</a:t>
                      </a:r>
                      <a:endParaRPr lang="en-US"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Fast</a:t>
                      </a:r>
                    </a:p>
                    <a:p>
                      <a:pPr algn="ctr"/>
                      <a:r>
                        <a:rPr lang="en-US" altLang="zh-CN" sz="1400" dirty="0" smtClean="0">
                          <a:ln>
                            <a:solidFill>
                              <a:schemeClr val="bg1">
                                <a:lumMod val="50000"/>
                              </a:schemeClr>
                            </a:solidFill>
                          </a:ln>
                        </a:rPr>
                        <a:t>(</a:t>
                      </a:r>
                      <a:r>
                        <a:rPr lang="zh-CN" altLang="en-US" sz="1400" dirty="0" smtClean="0">
                          <a:ln>
                            <a:solidFill>
                              <a:schemeClr val="bg1">
                                <a:lumMod val="50000"/>
                              </a:schemeClr>
                            </a:solidFill>
                          </a:ln>
                        </a:rPr>
                        <a:t>只扫需要的列</a:t>
                      </a:r>
                      <a:r>
                        <a:rPr lang="en-US" altLang="zh-CN" sz="1400" baseline="0" dirty="0" smtClean="0">
                          <a:ln>
                            <a:solidFill>
                              <a:schemeClr val="bg1">
                                <a:lumMod val="50000"/>
                              </a:schemeClr>
                            </a:solidFill>
                          </a:ln>
                        </a:rPr>
                        <a:t>)</a:t>
                      </a:r>
                      <a:endParaRPr lang="en-US" altLang="zh-CN"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Median</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n>
                            <a:solidFill>
                              <a:schemeClr val="bg1">
                                <a:lumMod val="50000"/>
                              </a:schemeClr>
                            </a:solidFill>
                          </a:ln>
                        </a:rPr>
                        <a:t>(</a:t>
                      </a:r>
                      <a:r>
                        <a:rPr lang="zh-CN" altLang="en-US" sz="1400" dirty="0" smtClean="0">
                          <a:ln>
                            <a:solidFill>
                              <a:schemeClr val="bg1">
                                <a:lumMod val="50000"/>
                              </a:schemeClr>
                            </a:solidFill>
                          </a:ln>
                        </a:rPr>
                        <a:t>只扫需要的列，但</a:t>
                      </a:r>
                      <a:r>
                        <a:rPr lang="en-US" altLang="zh-CN" sz="1400" dirty="0" smtClean="0">
                          <a:ln>
                            <a:solidFill>
                              <a:schemeClr val="bg1">
                                <a:lumMod val="50000"/>
                              </a:schemeClr>
                            </a:solidFill>
                          </a:ln>
                        </a:rPr>
                        <a:t>MDK</a:t>
                      </a:r>
                      <a:r>
                        <a:rPr lang="zh-CN" altLang="en-US" sz="1400" dirty="0" smtClean="0">
                          <a:ln>
                            <a:solidFill>
                              <a:schemeClr val="bg1">
                                <a:lumMod val="50000"/>
                              </a:schemeClr>
                            </a:solidFill>
                          </a:ln>
                        </a:rPr>
                        <a:t>较大</a:t>
                      </a:r>
                      <a:r>
                        <a:rPr lang="en-US" altLang="zh-CN" sz="1400" baseline="0" dirty="0" smtClean="0">
                          <a:ln>
                            <a:solidFill>
                              <a:schemeClr val="bg1">
                                <a:lumMod val="50000"/>
                              </a:schemeClr>
                            </a:solidFill>
                          </a:ln>
                        </a:rPr>
                        <a:t>)</a:t>
                      </a:r>
                      <a:endParaRPr lang="en-US" altLang="zh-CN" sz="1400" dirty="0" smtClean="0">
                        <a:ln>
                          <a:solidFill>
                            <a:schemeClr val="bg1">
                              <a:lumMod val="50000"/>
                            </a:schemeClr>
                          </a:solidFill>
                        </a:ln>
                        <a:solidFill>
                          <a:schemeClr val="tx1"/>
                        </a:solidFill>
                      </a:endParaRPr>
                    </a:p>
                  </a:txBody>
                  <a:tcPr marL="121952" marR="121952" anchor="ctr"/>
                </a:tc>
              </a:tr>
              <a:tr h="848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n>
                            <a:solidFill>
                              <a:schemeClr val="bg1">
                                <a:lumMod val="50000"/>
                              </a:schemeClr>
                            </a:solidFill>
                          </a:ln>
                        </a:rPr>
                        <a:t>Full</a:t>
                      </a:r>
                      <a:r>
                        <a:rPr lang="en-US" sz="1400" baseline="0" dirty="0" smtClean="0">
                          <a:ln>
                            <a:solidFill>
                              <a:schemeClr val="bg1">
                                <a:lumMod val="50000"/>
                              </a:schemeClr>
                            </a:solidFill>
                          </a:ln>
                        </a:rPr>
                        <a:t> scan one dimension</a:t>
                      </a:r>
                      <a:endParaRPr lang="en-US" sz="1400" dirty="0" smtClean="0">
                        <a:ln>
                          <a:solidFill>
                            <a:schemeClr val="bg1">
                              <a:lumMod val="50000"/>
                            </a:schemeClr>
                          </a:solidFill>
                        </a:ln>
                      </a:endParaRPr>
                    </a:p>
                    <a:p>
                      <a:r>
                        <a:rPr lang="en-US" sz="1400" dirty="0" smtClean="0">
                          <a:ln>
                            <a:solidFill>
                              <a:schemeClr val="bg1">
                                <a:lumMod val="50000"/>
                              </a:schemeClr>
                            </a:solidFill>
                          </a:ln>
                        </a:rPr>
                        <a:t>(High Cardinality)</a:t>
                      </a:r>
                      <a:endParaRPr lang="en-US" sz="1400" dirty="0" smtClean="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Slow</a:t>
                      </a:r>
                    </a:p>
                    <a:p>
                      <a:pPr algn="ctr"/>
                      <a:r>
                        <a:rPr lang="en-US" sz="1400" dirty="0" smtClean="0">
                          <a:ln>
                            <a:solidFill>
                              <a:schemeClr val="bg1">
                                <a:lumMod val="50000"/>
                              </a:schemeClr>
                            </a:solidFill>
                          </a:ln>
                        </a:rPr>
                        <a:t>(Stripe Level</a:t>
                      </a:r>
                      <a:r>
                        <a:rPr lang="zh-CN" altLang="en-US" sz="1400" dirty="0" smtClean="0">
                          <a:ln>
                            <a:solidFill>
                              <a:schemeClr val="bg1">
                                <a:lumMod val="50000"/>
                              </a:schemeClr>
                            </a:solidFill>
                          </a:ln>
                        </a:rPr>
                        <a:t>字典编码，需要重复解码</a:t>
                      </a:r>
                      <a:r>
                        <a:rPr lang="en-US" sz="1400" dirty="0" smtClean="0">
                          <a:ln>
                            <a:solidFill>
                              <a:schemeClr val="bg1">
                                <a:lumMod val="50000"/>
                              </a:schemeClr>
                            </a:solidFill>
                          </a:ln>
                        </a:rPr>
                        <a:t>)</a:t>
                      </a:r>
                      <a:endParaRPr lang="en-US"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Slow</a:t>
                      </a:r>
                    </a:p>
                    <a:p>
                      <a:pPr algn="ctr"/>
                      <a:r>
                        <a:rPr lang="en-US" altLang="zh-CN" sz="1400" dirty="0" smtClean="0">
                          <a:ln>
                            <a:solidFill>
                              <a:schemeClr val="bg1">
                                <a:lumMod val="50000"/>
                              </a:schemeClr>
                            </a:solidFill>
                          </a:ln>
                        </a:rPr>
                        <a:t>(Row Group Level</a:t>
                      </a:r>
                      <a:r>
                        <a:rPr lang="zh-CN" altLang="en-US" sz="1400" dirty="0" smtClean="0">
                          <a:ln>
                            <a:solidFill>
                              <a:schemeClr val="bg1">
                                <a:lumMod val="50000"/>
                              </a:schemeClr>
                            </a:solidFill>
                          </a:ln>
                        </a:rPr>
                        <a:t>字典编码，需要重复解码</a:t>
                      </a:r>
                      <a:r>
                        <a:rPr lang="en-US" altLang="zh-CN" sz="1400" dirty="0" smtClean="0">
                          <a:ln>
                            <a:solidFill>
                              <a:schemeClr val="bg1">
                                <a:lumMod val="50000"/>
                              </a:schemeClr>
                            </a:solidFill>
                          </a:ln>
                        </a:rPr>
                        <a:t>)</a:t>
                      </a:r>
                      <a:endParaRPr lang="en-US" altLang="zh-CN"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Fast</a:t>
                      </a:r>
                    </a:p>
                    <a:p>
                      <a:pPr algn="ctr"/>
                      <a:r>
                        <a:rPr lang="en-US" sz="1400" dirty="0" smtClean="0">
                          <a:ln>
                            <a:solidFill>
                              <a:schemeClr val="bg1">
                                <a:lumMod val="50000"/>
                              </a:schemeClr>
                            </a:solidFill>
                          </a:ln>
                        </a:rPr>
                        <a:t>(</a:t>
                      </a:r>
                      <a:r>
                        <a:rPr lang="zh-CN" altLang="en-US" sz="1400" dirty="0" smtClean="0">
                          <a:ln>
                            <a:solidFill>
                              <a:schemeClr val="bg1">
                                <a:lumMod val="50000"/>
                              </a:schemeClr>
                            </a:solidFill>
                          </a:ln>
                        </a:rPr>
                        <a:t>全局字典编码，无重复解码</a:t>
                      </a:r>
                      <a:r>
                        <a:rPr lang="en-US" sz="1400" dirty="0" smtClean="0">
                          <a:ln>
                            <a:solidFill>
                              <a:schemeClr val="bg1">
                                <a:lumMod val="50000"/>
                              </a:schemeClr>
                            </a:solidFill>
                          </a:ln>
                        </a:rPr>
                        <a:t>)</a:t>
                      </a:r>
                      <a:endParaRPr lang="en-US" sz="1400" dirty="0">
                        <a:ln>
                          <a:solidFill>
                            <a:schemeClr val="bg1">
                              <a:lumMod val="50000"/>
                            </a:schemeClr>
                          </a:solidFill>
                        </a:ln>
                        <a:solidFill>
                          <a:schemeClr val="tx1"/>
                        </a:solidFill>
                      </a:endParaRPr>
                    </a:p>
                  </a:txBody>
                  <a:tcPr marL="121952" marR="121952" anchor="ctr"/>
                </a:tc>
              </a:tr>
              <a:tr h="601521">
                <a:tc>
                  <a:txBody>
                    <a:bodyPr/>
                    <a:lstStyle/>
                    <a:p>
                      <a:r>
                        <a:rPr lang="en-US" sz="1400" dirty="0" smtClean="0">
                          <a:ln>
                            <a:solidFill>
                              <a:schemeClr val="bg1">
                                <a:lumMod val="50000"/>
                              </a:schemeClr>
                            </a:solidFill>
                          </a:ln>
                        </a:rPr>
                        <a:t>Full</a:t>
                      </a:r>
                      <a:r>
                        <a:rPr lang="en-US" sz="1400" baseline="0" dirty="0" smtClean="0">
                          <a:ln>
                            <a:solidFill>
                              <a:schemeClr val="bg1">
                                <a:lumMod val="50000"/>
                              </a:schemeClr>
                            </a:solidFill>
                          </a:ln>
                        </a:rPr>
                        <a:t> scan multiple dimension aggregation</a:t>
                      </a:r>
                      <a:endParaRPr lang="en-US" sz="1400" baseline="0" dirty="0" smtClean="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Slow</a:t>
                      </a:r>
                    </a:p>
                    <a:p>
                      <a:pPr algn="ctr"/>
                      <a:r>
                        <a:rPr lang="en-US" sz="1400" dirty="0" smtClean="0">
                          <a:ln>
                            <a:solidFill>
                              <a:schemeClr val="bg1">
                                <a:lumMod val="50000"/>
                              </a:schemeClr>
                            </a:solidFill>
                          </a:ln>
                        </a:rPr>
                        <a:t>(</a:t>
                      </a:r>
                      <a:r>
                        <a:rPr lang="zh-CN" altLang="en-US" sz="1400" dirty="0" smtClean="0">
                          <a:ln>
                            <a:solidFill>
                              <a:schemeClr val="bg1">
                                <a:lumMod val="50000"/>
                              </a:schemeClr>
                            </a:solidFill>
                          </a:ln>
                        </a:rPr>
                        <a:t>读取多行并做</a:t>
                      </a:r>
                      <a:r>
                        <a:rPr lang="en-US" altLang="zh-CN" sz="1400" dirty="0" smtClean="0">
                          <a:ln>
                            <a:solidFill>
                              <a:schemeClr val="bg1">
                                <a:lumMod val="50000"/>
                              </a:schemeClr>
                            </a:solidFill>
                          </a:ln>
                        </a:rPr>
                        <a:t>join</a:t>
                      </a:r>
                      <a:r>
                        <a:rPr lang="en-US" sz="1400" dirty="0" smtClean="0">
                          <a:ln>
                            <a:solidFill>
                              <a:schemeClr val="bg1">
                                <a:lumMod val="50000"/>
                              </a:schemeClr>
                            </a:solidFill>
                          </a:ln>
                        </a:rPr>
                        <a:t>)</a:t>
                      </a:r>
                      <a:endParaRPr lang="en-US"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Slow</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n>
                            <a:solidFill>
                              <a:schemeClr val="bg1">
                                <a:lumMod val="50000"/>
                              </a:schemeClr>
                            </a:solidFill>
                          </a:ln>
                        </a:rPr>
                        <a:t>(</a:t>
                      </a:r>
                      <a:r>
                        <a:rPr lang="zh-CN" altLang="en-US" sz="1400" dirty="0" smtClean="0">
                          <a:ln>
                            <a:solidFill>
                              <a:schemeClr val="bg1">
                                <a:lumMod val="50000"/>
                              </a:schemeClr>
                            </a:solidFill>
                          </a:ln>
                        </a:rPr>
                        <a:t>读取多行并做</a:t>
                      </a:r>
                      <a:r>
                        <a:rPr lang="en-US" altLang="zh-CN" sz="1400" dirty="0" smtClean="0">
                          <a:ln>
                            <a:solidFill>
                              <a:schemeClr val="bg1">
                                <a:lumMod val="50000"/>
                              </a:schemeClr>
                            </a:solidFill>
                          </a:ln>
                        </a:rPr>
                        <a:t>join)</a:t>
                      </a:r>
                      <a:endParaRPr lang="en-US" altLang="zh-CN" sz="1400" dirty="0" smtClean="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Fast</a:t>
                      </a:r>
                    </a:p>
                    <a:p>
                      <a:pPr algn="ctr"/>
                      <a:r>
                        <a:rPr lang="en-US" sz="1400" dirty="0" smtClean="0">
                          <a:ln>
                            <a:solidFill>
                              <a:schemeClr val="bg1">
                                <a:lumMod val="50000"/>
                              </a:schemeClr>
                            </a:solidFill>
                          </a:ln>
                        </a:rPr>
                        <a:t>(</a:t>
                      </a:r>
                      <a:r>
                        <a:rPr lang="zh-CN" altLang="en-US" sz="1400" dirty="0" smtClean="0">
                          <a:ln>
                            <a:solidFill>
                              <a:schemeClr val="bg1">
                                <a:lumMod val="50000"/>
                              </a:schemeClr>
                            </a:solidFill>
                          </a:ln>
                        </a:rPr>
                        <a:t>星型模型转换后无需</a:t>
                      </a:r>
                      <a:r>
                        <a:rPr lang="en-US" altLang="zh-CN" sz="1400" dirty="0" smtClean="0">
                          <a:ln>
                            <a:solidFill>
                              <a:schemeClr val="bg1">
                                <a:lumMod val="50000"/>
                              </a:schemeClr>
                            </a:solidFill>
                          </a:ln>
                        </a:rPr>
                        <a:t>join</a:t>
                      </a:r>
                      <a:r>
                        <a:rPr lang="en-US" sz="1400" baseline="0" dirty="0" smtClean="0">
                          <a:ln>
                            <a:solidFill>
                              <a:schemeClr val="bg1">
                                <a:lumMod val="50000"/>
                              </a:schemeClr>
                            </a:solidFill>
                          </a:ln>
                        </a:rPr>
                        <a:t>)</a:t>
                      </a:r>
                      <a:endParaRPr lang="en-US" sz="1400" dirty="0">
                        <a:ln>
                          <a:solidFill>
                            <a:schemeClr val="bg1">
                              <a:lumMod val="50000"/>
                            </a:schemeClr>
                          </a:solidFill>
                        </a:ln>
                        <a:solidFill>
                          <a:schemeClr val="tx1"/>
                        </a:solidFill>
                      </a:endParaRPr>
                    </a:p>
                  </a:txBody>
                  <a:tcPr marL="121952" marR="121952" anchor="ctr"/>
                </a:tc>
              </a:tr>
              <a:tr h="1004220">
                <a:tc>
                  <a:txBody>
                    <a:bodyPr/>
                    <a:lstStyle/>
                    <a:p>
                      <a:r>
                        <a:rPr lang="en-US" sz="1400" dirty="0" smtClean="0">
                          <a:ln>
                            <a:solidFill>
                              <a:schemeClr val="bg1">
                                <a:lumMod val="50000"/>
                              </a:schemeClr>
                            </a:solidFill>
                          </a:ln>
                        </a:rPr>
                        <a:t>Filter single dimension</a:t>
                      </a:r>
                      <a:endParaRPr lang="en-US" sz="1400" dirty="0" smtClean="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Slow</a:t>
                      </a:r>
                    </a:p>
                    <a:p>
                      <a:pPr algn="ctr"/>
                      <a:r>
                        <a:rPr lang="en-US" sz="1400" dirty="0" smtClean="0">
                          <a:ln>
                            <a:solidFill>
                              <a:schemeClr val="bg1">
                                <a:lumMod val="50000"/>
                              </a:schemeClr>
                            </a:solidFill>
                          </a:ln>
                        </a:rPr>
                        <a:t>(</a:t>
                      </a:r>
                      <a:r>
                        <a:rPr lang="zh-CN" altLang="en-US" sz="1400" dirty="0" smtClean="0">
                          <a:ln>
                            <a:solidFill>
                              <a:schemeClr val="bg1">
                                <a:lumMod val="50000"/>
                              </a:schemeClr>
                            </a:solidFill>
                          </a:ln>
                        </a:rPr>
                        <a:t>需要全扫描单列，可利用</a:t>
                      </a:r>
                      <a:r>
                        <a:rPr lang="en-US" altLang="zh-CN" sz="1400" dirty="0" smtClean="0">
                          <a:ln>
                            <a:solidFill>
                              <a:schemeClr val="bg1">
                                <a:lumMod val="50000"/>
                              </a:schemeClr>
                            </a:solidFill>
                          </a:ln>
                        </a:rPr>
                        <a:t>min/max</a:t>
                      </a:r>
                      <a:r>
                        <a:rPr lang="zh-CN" altLang="en-US" sz="1400" dirty="0" smtClean="0">
                          <a:ln>
                            <a:solidFill>
                              <a:schemeClr val="bg1">
                                <a:lumMod val="50000"/>
                              </a:schemeClr>
                            </a:solidFill>
                          </a:ln>
                        </a:rPr>
                        <a:t>跳过</a:t>
                      </a:r>
                      <a:r>
                        <a:rPr lang="en-US" altLang="zh-CN" sz="1400" dirty="0" smtClean="0">
                          <a:ln>
                            <a:solidFill>
                              <a:schemeClr val="bg1">
                                <a:lumMod val="50000"/>
                              </a:schemeClr>
                            </a:solidFill>
                          </a:ln>
                        </a:rPr>
                        <a:t>Stripe</a:t>
                      </a:r>
                      <a:r>
                        <a:rPr lang="en-US" sz="1400" baseline="0" dirty="0" smtClean="0">
                          <a:ln>
                            <a:solidFill>
                              <a:schemeClr val="bg1">
                                <a:lumMod val="50000"/>
                              </a:schemeClr>
                            </a:solidFill>
                          </a:ln>
                        </a:rPr>
                        <a:t>)</a:t>
                      </a:r>
                      <a:endParaRPr lang="en-US"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Very Slow</a:t>
                      </a:r>
                    </a:p>
                    <a:p>
                      <a:pPr algn="ctr"/>
                      <a:r>
                        <a:rPr lang="en-US" sz="1400" dirty="0" smtClean="0">
                          <a:ln>
                            <a:solidFill>
                              <a:schemeClr val="bg1">
                                <a:lumMod val="50000"/>
                              </a:schemeClr>
                            </a:solidFill>
                          </a:ln>
                        </a:rPr>
                        <a:t>(</a:t>
                      </a:r>
                      <a:r>
                        <a:rPr lang="zh-CN" altLang="en-US" sz="1400" dirty="0" smtClean="0">
                          <a:ln>
                            <a:solidFill>
                              <a:schemeClr val="bg1">
                                <a:lumMod val="50000"/>
                              </a:schemeClr>
                            </a:solidFill>
                          </a:ln>
                        </a:rPr>
                        <a:t>需要全扫描单列，无索引</a:t>
                      </a:r>
                      <a:r>
                        <a:rPr lang="en-US" sz="1400" baseline="0" dirty="0" smtClean="0">
                          <a:ln>
                            <a:solidFill>
                              <a:schemeClr val="bg1">
                                <a:lumMod val="50000"/>
                              </a:schemeClr>
                            </a:solidFill>
                          </a:ln>
                        </a:rPr>
                        <a:t>)</a:t>
                      </a:r>
                      <a:endParaRPr lang="en-US" sz="1400" dirty="0" smtClean="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Fast</a:t>
                      </a:r>
                    </a:p>
                    <a:p>
                      <a:pPr algn="ctr"/>
                      <a:r>
                        <a:rPr lang="en-US" sz="1400" dirty="0" smtClean="0">
                          <a:ln>
                            <a:solidFill>
                              <a:schemeClr val="bg1">
                                <a:lumMod val="50000"/>
                              </a:schemeClr>
                            </a:solidFill>
                          </a:ln>
                        </a:rPr>
                        <a:t>(</a:t>
                      </a:r>
                      <a:r>
                        <a:rPr lang="zh-CN" altLang="en-US" sz="1400" dirty="0" smtClean="0">
                          <a:ln>
                            <a:solidFill>
                              <a:schemeClr val="bg1">
                                <a:lumMod val="50000"/>
                              </a:schemeClr>
                            </a:solidFill>
                          </a:ln>
                        </a:rPr>
                        <a:t>利用多维索引</a:t>
                      </a:r>
                      <a:r>
                        <a:rPr lang="en-US" sz="1400" baseline="0" dirty="0" smtClean="0">
                          <a:ln>
                            <a:solidFill>
                              <a:schemeClr val="bg1">
                                <a:lumMod val="50000"/>
                              </a:schemeClr>
                            </a:solidFill>
                          </a:ln>
                        </a:rPr>
                        <a:t>)</a:t>
                      </a:r>
                      <a:endParaRPr lang="en-US" sz="1400" dirty="0">
                        <a:ln>
                          <a:solidFill>
                            <a:schemeClr val="bg1">
                              <a:lumMod val="50000"/>
                            </a:schemeClr>
                          </a:solidFill>
                        </a:ln>
                        <a:solidFill>
                          <a:schemeClr val="tx1"/>
                        </a:solidFill>
                      </a:endParaRPr>
                    </a:p>
                  </a:txBody>
                  <a:tcPr marL="121952" marR="121952" anchor="ctr"/>
                </a:tc>
              </a:tr>
              <a:tr h="1004220">
                <a:tc>
                  <a:txBody>
                    <a:bodyPr/>
                    <a:lstStyle/>
                    <a:p>
                      <a:r>
                        <a:rPr lang="en-US" sz="1400" dirty="0" smtClean="0">
                          <a:ln>
                            <a:solidFill>
                              <a:schemeClr val="bg1">
                                <a:lumMod val="50000"/>
                              </a:schemeClr>
                            </a:solidFill>
                          </a:ln>
                        </a:rPr>
                        <a:t>Filter multiple dimensions</a:t>
                      </a:r>
                    </a:p>
                    <a:p>
                      <a:r>
                        <a:rPr lang="en-US" sz="1400" dirty="0" smtClean="0">
                          <a:ln>
                            <a:solidFill>
                              <a:schemeClr val="bg1">
                                <a:lumMod val="50000"/>
                              </a:schemeClr>
                            </a:solidFill>
                          </a:ln>
                        </a:rPr>
                        <a:t>Select </a:t>
                      </a:r>
                      <a:r>
                        <a:rPr lang="en-US" sz="1400" dirty="0" err="1" smtClean="0">
                          <a:ln>
                            <a:solidFill>
                              <a:schemeClr val="bg1">
                                <a:lumMod val="50000"/>
                              </a:schemeClr>
                            </a:solidFill>
                          </a:ln>
                        </a:rPr>
                        <a:t>Year,ServiceName</a:t>
                      </a:r>
                      <a:r>
                        <a:rPr lang="en-US" sz="1400" dirty="0" smtClean="0">
                          <a:ln>
                            <a:solidFill>
                              <a:schemeClr val="bg1">
                                <a:lumMod val="50000"/>
                              </a:schemeClr>
                            </a:solidFill>
                          </a:ln>
                        </a:rPr>
                        <a:t>, </a:t>
                      </a:r>
                      <a:endParaRPr lang="en-US"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Slow</a:t>
                      </a:r>
                    </a:p>
                    <a:p>
                      <a:pPr algn="ctr"/>
                      <a:r>
                        <a:rPr lang="en-US" altLang="zh-CN" sz="1400" dirty="0" smtClean="0">
                          <a:ln>
                            <a:solidFill>
                              <a:schemeClr val="bg1">
                                <a:lumMod val="50000"/>
                              </a:schemeClr>
                            </a:solidFill>
                          </a:ln>
                        </a:rPr>
                        <a:t>(</a:t>
                      </a:r>
                      <a:r>
                        <a:rPr lang="zh-CN" altLang="en-US" sz="1400" dirty="0" smtClean="0">
                          <a:ln>
                            <a:solidFill>
                              <a:schemeClr val="bg1">
                                <a:lumMod val="50000"/>
                              </a:schemeClr>
                            </a:solidFill>
                          </a:ln>
                        </a:rPr>
                        <a:t>需要全扫描多列，可利用</a:t>
                      </a:r>
                      <a:r>
                        <a:rPr lang="en-US" altLang="zh-CN" sz="1400" dirty="0" smtClean="0">
                          <a:ln>
                            <a:solidFill>
                              <a:schemeClr val="bg1">
                                <a:lumMod val="50000"/>
                              </a:schemeClr>
                            </a:solidFill>
                          </a:ln>
                        </a:rPr>
                        <a:t>min/max</a:t>
                      </a:r>
                      <a:r>
                        <a:rPr lang="zh-CN" altLang="en-US" sz="1400" dirty="0" smtClean="0">
                          <a:ln>
                            <a:solidFill>
                              <a:schemeClr val="bg1">
                                <a:lumMod val="50000"/>
                              </a:schemeClr>
                            </a:solidFill>
                          </a:ln>
                        </a:rPr>
                        <a:t>跳过</a:t>
                      </a:r>
                      <a:r>
                        <a:rPr lang="en-US" altLang="zh-CN" sz="1400" dirty="0" smtClean="0">
                          <a:ln>
                            <a:solidFill>
                              <a:schemeClr val="bg1">
                                <a:lumMod val="50000"/>
                              </a:schemeClr>
                            </a:solidFill>
                          </a:ln>
                        </a:rPr>
                        <a:t>Stripe</a:t>
                      </a:r>
                      <a:r>
                        <a:rPr lang="en-US" altLang="zh-CN" sz="1400" baseline="0" dirty="0" smtClean="0">
                          <a:ln>
                            <a:solidFill>
                              <a:schemeClr val="bg1">
                                <a:lumMod val="50000"/>
                              </a:schemeClr>
                            </a:solidFill>
                          </a:ln>
                        </a:rPr>
                        <a:t>)</a:t>
                      </a:r>
                      <a:endParaRPr lang="en-US" altLang="zh-CN"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Very Slow</a:t>
                      </a:r>
                    </a:p>
                    <a:p>
                      <a:pPr algn="ctr"/>
                      <a:r>
                        <a:rPr lang="en-US" altLang="zh-CN" sz="1400" dirty="0" smtClean="0">
                          <a:ln>
                            <a:solidFill>
                              <a:schemeClr val="bg1">
                                <a:lumMod val="50000"/>
                              </a:schemeClr>
                            </a:solidFill>
                          </a:ln>
                        </a:rPr>
                        <a:t>(</a:t>
                      </a:r>
                      <a:r>
                        <a:rPr lang="zh-CN" altLang="en-US" sz="1400" dirty="0" smtClean="0">
                          <a:ln>
                            <a:solidFill>
                              <a:schemeClr val="bg1">
                                <a:lumMod val="50000"/>
                              </a:schemeClr>
                            </a:solidFill>
                          </a:ln>
                        </a:rPr>
                        <a:t>需要全扫描多列，无索引</a:t>
                      </a:r>
                      <a:r>
                        <a:rPr lang="en-US" altLang="zh-CN" sz="1400" baseline="0" dirty="0" smtClean="0">
                          <a:ln>
                            <a:solidFill>
                              <a:schemeClr val="bg1">
                                <a:lumMod val="50000"/>
                              </a:schemeClr>
                            </a:solidFill>
                          </a:ln>
                        </a:rPr>
                        <a:t>)</a:t>
                      </a:r>
                      <a:endParaRPr lang="en-US" altLang="zh-CN" sz="1400" dirty="0" smtClean="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Very Fast</a:t>
                      </a:r>
                    </a:p>
                    <a:p>
                      <a:pPr algn="ctr"/>
                      <a:r>
                        <a:rPr lang="en-US" altLang="zh-CN" sz="1400" dirty="0" smtClean="0">
                          <a:ln>
                            <a:solidFill>
                              <a:schemeClr val="bg1">
                                <a:lumMod val="50000"/>
                              </a:schemeClr>
                            </a:solidFill>
                          </a:ln>
                        </a:rPr>
                        <a:t>(</a:t>
                      </a:r>
                      <a:r>
                        <a:rPr lang="zh-CN" altLang="en-US" sz="1400" dirty="0" smtClean="0">
                          <a:ln>
                            <a:solidFill>
                              <a:schemeClr val="bg1">
                                <a:lumMod val="50000"/>
                              </a:schemeClr>
                            </a:solidFill>
                          </a:ln>
                        </a:rPr>
                        <a:t>利用多维索引</a:t>
                      </a:r>
                      <a:r>
                        <a:rPr lang="en-US" altLang="zh-CN" sz="1400" baseline="0" dirty="0" smtClean="0">
                          <a:ln>
                            <a:solidFill>
                              <a:schemeClr val="bg1">
                                <a:lumMod val="50000"/>
                              </a:schemeClr>
                            </a:solidFill>
                          </a:ln>
                        </a:rPr>
                        <a:t>)</a:t>
                      </a:r>
                      <a:endParaRPr lang="en-US" altLang="zh-CN" sz="1400" dirty="0">
                        <a:ln>
                          <a:solidFill>
                            <a:schemeClr val="bg1">
                              <a:lumMod val="50000"/>
                            </a:schemeClr>
                          </a:solidFill>
                        </a:ln>
                        <a:solidFill>
                          <a:schemeClr val="tx1"/>
                        </a:solidFill>
                      </a:endParaRPr>
                    </a:p>
                  </a:txBody>
                  <a:tcPr marL="121952" marR="121952" anchor="ctr"/>
                </a:tc>
              </a:tr>
              <a:tr h="778516">
                <a:tc>
                  <a:txBody>
                    <a:bodyPr/>
                    <a:lstStyle/>
                    <a:p>
                      <a:r>
                        <a:rPr lang="en-US" sz="1400" kern="1200" dirty="0" smtClean="0">
                          <a:ln>
                            <a:solidFill>
                              <a:schemeClr val="bg1">
                                <a:lumMod val="50000"/>
                              </a:schemeClr>
                            </a:solidFill>
                          </a:ln>
                        </a:rPr>
                        <a:t>Filter on Measure</a:t>
                      </a:r>
                      <a:endParaRPr lang="en-US" sz="1400" kern="1200" dirty="0" smtClean="0">
                        <a:ln>
                          <a:solidFill>
                            <a:schemeClr val="bg1">
                              <a:lumMod val="50000"/>
                            </a:schemeClr>
                          </a:solidFill>
                        </a:ln>
                        <a:solidFill>
                          <a:schemeClr val="tx1"/>
                        </a:solidFill>
                        <a:latin typeface="+mn-lt"/>
                        <a:ea typeface="+mn-ea"/>
                        <a:cs typeface="+mn-cs"/>
                      </a:endParaRPr>
                    </a:p>
                  </a:txBody>
                  <a:tcPr marL="121952" marR="121952" anchor="ctr"/>
                </a:tc>
                <a:tc>
                  <a:txBody>
                    <a:bodyPr/>
                    <a:lstStyle/>
                    <a:p>
                      <a:pPr algn="ctr"/>
                      <a:r>
                        <a:rPr lang="en-US" sz="1400" dirty="0" smtClean="0">
                          <a:ln>
                            <a:solidFill>
                              <a:schemeClr val="bg1">
                                <a:lumMod val="50000"/>
                              </a:schemeClr>
                            </a:solidFill>
                          </a:ln>
                        </a:rPr>
                        <a:t>Slow</a:t>
                      </a:r>
                    </a:p>
                    <a:p>
                      <a:pPr algn="ctr"/>
                      <a:r>
                        <a:rPr lang="en-US" altLang="zh-CN" sz="1400" dirty="0" smtClean="0">
                          <a:ln>
                            <a:solidFill>
                              <a:schemeClr val="bg1">
                                <a:lumMod val="50000"/>
                              </a:schemeClr>
                            </a:solidFill>
                          </a:ln>
                        </a:rPr>
                        <a:t>(</a:t>
                      </a:r>
                      <a:r>
                        <a:rPr lang="zh-CN" altLang="en-US" sz="1400" dirty="0" smtClean="0">
                          <a:ln>
                            <a:solidFill>
                              <a:schemeClr val="bg1">
                                <a:lumMod val="50000"/>
                              </a:schemeClr>
                            </a:solidFill>
                          </a:ln>
                        </a:rPr>
                        <a:t>需要全扫描，可利用</a:t>
                      </a:r>
                      <a:r>
                        <a:rPr lang="en-US" altLang="zh-CN" sz="1400" dirty="0" smtClean="0">
                          <a:ln>
                            <a:solidFill>
                              <a:schemeClr val="bg1">
                                <a:lumMod val="50000"/>
                              </a:schemeClr>
                            </a:solidFill>
                          </a:ln>
                        </a:rPr>
                        <a:t>min/max</a:t>
                      </a:r>
                      <a:r>
                        <a:rPr lang="zh-CN" altLang="en-US" sz="1400" dirty="0" smtClean="0">
                          <a:ln>
                            <a:solidFill>
                              <a:schemeClr val="bg1">
                                <a:lumMod val="50000"/>
                              </a:schemeClr>
                            </a:solidFill>
                          </a:ln>
                        </a:rPr>
                        <a:t>跳过</a:t>
                      </a:r>
                      <a:r>
                        <a:rPr lang="en-US" altLang="zh-CN" sz="1400" dirty="0" smtClean="0">
                          <a:ln>
                            <a:solidFill>
                              <a:schemeClr val="bg1">
                                <a:lumMod val="50000"/>
                              </a:schemeClr>
                            </a:solidFill>
                          </a:ln>
                        </a:rPr>
                        <a:t>Stripe</a:t>
                      </a:r>
                      <a:r>
                        <a:rPr lang="en-US" altLang="zh-CN" sz="1400" baseline="0" dirty="0" smtClean="0">
                          <a:ln>
                            <a:solidFill>
                              <a:schemeClr val="bg1">
                                <a:lumMod val="50000"/>
                              </a:schemeClr>
                            </a:solidFill>
                          </a:ln>
                        </a:rPr>
                        <a:t>)</a:t>
                      </a:r>
                      <a:endParaRPr lang="en-US" altLang="zh-CN" sz="1400" dirty="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Slow</a:t>
                      </a:r>
                    </a:p>
                    <a:p>
                      <a:pPr algn="ctr"/>
                      <a:r>
                        <a:rPr lang="en-US" altLang="zh-CN" sz="1400" dirty="0" smtClean="0">
                          <a:ln>
                            <a:solidFill>
                              <a:schemeClr val="bg1">
                                <a:lumMod val="50000"/>
                              </a:schemeClr>
                            </a:solidFill>
                          </a:ln>
                        </a:rPr>
                        <a:t>(</a:t>
                      </a:r>
                      <a:r>
                        <a:rPr lang="zh-CN" altLang="en-US" sz="1400" dirty="0" smtClean="0">
                          <a:ln>
                            <a:solidFill>
                              <a:schemeClr val="bg1">
                                <a:lumMod val="50000"/>
                              </a:schemeClr>
                            </a:solidFill>
                          </a:ln>
                        </a:rPr>
                        <a:t>需要全扫描，无索引</a:t>
                      </a:r>
                      <a:r>
                        <a:rPr lang="en-US" altLang="zh-CN" sz="1400" baseline="0" dirty="0" smtClean="0">
                          <a:ln>
                            <a:solidFill>
                              <a:schemeClr val="bg1">
                                <a:lumMod val="50000"/>
                              </a:schemeClr>
                            </a:solidFill>
                          </a:ln>
                        </a:rPr>
                        <a:t>)</a:t>
                      </a:r>
                      <a:endParaRPr lang="en-US" altLang="zh-CN" sz="1400" dirty="0" smtClean="0">
                        <a:ln>
                          <a:solidFill>
                            <a:schemeClr val="bg1">
                              <a:lumMod val="50000"/>
                            </a:schemeClr>
                          </a:solidFill>
                        </a:ln>
                        <a:solidFill>
                          <a:schemeClr val="tx1"/>
                        </a:solidFill>
                      </a:endParaRPr>
                    </a:p>
                  </a:txBody>
                  <a:tcPr marL="121952" marR="121952" anchor="ctr"/>
                </a:tc>
                <a:tc>
                  <a:txBody>
                    <a:bodyPr/>
                    <a:lstStyle/>
                    <a:p>
                      <a:pPr algn="ctr"/>
                      <a:r>
                        <a:rPr lang="en-US" sz="1400" dirty="0" smtClean="0">
                          <a:ln>
                            <a:solidFill>
                              <a:schemeClr val="bg1">
                                <a:lumMod val="50000"/>
                              </a:schemeClr>
                            </a:solidFill>
                          </a:ln>
                        </a:rPr>
                        <a:t>Slow</a:t>
                      </a:r>
                    </a:p>
                    <a:p>
                      <a:pPr algn="ctr"/>
                      <a:r>
                        <a:rPr lang="zh-CN" altLang="en-US" sz="1400" dirty="0" smtClean="0">
                          <a:ln>
                            <a:solidFill>
                              <a:schemeClr val="bg1">
                                <a:lumMod val="50000"/>
                              </a:schemeClr>
                            </a:solidFill>
                          </a:ln>
                          <a:solidFill>
                            <a:schemeClr val="tx1"/>
                          </a:solidFill>
                        </a:rPr>
                        <a:t>（度量上无索引，需要全扫描）</a:t>
                      </a:r>
                      <a:endParaRPr lang="en-US" sz="1400" dirty="0" smtClean="0">
                        <a:ln>
                          <a:solidFill>
                            <a:schemeClr val="bg1">
                              <a:lumMod val="50000"/>
                            </a:schemeClr>
                          </a:solidFill>
                        </a:ln>
                        <a:solidFill>
                          <a:schemeClr val="tx1"/>
                        </a:solidFill>
                      </a:endParaRPr>
                    </a:p>
                  </a:txBody>
                  <a:tcPr marL="121952" marR="121952" anchor="ctr"/>
                </a:tc>
              </a:tr>
            </a:tbl>
          </a:graphicData>
        </a:graphic>
      </p:graphicFrame>
    </p:spTree>
    <p:extLst>
      <p:ext uri="{BB962C8B-B14F-4D97-AF65-F5344CB8AC3E}">
        <p14:creationId xmlns:p14="http://schemas.microsoft.com/office/powerpoint/2010/main" xmlns="" val="474164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54" y="275167"/>
            <a:ext cx="10975658" cy="791633"/>
          </a:xfrm>
        </p:spPr>
        <p:txBody>
          <a:bodyPr/>
          <a:lstStyle/>
          <a:p>
            <a:pPr defTabSz="801688">
              <a:buClrTx/>
              <a:buFontTx/>
              <a:buNone/>
            </a:pPr>
            <a:r>
              <a:rPr lang="en-US" altLang="zh-CN" sz="4000" dirty="0" smtClean="0">
                <a:solidFill>
                  <a:srgbClr val="990000"/>
                </a:solidFill>
              </a:rPr>
              <a:t>OLAP</a:t>
            </a:r>
            <a:r>
              <a:rPr lang="zh-CN" altLang="en-US" sz="4000" dirty="0">
                <a:solidFill>
                  <a:srgbClr val="990000"/>
                </a:solidFill>
              </a:rPr>
              <a:t>优化器</a:t>
            </a:r>
            <a:endParaRPr lang="en-IN" altLang="zh-CN" sz="4000" dirty="0">
              <a:solidFill>
                <a:srgbClr val="990000"/>
              </a:solidFill>
            </a:endParaRPr>
          </a:p>
        </p:txBody>
      </p:sp>
      <p:sp>
        <p:nvSpPr>
          <p:cNvPr id="3" name="内容占位符 2"/>
          <p:cNvSpPr>
            <a:spLocks noGrp="1"/>
          </p:cNvSpPr>
          <p:nvPr>
            <p:ph idx="1"/>
          </p:nvPr>
        </p:nvSpPr>
        <p:spPr>
          <a:xfrm>
            <a:off x="781254" y="1600201"/>
            <a:ext cx="10975658" cy="4152899"/>
          </a:xfrm>
        </p:spPr>
        <p:txBody>
          <a:bodyPr/>
          <a:lstStyle/>
          <a:p>
            <a:r>
              <a:rPr lang="zh-CN" altLang="en-US" sz="2800" dirty="0" smtClean="0">
                <a:solidFill>
                  <a:schemeClr val="tx1"/>
                </a:solidFill>
              </a:rPr>
              <a:t>基于</a:t>
            </a:r>
            <a:r>
              <a:rPr lang="en-US" altLang="zh-CN" sz="2800" smtClean="0">
                <a:solidFill>
                  <a:schemeClr val="tx1"/>
                </a:solidFill>
              </a:rPr>
              <a:t>Catalyst</a:t>
            </a:r>
            <a:r>
              <a:rPr lang="zh-CN" altLang="en-US" sz="2800" smtClean="0">
                <a:solidFill>
                  <a:schemeClr val="tx1"/>
                </a:solidFill>
              </a:rPr>
              <a:t>实</a:t>
            </a:r>
            <a:r>
              <a:rPr lang="zh-CN" altLang="en-US" sz="2800" dirty="0" smtClean="0">
                <a:solidFill>
                  <a:schemeClr val="tx1"/>
                </a:solidFill>
              </a:rPr>
              <a:t>现计算下压：</a:t>
            </a:r>
            <a:endParaRPr lang="en-US" altLang="zh-CN" sz="2800" dirty="0" smtClean="0">
              <a:solidFill>
                <a:schemeClr val="tx1"/>
              </a:solidFill>
            </a:endParaRPr>
          </a:p>
          <a:p>
            <a:pPr marL="457200" indent="-457200">
              <a:buFont typeface="Arial" panose="020B0604020202020204" pitchFamily="34" charset="0"/>
              <a:buChar char="•"/>
            </a:pPr>
            <a:r>
              <a:rPr lang="en-US" altLang="zh-CN" sz="2800" dirty="0" smtClean="0">
                <a:solidFill>
                  <a:schemeClr val="tx1"/>
                </a:solidFill>
              </a:rPr>
              <a:t>Filter</a:t>
            </a:r>
            <a:r>
              <a:rPr lang="zh-CN" altLang="en-US" sz="2800" dirty="0" smtClean="0">
                <a:solidFill>
                  <a:schemeClr val="tx1"/>
                </a:solidFill>
              </a:rPr>
              <a:t>：</a:t>
            </a:r>
            <a:r>
              <a:rPr lang="en-US" altLang="zh-CN" sz="2800" dirty="0">
                <a:solidFill>
                  <a:schemeClr val="tx1"/>
                </a:solidFill>
              </a:rPr>
              <a:t> </a:t>
            </a:r>
            <a:r>
              <a:rPr lang="zh-CN" altLang="en-US" sz="2800" dirty="0" smtClean="0">
                <a:solidFill>
                  <a:schemeClr val="tx1"/>
                </a:solidFill>
              </a:rPr>
              <a:t>基于</a:t>
            </a:r>
            <a:r>
              <a:rPr lang="en-US" altLang="zh-CN" sz="2800" dirty="0" smtClean="0">
                <a:solidFill>
                  <a:schemeClr val="tx1"/>
                </a:solidFill>
              </a:rPr>
              <a:t>MDK</a:t>
            </a:r>
            <a:r>
              <a:rPr lang="zh-CN" altLang="en-US" sz="2800" dirty="0" smtClean="0">
                <a:solidFill>
                  <a:schemeClr val="tx1"/>
                </a:solidFill>
              </a:rPr>
              <a:t>多维索引实现快速过滤和跳跃</a:t>
            </a:r>
            <a:endParaRPr lang="zh-CN" altLang="en-US" sz="2800" dirty="0">
              <a:solidFill>
                <a:schemeClr val="tx1"/>
              </a:solidFill>
            </a:endParaRPr>
          </a:p>
          <a:p>
            <a:pPr marL="457200" indent="-457200">
              <a:buFont typeface="Arial" panose="020B0604020202020204" pitchFamily="34" charset="0"/>
              <a:buChar char="•"/>
            </a:pPr>
            <a:r>
              <a:rPr lang="en-US" altLang="zh-CN" sz="2800" dirty="0">
                <a:solidFill>
                  <a:schemeClr val="tx1"/>
                </a:solidFill>
              </a:rPr>
              <a:t>Group By: </a:t>
            </a:r>
            <a:r>
              <a:rPr lang="zh-CN" altLang="en-US" sz="2800" dirty="0" smtClean="0">
                <a:solidFill>
                  <a:schemeClr val="tx1"/>
                </a:solidFill>
              </a:rPr>
              <a:t>基于</a:t>
            </a:r>
            <a:r>
              <a:rPr lang="en-US" altLang="zh-CN" sz="2800" dirty="0" smtClean="0">
                <a:solidFill>
                  <a:schemeClr val="tx1"/>
                </a:solidFill>
              </a:rPr>
              <a:t>Masked MDK</a:t>
            </a:r>
            <a:r>
              <a:rPr lang="zh-CN" altLang="en-US" sz="2800" dirty="0" smtClean="0">
                <a:solidFill>
                  <a:schemeClr val="tx1"/>
                </a:solidFill>
              </a:rPr>
              <a:t>做本地汇聚</a:t>
            </a:r>
            <a:endParaRPr lang="zh-CN" altLang="en-US" sz="2800" dirty="0">
              <a:solidFill>
                <a:schemeClr val="tx1"/>
              </a:solidFill>
            </a:endParaRPr>
          </a:p>
          <a:p>
            <a:pPr marL="457200" indent="-457200">
              <a:buFont typeface="Arial" panose="020B0604020202020204" pitchFamily="34" charset="0"/>
              <a:buChar char="•"/>
            </a:pPr>
            <a:r>
              <a:rPr lang="en-US" altLang="zh-CN" sz="2800" dirty="0" smtClean="0">
                <a:solidFill>
                  <a:schemeClr val="tx1"/>
                </a:solidFill>
              </a:rPr>
              <a:t>Distinct Count</a:t>
            </a:r>
            <a:r>
              <a:rPr lang="zh-CN" altLang="en-US" sz="2800" dirty="0" smtClean="0">
                <a:solidFill>
                  <a:schemeClr val="tx1"/>
                </a:solidFill>
              </a:rPr>
              <a:t>：基于</a:t>
            </a:r>
            <a:r>
              <a:rPr lang="en-US" altLang="zh-CN" sz="2800" dirty="0" err="1" smtClean="0">
                <a:solidFill>
                  <a:schemeClr val="tx1"/>
                </a:solidFill>
              </a:rPr>
              <a:t>BitMap</a:t>
            </a:r>
            <a:r>
              <a:rPr lang="en-US" altLang="zh-CN" sz="2800" dirty="0" smtClean="0">
                <a:solidFill>
                  <a:schemeClr val="tx1"/>
                </a:solidFill>
              </a:rPr>
              <a:t>/</a:t>
            </a:r>
            <a:r>
              <a:rPr lang="en-US" altLang="zh-CN" sz="2800" dirty="0" err="1" smtClean="0">
                <a:solidFill>
                  <a:schemeClr val="tx1"/>
                </a:solidFill>
              </a:rPr>
              <a:t>BitSet</a:t>
            </a:r>
            <a:r>
              <a:rPr lang="zh-CN" altLang="en-US" sz="2800" dirty="0" smtClean="0">
                <a:solidFill>
                  <a:schemeClr val="tx1"/>
                </a:solidFill>
              </a:rPr>
              <a:t>，压缩</a:t>
            </a:r>
            <a:endParaRPr lang="zh-CN" altLang="en-US" sz="2800" dirty="0">
              <a:solidFill>
                <a:schemeClr val="tx1"/>
              </a:solidFill>
            </a:endParaRPr>
          </a:p>
          <a:p>
            <a:pPr marL="457200" indent="-457200">
              <a:buFont typeface="Arial" panose="020B0604020202020204" pitchFamily="34" charset="0"/>
              <a:buChar char="•"/>
            </a:pPr>
            <a:r>
              <a:rPr lang="en-US" altLang="zh-CN" sz="2800" dirty="0">
                <a:solidFill>
                  <a:schemeClr val="tx1"/>
                </a:solidFill>
              </a:rPr>
              <a:t>Top </a:t>
            </a:r>
            <a:r>
              <a:rPr lang="en-US" altLang="zh-CN" sz="2800" dirty="0" smtClean="0">
                <a:solidFill>
                  <a:schemeClr val="tx1"/>
                </a:solidFill>
              </a:rPr>
              <a:t>N</a:t>
            </a:r>
            <a:r>
              <a:rPr lang="zh-CN" altLang="en-US" sz="2800" dirty="0" smtClean="0">
                <a:solidFill>
                  <a:schemeClr val="tx1"/>
                </a:solidFill>
              </a:rPr>
              <a:t>：</a:t>
            </a:r>
            <a:r>
              <a:rPr lang="zh-CN" altLang="en-US" sz="2800" dirty="0">
                <a:solidFill>
                  <a:schemeClr val="tx1"/>
                </a:solidFill>
              </a:rPr>
              <a:t>分布式</a:t>
            </a:r>
            <a:r>
              <a:rPr lang="zh-CN" altLang="en-US" sz="2800" dirty="0" smtClean="0">
                <a:solidFill>
                  <a:schemeClr val="tx1"/>
                </a:solidFill>
              </a:rPr>
              <a:t>近似</a:t>
            </a:r>
            <a:r>
              <a:rPr lang="en-US" altLang="zh-CN" sz="2800" dirty="0" smtClean="0">
                <a:solidFill>
                  <a:schemeClr val="tx1"/>
                </a:solidFill>
              </a:rPr>
              <a:t>Top N</a:t>
            </a:r>
            <a:r>
              <a:rPr lang="zh-CN" altLang="en-US" sz="2800" dirty="0" smtClean="0">
                <a:solidFill>
                  <a:schemeClr val="tx1"/>
                </a:solidFill>
              </a:rPr>
              <a:t>，</a:t>
            </a:r>
            <a:r>
              <a:rPr lang="en-US" altLang="zh-CN" sz="2800" dirty="0" smtClean="0">
                <a:solidFill>
                  <a:schemeClr val="tx1"/>
                </a:solidFill>
              </a:rPr>
              <a:t>10-&gt;1000</a:t>
            </a:r>
          </a:p>
          <a:p>
            <a:pPr marL="457200" indent="-457200">
              <a:buFont typeface="Arial" panose="020B0604020202020204" pitchFamily="34" charset="0"/>
              <a:buChar char="•"/>
            </a:pPr>
            <a:r>
              <a:rPr lang="en-US" altLang="zh-CN" sz="2800" dirty="0" smtClean="0">
                <a:solidFill>
                  <a:schemeClr val="tx1"/>
                </a:solidFill>
              </a:rPr>
              <a:t>Join</a:t>
            </a:r>
            <a:r>
              <a:rPr lang="zh-CN" altLang="en-US" sz="2800" dirty="0" smtClean="0">
                <a:solidFill>
                  <a:schemeClr val="tx1"/>
                </a:solidFill>
              </a:rPr>
              <a:t>：</a:t>
            </a:r>
            <a:r>
              <a:rPr lang="en-US" altLang="zh-CN" sz="2800" dirty="0" smtClean="0">
                <a:solidFill>
                  <a:schemeClr val="tx1"/>
                </a:solidFill>
              </a:rPr>
              <a:t>Cube</a:t>
            </a:r>
            <a:r>
              <a:rPr lang="zh-CN" altLang="en-US" sz="2800" dirty="0" smtClean="0">
                <a:solidFill>
                  <a:schemeClr val="tx1"/>
                </a:solidFill>
              </a:rPr>
              <a:t>格式已提前做了</a:t>
            </a:r>
            <a:r>
              <a:rPr lang="en-US" altLang="zh-CN" sz="2800" dirty="0" smtClean="0">
                <a:solidFill>
                  <a:schemeClr val="tx1"/>
                </a:solidFill>
              </a:rPr>
              <a:t>join</a:t>
            </a:r>
            <a:r>
              <a:rPr lang="zh-CN" altLang="en-US" sz="2800" dirty="0" smtClean="0">
                <a:solidFill>
                  <a:schemeClr val="tx1"/>
                </a:solidFill>
              </a:rPr>
              <a:t>，只需做过滤</a:t>
            </a:r>
            <a:endParaRPr lang="zh-CN" altLang="en-US" sz="2800" dirty="0">
              <a:solidFill>
                <a:schemeClr val="tx1"/>
              </a:solidFill>
            </a:endParaRPr>
          </a:p>
          <a:p>
            <a:endParaRPr lang="zh-CN" altLang="en-US" sz="2800" dirty="0">
              <a:solidFill>
                <a:schemeClr val="tx1"/>
              </a:solidFill>
            </a:endParaRPr>
          </a:p>
        </p:txBody>
      </p:sp>
    </p:spTree>
    <p:extLst>
      <p:ext uri="{BB962C8B-B14F-4D97-AF65-F5344CB8AC3E}">
        <p14:creationId xmlns:p14="http://schemas.microsoft.com/office/powerpoint/2010/main" xmlns="" val="712571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1" name="直接箭头连接符 130"/>
          <p:cNvCxnSpPr>
            <a:stCxn id="128" idx="0"/>
            <a:endCxn id="57" idx="2"/>
          </p:cNvCxnSpPr>
          <p:nvPr/>
        </p:nvCxnSpPr>
        <p:spPr bwMode="auto">
          <a:xfrm flipH="1" flipV="1">
            <a:off x="2296469" y="2162492"/>
            <a:ext cx="2" cy="3262168"/>
          </a:xfrm>
          <a:prstGeom prst="straightConnector1">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6" name="标题 1"/>
          <p:cNvSpPr txBox="1">
            <a:spLocks/>
          </p:cNvSpPr>
          <p:nvPr/>
        </p:nvSpPr>
        <p:spPr bwMode="auto">
          <a:xfrm>
            <a:off x="228662" y="31173"/>
            <a:ext cx="8130117" cy="589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noAutofit/>
          </a:bodyPr>
          <a:lstStyle/>
          <a:p>
            <a:pPr defTabSz="801688">
              <a:buClrTx/>
              <a:buFontTx/>
              <a:buNone/>
            </a:pPr>
            <a:r>
              <a:rPr lang="en-US" altLang="zh-CN" sz="3600" dirty="0" smtClean="0">
                <a:solidFill>
                  <a:srgbClr val="990000"/>
                </a:solidFill>
                <a:latin typeface="微软雅黑" panose="020B0503020204020204" pitchFamily="34" charset="-122"/>
                <a:ea typeface="微软雅黑" panose="020B0503020204020204" pitchFamily="34" charset="-122"/>
              </a:rPr>
              <a:t>Push Down</a:t>
            </a:r>
            <a:r>
              <a:rPr lang="zh-CN" altLang="en-US" sz="3600" dirty="0" smtClean="0">
                <a:solidFill>
                  <a:srgbClr val="990000"/>
                </a:solidFill>
                <a:latin typeface="微软雅黑" panose="020B0503020204020204" pitchFamily="34" charset="-122"/>
                <a:ea typeface="微软雅黑" panose="020B0503020204020204" pitchFamily="34" charset="-122"/>
              </a:rPr>
              <a:t>优化举例</a:t>
            </a:r>
            <a:endParaRPr lang="en-IN" altLang="zh-CN" sz="3600" dirty="0" smtClean="0">
              <a:solidFill>
                <a:srgbClr val="990000"/>
              </a:solidFill>
              <a:latin typeface="微软雅黑" panose="020B0503020204020204" pitchFamily="34" charset="-122"/>
              <a:ea typeface="微软雅黑" panose="020B0503020204020204" pitchFamily="34" charset="-122"/>
            </a:endParaRPr>
          </a:p>
        </p:txBody>
      </p:sp>
      <p:sp>
        <p:nvSpPr>
          <p:cNvPr id="121" name="圆角矩形 120"/>
          <p:cNvSpPr/>
          <p:nvPr/>
        </p:nvSpPr>
        <p:spPr bwMode="auto">
          <a:xfrm>
            <a:off x="1534100" y="2413978"/>
            <a:ext cx="1524737" cy="739347"/>
          </a:xfrm>
          <a:prstGeom prst="roundRect">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kumimoji="0" lang="en-US" altLang="zh-CN" sz="1800" b="0" i="0" u="none" strike="noStrike" cap="none" normalizeH="0" baseline="0" dirty="0" err="1" smtClean="0">
                <a:ln>
                  <a:noFill/>
                </a:ln>
                <a:solidFill>
                  <a:schemeClr val="tx1"/>
                </a:solidFill>
                <a:effectLst/>
                <a:latin typeface="Arial" charset="0"/>
                <a:ea typeface="宋体" charset="-122"/>
              </a:rPr>
              <a:t>Agg</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22" name="圆角矩形 121"/>
          <p:cNvSpPr/>
          <p:nvPr/>
        </p:nvSpPr>
        <p:spPr bwMode="auto">
          <a:xfrm>
            <a:off x="1534101" y="3410116"/>
            <a:ext cx="1524737" cy="790409"/>
          </a:xfrm>
          <a:prstGeom prst="roundRect">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lang="en-US" altLang="zh-CN" b="0" dirty="0" smtClean="0">
                <a:solidFill>
                  <a:schemeClr val="tx1"/>
                </a:solidFill>
                <a:latin typeface="Arial" charset="0"/>
                <a:ea typeface="宋体" charset="-122"/>
              </a:rPr>
              <a:t>Partial </a:t>
            </a:r>
            <a:r>
              <a:rPr lang="en-US" altLang="zh-CN" b="0" dirty="0" err="1" smtClean="0">
                <a:solidFill>
                  <a:schemeClr val="tx1"/>
                </a:solidFill>
                <a:latin typeface="Arial" charset="0"/>
                <a:ea typeface="宋体" charset="-122"/>
              </a:rPr>
              <a:t>Agg</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28" name="圆角矩形 127"/>
          <p:cNvSpPr/>
          <p:nvPr/>
        </p:nvSpPr>
        <p:spPr bwMode="auto">
          <a:xfrm>
            <a:off x="1534102" y="5424660"/>
            <a:ext cx="1524737" cy="742197"/>
          </a:xfrm>
          <a:prstGeom prst="roundRect">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lang="en-US" altLang="zh-CN" b="0" dirty="0" smtClean="0">
                <a:solidFill>
                  <a:schemeClr val="tx1"/>
                </a:solidFill>
                <a:latin typeface="Arial" charset="0"/>
                <a:ea typeface="宋体" charset="-122"/>
              </a:rPr>
              <a:t>Scan</a:t>
            </a:r>
            <a:endParaRPr kumimoji="0" lang="en-US" altLang="zh-CN" sz="1800" b="0" i="0" u="none" strike="noStrike" cap="none" normalizeH="0" baseline="0" dirty="0" smtClean="0">
              <a:ln>
                <a:noFill/>
              </a:ln>
              <a:solidFill>
                <a:schemeClr val="tx1"/>
              </a:solidFill>
              <a:effectLst/>
              <a:latin typeface="Arial" charset="0"/>
              <a:ea typeface="宋体" charset="-122"/>
            </a:endParaRPr>
          </a:p>
        </p:txBody>
      </p:sp>
      <p:sp>
        <p:nvSpPr>
          <p:cNvPr id="153" name="TextBox 152"/>
          <p:cNvSpPr txBox="1"/>
          <p:nvPr/>
        </p:nvSpPr>
        <p:spPr>
          <a:xfrm>
            <a:off x="730488" y="834798"/>
            <a:ext cx="10285764" cy="338554"/>
          </a:xfrm>
          <a:prstGeom prst="rect">
            <a:avLst/>
          </a:prstGeom>
          <a:noFill/>
        </p:spPr>
        <p:txBody>
          <a:bodyPr wrap="none" rtlCol="0">
            <a:spAutoFit/>
          </a:bodyPr>
          <a:lstStyle/>
          <a:p>
            <a:pPr>
              <a:buNone/>
            </a:pPr>
            <a:r>
              <a:rPr lang="en-US" altLang="zh-CN" sz="1600" dirty="0" smtClean="0"/>
              <a:t>SELECT </a:t>
            </a:r>
            <a:r>
              <a:rPr lang="zh-CN" altLang="en-US" sz="1600" dirty="0" smtClean="0"/>
              <a:t>省份</a:t>
            </a:r>
            <a:r>
              <a:rPr lang="en-US" altLang="zh-CN" sz="1600" dirty="0" smtClean="0"/>
              <a:t>, </a:t>
            </a:r>
            <a:r>
              <a:rPr lang="zh-CN" altLang="en-US" sz="1600" dirty="0" smtClean="0"/>
              <a:t>套餐</a:t>
            </a:r>
            <a:r>
              <a:rPr lang="en-US" altLang="zh-CN" sz="1600" dirty="0" smtClean="0"/>
              <a:t>, </a:t>
            </a:r>
            <a:r>
              <a:rPr lang="zh-CN" altLang="en-US" sz="1600" dirty="0" smtClean="0"/>
              <a:t>终端，</a:t>
            </a:r>
            <a:r>
              <a:rPr lang="en-US" altLang="zh-CN" sz="1600" dirty="0" smtClean="0"/>
              <a:t>sum(</a:t>
            </a:r>
            <a:r>
              <a:rPr lang="zh-CN" altLang="en-US" sz="1600" dirty="0"/>
              <a:t>流量</a:t>
            </a:r>
            <a:r>
              <a:rPr lang="en-US" altLang="zh-CN" sz="1600" dirty="0" smtClean="0"/>
              <a:t>) FROM </a:t>
            </a:r>
            <a:r>
              <a:rPr lang="en-US" altLang="zh-CN" sz="1600" dirty="0" err="1" smtClean="0"/>
              <a:t>user_cube</a:t>
            </a:r>
            <a:r>
              <a:rPr lang="en-US" altLang="zh-CN" sz="1600" dirty="0" smtClean="0"/>
              <a:t> WHERE </a:t>
            </a:r>
            <a:r>
              <a:rPr lang="zh-CN" altLang="en-US" sz="1600" dirty="0" smtClean="0"/>
              <a:t>套餐</a:t>
            </a:r>
            <a:r>
              <a:rPr lang="en-US" altLang="zh-CN" sz="1600" dirty="0" smtClean="0"/>
              <a:t>= 4G and </a:t>
            </a:r>
            <a:r>
              <a:rPr lang="zh-CN" altLang="en-US" sz="1600" dirty="0" smtClean="0"/>
              <a:t>省份</a:t>
            </a:r>
            <a:r>
              <a:rPr lang="en-US" altLang="zh-CN" sz="1600" dirty="0" smtClean="0"/>
              <a:t>= </a:t>
            </a:r>
            <a:r>
              <a:rPr lang="zh-CN" altLang="en-US" sz="1600" dirty="0" smtClean="0"/>
              <a:t>浙江 </a:t>
            </a:r>
            <a:r>
              <a:rPr lang="en-US" altLang="zh-CN" sz="1600" dirty="0" smtClean="0"/>
              <a:t>GROUP BY </a:t>
            </a:r>
            <a:r>
              <a:rPr lang="zh-CN" altLang="en-US" sz="1600" dirty="0" smtClean="0"/>
              <a:t>终端</a:t>
            </a:r>
            <a:endParaRPr lang="zh-CN" altLang="en-US" sz="1600" dirty="0"/>
          </a:p>
        </p:txBody>
      </p:sp>
      <p:sp>
        <p:nvSpPr>
          <p:cNvPr id="154" name="矩形 153"/>
          <p:cNvSpPr/>
          <p:nvPr/>
        </p:nvSpPr>
        <p:spPr>
          <a:xfrm>
            <a:off x="1855484" y="6267971"/>
            <a:ext cx="881973" cy="369332"/>
          </a:xfrm>
          <a:prstGeom prst="rect">
            <a:avLst/>
          </a:prstGeom>
        </p:spPr>
        <p:txBody>
          <a:bodyPr wrap="none">
            <a:spAutoFit/>
          </a:bodyPr>
          <a:lstStyle/>
          <a:p>
            <a:pPr defTabSz="801688">
              <a:buClrTx/>
              <a:buFontTx/>
              <a:buNone/>
            </a:pPr>
            <a:r>
              <a:rPr lang="zh-CN" altLang="en-US" dirty="0" smtClean="0">
                <a:latin typeface="FrutigerNext LT Medium" pitchFamily="34" charset="0"/>
                <a:ea typeface="黑体" pitchFamily="49" charset="-122"/>
              </a:rPr>
              <a:t>优化前</a:t>
            </a:r>
            <a:endParaRPr lang="en-IN" altLang="zh-CN" dirty="0" smtClean="0">
              <a:latin typeface="FrutigerNext LT Medium" pitchFamily="34" charset="0"/>
              <a:ea typeface="黑体" pitchFamily="49" charset="-122"/>
            </a:endParaRPr>
          </a:p>
        </p:txBody>
      </p:sp>
      <p:sp>
        <p:nvSpPr>
          <p:cNvPr id="156" name="矩形 155"/>
          <p:cNvSpPr/>
          <p:nvPr/>
        </p:nvSpPr>
        <p:spPr>
          <a:xfrm>
            <a:off x="4698342" y="6267971"/>
            <a:ext cx="881973" cy="369332"/>
          </a:xfrm>
          <a:prstGeom prst="rect">
            <a:avLst/>
          </a:prstGeom>
        </p:spPr>
        <p:txBody>
          <a:bodyPr wrap="none">
            <a:spAutoFit/>
          </a:bodyPr>
          <a:lstStyle/>
          <a:p>
            <a:pPr defTabSz="801688">
              <a:buClrTx/>
              <a:buFontTx/>
              <a:buNone/>
            </a:pPr>
            <a:r>
              <a:rPr lang="zh-CN" altLang="en-US" dirty="0" smtClean="0">
                <a:latin typeface="FrutigerNext LT Medium" pitchFamily="34" charset="0"/>
                <a:ea typeface="黑体" pitchFamily="49" charset="-122"/>
              </a:rPr>
              <a:t>优化后</a:t>
            </a:r>
            <a:endParaRPr lang="en-IN" altLang="zh-CN" dirty="0" smtClean="0">
              <a:latin typeface="FrutigerNext LT Medium" pitchFamily="34" charset="0"/>
              <a:ea typeface="黑体" pitchFamily="49" charset="-122"/>
            </a:endParaRPr>
          </a:p>
        </p:txBody>
      </p:sp>
      <p:sp>
        <p:nvSpPr>
          <p:cNvPr id="39" name="圆角矩形 38"/>
          <p:cNvSpPr/>
          <p:nvPr/>
        </p:nvSpPr>
        <p:spPr bwMode="auto">
          <a:xfrm>
            <a:off x="1534102" y="4414604"/>
            <a:ext cx="1524737" cy="744788"/>
          </a:xfrm>
          <a:prstGeom prst="roundRect">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lang="en-US" altLang="zh-CN" b="0" dirty="0" smtClean="0">
                <a:solidFill>
                  <a:schemeClr val="tx1"/>
                </a:solidFill>
                <a:latin typeface="Arial" charset="0"/>
                <a:ea typeface="宋体" charset="-122"/>
              </a:rPr>
              <a:t>Filter</a:t>
            </a:r>
            <a:endParaRPr kumimoji="0" lang="en-US" altLang="zh-CN" sz="1800" b="0" i="0" u="none" strike="noStrike" cap="none" normalizeH="0" baseline="0" dirty="0" smtClean="0">
              <a:ln>
                <a:noFill/>
              </a:ln>
              <a:solidFill>
                <a:schemeClr val="tx1"/>
              </a:solidFill>
              <a:effectLst/>
              <a:latin typeface="Arial" charset="0"/>
              <a:ea typeface="宋体" charset="-122"/>
            </a:endParaRPr>
          </a:p>
        </p:txBody>
      </p:sp>
      <p:sp>
        <p:nvSpPr>
          <p:cNvPr id="54" name="圆角矩形 53"/>
          <p:cNvSpPr/>
          <p:nvPr/>
        </p:nvSpPr>
        <p:spPr bwMode="auto">
          <a:xfrm>
            <a:off x="3772741" y="4419678"/>
            <a:ext cx="2801482" cy="742197"/>
          </a:xfrm>
          <a:prstGeom prst="roundRect">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lang="en-US" altLang="zh-CN" b="0" dirty="0" smtClean="0">
                <a:solidFill>
                  <a:schemeClr val="tx1"/>
                </a:solidFill>
                <a:latin typeface="Arial" charset="0"/>
                <a:ea typeface="宋体" charset="-122"/>
              </a:rPr>
              <a:t>Filter Scan and project 4 columns with Partial </a:t>
            </a:r>
            <a:r>
              <a:rPr lang="en-US" altLang="zh-CN" b="0" dirty="0" err="1" smtClean="0">
                <a:solidFill>
                  <a:schemeClr val="tx1"/>
                </a:solidFill>
                <a:latin typeface="Arial" charset="0"/>
                <a:ea typeface="宋体" charset="-122"/>
              </a:rPr>
              <a:t>Agg</a:t>
            </a:r>
            <a:r>
              <a:rPr lang="en-US" altLang="zh-CN" b="0" dirty="0" smtClean="0">
                <a:solidFill>
                  <a:schemeClr val="tx1"/>
                </a:solidFill>
                <a:latin typeface="Arial" charset="0"/>
                <a:ea typeface="宋体" charset="-122"/>
              </a:rPr>
              <a:t> </a:t>
            </a:r>
            <a:endParaRPr kumimoji="0" lang="en-US" altLang="zh-CN" sz="1800" b="0" i="0" u="none" strike="noStrike" cap="none" normalizeH="0" baseline="0" dirty="0" smtClean="0">
              <a:ln>
                <a:noFill/>
              </a:ln>
              <a:solidFill>
                <a:schemeClr val="tx1"/>
              </a:solidFill>
              <a:effectLst/>
              <a:latin typeface="Arial" charset="0"/>
              <a:ea typeface="宋体" charset="-122"/>
            </a:endParaRPr>
          </a:p>
        </p:txBody>
      </p:sp>
      <p:cxnSp>
        <p:nvCxnSpPr>
          <p:cNvPr id="55" name="直接箭头连接符 54"/>
          <p:cNvCxnSpPr>
            <a:stCxn id="54" idx="0"/>
            <a:endCxn id="61" idx="2"/>
          </p:cNvCxnSpPr>
          <p:nvPr/>
        </p:nvCxnSpPr>
        <p:spPr bwMode="auto">
          <a:xfrm flipH="1" flipV="1">
            <a:off x="5165095" y="3222829"/>
            <a:ext cx="8387" cy="1196849"/>
          </a:xfrm>
          <a:prstGeom prst="straightConnector1">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 name="圆角矩形 56"/>
          <p:cNvSpPr/>
          <p:nvPr/>
        </p:nvSpPr>
        <p:spPr bwMode="auto">
          <a:xfrm>
            <a:off x="1534100" y="1423145"/>
            <a:ext cx="1524737" cy="739347"/>
          </a:xfrm>
          <a:prstGeom prst="roundRect">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kumimoji="0" lang="en-US" altLang="zh-CN" sz="1800" b="0" i="0" u="none" strike="noStrike" cap="none" normalizeH="0" baseline="0" dirty="0" smtClean="0">
                <a:ln>
                  <a:noFill/>
                </a:ln>
                <a:solidFill>
                  <a:schemeClr val="tx1"/>
                </a:solidFill>
                <a:effectLst/>
                <a:latin typeface="Arial" charset="0"/>
                <a:ea typeface="宋体" charset="-122"/>
              </a:rPr>
              <a:t>Project</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61" name="圆角矩形 60"/>
          <p:cNvSpPr/>
          <p:nvPr/>
        </p:nvSpPr>
        <p:spPr bwMode="auto">
          <a:xfrm>
            <a:off x="4402726" y="2480632"/>
            <a:ext cx="1524737" cy="742197"/>
          </a:xfrm>
          <a:prstGeom prst="roundRect">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kumimoji="0" lang="en-US" altLang="zh-CN" sz="1800" b="0" i="0" u="none" strike="noStrike" cap="none" normalizeH="0" baseline="0" dirty="0" err="1" smtClean="0">
                <a:ln>
                  <a:noFill/>
                </a:ln>
                <a:solidFill>
                  <a:schemeClr val="tx1"/>
                </a:solidFill>
                <a:effectLst/>
                <a:latin typeface="Arial" charset="0"/>
                <a:ea typeface="宋体" charset="-122"/>
              </a:rPr>
              <a:t>Agg</a:t>
            </a:r>
            <a:endParaRPr kumimoji="0" lang="en-US" altLang="zh-CN" sz="1800" b="0" i="0" u="none" strike="noStrike" cap="none" normalizeH="0" baseline="0" dirty="0" smtClean="0">
              <a:ln>
                <a:noFill/>
              </a:ln>
              <a:solidFill>
                <a:schemeClr val="tx1"/>
              </a:solidFill>
              <a:effectLst/>
              <a:latin typeface="Arial" charset="0"/>
              <a:ea typeface="宋体" charset="-122"/>
            </a:endParaRPr>
          </a:p>
        </p:txBody>
      </p:sp>
      <p:grpSp>
        <p:nvGrpSpPr>
          <p:cNvPr id="32" name="组合 31"/>
          <p:cNvGrpSpPr/>
          <p:nvPr/>
        </p:nvGrpSpPr>
        <p:grpSpPr>
          <a:xfrm>
            <a:off x="7166576" y="1563435"/>
            <a:ext cx="4519113" cy="4704536"/>
            <a:chOff x="6099222" y="3288488"/>
            <a:chExt cx="4519113" cy="4704536"/>
          </a:xfrm>
        </p:grpSpPr>
        <p:sp>
          <p:nvSpPr>
            <p:cNvPr id="77" name="Rounded Rectangle 16"/>
            <p:cNvSpPr/>
            <p:nvPr/>
          </p:nvSpPr>
          <p:spPr bwMode="auto">
            <a:xfrm>
              <a:off x="6099222" y="5674260"/>
              <a:ext cx="4519113" cy="1166624"/>
            </a:xfrm>
            <a:prstGeom prst="roundRect">
              <a:avLst/>
            </a:prstGeom>
            <a:solidFill>
              <a:srgbClr val="FFFFFF"/>
            </a:solidFill>
            <a:ln w="25400" cap="flat" cmpd="sng" algn="ctr">
              <a:solidFill>
                <a:srgbClr val="E7B98A"/>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t" anchorCtr="0" compatLnSpc="1">
              <a:prstTxWarp prst="textNoShape">
                <a:avLst/>
              </a:prstTxWarp>
            </a:bodyPr>
            <a:lstStyle/>
            <a:p>
              <a:pPr algn="ctr" defTabSz="1219006">
                <a:buNone/>
                <a:defRPr/>
              </a:pPr>
              <a:r>
                <a:rPr lang="en-US" sz="1500" b="0" kern="0" dirty="0" smtClean="0">
                  <a:solidFill>
                    <a:srgbClr val="000000"/>
                  </a:solidFill>
                  <a:ea typeface="宋体" charset="-122"/>
                </a:rPr>
                <a:t>Cube Engine</a:t>
              </a:r>
            </a:p>
          </p:txBody>
        </p:sp>
        <p:sp>
          <p:nvSpPr>
            <p:cNvPr id="78" name="Rounded Rectangle 12"/>
            <p:cNvSpPr/>
            <p:nvPr/>
          </p:nvSpPr>
          <p:spPr bwMode="auto">
            <a:xfrm>
              <a:off x="6099222" y="7136175"/>
              <a:ext cx="4519113" cy="856849"/>
            </a:xfrm>
            <a:prstGeom prst="roundRect">
              <a:avLst/>
            </a:prstGeom>
            <a:solidFill>
              <a:srgbClr val="FFFFFF"/>
            </a:solidFill>
            <a:ln w="25400" cap="flat" cmpd="sng" algn="ctr">
              <a:solidFill>
                <a:srgbClr val="E7B98A"/>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t" anchorCtr="0" compatLnSpc="1">
              <a:prstTxWarp prst="textNoShape">
                <a:avLst/>
              </a:prstTxWarp>
            </a:bodyPr>
            <a:lstStyle/>
            <a:p>
              <a:pPr algn="ctr" defTabSz="1219006">
                <a:buNone/>
                <a:defRPr/>
              </a:pPr>
              <a:r>
                <a:rPr lang="en-US" sz="1500" b="0" kern="0" dirty="0" smtClean="0">
                  <a:solidFill>
                    <a:srgbClr val="000000"/>
                  </a:solidFill>
                  <a:ea typeface="宋体" charset="-122"/>
                </a:rPr>
                <a:t>Distributed Data Store (HDFS)</a:t>
              </a:r>
            </a:p>
          </p:txBody>
        </p:sp>
        <p:sp>
          <p:nvSpPr>
            <p:cNvPr id="79" name="Rectangle 13"/>
            <p:cNvSpPr/>
            <p:nvPr/>
          </p:nvSpPr>
          <p:spPr bwMode="auto">
            <a:xfrm>
              <a:off x="6255064" y="7525647"/>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Cube </a:t>
              </a:r>
              <a:r>
                <a:rPr lang="en-US" sz="1500" b="0" kern="0" dirty="0">
                  <a:solidFill>
                    <a:srgbClr val="000000"/>
                  </a:solidFill>
                  <a:ea typeface="宋体" charset="-122"/>
                </a:rPr>
                <a:t>File</a:t>
              </a:r>
            </a:p>
          </p:txBody>
        </p:sp>
        <p:sp>
          <p:nvSpPr>
            <p:cNvPr id="80" name="Rectangle 14"/>
            <p:cNvSpPr/>
            <p:nvPr/>
          </p:nvSpPr>
          <p:spPr bwMode="auto">
            <a:xfrm>
              <a:off x="7735463" y="7525647"/>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sz="1500" b="0" kern="0" dirty="0">
                  <a:solidFill>
                    <a:srgbClr val="000000"/>
                  </a:solidFill>
                  <a:ea typeface="宋体" charset="-122"/>
                </a:rPr>
                <a:t>Cube File</a:t>
              </a:r>
            </a:p>
          </p:txBody>
        </p:sp>
        <p:sp>
          <p:nvSpPr>
            <p:cNvPr id="81" name="Rectangle 15"/>
            <p:cNvSpPr/>
            <p:nvPr/>
          </p:nvSpPr>
          <p:spPr bwMode="auto">
            <a:xfrm>
              <a:off x="9215862" y="7525647"/>
              <a:ext cx="1246651" cy="333837"/>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sz="1500" b="0" kern="0" dirty="0">
                  <a:solidFill>
                    <a:srgbClr val="000000"/>
                  </a:solidFill>
                  <a:ea typeface="宋体" charset="-122"/>
                </a:rPr>
                <a:t>Cube File</a:t>
              </a:r>
            </a:p>
          </p:txBody>
        </p:sp>
        <p:sp>
          <p:nvSpPr>
            <p:cNvPr id="82" name="Rectangle 17"/>
            <p:cNvSpPr/>
            <p:nvPr/>
          </p:nvSpPr>
          <p:spPr bwMode="auto">
            <a:xfrm>
              <a:off x="6255064" y="6144731"/>
              <a:ext cx="1246651" cy="467373"/>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Cube </a:t>
              </a:r>
              <a:r>
                <a:rPr lang="en-US" altLang="zh-CN" sz="1500" b="0" kern="0" dirty="0" smtClean="0">
                  <a:solidFill>
                    <a:srgbClr val="000000"/>
                  </a:solidFill>
                  <a:ea typeface="宋体" charset="-122"/>
                </a:rPr>
                <a:t>Processor</a:t>
              </a:r>
              <a:endParaRPr lang="en-US" sz="1500" b="0" kern="0" dirty="0">
                <a:solidFill>
                  <a:srgbClr val="000000"/>
                </a:solidFill>
                <a:ea typeface="宋体" charset="-122"/>
              </a:endParaRPr>
            </a:p>
          </p:txBody>
        </p:sp>
        <p:sp>
          <p:nvSpPr>
            <p:cNvPr id="83" name="Rectangle 18"/>
            <p:cNvSpPr/>
            <p:nvPr/>
          </p:nvSpPr>
          <p:spPr bwMode="auto">
            <a:xfrm>
              <a:off x="7735463" y="6144731"/>
              <a:ext cx="1246651" cy="467373"/>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Cube Processor</a:t>
              </a:r>
            </a:p>
          </p:txBody>
        </p:sp>
        <p:sp>
          <p:nvSpPr>
            <p:cNvPr id="84" name="Rectangle 19"/>
            <p:cNvSpPr/>
            <p:nvPr/>
          </p:nvSpPr>
          <p:spPr bwMode="auto">
            <a:xfrm>
              <a:off x="9215862" y="6144731"/>
              <a:ext cx="1246651" cy="467373"/>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Cube Processor</a:t>
              </a:r>
            </a:p>
          </p:txBody>
        </p:sp>
        <p:cxnSp>
          <p:nvCxnSpPr>
            <p:cNvPr id="85" name="Straight Connector 20"/>
            <p:cNvCxnSpPr>
              <a:stCxn id="82" idx="2"/>
              <a:endCxn id="79" idx="0"/>
            </p:cNvCxnSpPr>
            <p:nvPr/>
          </p:nvCxnSpPr>
          <p:spPr bwMode="auto">
            <a:xfrm>
              <a:off x="6878390" y="6612104"/>
              <a:ext cx="0"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86" name="Straight Connector 21"/>
            <p:cNvCxnSpPr>
              <a:stCxn id="82" idx="2"/>
              <a:endCxn id="80" idx="0"/>
            </p:cNvCxnSpPr>
            <p:nvPr/>
          </p:nvCxnSpPr>
          <p:spPr bwMode="auto">
            <a:xfrm>
              <a:off x="6878390" y="6612104"/>
              <a:ext cx="1480399"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87" name="Straight Connector 23"/>
            <p:cNvCxnSpPr>
              <a:stCxn id="83" idx="2"/>
              <a:endCxn id="79" idx="0"/>
            </p:cNvCxnSpPr>
            <p:nvPr/>
          </p:nvCxnSpPr>
          <p:spPr bwMode="auto">
            <a:xfrm flipH="1">
              <a:off x="6878390" y="6612104"/>
              <a:ext cx="1480399"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88" name="Straight Connector 24"/>
            <p:cNvCxnSpPr>
              <a:stCxn id="83" idx="2"/>
              <a:endCxn id="80" idx="0"/>
            </p:cNvCxnSpPr>
            <p:nvPr/>
          </p:nvCxnSpPr>
          <p:spPr bwMode="auto">
            <a:xfrm>
              <a:off x="8358789" y="6612104"/>
              <a:ext cx="0"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89" name="Straight Connector 25"/>
            <p:cNvCxnSpPr>
              <a:stCxn id="83" idx="2"/>
              <a:endCxn id="81" idx="0"/>
            </p:cNvCxnSpPr>
            <p:nvPr/>
          </p:nvCxnSpPr>
          <p:spPr bwMode="auto">
            <a:xfrm>
              <a:off x="8358789" y="6612104"/>
              <a:ext cx="1480399"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90" name="Straight Connector 26"/>
            <p:cNvCxnSpPr>
              <a:stCxn id="84" idx="2"/>
              <a:endCxn id="81" idx="0"/>
            </p:cNvCxnSpPr>
            <p:nvPr/>
          </p:nvCxnSpPr>
          <p:spPr bwMode="auto">
            <a:xfrm>
              <a:off x="9839188" y="6612104"/>
              <a:ext cx="0"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91" name="Straight Connector 27"/>
            <p:cNvCxnSpPr>
              <a:stCxn id="84" idx="2"/>
              <a:endCxn id="79" idx="0"/>
            </p:cNvCxnSpPr>
            <p:nvPr/>
          </p:nvCxnSpPr>
          <p:spPr bwMode="auto">
            <a:xfrm flipH="1">
              <a:off x="6878390" y="6612104"/>
              <a:ext cx="2960798"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92" name="Straight Connector 28"/>
            <p:cNvCxnSpPr>
              <a:stCxn id="84" idx="2"/>
              <a:endCxn id="80" idx="0"/>
            </p:cNvCxnSpPr>
            <p:nvPr/>
          </p:nvCxnSpPr>
          <p:spPr bwMode="auto">
            <a:xfrm flipH="1">
              <a:off x="8358789" y="6612104"/>
              <a:ext cx="1480399" cy="913543"/>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sp>
          <p:nvSpPr>
            <p:cNvPr id="93" name="Rounded Rectangle 16"/>
            <p:cNvSpPr/>
            <p:nvPr/>
          </p:nvSpPr>
          <p:spPr bwMode="auto">
            <a:xfrm>
              <a:off x="6099222" y="3288488"/>
              <a:ext cx="4519113" cy="2252232"/>
            </a:xfrm>
            <a:prstGeom prst="roundRect">
              <a:avLst/>
            </a:prstGeom>
            <a:solidFill>
              <a:srgbClr val="FFFFFF"/>
            </a:solidFill>
            <a:ln w="25400" cap="flat" cmpd="sng" algn="ctr">
              <a:solidFill>
                <a:srgbClr val="E7B98A"/>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0" rIns="121901" bIns="60952" numCol="1" rtlCol="0" anchor="t" anchorCtr="0" compatLnSpc="1">
              <a:prstTxWarp prst="textNoShape">
                <a:avLst/>
              </a:prstTxWarp>
            </a:bodyPr>
            <a:lstStyle/>
            <a:p>
              <a:pPr algn="ctr" defTabSz="1219006">
                <a:buNone/>
                <a:defRPr/>
              </a:pPr>
              <a:r>
                <a:rPr lang="en-US" sz="1500" b="0" kern="0" dirty="0" smtClean="0">
                  <a:solidFill>
                    <a:srgbClr val="000000"/>
                  </a:solidFill>
                  <a:ea typeface="宋体" charset="-122"/>
                </a:rPr>
                <a:t>Spark</a:t>
              </a:r>
            </a:p>
            <a:p>
              <a:pPr algn="ctr" defTabSz="1219006">
                <a:buNone/>
                <a:defRPr/>
              </a:pPr>
              <a:endParaRPr lang="en-US" sz="1500" b="0" kern="0" dirty="0" smtClean="0">
                <a:solidFill>
                  <a:srgbClr val="000000"/>
                </a:solidFill>
                <a:ea typeface="宋体" charset="-122"/>
              </a:endParaRPr>
            </a:p>
          </p:txBody>
        </p:sp>
        <p:sp>
          <p:nvSpPr>
            <p:cNvPr id="94" name="Rectangle 36"/>
            <p:cNvSpPr/>
            <p:nvPr/>
          </p:nvSpPr>
          <p:spPr bwMode="auto">
            <a:xfrm>
              <a:off x="9220200" y="4630824"/>
              <a:ext cx="1246651" cy="467372"/>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RDD</a:t>
              </a:r>
              <a:endParaRPr lang="en-US" altLang="zh-CN" sz="1500" b="0" kern="0" dirty="0">
                <a:solidFill>
                  <a:srgbClr val="000000"/>
                </a:solidFill>
                <a:ea typeface="宋体" charset="-122"/>
              </a:endParaRPr>
            </a:p>
            <a:p>
              <a:pPr algn="ctr">
                <a:buFontTx/>
                <a:buNone/>
              </a:pPr>
              <a:r>
                <a:rPr lang="en-US" altLang="zh-CN" sz="1500" b="0" kern="0" dirty="0">
                  <a:solidFill>
                    <a:srgbClr val="000000"/>
                  </a:solidFill>
                  <a:ea typeface="宋体" charset="-122"/>
                </a:rPr>
                <a:t>Partition</a:t>
              </a:r>
            </a:p>
          </p:txBody>
        </p:sp>
        <p:sp>
          <p:nvSpPr>
            <p:cNvPr id="95" name="Rectangle 35"/>
            <p:cNvSpPr/>
            <p:nvPr/>
          </p:nvSpPr>
          <p:spPr bwMode="auto">
            <a:xfrm>
              <a:off x="7731839" y="4630824"/>
              <a:ext cx="1246651" cy="467372"/>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RDD</a:t>
              </a:r>
              <a:endParaRPr lang="en-US" altLang="zh-CN" sz="1500" b="0" kern="0" dirty="0">
                <a:solidFill>
                  <a:srgbClr val="000000"/>
                </a:solidFill>
                <a:ea typeface="宋体" charset="-122"/>
              </a:endParaRPr>
            </a:p>
            <a:p>
              <a:pPr algn="ctr">
                <a:buFontTx/>
                <a:buNone/>
              </a:pPr>
              <a:r>
                <a:rPr lang="en-US" altLang="zh-CN" sz="1500" b="0" kern="0" dirty="0">
                  <a:solidFill>
                    <a:srgbClr val="000000"/>
                  </a:solidFill>
                  <a:ea typeface="宋体" charset="-122"/>
                </a:rPr>
                <a:t>Partition</a:t>
              </a:r>
            </a:p>
          </p:txBody>
        </p:sp>
        <p:sp>
          <p:nvSpPr>
            <p:cNvPr id="96" name="Rectangle 34"/>
            <p:cNvSpPr/>
            <p:nvPr/>
          </p:nvSpPr>
          <p:spPr bwMode="auto">
            <a:xfrm>
              <a:off x="6255051" y="4630824"/>
              <a:ext cx="1246651" cy="467372"/>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RDD</a:t>
              </a:r>
              <a:endParaRPr lang="en-US" altLang="zh-CN" sz="1500" b="0" kern="0" dirty="0">
                <a:solidFill>
                  <a:srgbClr val="000000"/>
                </a:solidFill>
                <a:ea typeface="宋体" charset="-122"/>
              </a:endParaRPr>
            </a:p>
            <a:p>
              <a:pPr algn="ctr">
                <a:buFontTx/>
                <a:buNone/>
              </a:pPr>
              <a:r>
                <a:rPr lang="en-US" altLang="zh-CN" sz="1500" b="0" kern="0" dirty="0">
                  <a:solidFill>
                    <a:srgbClr val="000000"/>
                  </a:solidFill>
                  <a:ea typeface="宋体" charset="-122"/>
                </a:rPr>
                <a:t>Partition</a:t>
              </a:r>
              <a:endParaRPr lang="en-US" sz="1500" b="0" kern="0" dirty="0">
                <a:solidFill>
                  <a:srgbClr val="000000"/>
                </a:solidFill>
                <a:ea typeface="宋体" charset="-122"/>
              </a:endParaRPr>
            </a:p>
          </p:txBody>
        </p:sp>
        <p:sp>
          <p:nvSpPr>
            <p:cNvPr id="97" name="Rectangle 17"/>
            <p:cNvSpPr/>
            <p:nvPr/>
          </p:nvSpPr>
          <p:spPr bwMode="auto">
            <a:xfrm>
              <a:off x="6255064" y="4105495"/>
              <a:ext cx="1246651" cy="467373"/>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defTabSz="1219006">
                <a:buNone/>
                <a:defRPr/>
              </a:pPr>
              <a:r>
                <a:rPr lang="en-US" altLang="zh-CN" sz="1500" b="0" kern="0" dirty="0" smtClean="0">
                  <a:solidFill>
                    <a:srgbClr val="000000"/>
                  </a:solidFill>
                  <a:ea typeface="宋体" charset="-122"/>
                </a:rPr>
                <a:t>Spark Core</a:t>
              </a:r>
              <a:endParaRPr lang="en-US" sz="1500" b="0" kern="0" dirty="0" smtClean="0">
                <a:solidFill>
                  <a:srgbClr val="000000"/>
                </a:solidFill>
                <a:ea typeface="宋体" charset="-122"/>
              </a:endParaRPr>
            </a:p>
          </p:txBody>
        </p:sp>
        <p:sp>
          <p:nvSpPr>
            <p:cNvPr id="98" name="Rectangle 18"/>
            <p:cNvSpPr/>
            <p:nvPr/>
          </p:nvSpPr>
          <p:spPr bwMode="auto">
            <a:xfrm>
              <a:off x="7735463" y="4105495"/>
              <a:ext cx="1246651" cy="467373"/>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Spark Core</a:t>
              </a:r>
            </a:p>
          </p:txBody>
        </p:sp>
        <p:sp>
          <p:nvSpPr>
            <p:cNvPr id="99" name="Rectangle 19"/>
            <p:cNvSpPr/>
            <p:nvPr/>
          </p:nvSpPr>
          <p:spPr bwMode="auto">
            <a:xfrm>
              <a:off x="9215862" y="4105495"/>
              <a:ext cx="1246651" cy="467373"/>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smtClean="0">
                  <a:solidFill>
                    <a:srgbClr val="000000"/>
                  </a:solidFill>
                  <a:ea typeface="宋体" charset="-122"/>
                </a:rPr>
                <a:t>Spark Core</a:t>
              </a:r>
            </a:p>
          </p:txBody>
        </p:sp>
        <p:cxnSp>
          <p:nvCxnSpPr>
            <p:cNvPr id="100" name="Straight Connector 30"/>
            <p:cNvCxnSpPr>
              <a:stCxn id="96" idx="2"/>
              <a:endCxn id="82" idx="0"/>
            </p:cNvCxnSpPr>
            <p:nvPr/>
          </p:nvCxnSpPr>
          <p:spPr bwMode="auto">
            <a:xfrm>
              <a:off x="6878377" y="5098196"/>
              <a:ext cx="13" cy="1046535"/>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101" name="Straight Connector 31"/>
            <p:cNvCxnSpPr>
              <a:stCxn id="95" idx="2"/>
              <a:endCxn id="83" idx="0"/>
            </p:cNvCxnSpPr>
            <p:nvPr/>
          </p:nvCxnSpPr>
          <p:spPr bwMode="auto">
            <a:xfrm>
              <a:off x="8355165" y="5098196"/>
              <a:ext cx="3624" cy="1046535"/>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cxnSp>
          <p:nvCxnSpPr>
            <p:cNvPr id="102" name="Straight Connector 32"/>
            <p:cNvCxnSpPr>
              <a:stCxn id="94" idx="2"/>
              <a:endCxn id="84" idx="0"/>
            </p:cNvCxnSpPr>
            <p:nvPr/>
          </p:nvCxnSpPr>
          <p:spPr bwMode="auto">
            <a:xfrm flipH="1">
              <a:off x="9839188" y="5098196"/>
              <a:ext cx="4338" cy="1046535"/>
            </a:xfrm>
            <a:prstGeom prst="line">
              <a:avLst/>
            </a:prstGeom>
            <a:noFill/>
            <a:ln w="19050" cap="flat" cmpd="sng" algn="ctr">
              <a:solidFill>
                <a:srgbClr val="000000"/>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chemeClr val="accent1"/>
                  </a:solidFill>
                </a14:hiddenFill>
              </a:ext>
            </a:extLst>
          </p:spPr>
        </p:cxnSp>
        <p:sp>
          <p:nvSpPr>
            <p:cNvPr id="103" name="Rectangle 18"/>
            <p:cNvSpPr/>
            <p:nvPr/>
          </p:nvSpPr>
          <p:spPr bwMode="auto">
            <a:xfrm>
              <a:off x="6867508" y="3672530"/>
              <a:ext cx="3073141" cy="288032"/>
            </a:xfrm>
            <a:prstGeom prst="rect">
              <a:avLst/>
            </a:prstGeom>
            <a:solidFill>
              <a:srgbClr val="CCFFCC"/>
            </a:solidFill>
            <a:ln w="25400" cap="flat" cmpd="sng" algn="ctr">
              <a:solidFill>
                <a:srgbClr val="92D050"/>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altLang="zh-CN" sz="1500" b="0" kern="0" dirty="0">
                  <a:solidFill>
                    <a:srgbClr val="000000"/>
                  </a:solidFill>
                  <a:ea typeface="宋体" charset="-122"/>
                </a:rPr>
                <a:t>OLAP Planner</a:t>
              </a:r>
              <a:endParaRPr lang="en-US" sz="1500" b="0" kern="0" dirty="0">
                <a:solidFill>
                  <a:srgbClr val="000000"/>
                </a:solidFill>
                <a:ea typeface="宋体" charset="-122"/>
              </a:endParaRPr>
            </a:p>
          </p:txBody>
        </p:sp>
        <p:sp>
          <p:nvSpPr>
            <p:cNvPr id="104" name="Rectangle 34"/>
            <p:cNvSpPr/>
            <p:nvPr/>
          </p:nvSpPr>
          <p:spPr bwMode="auto">
            <a:xfrm>
              <a:off x="6255063" y="5105911"/>
              <a:ext cx="4207449" cy="297083"/>
            </a:xfrm>
            <a:prstGeom prst="rect">
              <a:avLst/>
            </a:prstGeom>
            <a:solidFill>
              <a:srgbClr val="FFCC66">
                <a:lumMod val="20000"/>
                <a:lumOff val="80000"/>
              </a:srgbClr>
            </a:solidFill>
            <a:ln w="25400" cap="flat" cmpd="sng" algn="ctr">
              <a:solidFill>
                <a:srgbClr val="FFE2B8"/>
              </a:solidFill>
              <a:prstDash val="soli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ctr" anchorCtr="0" compatLnSpc="1">
              <a:prstTxWarp prst="textNoShape">
                <a:avLst/>
              </a:prstTxWarp>
            </a:bodyPr>
            <a:lstStyle/>
            <a:p>
              <a:pPr algn="ctr">
                <a:buFontTx/>
                <a:buNone/>
              </a:pPr>
              <a:r>
                <a:rPr lang="en-US" sz="1500" b="0" kern="0" dirty="0" err="1" smtClean="0">
                  <a:solidFill>
                    <a:srgbClr val="000000"/>
                  </a:solidFill>
                  <a:ea typeface="宋体" charset="-122"/>
                </a:rPr>
                <a:t>DataSource</a:t>
              </a:r>
              <a:r>
                <a:rPr lang="en-US" sz="1500" b="0" kern="0" dirty="0" smtClean="0">
                  <a:solidFill>
                    <a:srgbClr val="000000"/>
                  </a:solidFill>
                  <a:ea typeface="宋体" charset="-122"/>
                </a:rPr>
                <a:t> API</a:t>
              </a:r>
              <a:endParaRPr lang="en-US" sz="1500" b="0" kern="0" dirty="0">
                <a:solidFill>
                  <a:srgbClr val="000000"/>
                </a:solidFill>
                <a:ea typeface="宋体" charset="-122"/>
              </a:endParaRPr>
            </a:p>
          </p:txBody>
        </p:sp>
      </p:grpSp>
      <p:cxnSp>
        <p:nvCxnSpPr>
          <p:cNvPr id="35" name="直接连接符 34"/>
          <p:cNvCxnSpPr/>
          <p:nvPr/>
        </p:nvCxnSpPr>
        <p:spPr bwMode="auto">
          <a:xfrm>
            <a:off x="3772741" y="3815667"/>
            <a:ext cx="3075734" cy="0"/>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xmlns="" val="3619177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2" grpId="0" animBg="1"/>
      <p:bldP spid="128" grpId="0" animBg="1"/>
      <p:bldP spid="154" grpId="0"/>
      <p:bldP spid="156" grpId="0"/>
      <p:bldP spid="39" grpId="0" animBg="1"/>
      <p:bldP spid="54" grpId="0" animBg="1"/>
      <p:bldP spid="57" grpId="0" animBg="1"/>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54" y="23040"/>
            <a:ext cx="10975658" cy="711969"/>
          </a:xfrm>
        </p:spPr>
        <p:txBody>
          <a:bodyPr/>
          <a:lstStyle/>
          <a:p>
            <a:r>
              <a:rPr lang="en-US" altLang="zh-CN" sz="4000" dirty="0" smtClean="0">
                <a:solidFill>
                  <a:srgbClr val="990000"/>
                </a:solidFill>
              </a:rPr>
              <a:t>SparkSQL on Cube</a:t>
            </a:r>
            <a:r>
              <a:rPr lang="zh-CN" altLang="en-US" sz="4000" dirty="0" smtClean="0">
                <a:solidFill>
                  <a:srgbClr val="990000"/>
                </a:solidFill>
              </a:rPr>
              <a:t>性能</a:t>
            </a:r>
            <a:endParaRPr lang="zh-CN" altLang="en-US" sz="4000" dirty="0"/>
          </a:p>
        </p:txBody>
      </p:sp>
      <p:graphicFrame>
        <p:nvGraphicFramePr>
          <p:cNvPr id="6" name="图表 5"/>
          <p:cNvGraphicFramePr/>
          <p:nvPr>
            <p:extLst>
              <p:ext uri="{D42A27DB-BD31-4B8C-83A1-F6EECF244321}">
                <p14:modId xmlns:p14="http://schemas.microsoft.com/office/powerpoint/2010/main" xmlns="" val="1650082021"/>
              </p:ext>
            </p:extLst>
          </p:nvPr>
        </p:nvGraphicFramePr>
        <p:xfrm>
          <a:off x="1494459" y="1829885"/>
          <a:ext cx="9549246" cy="445901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3429513" y="861182"/>
            <a:ext cx="5493812" cy="923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120</a:t>
            </a:r>
            <a:r>
              <a:rPr kumimoji="0" lang="zh-CN" altLang="en-US" sz="1800" b="0" i="0" u="none" strike="noStrike" kern="0" cap="none" spc="0" normalizeH="0" baseline="0" noProof="0" dirty="0" smtClean="0">
                <a:ln>
                  <a:noFill/>
                </a:ln>
                <a:solidFill>
                  <a:sysClr val="windowText" lastClr="000000"/>
                </a:solidFill>
                <a:effectLst/>
                <a:uLnTx/>
                <a:uFillTx/>
              </a:rPr>
              <a:t>亿行记录，</a:t>
            </a:r>
            <a:r>
              <a:rPr kumimoji="0" lang="en-US" altLang="zh-CN" sz="1800" b="0" i="0" u="none" strike="noStrike" kern="0" cap="none" spc="0" normalizeH="0" baseline="0" noProof="0" dirty="0" smtClean="0">
                <a:ln>
                  <a:noFill/>
                </a:ln>
                <a:solidFill>
                  <a:sysClr val="windowText" lastClr="000000"/>
                </a:solidFill>
                <a:effectLst/>
                <a:uLnTx/>
                <a:uFillTx/>
              </a:rPr>
              <a:t>20</a:t>
            </a:r>
            <a:r>
              <a:rPr kumimoji="0" lang="zh-CN" altLang="en-US" sz="1800" b="0" i="0" u="none" strike="noStrike" kern="0" cap="none" spc="0" normalizeH="0" baseline="0" noProof="0" dirty="0" smtClean="0">
                <a:ln>
                  <a:noFill/>
                </a:ln>
                <a:solidFill>
                  <a:sysClr val="windowText" lastClr="000000"/>
                </a:solidFill>
                <a:effectLst/>
                <a:uLnTx/>
                <a:uFillTx/>
              </a:rPr>
              <a:t>个维度，</a:t>
            </a:r>
            <a:r>
              <a:rPr kumimoji="0" lang="en-US" altLang="zh-CN" sz="1800" b="0" i="0" u="none" strike="noStrike" kern="0" cap="none" spc="0" normalizeH="0" baseline="0" noProof="0" dirty="0" smtClean="0">
                <a:ln>
                  <a:noFill/>
                </a:ln>
                <a:solidFill>
                  <a:sysClr val="windowText" lastClr="000000"/>
                </a:solidFill>
                <a:effectLst/>
                <a:uLnTx/>
                <a:uFillTx/>
              </a:rPr>
              <a:t>4</a:t>
            </a:r>
            <a:r>
              <a:rPr kumimoji="0" lang="zh-CN" altLang="en-US" sz="1800" b="0" i="0" u="none" strike="noStrike" kern="0" cap="none" spc="0" normalizeH="0" baseline="0" noProof="0" dirty="0" smtClean="0">
                <a:ln>
                  <a:noFill/>
                </a:ln>
                <a:solidFill>
                  <a:sysClr val="windowText" lastClr="000000"/>
                </a:solidFill>
                <a:effectLst/>
                <a:uLnTx/>
                <a:uFillTx/>
              </a:rPr>
              <a:t>个度量，原始数据</a:t>
            </a:r>
            <a:r>
              <a:rPr kumimoji="0" lang="en-US" altLang="zh-CN" sz="1800" b="0" i="0" u="none" strike="noStrike" kern="0" cap="none" spc="0" normalizeH="0" baseline="0" noProof="0" dirty="0" smtClean="0">
                <a:ln>
                  <a:noFill/>
                </a:ln>
                <a:solidFill>
                  <a:sysClr val="windowText" lastClr="000000"/>
                </a:solidFill>
                <a:effectLst/>
                <a:uLnTx/>
                <a:uFillTx/>
              </a:rPr>
              <a:t>1.5TB</a:t>
            </a:r>
            <a:endParaRPr lang="en-US" altLang="zh-CN" b="0" kern="0" dirty="0">
              <a:solidFill>
                <a:sysClr val="windowText" lastClr="000000"/>
              </a:solidFill>
            </a:endParaRPr>
          </a:p>
          <a:p>
            <a:pPr marL="285750" indent="-285750" fontAlgn="auto">
              <a:spcBef>
                <a:spcPts val="0"/>
              </a:spcBef>
              <a:spcAft>
                <a:spcPts val="0"/>
              </a:spcAft>
              <a:buClrTx/>
              <a:buFont typeface="Arial" panose="020B0604020202020204" pitchFamily="34" charset="0"/>
              <a:buChar char="•"/>
              <a:defRPr/>
            </a:pPr>
            <a:r>
              <a:rPr lang="en-US" altLang="zh-CN" b="0" kern="0" dirty="0" smtClean="0">
                <a:solidFill>
                  <a:sysClr val="windowText" lastClr="000000"/>
                </a:solidFill>
              </a:rPr>
              <a:t>SparkSQL: Cube</a:t>
            </a:r>
            <a:r>
              <a:rPr lang="zh-CN" altLang="en-US" b="0" kern="0" dirty="0">
                <a:solidFill>
                  <a:sysClr val="windowText" lastClr="000000"/>
                </a:solidFill>
              </a:rPr>
              <a:t>文件</a:t>
            </a:r>
            <a:r>
              <a:rPr lang="en-US" altLang="zh-CN" b="0" kern="0" dirty="0">
                <a:solidFill>
                  <a:sysClr val="windowText" lastClr="000000"/>
                </a:solidFill>
              </a:rPr>
              <a:t>380GB</a:t>
            </a:r>
            <a:endParaRPr lang="zh-CN" altLang="en-US" b="0" kern="0" dirty="0">
              <a:solidFill>
                <a:sysClr val="windowText" lastClr="000000"/>
              </a:solidFill>
            </a:endParaRPr>
          </a:p>
          <a:p>
            <a:pPr marL="285750" indent="-285750" fontAlgn="auto">
              <a:spcBef>
                <a:spcPts val="0"/>
              </a:spcBef>
              <a:spcAft>
                <a:spcPts val="0"/>
              </a:spcAft>
              <a:buClrTx/>
              <a:buFont typeface="Arial" panose="020B0604020202020204" pitchFamily="34" charset="0"/>
              <a:buChar char="•"/>
              <a:defRPr/>
            </a:pPr>
            <a:r>
              <a:rPr lang="en-US" altLang="zh-CN" b="0" kern="0" dirty="0" smtClean="0">
                <a:solidFill>
                  <a:sysClr val="windowText" lastClr="000000"/>
                </a:solidFill>
              </a:rPr>
              <a:t>Impala</a:t>
            </a:r>
            <a:r>
              <a:rPr lang="en-US" altLang="zh-CN" b="0" kern="0" dirty="0">
                <a:solidFill>
                  <a:sysClr val="windowText" lastClr="000000"/>
                </a:solidFill>
              </a:rPr>
              <a:t>: Parquet</a:t>
            </a:r>
            <a:r>
              <a:rPr lang="zh-CN" altLang="en-US" b="0" kern="0" dirty="0">
                <a:solidFill>
                  <a:sysClr val="windowText" lastClr="000000"/>
                </a:solidFill>
              </a:rPr>
              <a:t>文件大小</a:t>
            </a:r>
            <a:r>
              <a:rPr lang="en-US" altLang="zh-CN" b="0" kern="0" dirty="0" smtClean="0">
                <a:solidFill>
                  <a:sysClr val="windowText" lastClr="000000"/>
                </a:solidFill>
              </a:rPr>
              <a:t>336GB</a:t>
            </a:r>
            <a:endParaRPr lang="en-US" altLang="zh-CN" b="0" kern="0" dirty="0">
              <a:solidFill>
                <a:sysClr val="windowText" lastClr="000000"/>
              </a:solidFill>
            </a:endParaRPr>
          </a:p>
        </p:txBody>
      </p:sp>
      <p:sp>
        <p:nvSpPr>
          <p:cNvPr id="3" name="文本框 2"/>
          <p:cNvSpPr txBox="1"/>
          <p:nvPr/>
        </p:nvSpPr>
        <p:spPr>
          <a:xfrm>
            <a:off x="1494459" y="6321622"/>
            <a:ext cx="9796272" cy="338554"/>
          </a:xfrm>
          <a:prstGeom prst="rect">
            <a:avLst/>
          </a:prstGeom>
          <a:noFill/>
        </p:spPr>
        <p:txBody>
          <a:bodyPr wrap="none" rtlCol="0">
            <a:spAutoFit/>
          </a:bodyPr>
          <a:lstStyle/>
          <a:p>
            <a:pPr>
              <a:buNone/>
            </a:pPr>
            <a:r>
              <a:rPr lang="zh-CN" altLang="en-US" sz="1600" dirty="0" smtClean="0"/>
              <a:t>电信数据分析场景，包含：</a:t>
            </a:r>
            <a:r>
              <a:rPr lang="en-US" altLang="zh-CN" sz="1600" dirty="0" smtClean="0"/>
              <a:t>1</a:t>
            </a:r>
            <a:r>
              <a:rPr lang="zh-CN" altLang="en-US" sz="1600" dirty="0" smtClean="0"/>
              <a:t>维过滤，多维过滤，</a:t>
            </a:r>
            <a:r>
              <a:rPr lang="en-US" altLang="zh-CN" sz="1600" dirty="0" smtClean="0"/>
              <a:t>1</a:t>
            </a:r>
            <a:r>
              <a:rPr lang="zh-CN" altLang="en-US" sz="1600" dirty="0" smtClean="0"/>
              <a:t>维</a:t>
            </a:r>
            <a:r>
              <a:rPr lang="en-US" altLang="zh-CN" sz="1600" dirty="0" err="1" smtClean="0"/>
              <a:t>GroupBy</a:t>
            </a:r>
            <a:r>
              <a:rPr lang="zh-CN" altLang="en-US" sz="1600" dirty="0" smtClean="0"/>
              <a:t>汇聚，多维</a:t>
            </a:r>
            <a:r>
              <a:rPr lang="en-US" altLang="zh-CN" sz="1600" dirty="0" err="1" smtClean="0"/>
              <a:t>GroupBy</a:t>
            </a:r>
            <a:r>
              <a:rPr lang="zh-CN" altLang="en-US" sz="1600" dirty="0" smtClean="0"/>
              <a:t>汇聚，</a:t>
            </a:r>
            <a:r>
              <a:rPr lang="en-US" altLang="zh-CN" sz="1600" dirty="0" smtClean="0"/>
              <a:t>Distinct count</a:t>
            </a:r>
            <a:endParaRPr lang="zh-CN" alt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520" y="67545"/>
            <a:ext cx="10975658" cy="1143000"/>
          </a:xfrm>
        </p:spPr>
        <p:txBody>
          <a:bodyPr/>
          <a:lstStyle/>
          <a:p>
            <a:r>
              <a:rPr lang="zh-CN" altLang="en-US" dirty="0">
                <a:solidFill>
                  <a:srgbClr val="990000"/>
                </a:solidFill>
                <a:latin typeface="FrutigerNext LT Medium" pitchFamily="34" charset="0"/>
                <a:ea typeface="黑体" pitchFamily="49" charset="-122"/>
              </a:rPr>
              <a:t>大</a:t>
            </a:r>
            <a:r>
              <a:rPr lang="zh-CN" altLang="en-US" dirty="0" smtClean="0">
                <a:solidFill>
                  <a:srgbClr val="990000"/>
                </a:solidFill>
                <a:latin typeface="FrutigerNext LT Medium" pitchFamily="34" charset="0"/>
                <a:ea typeface="黑体" pitchFamily="49" charset="-122"/>
              </a:rPr>
              <a:t>数据</a:t>
            </a:r>
            <a:r>
              <a:rPr lang="en-US" altLang="zh-CN" dirty="0" smtClean="0">
                <a:solidFill>
                  <a:srgbClr val="990000"/>
                </a:solidFill>
                <a:latin typeface="FrutigerNext LT Medium" pitchFamily="34" charset="0"/>
                <a:ea typeface="黑体" pitchFamily="49" charset="-122"/>
              </a:rPr>
              <a:t>Tableau</a:t>
            </a:r>
            <a:r>
              <a:rPr lang="zh-CN" altLang="en-US" dirty="0" smtClean="0">
                <a:solidFill>
                  <a:srgbClr val="990000"/>
                </a:solidFill>
                <a:latin typeface="FrutigerNext LT Medium" pitchFamily="34" charset="0"/>
                <a:ea typeface="黑体" pitchFamily="49" charset="-122"/>
              </a:rPr>
              <a:t>分析面临的问题</a:t>
            </a:r>
            <a:endParaRPr lang="zh-CN" altLang="en-US" dirty="0"/>
          </a:p>
        </p:txBody>
      </p:sp>
      <p:sp>
        <p:nvSpPr>
          <p:cNvPr id="77" name="矩形 76"/>
          <p:cNvSpPr/>
          <p:nvPr/>
        </p:nvSpPr>
        <p:spPr bwMode="auto">
          <a:xfrm>
            <a:off x="3654924" y="3610796"/>
            <a:ext cx="4434923" cy="24063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b="1" i="0" u="none" strike="noStrike" cap="none" normalizeH="0" baseline="0" smtClean="0">
              <a:ln>
                <a:noFill/>
              </a:ln>
              <a:solidFill>
                <a:schemeClr val="tx1"/>
              </a:solidFill>
              <a:effectLst/>
              <a:latin typeface="Arial" charset="0"/>
              <a:ea typeface="SimSun" pitchFamily="2" charset="-122"/>
            </a:endParaRPr>
          </a:p>
        </p:txBody>
      </p:sp>
      <p:pic>
        <p:nvPicPr>
          <p:cNvPr id="63490" name="Picture 2"/>
          <p:cNvPicPr>
            <a:picLocks noChangeAspect="1" noChangeArrowheads="1"/>
          </p:cNvPicPr>
          <p:nvPr/>
        </p:nvPicPr>
        <p:blipFill>
          <a:blip r:embed="rId2" cstate="print"/>
          <a:srcRect/>
          <a:stretch>
            <a:fillRect/>
          </a:stretch>
        </p:blipFill>
        <p:spPr bwMode="auto">
          <a:xfrm>
            <a:off x="3610659" y="1145423"/>
            <a:ext cx="4286562" cy="851555"/>
          </a:xfrm>
          <a:prstGeom prst="rect">
            <a:avLst/>
          </a:prstGeom>
          <a:noFill/>
          <a:ln w="9525">
            <a:noFill/>
            <a:miter lim="800000"/>
            <a:headEnd/>
            <a:tailEnd/>
          </a:ln>
        </p:spPr>
      </p:pic>
      <p:sp>
        <p:nvSpPr>
          <p:cNvPr id="56" name="流程图: 磁盘 55"/>
          <p:cNvSpPr/>
          <p:nvPr/>
        </p:nvSpPr>
        <p:spPr bwMode="auto">
          <a:xfrm>
            <a:off x="3654924" y="2751369"/>
            <a:ext cx="4424465" cy="993114"/>
          </a:xfrm>
          <a:prstGeom prst="flowChartMagneticDisk">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kumimoji="0" lang="en-US" altLang="zh-CN" b="1" i="0" u="none" strike="noStrike" cap="none" normalizeH="0" baseline="0" dirty="0" smtClean="0">
                <a:ln>
                  <a:noFill/>
                </a:ln>
                <a:solidFill>
                  <a:schemeClr val="tx1"/>
                </a:solidFill>
                <a:effectLst/>
                <a:latin typeface="Arial" charset="0"/>
                <a:ea typeface="SimSun" pitchFamily="2" charset="-122"/>
              </a:rPr>
              <a:t>Oracle/</a:t>
            </a:r>
            <a:r>
              <a:rPr kumimoji="0" lang="en-US" altLang="zh-CN" b="1" i="0" u="none" strike="noStrike" cap="none" normalizeH="0" baseline="0" dirty="0" err="1" smtClean="0">
                <a:ln>
                  <a:noFill/>
                </a:ln>
                <a:solidFill>
                  <a:schemeClr val="tx1"/>
                </a:solidFill>
                <a:effectLst/>
                <a:latin typeface="Arial" charset="0"/>
                <a:ea typeface="SimSun" pitchFamily="2" charset="-122"/>
              </a:rPr>
              <a:t>SybaseIQ</a:t>
            </a:r>
            <a:r>
              <a:rPr kumimoji="0" lang="en-US" altLang="zh-CN" b="1" i="0" u="none" strike="noStrike" cap="none" normalizeH="0" baseline="0" dirty="0" smtClean="0">
                <a:ln>
                  <a:noFill/>
                </a:ln>
                <a:solidFill>
                  <a:schemeClr val="tx1"/>
                </a:solidFill>
                <a:effectLst/>
                <a:latin typeface="Arial" charset="0"/>
                <a:ea typeface="SimSun" pitchFamily="2" charset="-122"/>
              </a:rPr>
              <a:t>/</a:t>
            </a:r>
            <a:r>
              <a:rPr kumimoji="0" lang="en-US" altLang="zh-CN" b="1" i="0" u="none" strike="noStrike" cap="none" normalizeH="0" baseline="0" dirty="0" err="1" smtClean="0">
                <a:ln>
                  <a:noFill/>
                </a:ln>
                <a:solidFill>
                  <a:schemeClr val="tx1"/>
                </a:solidFill>
                <a:effectLst/>
                <a:latin typeface="Arial" charset="0"/>
                <a:ea typeface="SimSun" pitchFamily="2" charset="-122"/>
              </a:rPr>
              <a:t>MySql</a:t>
            </a:r>
            <a:endParaRPr kumimoji="0" lang="zh-CN" altLang="en-US" b="1" i="0" u="none" strike="noStrike" cap="none" normalizeH="0" baseline="0" dirty="0" smtClean="0">
              <a:ln>
                <a:noFill/>
              </a:ln>
              <a:solidFill>
                <a:schemeClr val="tx1"/>
              </a:solidFill>
              <a:effectLst/>
              <a:latin typeface="Arial" charset="0"/>
              <a:ea typeface="SimSun" pitchFamily="2" charset="-122"/>
            </a:endParaRPr>
          </a:p>
        </p:txBody>
      </p:sp>
      <p:grpSp>
        <p:nvGrpSpPr>
          <p:cNvPr id="73" name="组合 72"/>
          <p:cNvGrpSpPr/>
          <p:nvPr/>
        </p:nvGrpSpPr>
        <p:grpSpPr>
          <a:xfrm>
            <a:off x="4032118" y="3822177"/>
            <a:ext cx="3451155" cy="1560769"/>
            <a:chOff x="5589142" y="2550396"/>
            <a:chExt cx="4375080" cy="2754713"/>
          </a:xfrm>
        </p:grpSpPr>
        <p:sp>
          <p:nvSpPr>
            <p:cNvPr id="57" name="矩形 56"/>
            <p:cNvSpPr/>
            <p:nvPr/>
          </p:nvSpPr>
          <p:spPr bwMode="auto">
            <a:xfrm>
              <a:off x="5589142" y="2550396"/>
              <a:ext cx="1160979" cy="525803"/>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地区</a:t>
              </a:r>
              <a:r>
                <a:rPr lang="en-US" altLang="zh-CN" sz="800" dirty="0" smtClean="0">
                  <a:solidFill>
                    <a:schemeClr val="tx1"/>
                  </a:solidFill>
                  <a:latin typeface="Arial" charset="0"/>
                  <a:ea typeface="SimSun" pitchFamily="2" charset="-122"/>
                </a:rPr>
                <a:t>ID</a:t>
              </a:r>
            </a:p>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地区维度</a:t>
              </a:r>
              <a:endParaRPr lang="en-US" altLang="zh-CN" sz="800" dirty="0" smtClean="0">
                <a:solidFill>
                  <a:schemeClr val="tx1"/>
                </a:solidFill>
                <a:latin typeface="Arial" charset="0"/>
                <a:ea typeface="SimSun" pitchFamily="2" charset="-122"/>
              </a:endParaRPr>
            </a:p>
          </p:txBody>
        </p:sp>
        <p:sp>
          <p:nvSpPr>
            <p:cNvPr id="58" name="矩形 57"/>
            <p:cNvSpPr/>
            <p:nvPr/>
          </p:nvSpPr>
          <p:spPr bwMode="auto">
            <a:xfrm>
              <a:off x="5630238" y="4769032"/>
              <a:ext cx="1160979" cy="525803"/>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en-US" altLang="zh-CN" sz="800" dirty="0" smtClean="0">
                  <a:solidFill>
                    <a:schemeClr val="tx1"/>
                  </a:solidFill>
                  <a:latin typeface="Arial" charset="0"/>
                  <a:ea typeface="SimSun" pitchFamily="2" charset="-122"/>
                </a:rPr>
                <a:t>RAT ID</a:t>
              </a:r>
            </a:p>
            <a:p>
              <a:pPr marL="0" marR="0" indent="0" algn="l" defTabSz="914400" rtl="0" eaLnBrk="1" fontAlgn="base" latinLnBrk="0" hangingPunct="1">
                <a:lnSpc>
                  <a:spcPct val="100000"/>
                </a:lnSpc>
                <a:spcBef>
                  <a:spcPct val="0"/>
                </a:spcBef>
                <a:spcAft>
                  <a:spcPct val="0"/>
                </a:spcAft>
                <a:buClr>
                  <a:srgbClr val="CC9900"/>
                </a:buClr>
                <a:buSzTx/>
                <a:buNone/>
                <a:tabLst/>
              </a:pPr>
              <a:r>
                <a:rPr lang="en-US" altLang="zh-CN" sz="800" dirty="0" smtClean="0">
                  <a:solidFill>
                    <a:schemeClr val="tx1"/>
                  </a:solidFill>
                  <a:latin typeface="Arial" charset="0"/>
                  <a:ea typeface="SimSun" pitchFamily="2" charset="-122"/>
                </a:rPr>
                <a:t>RAT</a:t>
              </a:r>
              <a:r>
                <a:rPr lang="zh-CN" altLang="en-US" sz="800" dirty="0" smtClean="0">
                  <a:solidFill>
                    <a:schemeClr val="tx1"/>
                  </a:solidFill>
                  <a:latin typeface="Arial" charset="0"/>
                  <a:ea typeface="SimSun" pitchFamily="2" charset="-122"/>
                </a:rPr>
                <a:t>维度</a:t>
              </a:r>
              <a:endParaRPr lang="en-US" altLang="zh-CN" sz="800" dirty="0" smtClean="0">
                <a:solidFill>
                  <a:schemeClr val="tx1"/>
                </a:solidFill>
                <a:latin typeface="Arial" charset="0"/>
                <a:ea typeface="SimSun" pitchFamily="2" charset="-122"/>
              </a:endParaRPr>
            </a:p>
          </p:txBody>
        </p:sp>
        <p:sp>
          <p:nvSpPr>
            <p:cNvPr id="59" name="矩形 58"/>
            <p:cNvSpPr/>
            <p:nvPr/>
          </p:nvSpPr>
          <p:spPr bwMode="auto">
            <a:xfrm>
              <a:off x="8803243" y="4779306"/>
              <a:ext cx="1160979" cy="525803"/>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协议</a:t>
              </a:r>
              <a:r>
                <a:rPr lang="en-US" altLang="zh-CN" sz="800" dirty="0" smtClean="0">
                  <a:solidFill>
                    <a:schemeClr val="tx1"/>
                  </a:solidFill>
                  <a:latin typeface="Arial" charset="0"/>
                  <a:ea typeface="SimSun" pitchFamily="2" charset="-122"/>
                </a:rPr>
                <a:t> ID</a:t>
              </a:r>
            </a:p>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协议维度</a:t>
              </a:r>
              <a:endParaRPr lang="en-US" altLang="zh-CN" sz="800" dirty="0" smtClean="0">
                <a:solidFill>
                  <a:schemeClr val="tx1"/>
                </a:solidFill>
                <a:latin typeface="Arial" charset="0"/>
                <a:ea typeface="SimSun" pitchFamily="2" charset="-122"/>
              </a:endParaRPr>
            </a:p>
          </p:txBody>
        </p:sp>
        <p:sp>
          <p:nvSpPr>
            <p:cNvPr id="60" name="矩形 59"/>
            <p:cNvSpPr/>
            <p:nvPr/>
          </p:nvSpPr>
          <p:spPr bwMode="auto">
            <a:xfrm>
              <a:off x="8792967" y="2550396"/>
              <a:ext cx="1160979" cy="525803"/>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套餐</a:t>
              </a:r>
              <a:r>
                <a:rPr lang="en-US" altLang="zh-CN" sz="800" dirty="0" smtClean="0">
                  <a:solidFill>
                    <a:schemeClr val="tx1"/>
                  </a:solidFill>
                  <a:latin typeface="Arial" charset="0"/>
                  <a:ea typeface="SimSun" pitchFamily="2" charset="-122"/>
                </a:rPr>
                <a:t>ID</a:t>
              </a:r>
            </a:p>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套餐维度</a:t>
              </a:r>
              <a:endParaRPr lang="en-US" altLang="zh-CN" sz="800" dirty="0" smtClean="0">
                <a:solidFill>
                  <a:schemeClr val="tx1"/>
                </a:solidFill>
                <a:latin typeface="Arial" charset="0"/>
                <a:ea typeface="SimSun" pitchFamily="2" charset="-122"/>
              </a:endParaRPr>
            </a:p>
          </p:txBody>
        </p:sp>
        <p:sp>
          <p:nvSpPr>
            <p:cNvPr id="61" name="矩形 60"/>
            <p:cNvSpPr/>
            <p:nvPr/>
          </p:nvSpPr>
          <p:spPr bwMode="auto">
            <a:xfrm>
              <a:off x="7263829" y="2813298"/>
              <a:ext cx="1160979" cy="216966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buNone/>
              </a:pPr>
              <a:r>
                <a:rPr lang="en-US" altLang="zh-CN" sz="800" dirty="0" smtClean="0">
                  <a:solidFill>
                    <a:schemeClr val="tx1"/>
                  </a:solidFill>
                  <a:latin typeface="Arial" charset="0"/>
                  <a:ea typeface="SimSun" pitchFamily="2" charset="-122"/>
                </a:rPr>
                <a:t>Time</a:t>
              </a:r>
            </a:p>
            <a:p>
              <a:pPr>
                <a:buNone/>
              </a:pPr>
              <a:r>
                <a:rPr lang="zh-CN" altLang="en-US" sz="800" dirty="0" smtClean="0">
                  <a:solidFill>
                    <a:schemeClr val="tx1"/>
                  </a:solidFill>
                  <a:latin typeface="Arial" charset="0"/>
                  <a:ea typeface="SimSun" pitchFamily="2" charset="-122"/>
                </a:rPr>
                <a:t>地区</a:t>
              </a:r>
              <a:r>
                <a:rPr lang="en-US" altLang="zh-CN" sz="800" dirty="0" smtClean="0">
                  <a:solidFill>
                    <a:schemeClr val="tx1"/>
                  </a:solidFill>
                  <a:latin typeface="Arial" charset="0"/>
                  <a:ea typeface="SimSun" pitchFamily="2" charset="-122"/>
                </a:rPr>
                <a:t>ID</a:t>
              </a:r>
            </a:p>
            <a:p>
              <a:pPr>
                <a:buNone/>
              </a:pPr>
              <a:r>
                <a:rPr lang="zh-CN" altLang="en-US" sz="800" dirty="0" smtClean="0">
                  <a:solidFill>
                    <a:schemeClr val="tx1"/>
                  </a:solidFill>
                  <a:latin typeface="Arial" charset="0"/>
                  <a:ea typeface="SimSun" pitchFamily="2" charset="-122"/>
                </a:rPr>
                <a:t>套餐</a:t>
              </a:r>
              <a:r>
                <a:rPr lang="en-US" altLang="zh-CN" sz="800" dirty="0" smtClean="0">
                  <a:solidFill>
                    <a:schemeClr val="tx1"/>
                  </a:solidFill>
                  <a:latin typeface="Arial" charset="0"/>
                  <a:ea typeface="SimSun" pitchFamily="2" charset="-122"/>
                </a:rPr>
                <a:t>ID</a:t>
              </a:r>
            </a:p>
            <a:p>
              <a:pPr>
                <a:buNone/>
              </a:pPr>
              <a:r>
                <a:rPr lang="en-US" altLang="zh-CN" sz="800" dirty="0" smtClean="0">
                  <a:solidFill>
                    <a:schemeClr val="tx1"/>
                  </a:solidFill>
                  <a:latin typeface="Arial" charset="0"/>
                  <a:ea typeface="SimSun" pitchFamily="2" charset="-122"/>
                </a:rPr>
                <a:t>RATID</a:t>
              </a:r>
            </a:p>
            <a:p>
              <a:pPr>
                <a:buNone/>
              </a:pPr>
              <a:r>
                <a:rPr lang="zh-CN" altLang="en-US" sz="800" dirty="0" smtClean="0">
                  <a:solidFill>
                    <a:schemeClr val="tx1"/>
                  </a:solidFill>
                  <a:latin typeface="Arial" charset="0"/>
                  <a:ea typeface="SimSun" pitchFamily="2" charset="-122"/>
                </a:rPr>
                <a:t>协议</a:t>
              </a:r>
              <a:r>
                <a:rPr lang="en-US" altLang="zh-CN" sz="800" dirty="0" smtClean="0">
                  <a:solidFill>
                    <a:schemeClr val="tx1"/>
                  </a:solidFill>
                  <a:latin typeface="Arial" charset="0"/>
                  <a:ea typeface="SimSun" pitchFamily="2" charset="-122"/>
                </a:rPr>
                <a:t>ID</a:t>
              </a:r>
            </a:p>
            <a:p>
              <a:pPr>
                <a:buNone/>
              </a:pPr>
              <a:r>
                <a:rPr lang="en-US" altLang="zh-CN" sz="800" dirty="0" smtClean="0">
                  <a:solidFill>
                    <a:schemeClr val="tx1"/>
                  </a:solidFill>
                  <a:latin typeface="Arial" charset="0"/>
                  <a:ea typeface="SimSun" pitchFamily="2" charset="-122"/>
                </a:rPr>
                <a:t>MSISDN</a:t>
              </a:r>
            </a:p>
            <a:p>
              <a:pPr>
                <a:buNone/>
              </a:pPr>
              <a:r>
                <a:rPr lang="en-US" altLang="zh-CN" sz="800" dirty="0" smtClean="0">
                  <a:solidFill>
                    <a:schemeClr val="tx1"/>
                  </a:solidFill>
                  <a:latin typeface="Arial" charset="0"/>
                  <a:ea typeface="SimSun" pitchFamily="2" charset="-122"/>
                </a:rPr>
                <a:t>Cell</a:t>
              </a:r>
            </a:p>
            <a:p>
              <a:pPr>
                <a:buNone/>
              </a:pPr>
              <a:r>
                <a:rPr lang="en-US" altLang="zh-CN" sz="800" dirty="0" smtClean="0">
                  <a:solidFill>
                    <a:schemeClr val="tx1"/>
                  </a:solidFill>
                  <a:latin typeface="Arial" charset="0"/>
                  <a:ea typeface="SimSun" pitchFamily="2" charset="-122"/>
                </a:rPr>
                <a:t>RNC</a:t>
              </a:r>
            </a:p>
            <a:p>
              <a:pPr>
                <a:buNone/>
              </a:pPr>
              <a:r>
                <a:rPr lang="en-US" altLang="zh-CN" sz="800" dirty="0" smtClean="0">
                  <a:solidFill>
                    <a:schemeClr val="tx1"/>
                  </a:solidFill>
                  <a:latin typeface="Arial" charset="0"/>
                  <a:ea typeface="SimSun" pitchFamily="2" charset="-122"/>
                </a:rPr>
                <a:t>Traffic</a:t>
              </a:r>
            </a:p>
          </p:txBody>
        </p:sp>
        <p:cxnSp>
          <p:nvCxnSpPr>
            <p:cNvPr id="63" name="直接箭头连接符 62"/>
            <p:cNvCxnSpPr>
              <a:stCxn id="57" idx="3"/>
            </p:cNvCxnSpPr>
            <p:nvPr/>
          </p:nvCxnSpPr>
          <p:spPr bwMode="auto">
            <a:xfrm>
              <a:off x="6750121" y="2813298"/>
              <a:ext cx="513708" cy="66969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58" idx="3"/>
            </p:cNvCxnSpPr>
            <p:nvPr/>
          </p:nvCxnSpPr>
          <p:spPr bwMode="auto">
            <a:xfrm flipV="1">
              <a:off x="6791217" y="3955551"/>
              <a:ext cx="472612" cy="107638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直接箭头连接符 66"/>
            <p:cNvCxnSpPr>
              <a:stCxn id="60" idx="1"/>
            </p:cNvCxnSpPr>
            <p:nvPr/>
          </p:nvCxnSpPr>
          <p:spPr bwMode="auto">
            <a:xfrm flipH="1">
              <a:off x="8424808" y="2813298"/>
              <a:ext cx="368159" cy="77420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59" idx="1"/>
            </p:cNvCxnSpPr>
            <p:nvPr/>
          </p:nvCxnSpPr>
          <p:spPr bwMode="auto">
            <a:xfrm flipH="1" flipV="1">
              <a:off x="8424808" y="3955551"/>
              <a:ext cx="378435" cy="108665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4" name="矩形 73"/>
          <p:cNvSpPr/>
          <p:nvPr/>
        </p:nvSpPr>
        <p:spPr bwMode="auto">
          <a:xfrm>
            <a:off x="4838135" y="5576102"/>
            <a:ext cx="915805" cy="29791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天表</a:t>
            </a:r>
            <a:endParaRPr lang="en-US" altLang="zh-CN" sz="800" dirty="0" smtClean="0">
              <a:solidFill>
                <a:schemeClr val="tx1"/>
              </a:solidFill>
              <a:latin typeface="Arial" charset="0"/>
              <a:ea typeface="SimSun" pitchFamily="2" charset="-122"/>
            </a:endParaRPr>
          </a:p>
        </p:txBody>
      </p:sp>
      <p:sp>
        <p:nvSpPr>
          <p:cNvPr id="75" name="矩形 74"/>
          <p:cNvSpPr/>
          <p:nvPr/>
        </p:nvSpPr>
        <p:spPr bwMode="auto">
          <a:xfrm>
            <a:off x="5761571" y="5576102"/>
            <a:ext cx="915805" cy="29791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周表</a:t>
            </a:r>
            <a:endParaRPr lang="en-US" altLang="zh-CN" sz="800" dirty="0" smtClean="0">
              <a:solidFill>
                <a:schemeClr val="tx1"/>
              </a:solidFill>
              <a:latin typeface="Arial" charset="0"/>
              <a:ea typeface="SimSun" pitchFamily="2" charset="-122"/>
            </a:endParaRPr>
          </a:p>
        </p:txBody>
      </p:sp>
      <p:sp>
        <p:nvSpPr>
          <p:cNvPr id="76" name="矩形 75"/>
          <p:cNvSpPr/>
          <p:nvPr/>
        </p:nvSpPr>
        <p:spPr bwMode="auto">
          <a:xfrm>
            <a:off x="6677376" y="5576102"/>
            <a:ext cx="915805" cy="29791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月表</a:t>
            </a:r>
            <a:endParaRPr lang="en-US" altLang="zh-CN" sz="800" dirty="0" smtClean="0">
              <a:solidFill>
                <a:schemeClr val="tx1"/>
              </a:solidFill>
              <a:latin typeface="Arial" charset="0"/>
              <a:ea typeface="SimSun" pitchFamily="2" charset="-122"/>
            </a:endParaRPr>
          </a:p>
        </p:txBody>
      </p:sp>
      <p:sp>
        <p:nvSpPr>
          <p:cNvPr id="78" name="矩形 77"/>
          <p:cNvSpPr/>
          <p:nvPr/>
        </p:nvSpPr>
        <p:spPr bwMode="auto">
          <a:xfrm>
            <a:off x="3927047" y="5578342"/>
            <a:ext cx="915805" cy="29791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lang="zh-CN" altLang="en-US" sz="800" dirty="0" smtClean="0">
                <a:solidFill>
                  <a:schemeClr val="tx1"/>
                </a:solidFill>
                <a:latin typeface="Arial" charset="0"/>
                <a:ea typeface="SimSun" pitchFamily="2" charset="-122"/>
              </a:rPr>
              <a:t>小时表</a:t>
            </a:r>
            <a:endParaRPr lang="en-US" altLang="zh-CN" sz="800" dirty="0" smtClean="0">
              <a:solidFill>
                <a:schemeClr val="tx1"/>
              </a:solidFill>
              <a:latin typeface="Arial" charset="0"/>
              <a:ea typeface="SimSun" pitchFamily="2" charset="-122"/>
            </a:endParaRPr>
          </a:p>
        </p:txBody>
      </p:sp>
      <p:sp>
        <p:nvSpPr>
          <p:cNvPr id="79" name="矩形 78"/>
          <p:cNvSpPr/>
          <p:nvPr/>
        </p:nvSpPr>
        <p:spPr bwMode="auto">
          <a:xfrm>
            <a:off x="8376670" y="4330984"/>
            <a:ext cx="2822798" cy="66525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kumimoji="0" lang="en-US" altLang="zh-CN" b="1" i="0" u="none" strike="noStrike" cap="none" normalizeH="0" baseline="0" dirty="0" smtClean="0">
                <a:ln>
                  <a:noFill/>
                </a:ln>
                <a:solidFill>
                  <a:schemeClr val="tx1"/>
                </a:solidFill>
                <a:effectLst/>
                <a:latin typeface="Arial" charset="0"/>
                <a:ea typeface="SimSun" pitchFamily="2" charset="-122"/>
              </a:rPr>
              <a:t>2.Join</a:t>
            </a:r>
            <a:r>
              <a:rPr kumimoji="0" lang="zh-CN" altLang="en-US" b="1" i="0" u="none" strike="noStrike" cap="none" normalizeH="0" baseline="0" dirty="0" smtClean="0">
                <a:ln>
                  <a:noFill/>
                </a:ln>
                <a:solidFill>
                  <a:schemeClr val="tx1"/>
                </a:solidFill>
                <a:effectLst/>
                <a:latin typeface="Arial" charset="0"/>
                <a:ea typeface="SimSun" pitchFamily="2" charset="-122"/>
              </a:rPr>
              <a:t>操作</a:t>
            </a:r>
            <a:r>
              <a:rPr lang="zh-CN" altLang="en-US" dirty="0" smtClean="0">
                <a:solidFill>
                  <a:schemeClr val="tx1"/>
                </a:solidFill>
                <a:latin typeface="Arial" charset="0"/>
                <a:ea typeface="SimSun" pitchFamily="2" charset="-122"/>
              </a:rPr>
              <a:t>导致性能慢</a:t>
            </a:r>
            <a:endParaRPr kumimoji="0" lang="zh-CN" altLang="en-US" b="1" i="0" u="none" strike="noStrike" cap="none" normalizeH="0" baseline="0" dirty="0" smtClean="0">
              <a:ln>
                <a:noFill/>
              </a:ln>
              <a:solidFill>
                <a:schemeClr val="tx1"/>
              </a:solidFill>
              <a:effectLst/>
              <a:latin typeface="Arial" charset="0"/>
              <a:ea typeface="SimSun" pitchFamily="2" charset="-122"/>
            </a:endParaRPr>
          </a:p>
        </p:txBody>
      </p:sp>
      <p:sp>
        <p:nvSpPr>
          <p:cNvPr id="80" name="矩形 79"/>
          <p:cNvSpPr/>
          <p:nvPr/>
        </p:nvSpPr>
        <p:spPr bwMode="auto">
          <a:xfrm>
            <a:off x="8510278" y="3414032"/>
            <a:ext cx="3032467" cy="782271"/>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
                <a:srgbClr val="CC9900"/>
              </a:buClr>
              <a:buSzTx/>
              <a:buNone/>
              <a:tabLst/>
            </a:pPr>
            <a:r>
              <a:rPr kumimoji="0" lang="en-US" altLang="zh-CN" b="1" i="0" u="none" strike="noStrike" cap="none" normalizeH="0" baseline="0" dirty="0" smtClean="0">
                <a:ln>
                  <a:noFill/>
                </a:ln>
                <a:solidFill>
                  <a:schemeClr val="tx1"/>
                </a:solidFill>
                <a:effectLst/>
                <a:latin typeface="Arial" charset="0"/>
                <a:ea typeface="SimSun" pitchFamily="2" charset="-122"/>
              </a:rPr>
              <a:t>1.</a:t>
            </a:r>
            <a:r>
              <a:rPr kumimoji="0" lang="zh-CN" altLang="en-US" b="1" i="0" u="none" strike="noStrike" cap="none" normalizeH="0" baseline="0" dirty="0" smtClean="0">
                <a:ln>
                  <a:noFill/>
                </a:ln>
                <a:solidFill>
                  <a:schemeClr val="tx1"/>
                </a:solidFill>
                <a:effectLst/>
                <a:latin typeface="Arial" charset="0"/>
                <a:ea typeface="SimSun" pitchFamily="2" charset="-122"/>
              </a:rPr>
              <a:t>分表存储</a:t>
            </a:r>
            <a:endParaRPr kumimoji="0" lang="en-US" altLang="zh-CN" b="1" i="0" u="none" strike="noStrike" cap="none" normalizeH="0" baseline="0" dirty="0" smtClean="0">
              <a:ln>
                <a:noFill/>
              </a:ln>
              <a:solidFill>
                <a:schemeClr val="tx1"/>
              </a:solidFill>
              <a:effectLst/>
              <a:latin typeface="Arial" charset="0"/>
              <a:ea typeface="SimSun" pitchFamily="2" charset="-122"/>
            </a:endParaRPr>
          </a:p>
          <a:p>
            <a:pPr marL="0" marR="0" indent="0" defTabSz="914400" rtl="0" eaLnBrk="1" fontAlgn="base" latinLnBrk="0" hangingPunct="1">
              <a:lnSpc>
                <a:spcPct val="100000"/>
              </a:lnSpc>
              <a:spcBef>
                <a:spcPct val="0"/>
              </a:spcBef>
              <a:spcAft>
                <a:spcPct val="0"/>
              </a:spcAft>
              <a:buClr>
                <a:srgbClr val="CC9900"/>
              </a:buClr>
              <a:buSzTx/>
              <a:buNone/>
              <a:tabLst/>
            </a:pPr>
            <a:r>
              <a:rPr kumimoji="0" lang="zh-CN" altLang="en-US" b="1" i="0" u="none" strike="noStrike" cap="none" normalizeH="0" baseline="0" dirty="0" smtClean="0">
                <a:ln>
                  <a:noFill/>
                </a:ln>
                <a:solidFill>
                  <a:schemeClr val="tx1"/>
                </a:solidFill>
                <a:effectLst/>
                <a:latin typeface="Arial" charset="0"/>
                <a:ea typeface="SimSun" pitchFamily="2" charset="-122"/>
              </a:rPr>
              <a:t>导致模型无法对接</a:t>
            </a:r>
            <a:r>
              <a:rPr kumimoji="0" lang="en-US" altLang="zh-CN" b="1" i="0" u="none" strike="noStrike" cap="none" normalizeH="0" baseline="0" dirty="0" smtClean="0">
                <a:ln>
                  <a:noFill/>
                </a:ln>
                <a:solidFill>
                  <a:schemeClr val="tx1"/>
                </a:solidFill>
                <a:effectLst/>
                <a:latin typeface="Arial" charset="0"/>
                <a:ea typeface="SimSun" pitchFamily="2" charset="-122"/>
              </a:rPr>
              <a:t>tableau</a:t>
            </a:r>
            <a:endParaRPr kumimoji="0" lang="zh-CN" altLang="en-US" b="1" i="0" u="none" strike="noStrike" cap="none" normalizeH="0" baseline="0" dirty="0" smtClean="0">
              <a:ln>
                <a:noFill/>
              </a:ln>
              <a:solidFill>
                <a:schemeClr val="tx1"/>
              </a:solidFill>
              <a:effectLst/>
              <a:latin typeface="Arial" charset="0"/>
              <a:ea typeface="SimSun" pitchFamily="2" charset="-122"/>
            </a:endParaRPr>
          </a:p>
        </p:txBody>
      </p:sp>
      <p:sp>
        <p:nvSpPr>
          <p:cNvPr id="81" name="下箭头 80"/>
          <p:cNvSpPr/>
          <p:nvPr/>
        </p:nvSpPr>
        <p:spPr bwMode="auto">
          <a:xfrm>
            <a:off x="5376632" y="2140217"/>
            <a:ext cx="966535" cy="56340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b="1" i="0" u="none" strike="noStrike" cap="none" normalizeH="0" baseline="0" smtClean="0">
              <a:ln>
                <a:noFill/>
              </a:ln>
              <a:solidFill>
                <a:schemeClr val="tx1"/>
              </a:solidFill>
              <a:effectLst/>
              <a:latin typeface="Arial" charset="0"/>
              <a:ea typeface="SimSun" pitchFamily="2" charset="-122"/>
            </a:endParaRPr>
          </a:p>
        </p:txBody>
      </p:sp>
      <p:sp>
        <p:nvSpPr>
          <p:cNvPr id="83" name="矩形 82"/>
          <p:cNvSpPr/>
          <p:nvPr/>
        </p:nvSpPr>
        <p:spPr bwMode="auto">
          <a:xfrm>
            <a:off x="8566711" y="5142381"/>
            <a:ext cx="3139786" cy="750008"/>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lang="en-US" altLang="zh-CN" dirty="0" smtClean="0">
                <a:solidFill>
                  <a:schemeClr val="tx1"/>
                </a:solidFill>
                <a:latin typeface="Arial" charset="0"/>
                <a:ea typeface="SimSun" pitchFamily="2" charset="-122"/>
              </a:rPr>
              <a:t>3.</a:t>
            </a:r>
            <a:r>
              <a:rPr lang="zh-CN" altLang="en-US" dirty="0" smtClean="0">
                <a:solidFill>
                  <a:schemeClr val="tx1"/>
                </a:solidFill>
                <a:latin typeface="Arial" charset="0"/>
                <a:ea typeface="SimSun" pitchFamily="2" charset="-122"/>
              </a:rPr>
              <a:t>手动创建物化视图，难维护</a:t>
            </a:r>
            <a:endParaRPr kumimoji="0" lang="zh-CN" altLang="en-US" b="1" i="0" u="none" strike="noStrike" cap="none" normalizeH="0" baseline="0" dirty="0" smtClean="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xmlns="" val="725208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bwMode="auto">
          <a:xfrm>
            <a:off x="4153371" y="2969570"/>
            <a:ext cx="7920880" cy="19442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2" name="标题 1"/>
          <p:cNvSpPr>
            <a:spLocks noGrp="1"/>
          </p:cNvSpPr>
          <p:nvPr>
            <p:ph type="title"/>
          </p:nvPr>
        </p:nvSpPr>
        <p:spPr>
          <a:xfrm>
            <a:off x="493582" y="79961"/>
            <a:ext cx="10975658" cy="1143000"/>
          </a:xfrm>
        </p:spPr>
        <p:txBody>
          <a:bodyPr/>
          <a:lstStyle/>
          <a:p>
            <a:r>
              <a:rPr lang="zh-CN" altLang="en-US" dirty="0">
                <a:solidFill>
                  <a:srgbClr val="990000"/>
                </a:solidFill>
                <a:latin typeface="FrutigerNext LT Medium" pitchFamily="34" charset="0"/>
                <a:ea typeface="黑体" pitchFamily="49" charset="-122"/>
              </a:rPr>
              <a:t>物化视图</a:t>
            </a:r>
            <a:r>
              <a:rPr lang="zh-CN" altLang="en-US" dirty="0" smtClean="0">
                <a:solidFill>
                  <a:srgbClr val="990000"/>
                </a:solidFill>
                <a:latin typeface="FrutigerNext LT Medium" pitchFamily="34" charset="0"/>
                <a:ea typeface="黑体" pitchFamily="49" charset="-122"/>
              </a:rPr>
              <a:t>优化</a:t>
            </a:r>
            <a:endParaRPr lang="zh-CN" altLang="en-US" dirty="0"/>
          </a:p>
        </p:txBody>
      </p:sp>
      <p:graphicFrame>
        <p:nvGraphicFramePr>
          <p:cNvPr id="29" name="表格 28"/>
          <p:cNvGraphicFramePr>
            <a:graphicFrameLocks noGrp="1"/>
          </p:cNvGraphicFramePr>
          <p:nvPr>
            <p:extLst>
              <p:ext uri="{D42A27DB-BD31-4B8C-83A1-F6EECF244321}">
                <p14:modId xmlns:p14="http://schemas.microsoft.com/office/powerpoint/2010/main" xmlns="" val="3979956923"/>
              </p:ext>
            </p:extLst>
          </p:nvPr>
        </p:nvGraphicFramePr>
        <p:xfrm>
          <a:off x="3935000" y="4973292"/>
          <a:ext cx="8031161" cy="426720"/>
        </p:xfrm>
        <a:graphic>
          <a:graphicData uri="http://schemas.openxmlformats.org/drawingml/2006/table">
            <a:tbl>
              <a:tblPr firstRow="1" bandRow="1"/>
              <a:tblGrid>
                <a:gridCol w="431515"/>
                <a:gridCol w="400692"/>
                <a:gridCol w="390418"/>
                <a:gridCol w="513708"/>
                <a:gridCol w="893851"/>
                <a:gridCol w="924675"/>
                <a:gridCol w="862086"/>
                <a:gridCol w="903554"/>
                <a:gridCol w="903554"/>
                <a:gridCol w="903554"/>
                <a:gridCol w="903554"/>
              </a:tblGrid>
              <a:tr h="370840">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年</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月</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日</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小时</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业务分类</a:t>
                      </a:r>
                      <a:endParaRPr lang="en-US" altLang="zh-CN"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t>（</a:t>
                      </a:r>
                      <a:r>
                        <a:rPr lang="en-US" altLang="zh-CN" sz="1100" dirty="0" smtClean="0"/>
                        <a:t>&lt;100</a:t>
                      </a:r>
                      <a:r>
                        <a:rPr lang="zh-CN" altLang="en-US" sz="1100" dirty="0" smtClean="0"/>
                        <a:t>）</a:t>
                      </a:r>
                      <a:endParaRPr lang="zh-CN" altLang="en-US" sz="11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业务应用</a:t>
                      </a:r>
                      <a:endParaRPr lang="en-US" altLang="zh-CN"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t>（</a:t>
                      </a:r>
                      <a:r>
                        <a:rPr lang="en-US" altLang="zh-CN" sz="1100" dirty="0" smtClean="0"/>
                        <a:t>&lt;1000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套餐</a:t>
                      </a:r>
                      <a:endParaRPr lang="en-US" altLang="zh-CN" sz="1100" dirty="0" smtClean="0"/>
                    </a:p>
                    <a:p>
                      <a:pPr algn="ctr"/>
                      <a:r>
                        <a:rPr lang="zh-CN" altLang="en-US" sz="1100" dirty="0" smtClean="0"/>
                        <a:t>（</a:t>
                      </a:r>
                      <a:r>
                        <a:rPr lang="en-US" altLang="zh-CN" sz="1100" dirty="0" smtClean="0"/>
                        <a:t>&lt;100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en-US" altLang="zh-CN" sz="1100" dirty="0" smtClean="0"/>
                        <a:t>RAT</a:t>
                      </a:r>
                    </a:p>
                    <a:p>
                      <a:pPr algn="ctr"/>
                      <a:r>
                        <a:rPr lang="zh-CN" altLang="en-US" sz="1100" dirty="0" smtClean="0"/>
                        <a:t>（</a:t>
                      </a:r>
                      <a:r>
                        <a:rPr lang="en-US" altLang="zh-CN" sz="1100" dirty="0" smtClean="0"/>
                        <a:t>&lt;10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终端类型</a:t>
                      </a:r>
                      <a:endParaRPr lang="en-US" altLang="zh-CN" sz="1100" dirty="0" smtClean="0"/>
                    </a:p>
                    <a:p>
                      <a:pPr algn="ctr"/>
                      <a:r>
                        <a:rPr lang="en-US" altLang="zh-CN" sz="1100" dirty="0" smtClean="0"/>
                        <a:t>(1</a:t>
                      </a:r>
                      <a:r>
                        <a:rPr lang="zh-CN" altLang="en-US" sz="1100" dirty="0" smtClean="0"/>
                        <a:t>万级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小区</a:t>
                      </a:r>
                      <a:endParaRPr lang="en-US" altLang="zh-CN" sz="1100" dirty="0" smtClean="0"/>
                    </a:p>
                    <a:p>
                      <a:pPr algn="ctr"/>
                      <a:r>
                        <a:rPr lang="en-US" altLang="zh-CN" sz="1100" dirty="0" smtClean="0"/>
                        <a:t>(10</a:t>
                      </a:r>
                      <a:r>
                        <a:rPr lang="zh-CN" altLang="en-US" sz="1100" dirty="0" smtClean="0"/>
                        <a:t>万级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电话号码</a:t>
                      </a:r>
                      <a:endParaRPr lang="en-US" altLang="zh-CN" sz="1100" dirty="0" smtClean="0"/>
                    </a:p>
                    <a:p>
                      <a:pPr algn="ctr"/>
                      <a:r>
                        <a:rPr lang="en-US" altLang="zh-CN" sz="1100" dirty="0" smtClean="0"/>
                        <a:t>(</a:t>
                      </a:r>
                      <a:r>
                        <a:rPr lang="zh-CN" altLang="en-US" sz="1100" dirty="0" smtClean="0"/>
                        <a:t>亿级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xmlns="" val="2596568859"/>
              </p:ext>
            </p:extLst>
          </p:nvPr>
        </p:nvGraphicFramePr>
        <p:xfrm>
          <a:off x="4212402" y="4384351"/>
          <a:ext cx="7738947" cy="426720"/>
        </p:xfrm>
        <a:graphic>
          <a:graphicData uri="http://schemas.openxmlformats.org/drawingml/2006/table">
            <a:tbl>
              <a:tblPr firstRow="1" bandRow="1"/>
              <a:tblGrid>
                <a:gridCol w="493160"/>
                <a:gridCol w="452063"/>
                <a:gridCol w="468847"/>
                <a:gridCol w="1040882"/>
                <a:gridCol w="832776"/>
                <a:gridCol w="837003"/>
                <a:gridCol w="903554"/>
                <a:gridCol w="903554"/>
                <a:gridCol w="903554"/>
                <a:gridCol w="903554"/>
              </a:tblGrid>
              <a:tr h="370840">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年</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月</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日</a:t>
                      </a:r>
                      <a:endParaRPr lang="zh-CN" altLang="en-US" sz="110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业务分类</a:t>
                      </a:r>
                      <a:endParaRPr lang="en-US" altLang="zh-CN"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t>（</a:t>
                      </a:r>
                      <a:r>
                        <a:rPr lang="en-US" altLang="zh-CN" sz="1100" dirty="0" smtClean="0"/>
                        <a:t>&lt;100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业务应用</a:t>
                      </a:r>
                      <a:endParaRPr lang="en-US" altLang="zh-CN"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t>（</a:t>
                      </a:r>
                      <a:r>
                        <a:rPr lang="en-US" altLang="zh-CN" sz="1100" dirty="0" smtClean="0"/>
                        <a:t>&lt;1000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套餐</a:t>
                      </a:r>
                      <a:endParaRPr lang="en-US" altLang="zh-CN" sz="1100" dirty="0" smtClean="0"/>
                    </a:p>
                    <a:p>
                      <a:pPr algn="ctr"/>
                      <a:r>
                        <a:rPr lang="zh-CN" altLang="en-US" sz="1100" dirty="0" smtClean="0"/>
                        <a:t>（</a:t>
                      </a:r>
                      <a:r>
                        <a:rPr lang="en-US" altLang="zh-CN" sz="1100" dirty="0" smtClean="0"/>
                        <a:t>&lt;100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en-US" altLang="zh-CN" sz="1100" dirty="0" smtClean="0"/>
                        <a:t>RAT</a:t>
                      </a:r>
                    </a:p>
                    <a:p>
                      <a:pPr algn="ctr"/>
                      <a:r>
                        <a:rPr lang="zh-CN" altLang="en-US" sz="1100" dirty="0" smtClean="0"/>
                        <a:t>（</a:t>
                      </a:r>
                      <a:r>
                        <a:rPr lang="en-US" altLang="zh-CN" sz="1100" dirty="0" smtClean="0"/>
                        <a:t>&lt;10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终端类型</a:t>
                      </a:r>
                      <a:endParaRPr lang="en-US" altLang="zh-CN" sz="1100" dirty="0" smtClean="0"/>
                    </a:p>
                    <a:p>
                      <a:pPr algn="ctr"/>
                      <a:r>
                        <a:rPr lang="en-US" altLang="zh-CN" sz="1100" dirty="0" smtClean="0"/>
                        <a:t>(1</a:t>
                      </a:r>
                      <a:r>
                        <a:rPr lang="zh-CN" altLang="en-US" sz="1100" dirty="0" smtClean="0"/>
                        <a:t>万级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小区</a:t>
                      </a:r>
                      <a:endParaRPr lang="en-US" altLang="zh-CN" sz="1100" dirty="0" smtClean="0"/>
                    </a:p>
                    <a:p>
                      <a:pPr algn="ctr"/>
                      <a:r>
                        <a:rPr lang="en-US" altLang="zh-CN" sz="1100" dirty="0" smtClean="0"/>
                        <a:t>(10</a:t>
                      </a:r>
                      <a:r>
                        <a:rPr lang="zh-CN" altLang="en-US" sz="1100" dirty="0" smtClean="0"/>
                        <a:t>万级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电话号码</a:t>
                      </a:r>
                      <a:endParaRPr lang="en-US" altLang="zh-CN" sz="1100" dirty="0" smtClean="0"/>
                    </a:p>
                    <a:p>
                      <a:pPr algn="ctr"/>
                      <a:r>
                        <a:rPr lang="en-US" altLang="zh-CN" sz="1100" dirty="0" smtClean="0"/>
                        <a:t>(</a:t>
                      </a:r>
                      <a:r>
                        <a:rPr lang="zh-CN" altLang="en-US" sz="1100" dirty="0" smtClean="0"/>
                        <a:t>亿级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xmlns="" val="1907490616"/>
              </p:ext>
            </p:extLst>
          </p:nvPr>
        </p:nvGraphicFramePr>
        <p:xfrm>
          <a:off x="4746658" y="3851278"/>
          <a:ext cx="7176266" cy="426720"/>
        </p:xfrm>
        <a:graphic>
          <a:graphicData uri="http://schemas.openxmlformats.org/drawingml/2006/table">
            <a:tbl>
              <a:tblPr firstRow="1" bandRow="1"/>
              <a:tblGrid>
                <a:gridCol w="503433"/>
                <a:gridCol w="410967"/>
                <a:gridCol w="977871"/>
                <a:gridCol w="830378"/>
                <a:gridCol w="839401"/>
                <a:gridCol w="903554"/>
                <a:gridCol w="903554"/>
                <a:gridCol w="903554"/>
                <a:gridCol w="903554"/>
              </a:tblGrid>
              <a:tr h="370840">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年</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月</a:t>
                      </a:r>
                      <a:endParaRPr lang="zh-CN" altLang="en-US" sz="110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业务分类</a:t>
                      </a:r>
                      <a:endParaRPr lang="en-US" altLang="zh-CN"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t>（</a:t>
                      </a:r>
                      <a:r>
                        <a:rPr lang="en-US" altLang="zh-CN" sz="1100" dirty="0" smtClean="0"/>
                        <a:t>&lt;100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业务应用</a:t>
                      </a:r>
                      <a:endParaRPr lang="en-US" altLang="zh-CN"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t>（</a:t>
                      </a:r>
                      <a:r>
                        <a:rPr lang="en-US" altLang="zh-CN" sz="1100" dirty="0" smtClean="0"/>
                        <a:t>&lt;1000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套餐</a:t>
                      </a:r>
                      <a:endParaRPr lang="en-US" altLang="zh-CN" sz="1100" dirty="0" smtClean="0"/>
                    </a:p>
                    <a:p>
                      <a:pPr algn="ctr"/>
                      <a:r>
                        <a:rPr lang="zh-CN" altLang="en-US" sz="1100" dirty="0" smtClean="0"/>
                        <a:t>（</a:t>
                      </a:r>
                      <a:r>
                        <a:rPr lang="en-US" altLang="zh-CN" sz="1100" dirty="0" smtClean="0"/>
                        <a:t>&lt;100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en-US" altLang="zh-CN" sz="1100" dirty="0" smtClean="0"/>
                        <a:t>RAT</a:t>
                      </a:r>
                    </a:p>
                    <a:p>
                      <a:pPr algn="ctr"/>
                      <a:r>
                        <a:rPr lang="zh-CN" altLang="en-US" sz="1100" dirty="0" smtClean="0"/>
                        <a:t>（</a:t>
                      </a:r>
                      <a:r>
                        <a:rPr lang="en-US" altLang="zh-CN" sz="1100" dirty="0" smtClean="0"/>
                        <a:t>&lt;10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终端类型</a:t>
                      </a:r>
                      <a:endParaRPr lang="en-US" altLang="zh-CN" sz="1100" dirty="0" smtClean="0"/>
                    </a:p>
                    <a:p>
                      <a:pPr algn="ctr"/>
                      <a:r>
                        <a:rPr lang="en-US" altLang="zh-CN" sz="1100" dirty="0" smtClean="0"/>
                        <a:t>(1</a:t>
                      </a:r>
                      <a:r>
                        <a:rPr lang="zh-CN" altLang="en-US" sz="1100" dirty="0" smtClean="0"/>
                        <a:t>万级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小区</a:t>
                      </a:r>
                      <a:endParaRPr lang="en-US" altLang="zh-CN" sz="1100" dirty="0" smtClean="0"/>
                    </a:p>
                    <a:p>
                      <a:pPr algn="ctr"/>
                      <a:r>
                        <a:rPr lang="en-US" altLang="zh-CN" sz="1100" dirty="0" smtClean="0"/>
                        <a:t>(10</a:t>
                      </a:r>
                      <a:r>
                        <a:rPr lang="zh-CN" altLang="en-US" sz="1100" dirty="0" smtClean="0"/>
                        <a:t>万级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电话号码</a:t>
                      </a:r>
                      <a:endParaRPr lang="en-US" altLang="zh-CN" sz="1100" dirty="0" smtClean="0"/>
                    </a:p>
                    <a:p>
                      <a:pPr algn="ctr"/>
                      <a:r>
                        <a:rPr lang="en-US" altLang="zh-CN" sz="1100" dirty="0" smtClean="0"/>
                        <a:t>(</a:t>
                      </a:r>
                      <a:r>
                        <a:rPr lang="zh-CN" altLang="en-US" sz="1100" dirty="0" smtClean="0"/>
                        <a:t>亿级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xmlns="" val="943548146"/>
              </p:ext>
            </p:extLst>
          </p:nvPr>
        </p:nvGraphicFramePr>
        <p:xfrm>
          <a:off x="5907638" y="3273254"/>
          <a:ext cx="5960243" cy="426720"/>
        </p:xfrm>
        <a:graphic>
          <a:graphicData uri="http://schemas.openxmlformats.org/drawingml/2006/table">
            <a:tbl>
              <a:tblPr firstRow="1" bandRow="1"/>
              <a:tblGrid>
                <a:gridCol w="421241"/>
                <a:gridCol w="554804"/>
                <a:gridCol w="466429"/>
                <a:gridCol w="941129"/>
                <a:gridCol w="865978"/>
                <a:gridCol w="903554"/>
                <a:gridCol w="903554"/>
                <a:gridCol w="903554"/>
              </a:tblGrid>
              <a:tr h="370840">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年</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月</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日</a:t>
                      </a:r>
                      <a:endParaRPr lang="zh-CN" altLang="en-US" sz="1100"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业务分类</a:t>
                      </a:r>
                      <a:endParaRPr lang="en-US" altLang="zh-CN"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t>（</a:t>
                      </a:r>
                      <a:r>
                        <a:rPr lang="en-US" altLang="zh-CN" sz="1100" dirty="0" smtClean="0"/>
                        <a:t>&lt;100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业务应用</a:t>
                      </a:r>
                      <a:endParaRPr lang="en-US" altLang="zh-CN"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t>（</a:t>
                      </a:r>
                      <a:r>
                        <a:rPr lang="en-US" altLang="zh-CN" sz="1100" dirty="0" smtClean="0"/>
                        <a:t>&lt;1000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套餐</a:t>
                      </a:r>
                      <a:endParaRPr lang="en-US" altLang="zh-CN" sz="1100" dirty="0" smtClean="0"/>
                    </a:p>
                    <a:p>
                      <a:pPr algn="ctr"/>
                      <a:r>
                        <a:rPr lang="zh-CN" altLang="en-US" sz="1100" dirty="0" smtClean="0"/>
                        <a:t>（</a:t>
                      </a:r>
                      <a:r>
                        <a:rPr lang="en-US" altLang="zh-CN" sz="1100" dirty="0" smtClean="0"/>
                        <a:t>&lt;100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en-US" altLang="zh-CN" sz="1100" dirty="0" smtClean="0"/>
                        <a:t>RAT</a:t>
                      </a:r>
                    </a:p>
                    <a:p>
                      <a:pPr algn="ctr"/>
                      <a:r>
                        <a:rPr lang="zh-CN" altLang="en-US" sz="1100" dirty="0" smtClean="0"/>
                        <a:t>（</a:t>
                      </a:r>
                      <a:r>
                        <a:rPr lang="en-US" altLang="zh-CN" sz="1100" dirty="0" smtClean="0"/>
                        <a:t>&lt;10</a:t>
                      </a:r>
                      <a:r>
                        <a:rPr lang="zh-CN" altLang="en-US"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100" dirty="0" smtClean="0"/>
                        <a:t>终端类型</a:t>
                      </a:r>
                      <a:endParaRPr lang="en-US" altLang="zh-CN" sz="1100" dirty="0" smtClean="0"/>
                    </a:p>
                    <a:p>
                      <a:pPr algn="ctr"/>
                      <a:r>
                        <a:rPr lang="en-US" altLang="zh-CN" sz="1100" dirty="0" smtClean="0"/>
                        <a:t>(1</a:t>
                      </a:r>
                      <a:r>
                        <a:rPr lang="zh-CN" altLang="en-US" sz="1100" dirty="0" smtClean="0"/>
                        <a:t>万级</a:t>
                      </a:r>
                      <a:r>
                        <a:rPr lang="en-US" altLang="zh-CN" sz="1100" dirty="0" smtClean="0"/>
                        <a:t>)</a:t>
                      </a:r>
                      <a:endParaRPr lang="zh-CN" altLang="en-US" sz="11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891A7"/>
                    </a:solidFill>
                  </a:tcPr>
                </a:tc>
              </a:tr>
            </a:tbl>
          </a:graphicData>
        </a:graphic>
      </p:graphicFrame>
      <p:cxnSp>
        <p:nvCxnSpPr>
          <p:cNvPr id="41" name="直接箭头连接符 40"/>
          <p:cNvCxnSpPr/>
          <p:nvPr/>
        </p:nvCxnSpPr>
        <p:spPr bwMode="auto">
          <a:xfrm>
            <a:off x="4561722" y="2379852"/>
            <a:ext cx="0" cy="2004499"/>
          </a:xfrm>
          <a:prstGeom prst="straightConnector1">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直接箭头连接符 41"/>
          <p:cNvCxnSpPr/>
          <p:nvPr/>
        </p:nvCxnSpPr>
        <p:spPr bwMode="auto">
          <a:xfrm>
            <a:off x="4078838" y="2427072"/>
            <a:ext cx="0" cy="2545804"/>
          </a:xfrm>
          <a:prstGeom prst="straightConnector1">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直接箭头连接符 42"/>
          <p:cNvCxnSpPr/>
          <p:nvPr/>
        </p:nvCxnSpPr>
        <p:spPr bwMode="auto">
          <a:xfrm>
            <a:off x="5404205" y="2369342"/>
            <a:ext cx="0" cy="1471426"/>
          </a:xfrm>
          <a:prstGeom prst="straightConnector1">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直接箭头连接符 43"/>
          <p:cNvCxnSpPr/>
          <p:nvPr/>
        </p:nvCxnSpPr>
        <p:spPr bwMode="auto">
          <a:xfrm>
            <a:off x="6082299" y="2369342"/>
            <a:ext cx="0" cy="893402"/>
          </a:xfrm>
          <a:prstGeom prst="straightConnector1">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56" name="Picture 2"/>
          <p:cNvPicPr>
            <a:picLocks noChangeAspect="1" noChangeArrowheads="1"/>
          </p:cNvPicPr>
          <p:nvPr/>
        </p:nvPicPr>
        <p:blipFill>
          <a:blip r:embed="rId2" cstate="print"/>
          <a:srcRect/>
          <a:stretch>
            <a:fillRect/>
          </a:stretch>
        </p:blipFill>
        <p:spPr bwMode="auto">
          <a:xfrm>
            <a:off x="5336534" y="531810"/>
            <a:ext cx="3560463" cy="916206"/>
          </a:xfrm>
          <a:prstGeom prst="rect">
            <a:avLst/>
          </a:prstGeom>
          <a:noFill/>
          <a:ln w="9525">
            <a:noFill/>
            <a:miter lim="800000"/>
            <a:headEnd/>
            <a:tailEnd/>
          </a:ln>
        </p:spPr>
      </p:pic>
      <p:sp>
        <p:nvSpPr>
          <p:cNvPr id="57" name="下箭头 56"/>
          <p:cNvSpPr/>
          <p:nvPr/>
        </p:nvSpPr>
        <p:spPr bwMode="auto">
          <a:xfrm>
            <a:off x="6715358" y="1471915"/>
            <a:ext cx="802814" cy="366741"/>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dirty="0" smtClean="0">
              <a:ln>
                <a:noFill/>
              </a:ln>
              <a:solidFill>
                <a:schemeClr val="tx1"/>
              </a:solidFill>
              <a:effectLst/>
              <a:latin typeface="Arial" charset="0"/>
              <a:ea typeface="SimSun" pitchFamily="2" charset="-122"/>
            </a:endParaRPr>
          </a:p>
        </p:txBody>
      </p:sp>
      <p:sp>
        <p:nvSpPr>
          <p:cNvPr id="102" name="矩形 101"/>
          <p:cNvSpPr/>
          <p:nvPr/>
        </p:nvSpPr>
        <p:spPr>
          <a:xfrm>
            <a:off x="10548541" y="2980794"/>
            <a:ext cx="1402948" cy="276999"/>
          </a:xfrm>
          <a:prstGeom prst="rect">
            <a:avLst/>
          </a:prstGeom>
        </p:spPr>
        <p:txBody>
          <a:bodyPr wrap="none">
            <a:spAutoFit/>
          </a:bodyPr>
          <a:lstStyle/>
          <a:p>
            <a:pPr>
              <a:buNone/>
            </a:pPr>
            <a:r>
              <a:rPr lang="en-US" altLang="zh-CN" sz="1200" b="0" dirty="0" smtClean="0"/>
              <a:t>Materialized view</a:t>
            </a:r>
            <a:endParaRPr lang="zh-CN" altLang="en-US" sz="1200" b="0" dirty="0"/>
          </a:p>
        </p:txBody>
      </p:sp>
      <p:sp>
        <p:nvSpPr>
          <p:cNvPr id="104" name="内容占位符 2"/>
          <p:cNvSpPr>
            <a:spLocks noGrp="1"/>
          </p:cNvSpPr>
          <p:nvPr>
            <p:ph idx="1"/>
          </p:nvPr>
        </p:nvSpPr>
        <p:spPr>
          <a:xfrm>
            <a:off x="72338" y="1571305"/>
            <a:ext cx="3801018" cy="4034365"/>
          </a:xfrm>
        </p:spPr>
        <p:txBody>
          <a:bodyPr/>
          <a:lstStyle/>
          <a:p>
            <a:pPr marL="268288" indent="-268288"/>
            <a:r>
              <a:rPr lang="zh-CN" altLang="en-US" sz="1400" b="1" dirty="0" smtClean="0"/>
              <a:t>场景：</a:t>
            </a:r>
            <a:endParaRPr lang="en-US" altLang="zh-CN" sz="1400" b="1" dirty="0" smtClean="0"/>
          </a:p>
          <a:p>
            <a:pPr marL="268288" indent="-268288">
              <a:buFont typeface="+mj-lt"/>
              <a:buAutoNum type="arabicPeriod"/>
            </a:pPr>
            <a:r>
              <a:rPr lang="en-US" altLang="zh-CN" sz="1400" dirty="0" smtClean="0"/>
              <a:t>70%</a:t>
            </a:r>
            <a:r>
              <a:rPr lang="zh-CN" altLang="en-US" sz="1400" dirty="0" smtClean="0"/>
              <a:t>为</a:t>
            </a:r>
            <a:r>
              <a:rPr lang="en-US" altLang="zh-CN" sz="1400" dirty="0" smtClean="0"/>
              <a:t>Low cardinality</a:t>
            </a:r>
            <a:r>
              <a:rPr lang="zh-CN" altLang="en-US" sz="1400" dirty="0" smtClean="0"/>
              <a:t>维度上的组合聚合查询（</a:t>
            </a:r>
            <a:r>
              <a:rPr lang="en-US" altLang="zh-CN" sz="1400" dirty="0" smtClean="0"/>
              <a:t>Sum</a:t>
            </a:r>
            <a:r>
              <a:rPr lang="zh-CN" altLang="en-US" sz="1400" dirty="0" smtClean="0"/>
              <a:t>、</a:t>
            </a:r>
            <a:r>
              <a:rPr lang="en-US" altLang="zh-CN" sz="1400" dirty="0" err="1" smtClean="0"/>
              <a:t>Avg</a:t>
            </a:r>
            <a:r>
              <a:rPr lang="zh-CN" altLang="en-US" sz="1400" dirty="0" smtClean="0"/>
              <a:t>等）</a:t>
            </a:r>
            <a:endParaRPr lang="en-US" altLang="zh-CN" sz="1400" dirty="0" smtClean="0"/>
          </a:p>
          <a:p>
            <a:pPr marL="268288" indent="-268288">
              <a:buFont typeface="+mj-lt"/>
              <a:buAutoNum type="arabicPeriod"/>
            </a:pPr>
            <a:r>
              <a:rPr lang="en-US" altLang="zh-CN" sz="1400" dirty="0" smtClean="0"/>
              <a:t>30%</a:t>
            </a:r>
            <a:r>
              <a:rPr lang="zh-CN" altLang="en-US" sz="1400" dirty="0" smtClean="0"/>
              <a:t>为</a:t>
            </a:r>
            <a:r>
              <a:rPr lang="en-US" altLang="zh-CN" sz="1400" dirty="0" smtClean="0"/>
              <a:t>High Cardinality</a:t>
            </a:r>
            <a:r>
              <a:rPr lang="zh-CN" altLang="en-US" sz="1400" dirty="0" smtClean="0"/>
              <a:t>维查询</a:t>
            </a:r>
            <a:endParaRPr lang="en-US" altLang="zh-CN" sz="1400" dirty="0" smtClean="0"/>
          </a:p>
          <a:p>
            <a:pPr marL="268288" indent="-268288"/>
            <a:r>
              <a:rPr lang="zh-CN" altLang="en-US" sz="1400" b="1" dirty="0" smtClean="0"/>
              <a:t>优化点：</a:t>
            </a:r>
            <a:endParaRPr lang="en-US" altLang="zh-CN" sz="1400" b="1" dirty="0" smtClean="0"/>
          </a:p>
          <a:p>
            <a:pPr marL="268288" indent="-268288">
              <a:buFont typeface="+mj-lt"/>
              <a:buAutoNum type="arabicPeriod"/>
            </a:pPr>
            <a:r>
              <a:rPr lang="zh-CN" altLang="en-US" sz="1400" dirty="0"/>
              <a:t>按时间维自动创建月、周、日物化视图，降低</a:t>
            </a:r>
            <a:r>
              <a:rPr lang="en-US" altLang="zh-CN" sz="1400" dirty="0"/>
              <a:t>High Cardinality</a:t>
            </a:r>
            <a:r>
              <a:rPr lang="zh-CN" altLang="en-US" sz="1400" dirty="0"/>
              <a:t>维查询时全表扫描开销</a:t>
            </a:r>
          </a:p>
          <a:p>
            <a:pPr marL="268288" indent="-268288">
              <a:buFont typeface="+mj-lt"/>
              <a:buAutoNum type="arabicPeriod"/>
            </a:pPr>
            <a:r>
              <a:rPr lang="zh-CN" altLang="en-US" sz="1400" dirty="0" smtClean="0"/>
              <a:t>自动创建</a:t>
            </a:r>
            <a:r>
              <a:rPr lang="en-US" altLang="zh-CN" sz="1400" dirty="0" smtClean="0"/>
              <a:t>Low cardinality</a:t>
            </a:r>
            <a:r>
              <a:rPr lang="zh-CN" altLang="en-US" sz="1400" dirty="0" smtClean="0"/>
              <a:t>的物化视图，避免聚合操作查询明细表</a:t>
            </a:r>
            <a:endParaRPr lang="en-US" altLang="zh-CN" sz="1400" dirty="0" smtClean="0"/>
          </a:p>
          <a:p>
            <a:pPr marL="268288" indent="-268288">
              <a:buAutoNum type="arabicPeriod" startAt="3"/>
            </a:pPr>
            <a:r>
              <a:rPr lang="zh-CN" altLang="en-US" sz="1400" dirty="0" smtClean="0"/>
              <a:t>根据历史</a:t>
            </a:r>
            <a:r>
              <a:rPr lang="en-US" altLang="zh-CN" sz="1400" dirty="0" smtClean="0"/>
              <a:t>Query</a:t>
            </a:r>
            <a:r>
              <a:rPr lang="zh-CN" altLang="en-US" sz="1400" dirty="0" smtClean="0"/>
              <a:t>自动识别</a:t>
            </a:r>
            <a:r>
              <a:rPr lang="en-US" altLang="zh-CN" sz="1400" dirty="0" smtClean="0"/>
              <a:t>Hot dimension</a:t>
            </a:r>
            <a:r>
              <a:rPr lang="zh-CN" altLang="en-US" sz="1400" dirty="0" smtClean="0"/>
              <a:t>，并自动创建物化视图</a:t>
            </a:r>
            <a:endParaRPr lang="en-US" altLang="zh-CN" sz="1400" dirty="0" smtClean="0"/>
          </a:p>
          <a:p>
            <a:pPr marL="268288" indent="-268288">
              <a:buFontTx/>
              <a:buAutoNum type="arabicPeriod" startAt="3"/>
            </a:pPr>
            <a:r>
              <a:rPr lang="en-US" altLang="zh-CN" sz="1400" dirty="0" smtClean="0"/>
              <a:t>OLAP Planner</a:t>
            </a:r>
            <a:r>
              <a:rPr lang="zh-CN" altLang="en-US" sz="1400" dirty="0" smtClean="0"/>
              <a:t>根据</a:t>
            </a:r>
            <a:r>
              <a:rPr lang="en-US" altLang="zh-CN" sz="1400" dirty="0" smtClean="0"/>
              <a:t>SQL</a:t>
            </a:r>
            <a:r>
              <a:rPr lang="zh-CN" altLang="en-US" sz="1400" dirty="0" smtClean="0"/>
              <a:t>自动选择查询源</a:t>
            </a:r>
            <a:endParaRPr lang="en-US" altLang="zh-CN" sz="1400" dirty="0" smtClean="0"/>
          </a:p>
        </p:txBody>
      </p:sp>
      <p:sp>
        <p:nvSpPr>
          <p:cNvPr id="18" name="标题 1"/>
          <p:cNvSpPr txBox="1">
            <a:spLocks/>
          </p:cNvSpPr>
          <p:nvPr/>
        </p:nvSpPr>
        <p:spPr bwMode="auto">
          <a:xfrm>
            <a:off x="3620780" y="5353651"/>
            <a:ext cx="8490922" cy="579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noAutofit/>
          </a:bodyPr>
          <a:lstStyle/>
          <a:p>
            <a:pPr defTabSz="801688">
              <a:buClrTx/>
              <a:buNone/>
            </a:pPr>
            <a:r>
              <a:rPr lang="en-US" altLang="zh-CN" sz="1400" b="0" dirty="0">
                <a:solidFill>
                  <a:prstClr val="black"/>
                </a:solidFill>
                <a:latin typeface="+mn-lt"/>
                <a:ea typeface="黑体" pitchFamily="49" charset="-122"/>
              </a:rPr>
              <a:t>Q1</a:t>
            </a:r>
            <a:r>
              <a:rPr lang="en-US" altLang="zh-CN" sz="1400" b="0" dirty="0" smtClean="0">
                <a:solidFill>
                  <a:prstClr val="black"/>
                </a:solidFill>
                <a:latin typeface="+mn-lt"/>
                <a:ea typeface="黑体" pitchFamily="49" charset="-122"/>
              </a:rPr>
              <a:t>: Select 15</a:t>
            </a:r>
            <a:r>
              <a:rPr lang="zh-CN" altLang="en-US" sz="1400" b="0" dirty="0" smtClean="0">
                <a:solidFill>
                  <a:prstClr val="black"/>
                </a:solidFill>
                <a:latin typeface="+mn-lt"/>
                <a:ea typeface="黑体" pitchFamily="49" charset="-122"/>
              </a:rPr>
              <a:t>分钟</a:t>
            </a:r>
            <a:r>
              <a:rPr lang="en-US" altLang="zh-CN" sz="1400" b="0" dirty="0" smtClean="0">
                <a:solidFill>
                  <a:prstClr val="black"/>
                </a:solidFill>
                <a:latin typeface="+mn-lt"/>
                <a:ea typeface="黑体" pitchFamily="49" charset="-122"/>
              </a:rPr>
              <a:t>, sum</a:t>
            </a:r>
            <a:r>
              <a:rPr lang="en-US" altLang="zh-CN" sz="1400" b="0" dirty="0">
                <a:solidFill>
                  <a:prstClr val="black"/>
                </a:solidFill>
                <a:latin typeface="+mn-lt"/>
                <a:ea typeface="黑体" pitchFamily="49" charset="-122"/>
              </a:rPr>
              <a:t>(</a:t>
            </a:r>
            <a:r>
              <a:rPr lang="zh-CN" altLang="en-US" sz="1400" b="0" dirty="0">
                <a:solidFill>
                  <a:prstClr val="black"/>
                </a:solidFill>
                <a:latin typeface="+mn-lt"/>
                <a:ea typeface="黑体" pitchFamily="49" charset="-122"/>
              </a:rPr>
              <a:t>流量</a:t>
            </a:r>
            <a:r>
              <a:rPr lang="en-US" altLang="zh-CN" sz="1400" b="0" dirty="0">
                <a:solidFill>
                  <a:prstClr val="black"/>
                </a:solidFill>
                <a:latin typeface="+mn-lt"/>
                <a:ea typeface="黑体" pitchFamily="49" charset="-122"/>
              </a:rPr>
              <a:t>)</a:t>
            </a:r>
            <a:r>
              <a:rPr lang="zh-CN" altLang="en-US" sz="1400" b="0" dirty="0">
                <a:solidFill>
                  <a:prstClr val="black"/>
                </a:solidFill>
                <a:latin typeface="+mn-lt"/>
                <a:ea typeface="黑体" pitchFamily="49" charset="-122"/>
              </a:rPr>
              <a:t> </a:t>
            </a:r>
            <a:r>
              <a:rPr lang="en-US" altLang="zh-CN" sz="1400" b="0" dirty="0">
                <a:solidFill>
                  <a:prstClr val="black"/>
                </a:solidFill>
                <a:latin typeface="+mn-lt"/>
                <a:ea typeface="黑体" pitchFamily="49" charset="-122"/>
              </a:rPr>
              <a:t>from Cube group by </a:t>
            </a:r>
            <a:r>
              <a:rPr lang="en-US" altLang="zh-CN" sz="1400" b="0" dirty="0" smtClean="0">
                <a:solidFill>
                  <a:prstClr val="black"/>
                </a:solidFill>
                <a:latin typeface="+mn-lt"/>
                <a:ea typeface="黑体" pitchFamily="49" charset="-122"/>
              </a:rPr>
              <a:t>15</a:t>
            </a:r>
            <a:r>
              <a:rPr lang="zh-CN" altLang="en-US" sz="1400" b="0" dirty="0" smtClean="0">
                <a:solidFill>
                  <a:prstClr val="black"/>
                </a:solidFill>
                <a:latin typeface="+mn-lt"/>
                <a:ea typeface="黑体" pitchFamily="49" charset="-122"/>
              </a:rPr>
              <a:t>分钟 </a:t>
            </a:r>
            <a:r>
              <a:rPr lang="en-US" altLang="zh-CN" sz="1400" b="0" dirty="0" smtClean="0">
                <a:solidFill>
                  <a:prstClr val="black"/>
                </a:solidFill>
                <a:latin typeface="+mn-lt"/>
                <a:ea typeface="黑体" pitchFamily="49" charset="-122"/>
              </a:rPr>
              <a:t>where </a:t>
            </a:r>
            <a:r>
              <a:rPr lang="zh-CN" altLang="en-US" sz="1400" b="0" dirty="0">
                <a:solidFill>
                  <a:prstClr val="black"/>
                </a:solidFill>
                <a:latin typeface="+mn-lt"/>
                <a:ea typeface="黑体" pitchFamily="49" charset="-122"/>
              </a:rPr>
              <a:t>天</a:t>
            </a:r>
            <a:r>
              <a:rPr lang="en-US" altLang="zh-CN" sz="1400" b="0" dirty="0">
                <a:solidFill>
                  <a:prstClr val="black"/>
                </a:solidFill>
                <a:latin typeface="+mn-lt"/>
                <a:ea typeface="黑体" pitchFamily="49" charset="-122"/>
              </a:rPr>
              <a:t>=</a:t>
            </a:r>
            <a:r>
              <a:rPr lang="zh-CN" altLang="en-US" sz="1400" b="0" dirty="0">
                <a:solidFill>
                  <a:prstClr val="black"/>
                </a:solidFill>
                <a:latin typeface="+mn-lt"/>
                <a:ea typeface="黑体" pitchFamily="49" charset="-122"/>
              </a:rPr>
              <a:t>“</a:t>
            </a:r>
            <a:r>
              <a:rPr lang="en-US" altLang="zh-CN" sz="1400" b="0" dirty="0">
                <a:solidFill>
                  <a:prstClr val="black"/>
                </a:solidFill>
                <a:latin typeface="+mn-lt"/>
                <a:ea typeface="黑体" pitchFamily="49" charset="-122"/>
              </a:rPr>
              <a:t>20140305</a:t>
            </a:r>
            <a:r>
              <a:rPr lang="zh-CN" altLang="en-US" sz="1400" b="0" dirty="0">
                <a:solidFill>
                  <a:prstClr val="black"/>
                </a:solidFill>
                <a:latin typeface="+mn-lt"/>
                <a:ea typeface="黑体" pitchFamily="49" charset="-122"/>
              </a:rPr>
              <a:t>” </a:t>
            </a:r>
            <a:r>
              <a:rPr lang="en-US" altLang="zh-CN" sz="1400" b="0" dirty="0">
                <a:solidFill>
                  <a:prstClr val="black"/>
                </a:solidFill>
                <a:latin typeface="+mn-lt"/>
                <a:ea typeface="黑体" pitchFamily="49" charset="-122"/>
              </a:rPr>
              <a:t>and </a:t>
            </a:r>
            <a:r>
              <a:rPr lang="zh-CN" altLang="en-US" sz="1400" b="0" dirty="0" smtClean="0">
                <a:solidFill>
                  <a:prstClr val="black"/>
                </a:solidFill>
                <a:latin typeface="+mn-lt"/>
                <a:ea typeface="黑体" pitchFamily="49" charset="-122"/>
              </a:rPr>
              <a:t>号码</a:t>
            </a:r>
            <a:r>
              <a:rPr lang="en-US" altLang="zh-CN" sz="1400" b="0" dirty="0" smtClean="0">
                <a:solidFill>
                  <a:prstClr val="black"/>
                </a:solidFill>
                <a:latin typeface="+mn-lt"/>
                <a:ea typeface="黑体" pitchFamily="49" charset="-122"/>
              </a:rPr>
              <a:t>=“186XXX”  </a:t>
            </a:r>
            <a:endParaRPr lang="en-IN" altLang="zh-CN" sz="1400" b="0" dirty="0">
              <a:solidFill>
                <a:prstClr val="black"/>
              </a:solidFill>
              <a:latin typeface="+mn-lt"/>
              <a:ea typeface="黑体" pitchFamily="49" charset="-122"/>
            </a:endParaRPr>
          </a:p>
        </p:txBody>
      </p:sp>
      <p:sp>
        <p:nvSpPr>
          <p:cNvPr id="21" name="圆角矩形 20"/>
          <p:cNvSpPr/>
          <p:nvPr/>
        </p:nvSpPr>
        <p:spPr bwMode="auto">
          <a:xfrm>
            <a:off x="3935000" y="1946669"/>
            <a:ext cx="7759537" cy="713597"/>
          </a:xfrm>
          <a:prstGeom prst="roundRect">
            <a:avLst/>
          </a:prstGeom>
          <a:solidFill>
            <a:srgbClr val="99CC00"/>
          </a:solidFill>
          <a:ln w="9525" cap="flat" cmpd="sng" algn="ctr">
            <a:solidFill>
              <a:srgbClr val="C0C0C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ctr" defTabSz="954088" eaLnBrk="1" latinLnBrk="0" hangingPunct="1">
              <a:lnSpc>
                <a:spcPct val="100000"/>
              </a:lnSpc>
              <a:buClrTx/>
              <a:buSzTx/>
              <a:buFontTx/>
              <a:buNone/>
              <a:tabLst/>
            </a:pPr>
            <a:endParaRPr lang="zh-CN" altLang="en-US" b="1" dirty="0" smtClean="0">
              <a:solidFill>
                <a:schemeClr val="tx1"/>
              </a:solidFill>
              <a:latin typeface="+mn-ea"/>
              <a:ea typeface="+mn-ea"/>
            </a:endParaRPr>
          </a:p>
        </p:txBody>
      </p:sp>
      <p:pic>
        <p:nvPicPr>
          <p:cNvPr id="2050" name="Picture 2" descr="https://hadoopi.files.wordpress.com/2014/10/screen-shot-2014-10-25-at-14-29-50.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29976" y="2011730"/>
            <a:ext cx="1567771" cy="58347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圆角矩形 2"/>
          <p:cNvSpPr/>
          <p:nvPr/>
        </p:nvSpPr>
        <p:spPr bwMode="auto">
          <a:xfrm>
            <a:off x="4212402" y="2069352"/>
            <a:ext cx="1867993" cy="468229"/>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buNone/>
              <a:tabLst/>
            </a:pPr>
            <a:r>
              <a:rPr kumimoji="0" lang="en-US" altLang="zh-CN" sz="1800" b="1" i="0" u="none" strike="noStrike" cap="none" normalizeH="0" baseline="0" dirty="0" smtClean="0">
                <a:ln>
                  <a:noFill/>
                </a:ln>
                <a:solidFill>
                  <a:schemeClr val="tx1"/>
                </a:solidFill>
                <a:effectLst/>
                <a:latin typeface="Arial" charset="0"/>
                <a:ea typeface="SimSun" pitchFamily="2" charset="-122"/>
              </a:rPr>
              <a:t>OLAP Planner</a:t>
            </a:r>
            <a:endParaRPr kumimoji="0" lang="zh-CN" altLang="en-US" sz="1800" b="1" i="0" u="none" strike="noStrike" cap="none" normalizeH="0" baseline="0" dirty="0" smtClean="0">
              <a:ln>
                <a:noFill/>
              </a:ln>
              <a:solidFill>
                <a:schemeClr val="tx1"/>
              </a:solidFill>
              <a:effectLst/>
              <a:latin typeface="Arial" charset="0"/>
              <a:ea typeface="SimSun" pitchFamily="2" charset="-122"/>
            </a:endParaRPr>
          </a:p>
        </p:txBody>
      </p:sp>
      <p:sp>
        <p:nvSpPr>
          <p:cNvPr id="4" name="文本框 3"/>
          <p:cNvSpPr txBox="1"/>
          <p:nvPr/>
        </p:nvSpPr>
        <p:spPr>
          <a:xfrm>
            <a:off x="3648038" y="2631673"/>
            <a:ext cx="492443" cy="369332"/>
          </a:xfrm>
          <a:prstGeom prst="rect">
            <a:avLst/>
          </a:prstGeom>
          <a:noFill/>
        </p:spPr>
        <p:txBody>
          <a:bodyPr wrap="none" rtlCol="0">
            <a:spAutoFit/>
          </a:bodyPr>
          <a:lstStyle/>
          <a:p>
            <a:pPr>
              <a:buNone/>
            </a:pPr>
            <a:r>
              <a:rPr lang="en-US" altLang="zh-CN" dirty="0" smtClean="0"/>
              <a:t>Q1</a:t>
            </a:r>
            <a:endParaRPr lang="zh-CN" altLang="en-US" dirty="0"/>
          </a:p>
        </p:txBody>
      </p:sp>
      <p:sp>
        <p:nvSpPr>
          <p:cNvPr id="26" name="文本框 25"/>
          <p:cNvSpPr txBox="1"/>
          <p:nvPr/>
        </p:nvSpPr>
        <p:spPr>
          <a:xfrm>
            <a:off x="5618894" y="2637766"/>
            <a:ext cx="492443" cy="369332"/>
          </a:xfrm>
          <a:prstGeom prst="rect">
            <a:avLst/>
          </a:prstGeom>
          <a:noFill/>
        </p:spPr>
        <p:txBody>
          <a:bodyPr wrap="none" rtlCol="0">
            <a:spAutoFit/>
          </a:bodyPr>
          <a:lstStyle/>
          <a:p>
            <a:pPr>
              <a:buNone/>
            </a:pPr>
            <a:r>
              <a:rPr lang="en-US" altLang="zh-CN" dirty="0" smtClean="0"/>
              <a:t>Q2</a:t>
            </a:r>
            <a:endParaRPr lang="zh-CN" altLang="en-US" dirty="0"/>
          </a:p>
        </p:txBody>
      </p:sp>
      <p:sp>
        <p:nvSpPr>
          <p:cNvPr id="27" name="文本框 26"/>
          <p:cNvSpPr txBox="1"/>
          <p:nvPr/>
        </p:nvSpPr>
        <p:spPr>
          <a:xfrm>
            <a:off x="4922892" y="2640664"/>
            <a:ext cx="492443" cy="369332"/>
          </a:xfrm>
          <a:prstGeom prst="rect">
            <a:avLst/>
          </a:prstGeom>
          <a:noFill/>
        </p:spPr>
        <p:txBody>
          <a:bodyPr wrap="none" rtlCol="0">
            <a:spAutoFit/>
          </a:bodyPr>
          <a:lstStyle/>
          <a:p>
            <a:pPr>
              <a:buNone/>
            </a:pPr>
            <a:r>
              <a:rPr lang="en-US" altLang="zh-CN" dirty="0" smtClean="0"/>
              <a:t>Q3</a:t>
            </a:r>
            <a:endParaRPr lang="zh-CN" altLang="en-US" dirty="0"/>
          </a:p>
        </p:txBody>
      </p:sp>
      <p:sp>
        <p:nvSpPr>
          <p:cNvPr id="28" name="标题 1"/>
          <p:cNvSpPr txBox="1">
            <a:spLocks/>
          </p:cNvSpPr>
          <p:nvPr/>
        </p:nvSpPr>
        <p:spPr bwMode="auto">
          <a:xfrm>
            <a:off x="3620779" y="6360370"/>
            <a:ext cx="8173025" cy="347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noAutofit/>
          </a:bodyPr>
          <a:lstStyle/>
          <a:p>
            <a:pPr defTabSz="801688">
              <a:buClrTx/>
              <a:buNone/>
            </a:pPr>
            <a:r>
              <a:rPr lang="en-US" altLang="zh-CN" sz="1400" b="0" dirty="0" smtClean="0">
                <a:solidFill>
                  <a:prstClr val="black"/>
                </a:solidFill>
                <a:latin typeface="+mn-lt"/>
                <a:ea typeface="黑体" pitchFamily="49" charset="-122"/>
              </a:rPr>
              <a:t>Q3: Select </a:t>
            </a:r>
            <a:r>
              <a:rPr lang="zh-CN" altLang="en-US" sz="1400" b="0" dirty="0">
                <a:solidFill>
                  <a:prstClr val="black"/>
                </a:solidFill>
                <a:latin typeface="+mn-lt"/>
                <a:ea typeface="黑体" pitchFamily="49" charset="-122"/>
              </a:rPr>
              <a:t>套餐</a:t>
            </a:r>
            <a:r>
              <a:rPr lang="en-US" altLang="zh-CN" sz="1400" b="0" dirty="0">
                <a:solidFill>
                  <a:prstClr val="black"/>
                </a:solidFill>
                <a:latin typeface="+mn-lt"/>
                <a:ea typeface="黑体" pitchFamily="49" charset="-122"/>
              </a:rPr>
              <a:t>,sum(</a:t>
            </a:r>
            <a:r>
              <a:rPr lang="zh-CN" altLang="en-US" sz="1400" b="0" dirty="0">
                <a:solidFill>
                  <a:prstClr val="black"/>
                </a:solidFill>
                <a:latin typeface="+mn-lt"/>
                <a:ea typeface="黑体" pitchFamily="49" charset="-122"/>
              </a:rPr>
              <a:t>流量</a:t>
            </a:r>
            <a:r>
              <a:rPr lang="en-US" altLang="zh-CN" sz="1400" b="0" dirty="0">
                <a:solidFill>
                  <a:prstClr val="black"/>
                </a:solidFill>
                <a:latin typeface="+mn-lt"/>
                <a:ea typeface="黑体" pitchFamily="49" charset="-122"/>
              </a:rPr>
              <a:t>)</a:t>
            </a:r>
            <a:r>
              <a:rPr lang="zh-CN" altLang="en-US" sz="1400" b="0" dirty="0">
                <a:solidFill>
                  <a:prstClr val="black"/>
                </a:solidFill>
                <a:latin typeface="+mn-lt"/>
                <a:ea typeface="黑体" pitchFamily="49" charset="-122"/>
              </a:rPr>
              <a:t> </a:t>
            </a:r>
            <a:r>
              <a:rPr lang="en-US" altLang="zh-CN" sz="1400" b="0" dirty="0">
                <a:solidFill>
                  <a:prstClr val="black"/>
                </a:solidFill>
                <a:latin typeface="+mn-lt"/>
                <a:ea typeface="黑体" pitchFamily="49" charset="-122"/>
              </a:rPr>
              <a:t>from Cube group by </a:t>
            </a:r>
            <a:r>
              <a:rPr lang="zh-CN" altLang="en-US" sz="1400" b="0" dirty="0">
                <a:solidFill>
                  <a:prstClr val="black"/>
                </a:solidFill>
                <a:latin typeface="+mn-lt"/>
                <a:ea typeface="黑体" pitchFamily="49" charset="-122"/>
              </a:rPr>
              <a:t>套餐 </a:t>
            </a:r>
            <a:r>
              <a:rPr lang="en-US" altLang="zh-CN" sz="1400" b="0" dirty="0">
                <a:solidFill>
                  <a:prstClr val="black"/>
                </a:solidFill>
                <a:latin typeface="+mn-lt"/>
                <a:ea typeface="黑体" pitchFamily="49" charset="-122"/>
              </a:rPr>
              <a:t>where </a:t>
            </a:r>
            <a:r>
              <a:rPr lang="zh-CN" altLang="en-US" sz="1400" b="0" dirty="0">
                <a:solidFill>
                  <a:prstClr val="black"/>
                </a:solidFill>
                <a:latin typeface="+mn-lt"/>
                <a:ea typeface="黑体" pitchFamily="49" charset="-122"/>
              </a:rPr>
              <a:t>月</a:t>
            </a:r>
            <a:r>
              <a:rPr lang="en-US" altLang="zh-CN" sz="1400" b="0" dirty="0">
                <a:solidFill>
                  <a:prstClr val="black"/>
                </a:solidFill>
                <a:latin typeface="+mn-lt"/>
                <a:ea typeface="黑体" pitchFamily="49" charset="-122"/>
              </a:rPr>
              <a:t>=</a:t>
            </a:r>
            <a:r>
              <a:rPr lang="zh-CN" altLang="en-US" sz="1400" b="0" dirty="0">
                <a:solidFill>
                  <a:prstClr val="black"/>
                </a:solidFill>
                <a:latin typeface="+mn-lt"/>
                <a:ea typeface="黑体" pitchFamily="49" charset="-122"/>
              </a:rPr>
              <a:t>“</a:t>
            </a:r>
            <a:r>
              <a:rPr lang="en-US" altLang="zh-CN" sz="1400" b="0" dirty="0">
                <a:solidFill>
                  <a:prstClr val="black"/>
                </a:solidFill>
                <a:latin typeface="+mn-lt"/>
                <a:ea typeface="黑体" pitchFamily="49" charset="-122"/>
              </a:rPr>
              <a:t>201403</a:t>
            </a:r>
            <a:r>
              <a:rPr lang="zh-CN" altLang="en-US" sz="1400" b="0" dirty="0">
                <a:solidFill>
                  <a:prstClr val="black"/>
                </a:solidFill>
                <a:latin typeface="+mn-lt"/>
                <a:ea typeface="黑体" pitchFamily="49" charset="-122"/>
              </a:rPr>
              <a:t>”</a:t>
            </a:r>
            <a:r>
              <a:rPr lang="en-US" altLang="zh-CN" sz="1400" b="0" dirty="0">
                <a:solidFill>
                  <a:prstClr val="black"/>
                </a:solidFill>
                <a:latin typeface="+mn-lt"/>
                <a:ea typeface="黑体" pitchFamily="49" charset="-122"/>
              </a:rPr>
              <a:t>  </a:t>
            </a:r>
            <a:endParaRPr lang="en-IN" altLang="zh-CN" sz="1400" b="0" dirty="0" smtClean="0">
              <a:solidFill>
                <a:prstClr val="black"/>
              </a:solidFill>
              <a:latin typeface="+mn-lt"/>
              <a:ea typeface="黑体" pitchFamily="49" charset="-122"/>
            </a:endParaRPr>
          </a:p>
        </p:txBody>
      </p:sp>
      <p:sp>
        <p:nvSpPr>
          <p:cNvPr id="30" name="标题 1"/>
          <p:cNvSpPr txBox="1">
            <a:spLocks/>
          </p:cNvSpPr>
          <p:nvPr/>
        </p:nvSpPr>
        <p:spPr bwMode="auto">
          <a:xfrm>
            <a:off x="3620780" y="5959139"/>
            <a:ext cx="8173025" cy="3073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noAutofit/>
          </a:bodyPr>
          <a:lstStyle/>
          <a:p>
            <a:pPr defTabSz="801688">
              <a:buClrTx/>
              <a:buFontTx/>
              <a:buNone/>
            </a:pPr>
            <a:r>
              <a:rPr lang="en-US" altLang="zh-CN" sz="1400" b="0" dirty="0" smtClean="0">
                <a:solidFill>
                  <a:prstClr val="black"/>
                </a:solidFill>
                <a:latin typeface="+mn-lt"/>
                <a:ea typeface="黑体" pitchFamily="49" charset="-122"/>
              </a:rPr>
              <a:t>Q2: Select </a:t>
            </a:r>
            <a:r>
              <a:rPr lang="zh-CN" altLang="en-US" sz="1400" b="0" dirty="0" smtClean="0">
                <a:solidFill>
                  <a:prstClr val="black"/>
                </a:solidFill>
                <a:latin typeface="+mn-lt"/>
                <a:ea typeface="黑体" pitchFamily="49" charset="-122"/>
              </a:rPr>
              <a:t>套餐，</a:t>
            </a:r>
            <a:r>
              <a:rPr lang="en-US" altLang="zh-CN" sz="1400" b="0" dirty="0" smtClean="0">
                <a:solidFill>
                  <a:prstClr val="black"/>
                </a:solidFill>
                <a:latin typeface="+mn-lt"/>
                <a:ea typeface="黑体" pitchFamily="49" charset="-122"/>
              </a:rPr>
              <a:t>distinct count(</a:t>
            </a:r>
            <a:r>
              <a:rPr lang="zh-CN" altLang="en-US" sz="1400" b="0" dirty="0" smtClean="0">
                <a:solidFill>
                  <a:prstClr val="black"/>
                </a:solidFill>
                <a:latin typeface="+mn-lt"/>
                <a:ea typeface="黑体" pitchFamily="49" charset="-122"/>
              </a:rPr>
              <a:t>电话号码</a:t>
            </a:r>
            <a:r>
              <a:rPr lang="en-US" altLang="zh-CN" sz="1400" b="0" dirty="0" smtClean="0">
                <a:solidFill>
                  <a:prstClr val="black"/>
                </a:solidFill>
                <a:latin typeface="+mn-lt"/>
                <a:ea typeface="黑体" pitchFamily="49" charset="-122"/>
              </a:rPr>
              <a:t>)</a:t>
            </a:r>
            <a:r>
              <a:rPr lang="zh-CN" altLang="en-US" sz="1400" b="0" dirty="0" smtClean="0">
                <a:solidFill>
                  <a:prstClr val="black"/>
                </a:solidFill>
                <a:latin typeface="+mn-lt"/>
                <a:ea typeface="黑体" pitchFamily="49" charset="-122"/>
              </a:rPr>
              <a:t> </a:t>
            </a:r>
            <a:r>
              <a:rPr lang="en-US" altLang="zh-CN" sz="1400" b="0" dirty="0" smtClean="0">
                <a:solidFill>
                  <a:prstClr val="black"/>
                </a:solidFill>
                <a:latin typeface="+mn-lt"/>
                <a:ea typeface="黑体" pitchFamily="49" charset="-122"/>
              </a:rPr>
              <a:t>from Cube group by </a:t>
            </a:r>
            <a:r>
              <a:rPr lang="zh-CN" altLang="en-US" sz="1400" b="0" dirty="0" smtClean="0">
                <a:solidFill>
                  <a:prstClr val="black"/>
                </a:solidFill>
                <a:latin typeface="+mn-lt"/>
                <a:ea typeface="黑体" pitchFamily="49" charset="-122"/>
              </a:rPr>
              <a:t>套餐 </a:t>
            </a:r>
            <a:r>
              <a:rPr lang="en-US" altLang="zh-CN" sz="1400" b="0" dirty="0" smtClean="0">
                <a:solidFill>
                  <a:prstClr val="black"/>
                </a:solidFill>
                <a:latin typeface="+mn-lt"/>
                <a:ea typeface="黑体" pitchFamily="49" charset="-122"/>
              </a:rPr>
              <a:t>where </a:t>
            </a:r>
            <a:r>
              <a:rPr lang="zh-CN" altLang="en-US" sz="1400" b="0" dirty="0" smtClean="0">
                <a:solidFill>
                  <a:prstClr val="black"/>
                </a:solidFill>
                <a:latin typeface="+mn-lt"/>
                <a:ea typeface="黑体" pitchFamily="49" charset="-122"/>
              </a:rPr>
              <a:t>终端类型</a:t>
            </a:r>
            <a:r>
              <a:rPr lang="en-US" altLang="zh-CN" sz="1400" b="0" dirty="0" smtClean="0">
                <a:solidFill>
                  <a:prstClr val="black"/>
                </a:solidFill>
                <a:latin typeface="+mn-lt"/>
                <a:ea typeface="黑体" pitchFamily="49" charset="-122"/>
              </a:rPr>
              <a:t>=</a:t>
            </a:r>
            <a:r>
              <a:rPr lang="zh-CN" altLang="en-US" sz="1400" b="0" dirty="0" smtClean="0">
                <a:solidFill>
                  <a:prstClr val="black"/>
                </a:solidFill>
                <a:latin typeface="+mn-lt"/>
                <a:ea typeface="黑体" pitchFamily="49" charset="-122"/>
              </a:rPr>
              <a:t>“</a:t>
            </a:r>
            <a:r>
              <a:rPr lang="en-US" altLang="zh-CN" sz="1400" b="0" dirty="0" smtClean="0">
                <a:solidFill>
                  <a:prstClr val="black"/>
                </a:solidFill>
                <a:latin typeface="+mn-lt"/>
                <a:ea typeface="黑体" pitchFamily="49" charset="-122"/>
              </a:rPr>
              <a:t>iPhone</a:t>
            </a:r>
            <a:r>
              <a:rPr lang="zh-CN" altLang="en-US" sz="1400" b="0" dirty="0" smtClean="0">
                <a:solidFill>
                  <a:prstClr val="black"/>
                </a:solidFill>
                <a:latin typeface="+mn-lt"/>
                <a:ea typeface="黑体" pitchFamily="49" charset="-122"/>
              </a:rPr>
              <a:t>”</a:t>
            </a:r>
            <a:r>
              <a:rPr lang="en-US" altLang="zh-CN" sz="1400" b="0" dirty="0" smtClean="0">
                <a:solidFill>
                  <a:prstClr val="black"/>
                </a:solidFill>
                <a:latin typeface="+mn-lt"/>
                <a:ea typeface="黑体" pitchFamily="49" charset="-122"/>
              </a:rPr>
              <a:t>  </a:t>
            </a:r>
            <a:endParaRPr lang="en-IN" altLang="zh-CN" sz="1400" b="0" dirty="0" smtClean="0">
              <a:solidFill>
                <a:prstClr val="black"/>
              </a:solidFill>
              <a:latin typeface="+mn-lt"/>
              <a:ea typeface="黑体" pitchFamily="49" charset="-122"/>
            </a:endParaRPr>
          </a:p>
        </p:txBody>
      </p:sp>
    </p:spTree>
    <p:extLst>
      <p:ext uri="{BB962C8B-B14F-4D97-AF65-F5344CB8AC3E}">
        <p14:creationId xmlns:p14="http://schemas.microsoft.com/office/powerpoint/2010/main" xmlns="" val="28141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26" grpId="0"/>
      <p:bldP spid="27" grpId="0"/>
      <p:bldP spid="28"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54" y="126080"/>
            <a:ext cx="10975658" cy="774315"/>
          </a:xfrm>
        </p:spPr>
        <p:txBody>
          <a:bodyPr/>
          <a:lstStyle/>
          <a:p>
            <a:r>
              <a:rPr lang="zh-CN" altLang="en-US" dirty="0" smtClean="0">
                <a:solidFill>
                  <a:srgbClr val="990000"/>
                </a:solidFill>
                <a:latin typeface="FrutigerNext LT Medium" pitchFamily="34" charset="0"/>
                <a:ea typeface="黑体" pitchFamily="49" charset="-122"/>
              </a:rPr>
              <a:t>物化视图优化后的性能对比</a:t>
            </a:r>
            <a:endParaRPr lang="zh-CN" altLang="en-US" dirty="0"/>
          </a:p>
        </p:txBody>
      </p:sp>
      <p:graphicFrame>
        <p:nvGraphicFramePr>
          <p:cNvPr id="6" name="图表 5"/>
          <p:cNvGraphicFramePr/>
          <p:nvPr>
            <p:extLst>
              <p:ext uri="{D42A27DB-BD31-4B8C-83A1-F6EECF244321}">
                <p14:modId xmlns:p14="http://schemas.microsoft.com/office/powerpoint/2010/main" xmlns="" val="1862813835"/>
              </p:ext>
            </p:extLst>
          </p:nvPr>
        </p:nvGraphicFramePr>
        <p:xfrm>
          <a:off x="781254" y="1995441"/>
          <a:ext cx="11232070" cy="435128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806311" y="1072111"/>
            <a:ext cx="7208480"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120</a:t>
            </a:r>
            <a:r>
              <a:rPr kumimoji="0" lang="zh-CN" altLang="en-US" sz="1800" b="0" i="0" u="none" strike="noStrike" kern="0" cap="none" spc="0" normalizeH="0" baseline="0" noProof="0" dirty="0" smtClean="0">
                <a:ln>
                  <a:noFill/>
                </a:ln>
                <a:solidFill>
                  <a:sysClr val="windowText" lastClr="000000"/>
                </a:solidFill>
                <a:effectLst/>
                <a:uLnTx/>
                <a:uFillTx/>
              </a:rPr>
              <a:t>亿行记录，</a:t>
            </a:r>
            <a:r>
              <a:rPr lang="en-US" altLang="zh-CN" b="0" kern="0" dirty="0">
                <a:solidFill>
                  <a:sysClr val="windowText" lastClr="000000"/>
                </a:solidFill>
              </a:rPr>
              <a:t>2</a:t>
            </a:r>
            <a:r>
              <a:rPr kumimoji="0" lang="en-US" altLang="zh-CN" sz="1800" b="0" i="0" u="none" strike="noStrike" kern="0" cap="none" spc="0" normalizeH="0" baseline="0" noProof="0" dirty="0" smtClean="0">
                <a:ln>
                  <a:noFill/>
                </a:ln>
                <a:solidFill>
                  <a:sysClr val="windowText" lastClr="000000"/>
                </a:solidFill>
                <a:effectLst/>
                <a:uLnTx/>
                <a:uFillTx/>
              </a:rPr>
              <a:t>0</a:t>
            </a:r>
            <a:r>
              <a:rPr kumimoji="0" lang="zh-CN" altLang="en-US" sz="1800" b="0" i="0" u="none" strike="noStrike" kern="0" cap="none" spc="0" normalizeH="0" baseline="0" noProof="0" dirty="0" smtClean="0">
                <a:ln>
                  <a:noFill/>
                </a:ln>
                <a:solidFill>
                  <a:sysClr val="windowText" lastClr="000000"/>
                </a:solidFill>
                <a:effectLst/>
                <a:uLnTx/>
                <a:uFillTx/>
              </a:rPr>
              <a:t>个维度，</a:t>
            </a:r>
            <a:r>
              <a:rPr kumimoji="0" lang="en-US" altLang="zh-CN" sz="1800" b="0" i="0" u="none" strike="noStrike" kern="0" cap="none" spc="0" normalizeH="0" baseline="0" noProof="0" dirty="0" smtClean="0">
                <a:ln>
                  <a:noFill/>
                </a:ln>
                <a:solidFill>
                  <a:sysClr val="windowText" lastClr="000000"/>
                </a:solidFill>
                <a:effectLst/>
                <a:uLnTx/>
                <a:uFillTx/>
              </a:rPr>
              <a:t>4</a:t>
            </a:r>
            <a:r>
              <a:rPr kumimoji="0" lang="zh-CN" altLang="en-US" sz="1800" b="0" i="0" u="none" strike="noStrike" kern="0" cap="none" spc="0" normalizeH="0" baseline="0" noProof="0" dirty="0" smtClean="0">
                <a:ln>
                  <a:noFill/>
                </a:ln>
                <a:solidFill>
                  <a:sysClr val="windowText" lastClr="000000"/>
                </a:solidFill>
                <a:effectLst/>
                <a:uLnTx/>
                <a:uFillTx/>
              </a:rPr>
              <a:t>个度量，原始数据</a:t>
            </a:r>
            <a:r>
              <a:rPr kumimoji="0" lang="en-US" altLang="zh-CN" sz="1800" b="0" i="0" u="none" strike="noStrike" kern="0" cap="none" spc="0" normalizeH="0" baseline="0" noProof="0" dirty="0" smtClean="0">
                <a:ln>
                  <a:noFill/>
                </a:ln>
                <a:solidFill>
                  <a:sysClr val="windowText" lastClr="000000"/>
                </a:solidFill>
                <a:effectLst/>
                <a:uLnTx/>
                <a:uFillTx/>
              </a:rPr>
              <a:t>1.5TB</a:t>
            </a:r>
            <a:endParaRPr lang="en-US" altLang="zh-CN" b="0" kern="0" dirty="0">
              <a:solidFill>
                <a:sysClr val="windowText" lastClr="000000"/>
              </a:solidFill>
            </a:endParaRPr>
          </a:p>
          <a:p>
            <a:pPr marL="285750" indent="-285750" fontAlgn="auto">
              <a:spcBef>
                <a:spcPts val="0"/>
              </a:spcBef>
              <a:spcAft>
                <a:spcPts val="0"/>
              </a:spcAft>
              <a:buClrTx/>
              <a:buFont typeface="Arial" panose="020B0604020202020204" pitchFamily="34" charset="0"/>
              <a:buChar char="•"/>
              <a:defRPr/>
            </a:pPr>
            <a:r>
              <a:rPr kumimoji="0" lang="en-US" altLang="zh-CN" sz="1800" b="0" i="0" u="none" strike="noStrike" kern="0" cap="none" spc="0" normalizeH="0" baseline="0" noProof="0" dirty="0" smtClean="0">
                <a:ln>
                  <a:noFill/>
                </a:ln>
                <a:solidFill>
                  <a:sysClr val="windowText" lastClr="000000"/>
                </a:solidFill>
                <a:effectLst/>
                <a:uLnTx/>
                <a:uFillTx/>
              </a:rPr>
              <a:t>SparkSQL</a:t>
            </a:r>
            <a:r>
              <a:rPr kumimoji="0" lang="zh-CN" altLang="en-US" sz="1800" b="0" i="0" u="none" strike="noStrike" kern="0" cap="none" spc="0" normalizeH="0" baseline="0" noProof="0" dirty="0" smtClean="0">
                <a:ln>
                  <a:noFill/>
                </a:ln>
                <a:solidFill>
                  <a:sysClr val="windowText" lastClr="000000"/>
                </a:solidFill>
                <a:effectLst/>
                <a:uLnTx/>
                <a:uFillTx/>
              </a:rPr>
              <a:t>：物化视图</a:t>
            </a:r>
            <a:r>
              <a:rPr lang="zh-CN" altLang="en-US" b="0" kern="0" dirty="0" smtClean="0">
                <a:solidFill>
                  <a:sysClr val="windowText" lastClr="000000"/>
                </a:solidFill>
              </a:rPr>
              <a:t>大小</a:t>
            </a:r>
            <a:r>
              <a:rPr lang="en-US" altLang="zh-CN" b="0" kern="0" dirty="0" smtClean="0">
                <a:solidFill>
                  <a:sysClr val="windowText" lastClr="000000"/>
                </a:solidFill>
              </a:rPr>
              <a:t>130GB</a:t>
            </a:r>
            <a:r>
              <a:rPr lang="zh-CN" altLang="en-US" b="0" kern="0" dirty="0" smtClean="0">
                <a:solidFill>
                  <a:sysClr val="windowText" lastClr="000000"/>
                </a:solidFill>
              </a:rPr>
              <a:t>，</a:t>
            </a:r>
            <a:r>
              <a:rPr lang="en-US" altLang="zh-CN" b="0" kern="0" dirty="0" smtClean="0">
                <a:solidFill>
                  <a:sysClr val="windowText" lastClr="000000"/>
                </a:solidFill>
              </a:rPr>
              <a:t>Cube</a:t>
            </a:r>
            <a:r>
              <a:rPr lang="zh-CN" altLang="en-US" b="0" kern="0" dirty="0" smtClean="0">
                <a:solidFill>
                  <a:sysClr val="windowText" lastClr="000000"/>
                </a:solidFill>
              </a:rPr>
              <a:t>总大小</a:t>
            </a:r>
            <a:r>
              <a:rPr lang="en-US" altLang="zh-CN" b="0" kern="0" dirty="0" smtClean="0">
                <a:solidFill>
                  <a:sysClr val="windowText" lastClr="000000"/>
                </a:solidFill>
              </a:rPr>
              <a:t>510GB</a:t>
            </a:r>
          </a:p>
          <a:p>
            <a:pPr marL="285750" indent="-285750" fontAlgn="auto">
              <a:spcBef>
                <a:spcPts val="0"/>
              </a:spcBef>
              <a:spcAft>
                <a:spcPts val="0"/>
              </a:spcAft>
              <a:buClrTx/>
              <a:buFont typeface="Arial" panose="020B0604020202020204" pitchFamily="34" charset="0"/>
              <a:buChar char="•"/>
              <a:defRPr/>
            </a:pPr>
            <a:r>
              <a:rPr kumimoji="0" lang="en-US" altLang="zh-CN" sz="1800" b="0" i="0" u="none" strike="noStrike" kern="0" cap="none" spc="0" normalizeH="0" baseline="0" noProof="0" dirty="0" smtClean="0">
                <a:ln>
                  <a:noFill/>
                </a:ln>
                <a:solidFill>
                  <a:sysClr val="windowText" lastClr="000000"/>
                </a:solidFill>
                <a:effectLst/>
                <a:uLnTx/>
                <a:uFillTx/>
              </a:rPr>
              <a:t>Impala</a:t>
            </a:r>
            <a:r>
              <a:rPr kumimoji="0" lang="zh-CN" altLang="en-US" sz="1800" b="0" i="0" u="none" strike="noStrike" kern="0" cap="none" spc="0" normalizeH="0" baseline="0" noProof="0" dirty="0" smtClean="0">
                <a:ln>
                  <a:noFill/>
                </a:ln>
                <a:solidFill>
                  <a:sysClr val="windowText" lastClr="000000"/>
                </a:solidFill>
                <a:effectLst/>
                <a:uLnTx/>
                <a:uFillTx/>
              </a:rPr>
              <a:t>：</a:t>
            </a:r>
            <a:r>
              <a:rPr lang="en-US" altLang="zh-CN" b="0" kern="0" dirty="0" smtClean="0">
                <a:solidFill>
                  <a:sysClr val="windowText" lastClr="000000"/>
                </a:solidFill>
              </a:rPr>
              <a:t>336GB</a:t>
            </a:r>
            <a:endParaRPr kumimoji="0" lang="zh-CN" alt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638" y="68627"/>
            <a:ext cx="10972800" cy="1143000"/>
          </a:xfrm>
        </p:spPr>
        <p:txBody>
          <a:bodyPr/>
          <a:lstStyle/>
          <a:p>
            <a:r>
              <a:rPr lang="en-US" altLang="zh-CN" b="1" dirty="0" smtClean="0">
                <a:solidFill>
                  <a:srgbClr val="C00000"/>
                </a:solidFill>
                <a:latin typeface="微软雅黑" panose="020B0503020204020204" pitchFamily="34" charset="-122"/>
              </a:rPr>
              <a:t>Apache Spark</a:t>
            </a:r>
            <a:r>
              <a:rPr lang="zh-CN" altLang="en-US" b="1" dirty="0" smtClean="0">
                <a:solidFill>
                  <a:srgbClr val="C00000"/>
                </a:solidFill>
                <a:latin typeface="微软雅黑" panose="020B0503020204020204" pitchFamily="34" charset="-122"/>
              </a:rPr>
              <a:t>背景介绍</a:t>
            </a:r>
            <a:endParaRPr lang="zh-CN" altLang="en-US" b="1" dirty="0">
              <a:solidFill>
                <a:srgbClr val="C00000"/>
              </a:solidFill>
              <a:latin typeface="微软雅黑" panose="020B0503020204020204" pitchFamily="34" charset="-122"/>
            </a:endParaRPr>
          </a:p>
        </p:txBody>
      </p:sp>
      <p:sp>
        <p:nvSpPr>
          <p:cNvPr id="8" name="TextBox 7"/>
          <p:cNvSpPr txBox="1"/>
          <p:nvPr/>
        </p:nvSpPr>
        <p:spPr>
          <a:xfrm>
            <a:off x="447532" y="2462806"/>
            <a:ext cx="4058393" cy="2246769"/>
          </a:xfrm>
          <a:prstGeom prst="rect">
            <a:avLst/>
          </a:prstGeom>
          <a:noFill/>
        </p:spPr>
        <p:txBody>
          <a:bodyPr wrap="square" rtlCol="0">
            <a:spAutoFit/>
          </a:bodyPr>
          <a:lstStyle/>
          <a:p>
            <a:pPr>
              <a:buNone/>
            </a:pPr>
            <a:r>
              <a:rPr lang="en-US" altLang="zh-CN" sz="2000" dirty="0" smtClean="0"/>
              <a:t>Spark</a:t>
            </a:r>
            <a:r>
              <a:rPr lang="zh-CN" altLang="en-US" sz="2000" dirty="0" smtClean="0"/>
              <a:t>特点：</a:t>
            </a:r>
            <a:endParaRPr lang="en-US" altLang="zh-CN" sz="2000" dirty="0" smtClean="0"/>
          </a:p>
          <a:p>
            <a:pPr>
              <a:buFont typeface="Arial" pitchFamily="34" charset="0"/>
              <a:buChar char="•"/>
            </a:pPr>
            <a:r>
              <a:rPr lang="zh-CN" altLang="en-US" sz="2000" dirty="0" smtClean="0"/>
              <a:t>内存计算，高性能，</a:t>
            </a:r>
            <a:r>
              <a:rPr lang="en-US" altLang="zh-CN" sz="2000" dirty="0" smtClean="0"/>
              <a:t>100X</a:t>
            </a:r>
            <a:endParaRPr lang="zh-CN" altLang="en-US" sz="2000" dirty="0" smtClean="0"/>
          </a:p>
          <a:p>
            <a:pPr>
              <a:buFont typeface="Arial" pitchFamily="34" charset="0"/>
              <a:buChar char="•"/>
            </a:pPr>
            <a:endParaRPr lang="en-US" altLang="zh-CN" sz="2000" dirty="0" smtClean="0"/>
          </a:p>
          <a:p>
            <a:pPr>
              <a:buFont typeface="Arial" pitchFamily="34" charset="0"/>
              <a:buChar char="•"/>
            </a:pPr>
            <a:r>
              <a:rPr lang="zh-CN" altLang="en-US" sz="2000" dirty="0" smtClean="0"/>
              <a:t>易用，优雅，函数式编程</a:t>
            </a:r>
            <a:endParaRPr lang="en-US" altLang="zh-CN" sz="2000" dirty="0" smtClean="0"/>
          </a:p>
          <a:p>
            <a:pPr>
              <a:buFont typeface="Arial" pitchFamily="34" charset="0"/>
              <a:buChar char="•"/>
            </a:pPr>
            <a:endParaRPr lang="en-US" altLang="zh-CN" sz="2000" dirty="0" smtClean="0"/>
          </a:p>
          <a:p>
            <a:pPr>
              <a:buFont typeface="Arial" pitchFamily="34" charset="0"/>
              <a:buChar char="•"/>
            </a:pPr>
            <a:r>
              <a:rPr lang="zh-CN" altLang="en-US" sz="2000" dirty="0" smtClean="0"/>
              <a:t>统一的大数据处理平台，支持多种复杂应用</a:t>
            </a:r>
            <a:endParaRPr lang="en-US" altLang="zh-CN" sz="2000" dirty="0" smtClean="0"/>
          </a:p>
        </p:txBody>
      </p:sp>
      <p:pic>
        <p:nvPicPr>
          <p:cNvPr id="9" name="Picture 2"/>
          <p:cNvPicPr>
            <a:picLocks noChangeAspect="1" noChangeArrowheads="1"/>
          </p:cNvPicPr>
          <p:nvPr/>
        </p:nvPicPr>
        <p:blipFill>
          <a:blip r:embed="rId2" cstate="print"/>
          <a:srcRect/>
          <a:stretch>
            <a:fillRect/>
          </a:stretch>
        </p:blipFill>
        <p:spPr bwMode="auto">
          <a:xfrm>
            <a:off x="4505925" y="1543079"/>
            <a:ext cx="6877050" cy="4086225"/>
          </a:xfrm>
          <a:prstGeom prst="rect">
            <a:avLst/>
          </a:prstGeom>
          <a:noFill/>
          <a:ln w="9525">
            <a:noFill/>
            <a:miter lim="800000"/>
            <a:headEnd/>
            <a:tailEnd/>
          </a:ln>
        </p:spPr>
      </p:pic>
    </p:spTree>
    <p:extLst>
      <p:ext uri="{BB962C8B-B14F-4D97-AF65-F5344CB8AC3E}">
        <p14:creationId xmlns:p14="http://schemas.microsoft.com/office/powerpoint/2010/main" xmlns="" val="1619910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97546" y="2865551"/>
            <a:ext cx="6268572" cy="738664"/>
          </a:xfrm>
          <a:prstGeom prst="rect">
            <a:avLst/>
          </a:prstGeom>
        </p:spPr>
        <p:txBody>
          <a:bodyPr wrap="square" lIns="0" tIns="0" rIns="0" bIns="0">
            <a:spAutoFit/>
          </a:bodyPr>
          <a:lstStyle/>
          <a:p>
            <a:r>
              <a:rPr lang="en-US" altLang="zh-CN" b="1" dirty="0" smtClean="0">
                <a:solidFill>
                  <a:srgbClr val="C00000"/>
                </a:solidFill>
                <a:latin typeface="微软雅黑" panose="020B0503020204020204" pitchFamily="34" charset="-122"/>
              </a:rPr>
              <a:t>SparkSQL on HBase</a:t>
            </a:r>
            <a:endParaRPr lang="zh-CN" altLang="en-US" b="1" dirty="0">
              <a:solidFill>
                <a:srgbClr val="C00000"/>
              </a:solidFill>
              <a:latin typeface="微软雅黑" panose="020B0503020204020204" pitchFamily="34" charset="-122"/>
            </a:endParaRPr>
          </a:p>
        </p:txBody>
      </p:sp>
    </p:spTree>
    <p:extLst>
      <p:ext uri="{BB962C8B-B14F-4D97-AF65-F5344CB8AC3E}">
        <p14:creationId xmlns:p14="http://schemas.microsoft.com/office/powerpoint/2010/main" xmlns="" val="6160172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98"/>
          <p:cNvSpPr/>
          <p:nvPr/>
        </p:nvSpPr>
        <p:spPr bwMode="auto">
          <a:xfrm>
            <a:off x="1117535" y="2202840"/>
            <a:ext cx="3267914" cy="533939"/>
          </a:xfrm>
          <a:prstGeom prst="roundRect">
            <a:avLst/>
          </a:prstGeom>
          <a:solidFill>
            <a:srgbClr val="0070C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defTabSz="685617" eaLnBrk="0" fontAlgn="ctr" hangingPunct="0">
              <a:spcBef>
                <a:spcPts val="0"/>
              </a:spcBef>
              <a:spcAft>
                <a:spcPts val="0"/>
              </a:spcAft>
              <a:buClr>
                <a:srgbClr val="FF0000"/>
              </a:buClr>
              <a:buSzPct val="70000"/>
              <a:buNone/>
              <a:defRPr/>
            </a:pPr>
            <a:r>
              <a:rPr lang="en-US" altLang="zh-CN" sz="1200" b="1" smtClean="0">
                <a:solidFill>
                  <a:schemeClr val="bg1"/>
                </a:solidFill>
                <a:latin typeface="微软雅黑" pitchFamily="34" charset="-122"/>
                <a:ea typeface="微软雅黑" pitchFamily="34" charset="-122"/>
              </a:rPr>
              <a:t>Spark Core</a:t>
            </a:r>
            <a:endParaRPr lang="zh-CN" altLang="en-US" sz="1200" b="1">
              <a:solidFill>
                <a:schemeClr val="bg1"/>
              </a:solidFill>
              <a:latin typeface="微软雅黑" pitchFamily="34" charset="-122"/>
              <a:ea typeface="微软雅黑" pitchFamily="34" charset="-122"/>
            </a:endParaRPr>
          </a:p>
        </p:txBody>
      </p:sp>
      <p:sp>
        <p:nvSpPr>
          <p:cNvPr id="18" name="圆角矩形 98"/>
          <p:cNvSpPr/>
          <p:nvPr/>
        </p:nvSpPr>
        <p:spPr bwMode="auto">
          <a:xfrm>
            <a:off x="1142677" y="1350992"/>
            <a:ext cx="3267914" cy="533939"/>
          </a:xfrm>
          <a:prstGeom prst="roundRect">
            <a:avLst/>
          </a:prstGeom>
          <a:solidFill>
            <a:srgbClr val="0070C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defTabSz="685617" eaLnBrk="0" fontAlgn="ctr" hangingPunct="0">
              <a:spcBef>
                <a:spcPts val="0"/>
              </a:spcBef>
              <a:spcAft>
                <a:spcPts val="0"/>
              </a:spcAft>
              <a:buClr>
                <a:srgbClr val="FF0000"/>
              </a:buClr>
              <a:buSzPct val="70000"/>
              <a:buNone/>
              <a:defRPr/>
            </a:pPr>
            <a:r>
              <a:rPr lang="en-US" altLang="zh-CN" sz="1200" b="1" smtClean="0">
                <a:solidFill>
                  <a:schemeClr val="bg1"/>
                </a:solidFill>
                <a:latin typeface="微软雅黑" pitchFamily="34" charset="-122"/>
                <a:ea typeface="微软雅黑" pitchFamily="34" charset="-122"/>
              </a:rPr>
              <a:t>Spark SQL</a:t>
            </a:r>
            <a:endParaRPr lang="zh-CN" altLang="en-US" sz="1200" b="1">
              <a:solidFill>
                <a:schemeClr val="bg1"/>
              </a:solidFill>
              <a:latin typeface="微软雅黑" pitchFamily="34" charset="-122"/>
              <a:ea typeface="微软雅黑" pitchFamily="34" charset="-122"/>
            </a:endParaRPr>
          </a:p>
        </p:txBody>
      </p:sp>
      <p:sp>
        <p:nvSpPr>
          <p:cNvPr id="38" name="Rectangle 37"/>
          <p:cNvSpPr/>
          <p:nvPr/>
        </p:nvSpPr>
        <p:spPr>
          <a:xfrm>
            <a:off x="911661" y="260650"/>
            <a:ext cx="11140138" cy="584775"/>
          </a:xfrm>
          <a:prstGeom prst="rect">
            <a:avLst/>
          </a:prstGeom>
        </p:spPr>
        <p:txBody>
          <a:bodyPr wrap="square">
            <a:spAutoFit/>
          </a:bodyPr>
          <a:lstStyle/>
          <a:p>
            <a:pPr>
              <a:buNone/>
            </a:pPr>
            <a:r>
              <a:rPr lang="en-US" altLang="zh-CN" sz="3200" dirty="0" smtClean="0">
                <a:solidFill>
                  <a:srgbClr val="C00000"/>
                </a:solidFill>
              </a:rPr>
              <a:t>Why SparkSQL on HBase</a:t>
            </a:r>
            <a:endParaRPr lang="en-US" sz="2400" dirty="0" smtClean="0"/>
          </a:p>
        </p:txBody>
      </p:sp>
      <p:sp>
        <p:nvSpPr>
          <p:cNvPr id="8" name="TextBox 7"/>
          <p:cNvSpPr txBox="1"/>
          <p:nvPr/>
        </p:nvSpPr>
        <p:spPr>
          <a:xfrm>
            <a:off x="3354198" y="2518915"/>
            <a:ext cx="960357" cy="230832"/>
          </a:xfrm>
          <a:prstGeom prst="rect">
            <a:avLst/>
          </a:prstGeom>
          <a:solidFill>
            <a:srgbClr val="FFFF00"/>
          </a:solidFill>
        </p:spPr>
        <p:txBody>
          <a:bodyPr wrap="square" rtlCol="0">
            <a:spAutoFit/>
          </a:bodyPr>
          <a:lstStyle/>
          <a:p>
            <a:pPr algn="ctr">
              <a:buNone/>
            </a:pPr>
            <a:r>
              <a:rPr lang="en-US" sz="900" err="1" smtClean="0"/>
              <a:t>HadoopRDD</a:t>
            </a:r>
            <a:endParaRPr lang="en-US" sz="900"/>
          </a:p>
        </p:txBody>
      </p:sp>
      <p:cxnSp>
        <p:nvCxnSpPr>
          <p:cNvPr id="20" name="Straight Arrow Connector 19"/>
          <p:cNvCxnSpPr/>
          <p:nvPr/>
        </p:nvCxnSpPr>
        <p:spPr bwMode="auto">
          <a:xfrm flipH="1">
            <a:off x="3882395" y="1884931"/>
            <a:ext cx="1" cy="633984"/>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3" name="TextBox 22"/>
          <p:cNvSpPr txBox="1"/>
          <p:nvPr/>
        </p:nvSpPr>
        <p:spPr>
          <a:xfrm>
            <a:off x="1847317" y="2980967"/>
            <a:ext cx="2208820" cy="246221"/>
          </a:xfrm>
          <a:prstGeom prst="rect">
            <a:avLst/>
          </a:prstGeom>
          <a:noFill/>
        </p:spPr>
        <p:txBody>
          <a:bodyPr wrap="square" rtlCol="0">
            <a:spAutoFit/>
          </a:bodyPr>
          <a:lstStyle/>
          <a:p>
            <a:pPr algn="ctr">
              <a:buNone/>
            </a:pPr>
            <a:r>
              <a:rPr lang="en-US" sz="1000" dirty="0" err="1" smtClean="0"/>
              <a:t>TableInput</a:t>
            </a:r>
            <a:r>
              <a:rPr lang="en-US" sz="1000" dirty="0" smtClean="0"/>
              <a:t>/</a:t>
            </a:r>
            <a:r>
              <a:rPr lang="en-US" sz="1000" dirty="0" err="1" smtClean="0"/>
              <a:t>OutputFormat</a:t>
            </a:r>
            <a:endParaRPr lang="en-US" sz="1000" dirty="0"/>
          </a:p>
        </p:txBody>
      </p:sp>
      <p:sp>
        <p:nvSpPr>
          <p:cNvPr id="24" name="TextBox 23"/>
          <p:cNvSpPr txBox="1"/>
          <p:nvPr/>
        </p:nvSpPr>
        <p:spPr>
          <a:xfrm>
            <a:off x="969049" y="4368664"/>
            <a:ext cx="3816106" cy="116955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000" dirty="0" err="1" smtClean="0"/>
              <a:t>Hadoop</a:t>
            </a:r>
            <a:r>
              <a:rPr lang="en-US" sz="2000" dirty="0" smtClean="0"/>
              <a:t> M/R plug-in</a:t>
            </a:r>
          </a:p>
          <a:p>
            <a:pPr marL="342900" indent="-342900">
              <a:spcBef>
                <a:spcPts val="600"/>
              </a:spcBef>
              <a:buFont typeface="Arial" panose="020B0604020202020204" pitchFamily="34" charset="0"/>
              <a:buChar char="•"/>
            </a:pPr>
            <a:r>
              <a:rPr lang="en-US" sz="2000" dirty="0" smtClean="0"/>
              <a:t>Limited pushdown</a:t>
            </a:r>
          </a:p>
          <a:p>
            <a:pPr marL="342900" indent="-342900">
              <a:spcBef>
                <a:spcPts val="600"/>
              </a:spcBef>
              <a:buFont typeface="Arial" panose="020B0604020202020204" pitchFamily="34" charset="0"/>
              <a:buChar char="•"/>
            </a:pPr>
            <a:r>
              <a:rPr lang="en-US" altLang="zh-CN" sz="2000" dirty="0" smtClean="0"/>
              <a:t>High latency</a:t>
            </a:r>
            <a:endParaRPr lang="en-US" sz="2000" dirty="0"/>
          </a:p>
        </p:txBody>
      </p:sp>
      <p:sp>
        <p:nvSpPr>
          <p:cNvPr id="46" name="TextBox 45"/>
          <p:cNvSpPr txBox="1"/>
          <p:nvPr/>
        </p:nvSpPr>
        <p:spPr>
          <a:xfrm>
            <a:off x="3450234" y="1654099"/>
            <a:ext cx="864321" cy="230832"/>
          </a:xfrm>
          <a:prstGeom prst="rect">
            <a:avLst/>
          </a:prstGeom>
          <a:solidFill>
            <a:srgbClr val="FFFF00"/>
          </a:solidFill>
        </p:spPr>
        <p:txBody>
          <a:bodyPr wrap="square" rtlCol="0">
            <a:spAutoFit/>
          </a:bodyPr>
          <a:lstStyle/>
          <a:p>
            <a:pPr algn="ctr">
              <a:buNone/>
            </a:pPr>
            <a:r>
              <a:rPr lang="en-US" sz="900" dirty="0" err="1" smtClean="0"/>
              <a:t>HiveContext</a:t>
            </a:r>
            <a:endParaRPr lang="en-US" sz="900" dirty="0" smtClean="0"/>
          </a:p>
        </p:txBody>
      </p:sp>
      <p:cxnSp>
        <p:nvCxnSpPr>
          <p:cNvPr id="49" name="Straight Arrow Connector 48"/>
          <p:cNvCxnSpPr/>
          <p:nvPr/>
        </p:nvCxnSpPr>
        <p:spPr bwMode="auto">
          <a:xfrm>
            <a:off x="3882395" y="2760008"/>
            <a:ext cx="0" cy="68814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1" name="Flowchart: Magnetic Disk 50"/>
          <p:cNvSpPr/>
          <p:nvPr/>
        </p:nvSpPr>
        <p:spPr bwMode="auto">
          <a:xfrm>
            <a:off x="4890769" y="1647947"/>
            <a:ext cx="960356" cy="432048"/>
          </a:xfrm>
          <a:prstGeom prst="flowChartMagneticDisk">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endParaRPr kumimoji="0" lang="en-US" sz="1800" b="0" i="0" u="none" strike="noStrike" cap="none" normalizeH="0" baseline="0" smtClean="0">
              <a:ln>
                <a:noFill/>
              </a:ln>
              <a:solidFill>
                <a:schemeClr val="tx1"/>
              </a:solidFill>
              <a:effectLst/>
              <a:latin typeface="Arial" charset="0"/>
              <a:ea typeface="宋体" charset="-122"/>
            </a:endParaRPr>
          </a:p>
        </p:txBody>
      </p:sp>
      <p:cxnSp>
        <p:nvCxnSpPr>
          <p:cNvPr id="52" name="Straight Arrow Connector 51"/>
          <p:cNvCxnSpPr>
            <a:endCxn id="51" idx="2"/>
          </p:cNvCxnSpPr>
          <p:nvPr/>
        </p:nvCxnSpPr>
        <p:spPr bwMode="auto">
          <a:xfrm>
            <a:off x="4266537" y="1791963"/>
            <a:ext cx="624232" cy="72008"/>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4" name="TextBox 53"/>
          <p:cNvSpPr txBox="1"/>
          <p:nvPr/>
        </p:nvSpPr>
        <p:spPr>
          <a:xfrm>
            <a:off x="4785154" y="1811175"/>
            <a:ext cx="1056392" cy="246221"/>
          </a:xfrm>
          <a:prstGeom prst="rect">
            <a:avLst/>
          </a:prstGeom>
          <a:noFill/>
        </p:spPr>
        <p:txBody>
          <a:bodyPr wrap="square" rtlCol="0">
            <a:spAutoFit/>
          </a:bodyPr>
          <a:lstStyle/>
          <a:p>
            <a:pPr algn="ctr">
              <a:buNone/>
            </a:pPr>
            <a:r>
              <a:rPr lang="en-US" sz="1000" dirty="0" err="1" smtClean="0"/>
              <a:t>metastore</a:t>
            </a:r>
            <a:endParaRPr lang="en-US" sz="1000" dirty="0"/>
          </a:p>
        </p:txBody>
      </p:sp>
      <p:sp>
        <p:nvSpPr>
          <p:cNvPr id="22" name="圆角矩形 98"/>
          <p:cNvSpPr/>
          <p:nvPr/>
        </p:nvSpPr>
        <p:spPr bwMode="auto">
          <a:xfrm>
            <a:off x="1142677" y="3484592"/>
            <a:ext cx="3267914" cy="533939"/>
          </a:xfrm>
          <a:prstGeom prst="roundRect">
            <a:avLst/>
          </a:prstGeom>
          <a:solidFill>
            <a:srgbClr val="FFFF0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defTabSz="685617" eaLnBrk="0" fontAlgn="ctr" hangingPunct="0">
              <a:spcBef>
                <a:spcPts val="0"/>
              </a:spcBef>
              <a:spcAft>
                <a:spcPts val="0"/>
              </a:spcAft>
              <a:buClr>
                <a:srgbClr val="FF0000"/>
              </a:buClr>
              <a:buSzPct val="70000"/>
              <a:buNone/>
              <a:defRPr/>
            </a:pPr>
            <a:r>
              <a:rPr lang="en-US" altLang="zh-CN" sz="1200" b="1" err="1" smtClean="0">
                <a:solidFill>
                  <a:schemeClr val="tx1"/>
                </a:solidFill>
                <a:latin typeface="微软雅黑" pitchFamily="34" charset="-122"/>
                <a:ea typeface="微软雅黑" pitchFamily="34" charset="-122"/>
              </a:rPr>
              <a:t>HBase</a:t>
            </a:r>
            <a:endParaRPr lang="zh-CN" altLang="en-US" sz="1200" b="1">
              <a:solidFill>
                <a:schemeClr val="tx1"/>
              </a:solidFill>
              <a:latin typeface="微软雅黑" pitchFamily="34" charset="-122"/>
              <a:ea typeface="微软雅黑" pitchFamily="34" charset="-122"/>
            </a:endParaRPr>
          </a:p>
        </p:txBody>
      </p:sp>
      <p:cxnSp>
        <p:nvCxnSpPr>
          <p:cNvPr id="16" name="Straight Arrow Connector 30"/>
          <p:cNvCxnSpPr/>
          <p:nvPr/>
        </p:nvCxnSpPr>
        <p:spPr bwMode="auto">
          <a:xfrm>
            <a:off x="8644878" y="1556925"/>
            <a:ext cx="0" cy="88612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31"/>
          <p:cNvCxnSpPr/>
          <p:nvPr/>
        </p:nvCxnSpPr>
        <p:spPr bwMode="auto">
          <a:xfrm>
            <a:off x="8644878" y="2964784"/>
            <a:ext cx="0" cy="580106"/>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Elbow Connector 32"/>
          <p:cNvCxnSpPr>
            <a:stCxn id="26" idx="3"/>
            <a:endCxn id="28" idx="3"/>
          </p:cNvCxnSpPr>
          <p:nvPr/>
        </p:nvCxnSpPr>
        <p:spPr bwMode="auto">
          <a:xfrm flipH="1">
            <a:off x="10197752" y="1639229"/>
            <a:ext cx="82773" cy="2172631"/>
          </a:xfrm>
          <a:prstGeom prst="bentConnector3">
            <a:avLst>
              <a:gd name="adj1" fmla="val -276177"/>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圆角矩形 98"/>
          <p:cNvSpPr/>
          <p:nvPr/>
        </p:nvSpPr>
        <p:spPr bwMode="auto">
          <a:xfrm>
            <a:off x="7012611" y="1372259"/>
            <a:ext cx="3267914" cy="533939"/>
          </a:xfrm>
          <a:prstGeom prst="roundRect">
            <a:avLst/>
          </a:prstGeom>
          <a:solidFill>
            <a:srgbClr val="0070C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defTabSz="685617" eaLnBrk="0" fontAlgn="ctr" hangingPunct="0">
              <a:spcBef>
                <a:spcPts val="0"/>
              </a:spcBef>
              <a:spcAft>
                <a:spcPts val="0"/>
              </a:spcAft>
              <a:buClr>
                <a:srgbClr val="FF0000"/>
              </a:buClr>
              <a:buSzPct val="70000"/>
              <a:buNone/>
              <a:defRPr/>
            </a:pPr>
            <a:r>
              <a:rPr lang="en-US" altLang="zh-CN" sz="1200" b="1" smtClean="0">
                <a:solidFill>
                  <a:schemeClr val="bg1"/>
                </a:solidFill>
                <a:latin typeface="微软雅黑" pitchFamily="34" charset="-122"/>
                <a:ea typeface="微软雅黑" pitchFamily="34" charset="-122"/>
              </a:rPr>
              <a:t>Spark SQL</a:t>
            </a:r>
            <a:endParaRPr lang="zh-CN" altLang="en-US" sz="1200" b="1">
              <a:solidFill>
                <a:schemeClr val="bg1"/>
              </a:solidFill>
              <a:latin typeface="微软雅黑" pitchFamily="34" charset="-122"/>
              <a:ea typeface="微软雅黑" pitchFamily="34" charset="-122"/>
            </a:endParaRPr>
          </a:p>
        </p:txBody>
      </p:sp>
      <p:sp>
        <p:nvSpPr>
          <p:cNvPr id="27" name="圆角矩形 98"/>
          <p:cNvSpPr/>
          <p:nvPr/>
        </p:nvSpPr>
        <p:spPr bwMode="auto">
          <a:xfrm>
            <a:off x="7012611" y="2443052"/>
            <a:ext cx="3267914" cy="533939"/>
          </a:xfrm>
          <a:prstGeom prst="roundRect">
            <a:avLst/>
          </a:prstGeom>
          <a:solidFill>
            <a:srgbClr val="0070C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defTabSz="685617" eaLnBrk="0" fontAlgn="ctr" hangingPunct="0">
              <a:spcBef>
                <a:spcPts val="0"/>
              </a:spcBef>
              <a:spcAft>
                <a:spcPts val="0"/>
              </a:spcAft>
              <a:buClr>
                <a:srgbClr val="FF0000"/>
              </a:buClr>
              <a:buSzPct val="70000"/>
              <a:buNone/>
              <a:defRPr/>
            </a:pPr>
            <a:r>
              <a:rPr lang="en-US" altLang="zh-CN" sz="1200" b="1" smtClean="0">
                <a:solidFill>
                  <a:schemeClr val="bg1"/>
                </a:solidFill>
                <a:latin typeface="微软雅黑" pitchFamily="34" charset="-122"/>
                <a:ea typeface="微软雅黑" pitchFamily="34" charset="-122"/>
              </a:rPr>
              <a:t>Spark Core</a:t>
            </a:r>
            <a:endParaRPr lang="zh-CN" altLang="en-US" sz="1200" b="1">
              <a:solidFill>
                <a:schemeClr val="bg1"/>
              </a:solidFill>
              <a:latin typeface="微软雅黑" pitchFamily="34" charset="-122"/>
              <a:ea typeface="微软雅黑" pitchFamily="34" charset="-122"/>
            </a:endParaRPr>
          </a:p>
        </p:txBody>
      </p:sp>
      <p:sp>
        <p:nvSpPr>
          <p:cNvPr id="28" name="圆角矩形 98"/>
          <p:cNvSpPr/>
          <p:nvPr/>
        </p:nvSpPr>
        <p:spPr bwMode="auto">
          <a:xfrm>
            <a:off x="7012611" y="3544890"/>
            <a:ext cx="3185141" cy="533939"/>
          </a:xfrm>
          <a:prstGeom prst="roundRect">
            <a:avLst/>
          </a:prstGeom>
          <a:solidFill>
            <a:srgbClr val="FFFF0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defTabSz="685617" eaLnBrk="0" fontAlgn="ctr" hangingPunct="0">
              <a:spcBef>
                <a:spcPts val="0"/>
              </a:spcBef>
              <a:spcAft>
                <a:spcPts val="0"/>
              </a:spcAft>
              <a:buClr>
                <a:srgbClr val="FF0000"/>
              </a:buClr>
              <a:buSzPct val="70000"/>
              <a:buNone/>
              <a:defRPr/>
            </a:pPr>
            <a:r>
              <a:rPr lang="en-US" altLang="zh-CN" sz="1200" b="1" err="1" smtClean="0">
                <a:solidFill>
                  <a:schemeClr val="tx1"/>
                </a:solidFill>
                <a:latin typeface="微软雅黑" pitchFamily="34" charset="-122"/>
                <a:ea typeface="微软雅黑" pitchFamily="34" charset="-122"/>
              </a:rPr>
              <a:t>HBase</a:t>
            </a:r>
            <a:endParaRPr lang="zh-CN" altLang="en-US" sz="1200" b="1">
              <a:solidFill>
                <a:schemeClr val="tx1"/>
              </a:solidFill>
              <a:latin typeface="微软雅黑" pitchFamily="34" charset="-122"/>
              <a:ea typeface="微软雅黑" pitchFamily="34" charset="-122"/>
            </a:endParaRPr>
          </a:p>
        </p:txBody>
      </p:sp>
      <p:sp>
        <p:nvSpPr>
          <p:cNvPr id="29" name="Flowchart: Magnetic Disk 50"/>
          <p:cNvSpPr/>
          <p:nvPr/>
        </p:nvSpPr>
        <p:spPr bwMode="auto">
          <a:xfrm>
            <a:off x="9136831" y="3586483"/>
            <a:ext cx="960356" cy="432048"/>
          </a:xfrm>
          <a:prstGeom prst="flowChartMagneticDisk">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0" name="TextBox 53"/>
          <p:cNvSpPr txBox="1"/>
          <p:nvPr/>
        </p:nvSpPr>
        <p:spPr>
          <a:xfrm>
            <a:off x="9088813" y="3755873"/>
            <a:ext cx="1056392" cy="246221"/>
          </a:xfrm>
          <a:prstGeom prst="rect">
            <a:avLst/>
          </a:prstGeom>
          <a:noFill/>
        </p:spPr>
        <p:txBody>
          <a:bodyPr wrap="square" rtlCol="0">
            <a:spAutoFit/>
          </a:bodyPr>
          <a:lstStyle/>
          <a:p>
            <a:pPr algn="ctr">
              <a:buNone/>
            </a:pPr>
            <a:r>
              <a:rPr lang="en-US" sz="1000" dirty="0" smtClean="0"/>
              <a:t>metadata</a:t>
            </a:r>
            <a:endParaRPr lang="en-US" sz="1000" dirty="0"/>
          </a:p>
        </p:txBody>
      </p:sp>
      <p:sp>
        <p:nvSpPr>
          <p:cNvPr id="35" name="TextBox 45"/>
          <p:cNvSpPr txBox="1"/>
          <p:nvPr/>
        </p:nvSpPr>
        <p:spPr>
          <a:xfrm>
            <a:off x="9072660" y="1463281"/>
            <a:ext cx="1204486" cy="369332"/>
          </a:xfrm>
          <a:prstGeom prst="rect">
            <a:avLst/>
          </a:prstGeom>
          <a:solidFill>
            <a:srgbClr val="FFFF00"/>
          </a:solidFill>
        </p:spPr>
        <p:txBody>
          <a:bodyPr wrap="square" rtlCol="0">
            <a:spAutoFit/>
          </a:bodyPr>
          <a:lstStyle/>
          <a:p>
            <a:pPr algn="ctr">
              <a:buNone/>
            </a:pPr>
            <a:r>
              <a:rPr lang="en-US" altLang="zh-CN" sz="900" dirty="0" err="1" smtClean="0"/>
              <a:t>HBaseSQLParser</a:t>
            </a:r>
            <a:endParaRPr lang="en-US" altLang="zh-CN" sz="900" dirty="0" smtClean="0"/>
          </a:p>
          <a:p>
            <a:pPr algn="ctr">
              <a:buNone/>
            </a:pPr>
            <a:r>
              <a:rPr lang="en-US" sz="900" dirty="0" err="1" smtClean="0"/>
              <a:t>HBaseSQLPlanner</a:t>
            </a:r>
            <a:endParaRPr lang="en-US" sz="900" dirty="0" smtClean="0"/>
          </a:p>
        </p:txBody>
      </p:sp>
      <p:sp>
        <p:nvSpPr>
          <p:cNvPr id="13" name="文本框 12"/>
          <p:cNvSpPr txBox="1"/>
          <p:nvPr/>
        </p:nvSpPr>
        <p:spPr>
          <a:xfrm>
            <a:off x="2399244" y="1023834"/>
            <a:ext cx="527709" cy="338554"/>
          </a:xfrm>
          <a:prstGeom prst="rect">
            <a:avLst/>
          </a:prstGeom>
          <a:noFill/>
        </p:spPr>
        <p:txBody>
          <a:bodyPr wrap="none" rtlCol="0">
            <a:spAutoFit/>
          </a:bodyPr>
          <a:lstStyle/>
          <a:p>
            <a:pPr>
              <a:buNone/>
            </a:pPr>
            <a:r>
              <a:rPr lang="en-US" altLang="zh-CN" sz="1600" dirty="0" smtClean="0"/>
              <a:t>Old</a:t>
            </a:r>
            <a:endParaRPr lang="zh-CN" altLang="en-US" sz="1600" dirty="0"/>
          </a:p>
        </p:txBody>
      </p:sp>
      <p:sp>
        <p:nvSpPr>
          <p:cNvPr id="37" name="文本框 36"/>
          <p:cNvSpPr txBox="1"/>
          <p:nvPr/>
        </p:nvSpPr>
        <p:spPr>
          <a:xfrm>
            <a:off x="8291954" y="1006957"/>
            <a:ext cx="606256" cy="338554"/>
          </a:xfrm>
          <a:prstGeom prst="rect">
            <a:avLst/>
          </a:prstGeom>
          <a:noFill/>
        </p:spPr>
        <p:txBody>
          <a:bodyPr wrap="none" rtlCol="0">
            <a:spAutoFit/>
          </a:bodyPr>
          <a:lstStyle/>
          <a:p>
            <a:pPr>
              <a:buNone/>
            </a:pPr>
            <a:r>
              <a:rPr lang="en-US" altLang="zh-CN" sz="1600" dirty="0" smtClean="0"/>
              <a:t>New</a:t>
            </a:r>
            <a:endParaRPr lang="zh-CN" altLang="en-US" sz="1600" dirty="0"/>
          </a:p>
        </p:txBody>
      </p:sp>
      <p:sp>
        <p:nvSpPr>
          <p:cNvPr id="39" name="TextBox 43"/>
          <p:cNvSpPr txBox="1"/>
          <p:nvPr/>
        </p:nvSpPr>
        <p:spPr>
          <a:xfrm>
            <a:off x="5863834" y="4171484"/>
            <a:ext cx="6103679" cy="2534027"/>
          </a:xfrm>
          <a:prstGeom prst="rect">
            <a:avLst/>
          </a:prstGeom>
          <a:noFill/>
        </p:spPr>
        <p:txBody>
          <a:bodyPr wrap="square" rtlCol="0">
            <a:spAutoFit/>
          </a:bodyPr>
          <a:lstStyle/>
          <a:p>
            <a:pPr marL="0" lvl="1">
              <a:lnSpc>
                <a:spcPct val="150000"/>
              </a:lnSpc>
              <a:buFont typeface="Arial" pitchFamily="34" charset="0"/>
              <a:buChar char="•"/>
            </a:pPr>
            <a:r>
              <a:rPr lang="en-US" dirty="0" smtClean="0"/>
              <a:t> Pluggable data source</a:t>
            </a:r>
          </a:p>
          <a:p>
            <a:pPr marL="0" lvl="1">
              <a:lnSpc>
                <a:spcPct val="150000"/>
              </a:lnSpc>
              <a:buFont typeface="Arial" pitchFamily="34" charset="0"/>
              <a:buChar char="•"/>
            </a:pPr>
            <a:r>
              <a:rPr lang="en-US" altLang="zh-CN" dirty="0" smtClean="0"/>
              <a:t> Scala/Java/Python </a:t>
            </a:r>
            <a:r>
              <a:rPr lang="en-US" altLang="zh-CN" dirty="0"/>
              <a:t>APIs</a:t>
            </a:r>
          </a:p>
          <a:p>
            <a:pPr marL="0" lvl="1">
              <a:lnSpc>
                <a:spcPct val="150000"/>
              </a:lnSpc>
              <a:buFont typeface="Arial" pitchFamily="34" charset="0"/>
              <a:buChar char="•"/>
            </a:pPr>
            <a:r>
              <a:rPr lang="en-US" dirty="0" smtClean="0"/>
              <a:t> Enable pushdowns (key range, filters, coprocessor)</a:t>
            </a:r>
          </a:p>
          <a:p>
            <a:pPr marL="0" lvl="1">
              <a:lnSpc>
                <a:spcPct val="150000"/>
              </a:lnSpc>
              <a:buFont typeface="Arial" pitchFamily="34" charset="0"/>
              <a:buChar char="•"/>
            </a:pPr>
            <a:r>
              <a:rPr lang="en-US" dirty="0" smtClean="0"/>
              <a:t> More SQL capabilities made possible (Primary Key, Update, INSERT INTO … VALUES, 2</a:t>
            </a:r>
            <a:r>
              <a:rPr lang="en-US" baseline="30000" dirty="0" smtClean="0"/>
              <a:t>nd</a:t>
            </a:r>
            <a:r>
              <a:rPr lang="en-US" dirty="0" smtClean="0"/>
              <a:t> index, Bloom Filter, …)</a:t>
            </a:r>
          </a:p>
        </p:txBody>
      </p:sp>
    </p:spTree>
    <p:extLst>
      <p:ext uri="{BB962C8B-B14F-4D97-AF65-F5344CB8AC3E}">
        <p14:creationId xmlns:p14="http://schemas.microsoft.com/office/powerpoint/2010/main" xmlns="" val="272551257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687387" y="1014948"/>
            <a:ext cx="10659959" cy="4708981"/>
          </a:xfrm>
          <a:prstGeom prst="rect">
            <a:avLst/>
          </a:prstGeom>
          <a:noFill/>
        </p:spPr>
        <p:txBody>
          <a:bodyPr wrap="square" rtlCol="0">
            <a:spAutoFit/>
          </a:bodyPr>
          <a:lstStyle/>
          <a:p>
            <a:endParaRPr lang="en-US" sz="2000" b="1" dirty="0" smtClean="0"/>
          </a:p>
          <a:p>
            <a:pPr lvl="1">
              <a:buFont typeface="Wingdings" pitchFamily="2" charset="2"/>
              <a:buChar char="§"/>
            </a:pPr>
            <a:r>
              <a:rPr lang="en-US" sz="2000" b="1" dirty="0" smtClean="0"/>
              <a:t> Logical Data Model the same as Spark SQL: relational and type system.</a:t>
            </a:r>
          </a:p>
          <a:p>
            <a:pPr lvl="1">
              <a:buFont typeface="Wingdings" pitchFamily="2" charset="2"/>
              <a:buChar char="§"/>
            </a:pPr>
            <a:endParaRPr lang="en-US" sz="2000" b="1" dirty="0" smtClean="0"/>
          </a:p>
          <a:p>
            <a:pPr lvl="1">
              <a:buFont typeface="Wingdings" pitchFamily="2" charset="2"/>
              <a:buChar char="§"/>
            </a:pPr>
            <a:endParaRPr lang="en-US" sz="2000" b="1" dirty="0" smtClean="0"/>
          </a:p>
          <a:p>
            <a:pPr lvl="1">
              <a:buFont typeface="Wingdings" pitchFamily="2" charset="2"/>
              <a:buChar char="§"/>
            </a:pPr>
            <a:r>
              <a:rPr lang="en-US" sz="2000" b="1" dirty="0" smtClean="0"/>
              <a:t> Physical Data Model:</a:t>
            </a:r>
          </a:p>
          <a:p>
            <a:pPr lvl="1">
              <a:buFont typeface="Courier New" pitchFamily="49" charset="0"/>
              <a:buChar char="o"/>
            </a:pPr>
            <a:endParaRPr lang="en-US" sz="2000" b="1" dirty="0" smtClean="0"/>
          </a:p>
          <a:p>
            <a:pPr lvl="2">
              <a:buFont typeface="Arial" pitchFamily="34" charset="0"/>
              <a:buChar char="•"/>
            </a:pPr>
            <a:r>
              <a:rPr lang="en-US" sz="2000" b="1" dirty="0" smtClean="0"/>
              <a:t> Support of composite primary keys</a:t>
            </a:r>
          </a:p>
          <a:p>
            <a:pPr lvl="2">
              <a:buFont typeface="Arial" pitchFamily="34" charset="0"/>
              <a:buChar char="•"/>
            </a:pPr>
            <a:endParaRPr lang="en-US" sz="2000" b="1" dirty="0" smtClean="0"/>
          </a:p>
          <a:p>
            <a:pPr lvl="2">
              <a:buFont typeface="Arial" pitchFamily="34" charset="0"/>
              <a:buChar char="•"/>
            </a:pPr>
            <a:r>
              <a:rPr lang="en-US" sz="2000" b="1" dirty="0" smtClean="0"/>
              <a:t> </a:t>
            </a:r>
            <a:r>
              <a:rPr lang="en-US" sz="2000" b="1" dirty="0" err="1" smtClean="0"/>
              <a:t>HBase</a:t>
            </a:r>
            <a:r>
              <a:rPr lang="en-US" sz="2000" b="1" dirty="0" smtClean="0"/>
              <a:t> </a:t>
            </a:r>
            <a:r>
              <a:rPr lang="en-US" sz="2000" b="1" dirty="0" err="1" smtClean="0"/>
              <a:t>rowkey</a:t>
            </a:r>
            <a:r>
              <a:rPr lang="en-US" sz="2000" b="1" dirty="0" smtClean="0"/>
              <a:t> of byte representation of composite primary keys</a:t>
            </a:r>
          </a:p>
          <a:p>
            <a:pPr lvl="1">
              <a:buFont typeface="Courier New" pitchFamily="49" charset="0"/>
              <a:buChar char="o"/>
            </a:pPr>
            <a:endParaRPr lang="en-US" sz="2000" b="1" dirty="0" smtClean="0"/>
          </a:p>
          <a:p>
            <a:pPr lvl="2">
              <a:buFont typeface="Arial" pitchFamily="34" charset="0"/>
              <a:buChar char="•"/>
            </a:pPr>
            <a:r>
              <a:rPr lang="en-US" sz="2000" b="1" dirty="0" smtClean="0"/>
              <a:t> Logical non-key columns mapped onto &lt;column family, column qualifier&gt;</a:t>
            </a:r>
          </a:p>
          <a:p>
            <a:pPr lvl="2">
              <a:buFont typeface="Arial" pitchFamily="34" charset="0"/>
              <a:buChar char="•"/>
            </a:pPr>
            <a:endParaRPr lang="en-US" sz="2000" b="1" dirty="0" smtClean="0"/>
          </a:p>
          <a:p>
            <a:pPr lvl="2">
              <a:buFont typeface="Arial" pitchFamily="34" charset="0"/>
              <a:buChar char="•"/>
            </a:pPr>
            <a:r>
              <a:rPr lang="en-US" sz="2000" b="1" dirty="0" smtClean="0"/>
              <a:t> Persistent metadata on a special </a:t>
            </a:r>
            <a:r>
              <a:rPr lang="en-US" sz="2000" b="1" dirty="0" err="1" smtClean="0"/>
              <a:t>HBase</a:t>
            </a:r>
            <a:r>
              <a:rPr lang="en-US" sz="2000" b="1" dirty="0" smtClean="0"/>
              <a:t> table</a:t>
            </a:r>
          </a:p>
          <a:p>
            <a:pPr lvl="2">
              <a:buFont typeface="Arial" pitchFamily="34" charset="0"/>
              <a:buChar char="•"/>
            </a:pPr>
            <a:endParaRPr lang="en-US" sz="2000" b="1" dirty="0" smtClean="0"/>
          </a:p>
          <a:p>
            <a:pPr lvl="2">
              <a:buFont typeface="Arial" pitchFamily="34" charset="0"/>
              <a:buChar char="•"/>
            </a:pPr>
            <a:r>
              <a:rPr lang="en-US" sz="2000" b="1" dirty="0" smtClean="0"/>
              <a:t> Presplit tables supported</a:t>
            </a:r>
          </a:p>
        </p:txBody>
      </p:sp>
      <p:sp>
        <p:nvSpPr>
          <p:cNvPr id="37" name="Up Arrow 36"/>
          <p:cNvSpPr/>
          <p:nvPr/>
        </p:nvSpPr>
        <p:spPr bwMode="auto">
          <a:xfrm>
            <a:off x="8306408" y="5733256"/>
            <a:ext cx="646344" cy="978408"/>
          </a:xfrm>
          <a:prstGeom prst="upArrow">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Rectangle 37"/>
          <p:cNvSpPr/>
          <p:nvPr/>
        </p:nvSpPr>
        <p:spPr>
          <a:xfrm>
            <a:off x="1007697" y="260649"/>
            <a:ext cx="11044102" cy="584775"/>
          </a:xfrm>
          <a:prstGeom prst="rect">
            <a:avLst/>
          </a:prstGeom>
        </p:spPr>
        <p:txBody>
          <a:bodyPr wrap="square">
            <a:spAutoFit/>
          </a:bodyPr>
          <a:lstStyle/>
          <a:p>
            <a:pPr>
              <a:buNone/>
            </a:pPr>
            <a:r>
              <a:rPr lang="en-US" sz="3200" b="1" dirty="0" smtClean="0">
                <a:solidFill>
                  <a:srgbClr val="C00000"/>
                </a:solidFill>
              </a:rPr>
              <a:t>Data Models</a:t>
            </a:r>
            <a:endParaRPr lang="en-US" sz="2400" b="1" dirty="0" smtClean="0"/>
          </a:p>
        </p:txBody>
      </p:sp>
    </p:spTree>
    <p:extLst>
      <p:ext uri="{BB962C8B-B14F-4D97-AF65-F5344CB8AC3E}">
        <p14:creationId xmlns:p14="http://schemas.microsoft.com/office/powerpoint/2010/main" xmlns="" val="111373260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曲线连接符 9"/>
          <p:cNvCxnSpPr>
            <a:stCxn id="16" idx="0"/>
            <a:endCxn id="13" idx="2"/>
          </p:cNvCxnSpPr>
          <p:nvPr/>
        </p:nvCxnSpPr>
        <p:spPr bwMode="auto">
          <a:xfrm rot="16200000" flipV="1">
            <a:off x="3210639" y="2949956"/>
            <a:ext cx="727285" cy="1454426"/>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13" name="文本框 12"/>
          <p:cNvSpPr txBox="1"/>
          <p:nvPr/>
        </p:nvSpPr>
        <p:spPr>
          <a:xfrm>
            <a:off x="2604053" y="2944194"/>
            <a:ext cx="486030" cy="369332"/>
          </a:xfrm>
          <a:prstGeom prst="rect">
            <a:avLst/>
          </a:prstGeom>
          <a:noFill/>
        </p:spPr>
        <p:txBody>
          <a:bodyPr wrap="none" rtlCol="0">
            <a:spAutoFit/>
          </a:bodyPr>
          <a:lstStyle/>
          <a:p>
            <a:r>
              <a:rPr lang="en-US" altLang="zh-CN" dirty="0" smtClean="0"/>
              <a:t>s</a:t>
            </a:r>
            <a:endParaRPr lang="zh-CN" altLang="en-US" dirty="0"/>
          </a:p>
        </p:txBody>
      </p:sp>
      <p:sp>
        <p:nvSpPr>
          <p:cNvPr id="16" name="文本框 15"/>
          <p:cNvSpPr txBox="1"/>
          <p:nvPr/>
        </p:nvSpPr>
        <p:spPr>
          <a:xfrm>
            <a:off x="4058479" y="4040811"/>
            <a:ext cx="486030" cy="369332"/>
          </a:xfrm>
          <a:prstGeom prst="rect">
            <a:avLst/>
          </a:prstGeom>
          <a:noFill/>
        </p:spPr>
        <p:txBody>
          <a:bodyPr wrap="none" rtlCol="0">
            <a:spAutoFit/>
          </a:bodyPr>
          <a:lstStyle/>
          <a:p>
            <a:r>
              <a:rPr lang="en-US" altLang="zh-CN" dirty="0" smtClean="0"/>
              <a:t>s</a:t>
            </a:r>
            <a:endParaRPr lang="zh-CN" altLang="en-US" dirty="0"/>
          </a:p>
        </p:txBody>
      </p:sp>
      <p:sp>
        <p:nvSpPr>
          <p:cNvPr id="2" name="标题 1"/>
          <p:cNvSpPr>
            <a:spLocks noGrp="1"/>
          </p:cNvSpPr>
          <p:nvPr>
            <p:ph type="title"/>
          </p:nvPr>
        </p:nvSpPr>
        <p:spPr>
          <a:xfrm>
            <a:off x="781254" y="275167"/>
            <a:ext cx="10975658" cy="788320"/>
          </a:xfrm>
        </p:spPr>
        <p:txBody>
          <a:bodyPr/>
          <a:lstStyle/>
          <a:p>
            <a:r>
              <a:rPr lang="en-US" altLang="zh-CN" sz="4400" dirty="0" smtClean="0"/>
              <a:t>Example</a:t>
            </a:r>
            <a:endParaRPr lang="zh-CN" altLang="en-US" sz="4400" dirty="0"/>
          </a:p>
        </p:txBody>
      </p:sp>
      <p:graphicFrame>
        <p:nvGraphicFramePr>
          <p:cNvPr id="4" name="表格 3"/>
          <p:cNvGraphicFramePr>
            <a:graphicFrameLocks noGrp="1"/>
          </p:cNvGraphicFramePr>
          <p:nvPr>
            <p:extLst>
              <p:ext uri="{D42A27DB-BD31-4B8C-83A1-F6EECF244321}">
                <p14:modId xmlns:p14="http://schemas.microsoft.com/office/powerpoint/2010/main" xmlns="" val="4128199759"/>
              </p:ext>
            </p:extLst>
          </p:nvPr>
        </p:nvGraphicFramePr>
        <p:xfrm>
          <a:off x="1986147" y="1483947"/>
          <a:ext cx="8280972" cy="1854200"/>
        </p:xfrm>
        <a:graphic>
          <a:graphicData uri="http://schemas.openxmlformats.org/drawingml/2006/table">
            <a:tbl>
              <a:tblPr firstRow="1" bandRow="1">
                <a:tableStyleId>{073A0DAA-6AF3-43AB-8588-CEC1D06C72B9}</a:tableStyleId>
              </a:tblPr>
              <a:tblGrid>
                <a:gridCol w="1380162"/>
                <a:gridCol w="1380162"/>
                <a:gridCol w="1380162"/>
                <a:gridCol w="1380162"/>
                <a:gridCol w="1380162"/>
                <a:gridCol w="1380162"/>
              </a:tblGrid>
              <a:tr h="370840">
                <a:tc rowSpan="2">
                  <a:txBody>
                    <a:bodyPr/>
                    <a:lstStyle/>
                    <a:p>
                      <a:pPr marL="0" algn="l" defTabSz="914400" rtl="0" eaLnBrk="1" latinLnBrk="0" hangingPunct="1"/>
                      <a:r>
                        <a:rPr lang="en-US" altLang="zh-CN" sz="1800" kern="1200" dirty="0" smtClean="0">
                          <a:solidFill>
                            <a:schemeClr val="dk1"/>
                          </a:solidFill>
                          <a:latin typeface="+mn-lt"/>
                          <a:ea typeface="+mn-ea"/>
                          <a:cs typeface="+mn-cs"/>
                        </a:rPr>
                        <a:t>Row Key</a:t>
                      </a:r>
                      <a:endParaRPr lang="zh-CN" altLang="en-US" sz="1800" kern="1200" dirty="0">
                        <a:solidFill>
                          <a:schemeClr val="dk1"/>
                        </a:solidFill>
                        <a:latin typeface="+mn-lt"/>
                        <a:ea typeface="+mn-ea"/>
                        <a:cs typeface="+mn-cs"/>
                      </a:endParaRPr>
                    </a:p>
                  </a:txBody>
                  <a:tcPr>
                    <a:solidFill>
                      <a:schemeClr val="bg1">
                        <a:lumMod val="50000"/>
                      </a:schemeClr>
                    </a:solidFill>
                  </a:tcPr>
                </a:tc>
                <a:tc gridSpan="3">
                  <a:txBody>
                    <a:bodyPr/>
                    <a:lstStyle/>
                    <a:p>
                      <a:pPr marL="0" algn="ctr" defTabSz="914400" rtl="0" eaLnBrk="1" latinLnBrk="0" hangingPunct="1"/>
                      <a:r>
                        <a:rPr lang="en-US" altLang="zh-CN" sz="1800" kern="1200" dirty="0" smtClean="0">
                          <a:solidFill>
                            <a:schemeClr val="dk1"/>
                          </a:solidFill>
                          <a:latin typeface="+mn-lt"/>
                          <a:ea typeface="+mn-ea"/>
                          <a:cs typeface="+mn-cs"/>
                        </a:rPr>
                        <a:t>Column Family cf1</a:t>
                      </a:r>
                      <a:endParaRPr lang="zh-CN" altLang="en-US" sz="1800" kern="1200" dirty="0">
                        <a:solidFill>
                          <a:schemeClr val="dk1"/>
                        </a:solidFill>
                        <a:latin typeface="+mn-lt"/>
                        <a:ea typeface="+mn-ea"/>
                        <a:cs typeface="+mn-cs"/>
                      </a:endParaRPr>
                    </a:p>
                  </a:txBody>
                  <a:tcPr>
                    <a:solidFill>
                      <a:schemeClr val="bg1">
                        <a:lumMod val="50000"/>
                      </a:schemeClr>
                    </a:solidFill>
                  </a:tcPr>
                </a:tc>
                <a:tc hMerge="1">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50000"/>
                      </a:schemeClr>
                    </a:solidFill>
                  </a:tcPr>
                </a:tc>
                <a:tc hMerge="1">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5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Column Family cf2</a:t>
                      </a:r>
                      <a:endParaRPr lang="zh-CN" altLang="en-US" sz="1800" kern="1200" dirty="0" smtClean="0">
                        <a:solidFill>
                          <a:schemeClr val="dk1"/>
                        </a:solidFill>
                        <a:latin typeface="+mn-lt"/>
                        <a:ea typeface="+mn-ea"/>
                        <a:cs typeface="+mn-cs"/>
                      </a:endParaRPr>
                    </a:p>
                  </a:txBody>
                  <a:tcPr>
                    <a:solidFill>
                      <a:schemeClr val="bg1">
                        <a:lumMod val="50000"/>
                      </a:schemeClr>
                    </a:solidFill>
                  </a:tcPr>
                </a:tc>
                <a:tc hMerge="1">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50000"/>
                      </a:schemeClr>
                    </a:solidFill>
                  </a:tcPr>
                </a:tc>
              </a:tr>
              <a:tr h="370840">
                <a:tc vMerge="1">
                  <a:txBody>
                    <a:bodyPr/>
                    <a:lstStyle/>
                    <a:p>
                      <a:endParaRPr lang="zh-CN" altLang="en-US" dirty="0"/>
                    </a:p>
                  </a:txBody>
                  <a:tcPr>
                    <a:solidFill>
                      <a:schemeClr val="bg1">
                        <a:lumMod val="50000"/>
                      </a:schemeClr>
                    </a:solidFill>
                  </a:tcPr>
                </a:tc>
                <a:tc>
                  <a:txBody>
                    <a:bodyPr/>
                    <a:lstStyle/>
                    <a:p>
                      <a:pPr marL="0" algn="l" defTabSz="914400" rtl="0" eaLnBrk="1" latinLnBrk="0" hangingPunct="1"/>
                      <a:r>
                        <a:rPr lang="en-US" altLang="zh-CN" sz="1800" kern="1200" dirty="0" smtClean="0">
                          <a:solidFill>
                            <a:schemeClr val="dk1"/>
                          </a:solidFill>
                          <a:latin typeface="+mn-lt"/>
                          <a:ea typeface="+mn-ea"/>
                          <a:cs typeface="+mn-cs"/>
                        </a:rPr>
                        <a:t>Qualifier1</a:t>
                      </a:r>
                      <a:endParaRPr lang="zh-CN" altLang="en-US" sz="1800" kern="1200" dirty="0">
                        <a:solidFill>
                          <a:schemeClr val="dk1"/>
                        </a:solidFill>
                        <a:latin typeface="+mn-lt"/>
                        <a:ea typeface="+mn-ea"/>
                        <a:cs typeface="+mn-cs"/>
                      </a:endParaRPr>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Qualifier2</a:t>
                      </a:r>
                      <a:endParaRPr lang="zh-CN" altLang="en-US" sz="1800" kern="1200" dirty="0" smtClean="0">
                        <a:solidFill>
                          <a:schemeClr val="dk1"/>
                        </a:solidFill>
                        <a:latin typeface="+mn-lt"/>
                        <a:ea typeface="+mn-ea"/>
                        <a:cs typeface="+mn-cs"/>
                      </a:endParaRPr>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Qualifier3</a:t>
                      </a:r>
                      <a:endParaRPr lang="zh-CN" altLang="en-US" sz="1800" kern="1200" dirty="0" smtClean="0">
                        <a:solidFill>
                          <a:schemeClr val="dk1"/>
                        </a:solidFill>
                        <a:latin typeface="+mn-lt"/>
                        <a:ea typeface="+mn-ea"/>
                        <a:cs typeface="+mn-cs"/>
                      </a:endParaRPr>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Qualifier1</a:t>
                      </a:r>
                      <a:endParaRPr lang="zh-CN" altLang="en-US" sz="1800" kern="1200" dirty="0" smtClean="0">
                        <a:solidFill>
                          <a:schemeClr val="dk1"/>
                        </a:solidFill>
                        <a:latin typeface="+mn-lt"/>
                        <a:ea typeface="+mn-ea"/>
                        <a:cs typeface="+mn-cs"/>
                      </a:endParaRPr>
                    </a:p>
                  </a:txBody>
                  <a:tcPr>
                    <a:solidFill>
                      <a:schemeClr val="bg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Qualifier2</a:t>
                      </a:r>
                      <a:endParaRPr lang="zh-CN" altLang="en-US" sz="1800" kern="1200" dirty="0" smtClean="0">
                        <a:solidFill>
                          <a:schemeClr val="dk1"/>
                        </a:solidFill>
                        <a:latin typeface="+mn-lt"/>
                        <a:ea typeface="+mn-ea"/>
                        <a:cs typeface="+mn-cs"/>
                      </a:endParaRPr>
                    </a:p>
                  </a:txBody>
                  <a:tcPr>
                    <a:solidFill>
                      <a:schemeClr val="bg1">
                        <a:lumMod val="50000"/>
                      </a:schemeClr>
                    </a:solidFill>
                  </a:tcPr>
                </a:tc>
              </a:tr>
              <a:tr h="370840">
                <a:tc>
                  <a:txBody>
                    <a:bodyPr/>
                    <a:lstStyle/>
                    <a:p>
                      <a:pPr marL="0" algn="l" defTabSz="914400" rtl="0" eaLnBrk="1" latinLnBrk="0" hangingPunct="1"/>
                      <a:r>
                        <a:rPr lang="en-US" altLang="zh-CN" sz="1800" kern="1200" dirty="0" smtClean="0">
                          <a:solidFill>
                            <a:schemeClr val="dk1"/>
                          </a:solidFill>
                          <a:latin typeface="+mn-lt"/>
                          <a:ea typeface="+mn-ea"/>
                          <a:cs typeface="+mn-cs"/>
                        </a:rPr>
                        <a:t>Row Key1</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solidFill>
                            <a:schemeClr val="dk1"/>
                          </a:solidFill>
                          <a:latin typeface="+mn-lt"/>
                          <a:ea typeface="+mn-ea"/>
                          <a:cs typeface="+mn-cs"/>
                        </a:rPr>
                        <a:t>I</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solidFill>
                            <a:schemeClr val="dk1"/>
                          </a:solidFill>
                          <a:latin typeface="+mn-lt"/>
                          <a:ea typeface="+mn-ea"/>
                          <a:cs typeface="+mn-cs"/>
                        </a:rPr>
                        <a:t>like</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solidFill>
                            <a:schemeClr val="dk1"/>
                          </a:solidFill>
                          <a:latin typeface="+mn-lt"/>
                          <a:ea typeface="+mn-ea"/>
                          <a:cs typeface="+mn-cs"/>
                        </a:rPr>
                        <a:t>using</a:t>
                      </a:r>
                      <a:endParaRPr lang="zh-CN" altLang="en-US" sz="1800" kern="1200" dirty="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Row Key2</a:t>
                      </a:r>
                      <a:endParaRPr lang="zh-CN" altLang="en-US" sz="1800" kern="1200" dirty="0" smtClean="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solidFill>
                            <a:schemeClr val="dk1"/>
                          </a:solidFill>
                          <a:latin typeface="+mn-lt"/>
                          <a:ea typeface="+mn-ea"/>
                          <a:cs typeface="+mn-cs"/>
                        </a:rPr>
                        <a:t>SQL</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Row Key3</a:t>
                      </a:r>
                      <a:endParaRPr lang="zh-CN" altLang="en-US" sz="1800" kern="1200" dirty="0" smtClean="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on HBase</a:t>
                      </a:r>
                      <a:endParaRPr lang="zh-CN" altLang="en-US" sz="18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kern="1200" dirty="0" smtClean="0">
                        <a:solidFill>
                          <a:schemeClr val="dk1"/>
                        </a:solidFill>
                        <a:latin typeface="+mn-lt"/>
                        <a:ea typeface="+mn-ea"/>
                        <a:cs typeface="+mn-cs"/>
                      </a:endParaRP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3634485056"/>
              </p:ext>
            </p:extLst>
          </p:nvPr>
        </p:nvGraphicFramePr>
        <p:xfrm>
          <a:off x="2343957" y="3813017"/>
          <a:ext cx="7565355" cy="1483360"/>
        </p:xfrm>
        <a:graphic>
          <a:graphicData uri="http://schemas.openxmlformats.org/drawingml/2006/table">
            <a:tbl>
              <a:tblPr firstRow="1" bandRow="1">
                <a:tableStyleId>{073A0DAA-6AF3-43AB-8588-CEC1D06C72B9}</a:tableStyleId>
              </a:tblPr>
              <a:tblGrid>
                <a:gridCol w="1513071"/>
                <a:gridCol w="1513071"/>
                <a:gridCol w="1513071"/>
                <a:gridCol w="1513071"/>
                <a:gridCol w="1513071"/>
              </a:tblGrid>
              <a:tr h="370840">
                <a:tc>
                  <a:txBody>
                    <a:bodyPr/>
                    <a:lstStyle/>
                    <a:p>
                      <a:r>
                        <a:rPr lang="en-US" altLang="zh-CN" dirty="0" smtClean="0"/>
                        <a:t>col1</a:t>
                      </a:r>
                      <a:endParaRPr lang="zh-CN" altLang="en-US" dirty="0"/>
                    </a:p>
                  </a:txBody>
                  <a:tcPr>
                    <a:solidFill>
                      <a:srgbClr val="00B0F0"/>
                    </a:solidFill>
                  </a:tcPr>
                </a:tc>
                <a:tc>
                  <a:txBody>
                    <a:bodyPr/>
                    <a:lstStyle/>
                    <a:p>
                      <a:r>
                        <a:rPr lang="en-US" altLang="zh-CN" dirty="0" smtClean="0"/>
                        <a:t>col2</a:t>
                      </a:r>
                      <a:endParaRPr lang="zh-CN" altLang="en-US" dirty="0"/>
                    </a:p>
                  </a:txBody>
                  <a:tcPr>
                    <a:solidFill>
                      <a:srgbClr val="00B0F0"/>
                    </a:solidFill>
                  </a:tcPr>
                </a:tc>
                <a:tc>
                  <a:txBody>
                    <a:bodyPr/>
                    <a:lstStyle/>
                    <a:p>
                      <a:r>
                        <a:rPr lang="en-US" altLang="zh-CN" dirty="0" smtClean="0"/>
                        <a:t>col3</a:t>
                      </a:r>
                      <a:endParaRPr lang="zh-CN" altLang="en-US" dirty="0"/>
                    </a:p>
                  </a:txBody>
                  <a:tcPr>
                    <a:solidFill>
                      <a:srgbClr val="00B0F0"/>
                    </a:solidFill>
                  </a:tcPr>
                </a:tc>
                <a:tc>
                  <a:txBody>
                    <a:bodyPr/>
                    <a:lstStyle/>
                    <a:p>
                      <a:r>
                        <a:rPr lang="en-US" altLang="zh-CN" dirty="0" smtClean="0"/>
                        <a:t>col4</a:t>
                      </a:r>
                      <a:endParaRPr lang="zh-CN" altLang="en-US" dirty="0"/>
                    </a:p>
                  </a:txBody>
                  <a:tcPr>
                    <a:solidFill>
                      <a:srgbClr val="00B0F0"/>
                    </a:solidFill>
                  </a:tcPr>
                </a:tc>
                <a:tc>
                  <a:txBody>
                    <a:bodyPr/>
                    <a:lstStyle/>
                    <a:p>
                      <a:r>
                        <a:rPr lang="en-US" altLang="zh-CN" dirty="0" smtClean="0"/>
                        <a:t>col5</a:t>
                      </a:r>
                      <a:endParaRPr lang="zh-CN" altLang="en-US" dirty="0"/>
                    </a:p>
                  </a:txBody>
                  <a:tcPr>
                    <a:solidFill>
                      <a:srgbClr val="00B0F0"/>
                    </a:solidFill>
                  </a:tcPr>
                </a:tc>
              </a:tr>
              <a:tr h="370840">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r>
              <a:tr h="370840">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r>
              <a:tr h="370840">
                <a:tc>
                  <a:txBody>
                    <a:bodyPr/>
                    <a:lstStyle/>
                    <a:p>
                      <a:endParaRPr lang="zh-CN" altLang="en-US" dirty="0"/>
                    </a:p>
                  </a:txBody>
                  <a:tcPr>
                    <a:solidFill>
                      <a:srgbClr val="CCCCCC"/>
                    </a:solidFill>
                  </a:tcPr>
                </a:tc>
                <a:tc>
                  <a:txBody>
                    <a:bodyPr/>
                    <a:lstStyle/>
                    <a:p>
                      <a:endParaRPr lang="zh-CN" altLang="en-US" dirty="0"/>
                    </a:p>
                  </a:txBody>
                  <a:tcPr>
                    <a:solidFill>
                      <a:srgbClr val="CCCCCC"/>
                    </a:solidFill>
                  </a:tcPr>
                </a:tc>
                <a:tc>
                  <a:txBody>
                    <a:bodyPr/>
                    <a:lstStyle/>
                    <a:p>
                      <a:endParaRPr lang="zh-CN" altLang="en-US"/>
                    </a:p>
                  </a:txBody>
                  <a:tcPr>
                    <a:solidFill>
                      <a:srgbClr val="CCCCCC"/>
                    </a:solidFill>
                  </a:tcPr>
                </a:tc>
                <a:tc>
                  <a:txBody>
                    <a:bodyPr/>
                    <a:lstStyle/>
                    <a:p>
                      <a:endParaRPr lang="zh-CN" altLang="en-US"/>
                    </a:p>
                  </a:txBody>
                  <a:tcPr>
                    <a:solidFill>
                      <a:srgbClr val="CCCCCC"/>
                    </a:solidFill>
                  </a:tcPr>
                </a:tc>
                <a:tc>
                  <a:txBody>
                    <a:bodyPr/>
                    <a:lstStyle/>
                    <a:p>
                      <a:endParaRPr lang="zh-CN" altLang="en-US" dirty="0"/>
                    </a:p>
                  </a:txBody>
                  <a:tcPr>
                    <a:solidFill>
                      <a:srgbClr val="CCCCCC"/>
                    </a:solidFill>
                  </a:tcPr>
                </a:tc>
              </a:tr>
            </a:tbl>
          </a:graphicData>
        </a:graphic>
      </p:graphicFrame>
      <p:cxnSp>
        <p:nvCxnSpPr>
          <p:cNvPr id="7" name="曲线连接符 6"/>
          <p:cNvCxnSpPr/>
          <p:nvPr/>
        </p:nvCxnSpPr>
        <p:spPr bwMode="auto">
          <a:xfrm rot="16200000" flipV="1">
            <a:off x="2177774" y="3386741"/>
            <a:ext cx="474871" cy="377686"/>
          </a:xfrm>
          <a:prstGeom prst="curvedConnector3">
            <a:avLst/>
          </a:prstGeom>
          <a:noFill/>
          <a:ln w="9525" cap="flat" cmpd="sng" algn="ctr">
            <a:solidFill>
              <a:schemeClr val="tx1"/>
            </a:solidFill>
            <a:prstDash val="solid"/>
            <a:round/>
            <a:headEnd type="none" w="med" len="med"/>
            <a:tailEnd type="triangle"/>
          </a:ln>
          <a:effectLst/>
        </p:spPr>
      </p:cxnSp>
      <p:cxnSp>
        <p:nvCxnSpPr>
          <p:cNvPr id="18" name="曲线连接符 17"/>
          <p:cNvCxnSpPr/>
          <p:nvPr/>
        </p:nvCxnSpPr>
        <p:spPr bwMode="auto">
          <a:xfrm rot="16200000" flipV="1">
            <a:off x="5540513" y="3362118"/>
            <a:ext cx="474871" cy="377686"/>
          </a:xfrm>
          <a:prstGeom prst="curvedConnector3">
            <a:avLst/>
          </a:prstGeom>
          <a:noFill/>
          <a:ln w="9525" cap="flat" cmpd="sng" algn="ctr">
            <a:solidFill>
              <a:schemeClr val="tx1"/>
            </a:solidFill>
            <a:prstDash val="solid"/>
            <a:round/>
            <a:headEnd type="none" w="med" len="med"/>
            <a:tailEnd type="triangle"/>
          </a:ln>
          <a:effectLst/>
        </p:spPr>
      </p:cxnSp>
      <p:cxnSp>
        <p:nvCxnSpPr>
          <p:cNvPr id="19" name="曲线连接符 18"/>
          <p:cNvCxnSpPr/>
          <p:nvPr/>
        </p:nvCxnSpPr>
        <p:spPr bwMode="auto">
          <a:xfrm rot="5400000" flipH="1" flipV="1">
            <a:off x="7826512" y="3419872"/>
            <a:ext cx="474872" cy="311425"/>
          </a:xfrm>
          <a:prstGeom prst="curvedConnector3">
            <a:avLst/>
          </a:prstGeom>
          <a:noFill/>
          <a:ln w="9525" cap="flat" cmpd="sng" algn="ctr">
            <a:solidFill>
              <a:schemeClr val="tx1"/>
            </a:solidFill>
            <a:prstDash val="solid"/>
            <a:round/>
            <a:headEnd type="none" w="med" len="med"/>
            <a:tailEnd type="triangle"/>
          </a:ln>
          <a:effectLst/>
        </p:spPr>
      </p:cxnSp>
      <p:cxnSp>
        <p:nvCxnSpPr>
          <p:cNvPr id="21" name="曲线连接符 20"/>
          <p:cNvCxnSpPr/>
          <p:nvPr/>
        </p:nvCxnSpPr>
        <p:spPr bwMode="auto">
          <a:xfrm rot="5400000" flipH="1" flipV="1">
            <a:off x="9180384" y="3392740"/>
            <a:ext cx="474872" cy="311425"/>
          </a:xfrm>
          <a:prstGeom prst="curvedConnector3">
            <a:avLst/>
          </a:prstGeom>
          <a:noFill/>
          <a:ln w="9525" cap="flat" cmpd="sng" algn="ctr">
            <a:solidFill>
              <a:schemeClr val="tx1"/>
            </a:solidFill>
            <a:prstDash val="solid"/>
            <a:round/>
            <a:headEnd type="none" w="med" len="med"/>
            <a:tailEnd type="triangle"/>
          </a:ln>
          <a:effectLst/>
        </p:spPr>
      </p:cxnSp>
      <p:sp>
        <p:nvSpPr>
          <p:cNvPr id="23" name="文本框 22"/>
          <p:cNvSpPr txBox="1"/>
          <p:nvPr/>
        </p:nvSpPr>
        <p:spPr>
          <a:xfrm>
            <a:off x="1719470" y="5568127"/>
            <a:ext cx="9770165" cy="584775"/>
          </a:xfrm>
          <a:prstGeom prst="rect">
            <a:avLst/>
          </a:prstGeom>
          <a:noFill/>
        </p:spPr>
        <p:txBody>
          <a:bodyPr wrap="square" rtlCol="0">
            <a:spAutoFit/>
          </a:bodyPr>
          <a:lstStyle/>
          <a:p>
            <a:pPr marL="0" lvl="2">
              <a:buNone/>
            </a:pPr>
            <a:r>
              <a:rPr lang="en-US" altLang="zh-CN" sz="1600" dirty="0"/>
              <a:t>CREATE TABLE </a:t>
            </a:r>
            <a:r>
              <a:rPr lang="en-US" altLang="zh-CN" sz="1600" dirty="0" err="1"/>
              <a:t>table_name</a:t>
            </a:r>
            <a:r>
              <a:rPr lang="en-US" altLang="zh-CN" sz="1600" dirty="0"/>
              <a:t> (col1 TYPE1, col2 TYPE2, …, PRIMARY KEY </a:t>
            </a:r>
            <a:r>
              <a:rPr lang="en-US" altLang="zh-CN" sz="1600" dirty="0" smtClean="0"/>
              <a:t>(col1</a:t>
            </a:r>
            <a:r>
              <a:rPr lang="en-US" altLang="zh-CN" sz="1600" dirty="0"/>
              <a:t>, </a:t>
            </a:r>
            <a:r>
              <a:rPr lang="en-US" altLang="zh-CN" sz="1600" dirty="0" smtClean="0"/>
              <a:t>col2))  </a:t>
            </a:r>
            <a:r>
              <a:rPr lang="en-US" altLang="zh-CN" sz="1600" dirty="0"/>
              <a:t>MAPPED BY (</a:t>
            </a:r>
            <a:r>
              <a:rPr lang="en-US" altLang="zh-CN" sz="1600" dirty="0" err="1"/>
              <a:t>hbase_tablename</a:t>
            </a:r>
            <a:r>
              <a:rPr lang="en-US" altLang="zh-CN" sz="1600" dirty="0"/>
              <a:t>, COLS=[</a:t>
            </a:r>
            <a:r>
              <a:rPr lang="en-US" altLang="zh-CN" sz="1600" dirty="0" smtClean="0"/>
              <a:t>col3=cf1.cq2, col4=cf2.cq1, col5=cf2.cq2])</a:t>
            </a:r>
            <a:endParaRPr lang="en-US" altLang="zh-CN" sz="1600" dirty="0"/>
          </a:p>
        </p:txBody>
      </p:sp>
      <p:sp>
        <p:nvSpPr>
          <p:cNvPr id="14" name="TextBox 13"/>
          <p:cNvSpPr txBox="1"/>
          <p:nvPr/>
        </p:nvSpPr>
        <p:spPr>
          <a:xfrm>
            <a:off x="239578" y="1676400"/>
            <a:ext cx="1479892" cy="369332"/>
          </a:xfrm>
          <a:prstGeom prst="rect">
            <a:avLst/>
          </a:prstGeom>
          <a:noFill/>
        </p:spPr>
        <p:txBody>
          <a:bodyPr wrap="none" rtlCol="0">
            <a:spAutoFit/>
          </a:bodyPr>
          <a:lstStyle/>
          <a:p>
            <a:pPr>
              <a:buNone/>
            </a:pPr>
            <a:r>
              <a:rPr lang="en-US" altLang="zh-CN" dirty="0" err="1" smtClean="0"/>
              <a:t>Hbase</a:t>
            </a:r>
            <a:r>
              <a:rPr lang="en-US" altLang="zh-CN" dirty="0" smtClean="0"/>
              <a:t> table</a:t>
            </a:r>
            <a:endParaRPr lang="zh-CN" altLang="en-US" dirty="0"/>
          </a:p>
        </p:txBody>
      </p:sp>
      <p:sp>
        <p:nvSpPr>
          <p:cNvPr id="15" name="TextBox 14"/>
          <p:cNvSpPr txBox="1"/>
          <p:nvPr/>
        </p:nvSpPr>
        <p:spPr>
          <a:xfrm>
            <a:off x="285298" y="3856145"/>
            <a:ext cx="1898918" cy="369332"/>
          </a:xfrm>
          <a:prstGeom prst="rect">
            <a:avLst/>
          </a:prstGeom>
          <a:noFill/>
        </p:spPr>
        <p:txBody>
          <a:bodyPr wrap="none" rtlCol="0">
            <a:spAutoFit/>
          </a:bodyPr>
          <a:lstStyle/>
          <a:p>
            <a:pPr>
              <a:buNone/>
            </a:pPr>
            <a:r>
              <a:rPr lang="en-US" altLang="zh-CN" dirty="0" err="1" smtClean="0"/>
              <a:t>SparkSQL</a:t>
            </a:r>
            <a:r>
              <a:rPr lang="en-US" altLang="zh-CN" dirty="0" smtClean="0"/>
              <a:t> table</a:t>
            </a:r>
            <a:endParaRPr lang="zh-CN" altLang="en-US" dirty="0"/>
          </a:p>
        </p:txBody>
      </p:sp>
    </p:spTree>
    <p:extLst>
      <p:ext uri="{BB962C8B-B14F-4D97-AF65-F5344CB8AC3E}">
        <p14:creationId xmlns:p14="http://schemas.microsoft.com/office/powerpoint/2010/main" xmlns="" val="1382045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007697" y="1276312"/>
            <a:ext cx="10659959" cy="4708981"/>
          </a:xfrm>
          <a:prstGeom prst="rect">
            <a:avLst/>
          </a:prstGeom>
          <a:noFill/>
        </p:spPr>
        <p:txBody>
          <a:bodyPr wrap="square" rtlCol="0">
            <a:spAutoFit/>
          </a:bodyPr>
          <a:lstStyle/>
          <a:p>
            <a:pPr>
              <a:buFont typeface="Wingdings" pitchFamily="2" charset="2"/>
              <a:buChar char="§"/>
            </a:pPr>
            <a:r>
              <a:rPr lang="en-US" b="1" dirty="0" smtClean="0"/>
              <a:t> </a:t>
            </a:r>
            <a:r>
              <a:rPr lang="en-US" sz="2000" b="1" dirty="0" smtClean="0"/>
              <a:t>Based on Spark SQL syntax, plus …</a:t>
            </a:r>
          </a:p>
          <a:p>
            <a:pPr>
              <a:buFont typeface="Wingdings" pitchFamily="2" charset="2"/>
              <a:buChar char="§"/>
            </a:pPr>
            <a:endParaRPr lang="en-US" sz="2000" b="1" dirty="0" smtClean="0"/>
          </a:p>
          <a:p>
            <a:pPr>
              <a:buFont typeface="Wingdings" pitchFamily="2" charset="2"/>
              <a:buChar char="§"/>
            </a:pPr>
            <a:r>
              <a:rPr lang="en-US" sz="2000" b="1" dirty="0" smtClean="0"/>
              <a:t> DDL:  </a:t>
            </a:r>
          </a:p>
          <a:p>
            <a:pPr lvl="1">
              <a:buFont typeface="Arial" pitchFamily="34" charset="0"/>
              <a:buChar char="•"/>
            </a:pPr>
            <a:r>
              <a:rPr lang="en-US" sz="2000" b="1" dirty="0" smtClean="0"/>
              <a:t> CREATE TABLE </a:t>
            </a:r>
            <a:r>
              <a:rPr lang="en-US" sz="2000" b="1" dirty="0" err="1" smtClean="0"/>
              <a:t>table_name</a:t>
            </a:r>
            <a:r>
              <a:rPr lang="en-US" sz="2000" b="1" dirty="0" smtClean="0"/>
              <a:t> (col1 TYPE1, col2 TYPE2, …, PRIMARY KEY (col7, col1, col3))  MAPPED BY (</a:t>
            </a:r>
            <a:r>
              <a:rPr lang="en-US" sz="2000" b="1" dirty="0" err="1" smtClean="0"/>
              <a:t>hbase_tablename</a:t>
            </a:r>
            <a:r>
              <a:rPr lang="en-US" sz="2000" b="1" dirty="0" smtClean="0"/>
              <a:t>, COLS=[col2=cf1.cq11, col4=cf1.cq12, col5=cf2.cq21, col6=cf2.cq22])</a:t>
            </a:r>
          </a:p>
          <a:p>
            <a:pPr lvl="1">
              <a:buFont typeface="Arial" pitchFamily="34" charset="0"/>
              <a:buChar char="•"/>
            </a:pPr>
            <a:endParaRPr lang="en-US" sz="2000" b="1" dirty="0" smtClean="0"/>
          </a:p>
          <a:p>
            <a:pPr lvl="1">
              <a:buFont typeface="Arial" pitchFamily="34" charset="0"/>
              <a:buChar char="•"/>
            </a:pPr>
            <a:r>
              <a:rPr lang="en-US" sz="2000" b="1" dirty="0" smtClean="0"/>
              <a:t>ALTER TABLE </a:t>
            </a:r>
            <a:r>
              <a:rPr lang="en-US" sz="2000" b="1" dirty="0" err="1" smtClean="0"/>
              <a:t>table_name</a:t>
            </a:r>
            <a:r>
              <a:rPr lang="en-US" sz="2000" b="1" dirty="0" smtClean="0"/>
              <a:t> ADD/DROP column …</a:t>
            </a:r>
          </a:p>
          <a:p>
            <a:pPr>
              <a:buFont typeface="Courier New" pitchFamily="49" charset="0"/>
              <a:buChar char="o"/>
            </a:pPr>
            <a:endParaRPr lang="en-US" sz="2000" b="1" dirty="0" smtClean="0"/>
          </a:p>
          <a:p>
            <a:pPr>
              <a:buFont typeface="Wingdings" pitchFamily="2" charset="2"/>
              <a:buChar char="§"/>
            </a:pPr>
            <a:r>
              <a:rPr lang="en-US" sz="2000" b="1" dirty="0" smtClean="0"/>
              <a:t> DML:</a:t>
            </a:r>
          </a:p>
          <a:p>
            <a:pPr lvl="1">
              <a:buFont typeface="Arial" pitchFamily="34" charset="0"/>
              <a:buChar char="•"/>
            </a:pPr>
            <a:r>
              <a:rPr lang="en-US" sz="2000" b="1" dirty="0" smtClean="0"/>
              <a:t> INSERT … INTO VALUES …</a:t>
            </a:r>
          </a:p>
          <a:p>
            <a:pPr>
              <a:buFont typeface="Courier New" pitchFamily="49" charset="0"/>
              <a:buChar char="o"/>
            </a:pPr>
            <a:endParaRPr lang="en-US" sz="2000" b="1" dirty="0" smtClean="0"/>
          </a:p>
          <a:p>
            <a:pPr>
              <a:buFont typeface="Wingdings" pitchFamily="2" charset="2"/>
              <a:buChar char="§"/>
            </a:pPr>
            <a:r>
              <a:rPr lang="en-US" sz="2000" b="1" dirty="0" smtClean="0"/>
              <a:t> Bulk Loading:</a:t>
            </a:r>
          </a:p>
          <a:p>
            <a:pPr lvl="1">
              <a:buFont typeface="Arial" pitchFamily="34" charset="0"/>
              <a:buChar char="•"/>
            </a:pPr>
            <a:r>
              <a:rPr lang="en-US" sz="2000" b="1" dirty="0" smtClean="0"/>
              <a:t> LOAD DATA [PARALLEL] INPATH </a:t>
            </a:r>
            <a:r>
              <a:rPr lang="en-US" sz="2000" b="1" dirty="0" err="1" smtClean="0"/>
              <a:t>filePath</a:t>
            </a:r>
            <a:r>
              <a:rPr lang="en-US" sz="2000" b="1" dirty="0" smtClean="0"/>
              <a:t> [OVERWRITE] INTO TABLE </a:t>
            </a:r>
            <a:r>
              <a:rPr lang="en-US" sz="2000" b="1" dirty="0" err="1" smtClean="0"/>
              <a:t>tableName</a:t>
            </a:r>
            <a:r>
              <a:rPr lang="en-US" sz="2000" b="1" dirty="0" smtClean="0"/>
              <a:t> [FIELDS </a:t>
            </a:r>
            <a:r>
              <a:rPr lang="en-US" b="1" dirty="0" smtClean="0"/>
              <a:t>TERMINATED BY char]</a:t>
            </a:r>
          </a:p>
        </p:txBody>
      </p:sp>
      <p:sp>
        <p:nvSpPr>
          <p:cNvPr id="37" name="Up Arrow 36"/>
          <p:cNvSpPr/>
          <p:nvPr/>
        </p:nvSpPr>
        <p:spPr bwMode="auto">
          <a:xfrm>
            <a:off x="8306408" y="5733256"/>
            <a:ext cx="646344" cy="978408"/>
          </a:xfrm>
          <a:prstGeom prst="upArrow">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Rectangle 37"/>
          <p:cNvSpPr/>
          <p:nvPr/>
        </p:nvSpPr>
        <p:spPr>
          <a:xfrm>
            <a:off x="1007697" y="260649"/>
            <a:ext cx="11044102" cy="646331"/>
          </a:xfrm>
          <a:prstGeom prst="rect">
            <a:avLst/>
          </a:prstGeom>
        </p:spPr>
        <p:txBody>
          <a:bodyPr wrap="square">
            <a:spAutoFit/>
          </a:bodyPr>
          <a:lstStyle/>
          <a:p>
            <a:pPr>
              <a:buNone/>
            </a:pPr>
            <a:r>
              <a:rPr lang="en-US" sz="3600" b="1" dirty="0" smtClean="0">
                <a:solidFill>
                  <a:srgbClr val="C00000"/>
                </a:solidFill>
              </a:rPr>
              <a:t>SQL Semantics</a:t>
            </a:r>
            <a:endParaRPr lang="en-US" sz="2400" b="1" dirty="0" smtClean="0"/>
          </a:p>
        </p:txBody>
      </p:sp>
    </p:spTree>
    <p:extLst>
      <p:ext uri="{BB962C8B-B14F-4D97-AF65-F5344CB8AC3E}">
        <p14:creationId xmlns:p14="http://schemas.microsoft.com/office/powerpoint/2010/main" xmlns="" val="81057008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19590" y="3018879"/>
            <a:ext cx="11091442" cy="1938992"/>
          </a:xfrm>
          <a:prstGeom prst="rect">
            <a:avLst/>
          </a:prstGeom>
          <a:noFill/>
        </p:spPr>
        <p:txBody>
          <a:bodyPr wrap="square" rtlCol="0">
            <a:spAutoFit/>
          </a:bodyPr>
          <a:lstStyle/>
          <a:p>
            <a:pPr lvl="1">
              <a:buNone/>
            </a:pPr>
            <a:endParaRPr lang="en-US" sz="1200" dirty="0" smtClean="0"/>
          </a:p>
          <a:p>
            <a:pPr lvl="1">
              <a:buNone/>
            </a:pPr>
            <a:r>
              <a:rPr lang="en-US" sz="1200" dirty="0" smtClean="0"/>
              <a:t>    The existing partitions/regions are:</a:t>
            </a:r>
          </a:p>
          <a:p>
            <a:pPr lvl="1">
              <a:buNone/>
            </a:pPr>
            <a:endParaRPr lang="en-US" sz="1200" dirty="0" smtClean="0"/>
          </a:p>
          <a:p>
            <a:pPr lvl="1">
              <a:buNone/>
            </a:pPr>
            <a:r>
              <a:rPr lang="en-US" sz="1200" dirty="0" smtClean="0"/>
              <a:t>   1. (, ‘Ashley’)</a:t>
            </a:r>
          </a:p>
          <a:p>
            <a:pPr lvl="1">
              <a:buNone/>
            </a:pPr>
            <a:r>
              <a:rPr lang="en-US" sz="1200" dirty="0" smtClean="0"/>
              <a:t>   2. [‘Ashley’,  “Iris”)</a:t>
            </a:r>
          </a:p>
          <a:p>
            <a:pPr lvl="1">
              <a:buNone/>
            </a:pPr>
            <a:r>
              <a:rPr lang="en-US" sz="1200" dirty="0" smtClean="0"/>
              <a:t>   3. [(‘Joe’, 10), (‘Joe’, 100)),    </a:t>
            </a:r>
          </a:p>
          <a:p>
            <a:pPr lvl="1">
              <a:buNone/>
            </a:pPr>
            <a:r>
              <a:rPr lang="en-US" sz="1200" dirty="0" smtClean="0"/>
              <a:t>   4. [(‘Joe’, 200), (‘Joe’, 1000))</a:t>
            </a:r>
          </a:p>
          <a:p>
            <a:pPr lvl="1">
              <a:buNone/>
            </a:pPr>
            <a:r>
              <a:rPr lang="en-US" sz="1200" dirty="0" smtClean="0"/>
              <a:t>   5. [‘John’, ‘York’)</a:t>
            </a:r>
          </a:p>
          <a:p>
            <a:pPr lvl="1">
              <a:buNone/>
            </a:pPr>
            <a:r>
              <a:rPr lang="en-US" sz="1200" dirty="0" smtClean="0"/>
              <a:t>   6. [‘York’, )</a:t>
            </a:r>
          </a:p>
          <a:p>
            <a:pPr lvl="1">
              <a:buNone/>
            </a:pPr>
            <a:endParaRPr lang="en-US" sz="1200" dirty="0" smtClean="0"/>
          </a:p>
        </p:txBody>
      </p:sp>
      <p:sp>
        <p:nvSpPr>
          <p:cNvPr id="36" name="TextBox 35"/>
          <p:cNvSpPr txBox="1"/>
          <p:nvPr/>
        </p:nvSpPr>
        <p:spPr>
          <a:xfrm>
            <a:off x="719589" y="990600"/>
            <a:ext cx="9964975" cy="830997"/>
          </a:xfrm>
          <a:prstGeom prst="rect">
            <a:avLst/>
          </a:prstGeom>
          <a:noFill/>
        </p:spPr>
        <p:txBody>
          <a:bodyPr wrap="square" rtlCol="0">
            <a:spAutoFit/>
          </a:bodyPr>
          <a:lstStyle/>
          <a:p>
            <a:pPr lvl="1">
              <a:lnSpc>
                <a:spcPct val="150000"/>
              </a:lnSpc>
              <a:spcBef>
                <a:spcPts val="600"/>
              </a:spcBef>
              <a:buFont typeface="Wingdings" pitchFamily="2" charset="2"/>
              <a:buChar char="§"/>
            </a:pPr>
            <a:r>
              <a:rPr lang="en-US" sz="1600" b="1" dirty="0" smtClean="0"/>
              <a:t> Precise partition pruning and partition-specific multidimensional predicate pushdowns based on partial evaluation of filter </a:t>
            </a:r>
            <a:r>
              <a:rPr lang="en-US" sz="1600" b="1" dirty="0" err="1" smtClean="0"/>
              <a:t>boolean</a:t>
            </a:r>
            <a:r>
              <a:rPr lang="en-US" sz="1600" b="1" dirty="0" smtClean="0"/>
              <a:t> expressions for queries</a:t>
            </a:r>
            <a:r>
              <a:rPr lang="en-US" sz="1600" dirty="0" smtClean="0"/>
              <a:t> </a:t>
            </a:r>
            <a:endParaRPr lang="en-US" sz="1600" b="1" dirty="0" smtClean="0"/>
          </a:p>
        </p:txBody>
      </p:sp>
      <p:sp>
        <p:nvSpPr>
          <p:cNvPr id="37" name="Up Arrow 36"/>
          <p:cNvSpPr/>
          <p:nvPr/>
        </p:nvSpPr>
        <p:spPr bwMode="auto">
          <a:xfrm>
            <a:off x="8306408" y="5733256"/>
            <a:ext cx="646344" cy="978408"/>
          </a:xfrm>
          <a:prstGeom prst="upArrow">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Rectangle 37"/>
          <p:cNvSpPr/>
          <p:nvPr/>
        </p:nvSpPr>
        <p:spPr>
          <a:xfrm>
            <a:off x="1007697" y="188641"/>
            <a:ext cx="11044102" cy="1138773"/>
          </a:xfrm>
          <a:prstGeom prst="rect">
            <a:avLst/>
          </a:prstGeom>
        </p:spPr>
        <p:txBody>
          <a:bodyPr wrap="square">
            <a:spAutoFit/>
          </a:bodyPr>
          <a:lstStyle/>
          <a:p>
            <a:pPr>
              <a:buNone/>
            </a:pPr>
            <a:r>
              <a:rPr lang="en-US" sz="3200" b="1" dirty="0" smtClean="0">
                <a:solidFill>
                  <a:srgbClr val="C00000"/>
                </a:solidFill>
              </a:rPr>
              <a:t>Query Optimization Approach</a:t>
            </a:r>
          </a:p>
          <a:p>
            <a:endParaRPr lang="en-US" b="1" dirty="0" smtClean="0"/>
          </a:p>
          <a:p>
            <a:endParaRPr lang="en-US" b="1" dirty="0" smtClean="0"/>
          </a:p>
        </p:txBody>
      </p:sp>
      <p:cxnSp>
        <p:nvCxnSpPr>
          <p:cNvPr id="6" name="Straight Connector 5"/>
          <p:cNvCxnSpPr/>
          <p:nvPr/>
        </p:nvCxnSpPr>
        <p:spPr bwMode="auto">
          <a:xfrm>
            <a:off x="1487875" y="3722269"/>
            <a:ext cx="1152428" cy="0"/>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 name="Straight Connector 6"/>
          <p:cNvCxnSpPr/>
          <p:nvPr/>
        </p:nvCxnSpPr>
        <p:spPr bwMode="auto">
          <a:xfrm flipV="1">
            <a:off x="1487875" y="3866285"/>
            <a:ext cx="1536571" cy="8384"/>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Connector 8"/>
          <p:cNvCxnSpPr/>
          <p:nvPr/>
        </p:nvCxnSpPr>
        <p:spPr bwMode="auto">
          <a:xfrm>
            <a:off x="1487875" y="4082309"/>
            <a:ext cx="2112785" cy="0"/>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Straight Connector 10"/>
          <p:cNvCxnSpPr/>
          <p:nvPr/>
        </p:nvCxnSpPr>
        <p:spPr bwMode="auto">
          <a:xfrm>
            <a:off x="1583911" y="4602381"/>
            <a:ext cx="1152428" cy="0"/>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 name="TextBox 12"/>
          <p:cNvSpPr txBox="1"/>
          <p:nvPr/>
        </p:nvSpPr>
        <p:spPr>
          <a:xfrm>
            <a:off x="4146360" y="4117750"/>
            <a:ext cx="2865627" cy="276999"/>
          </a:xfrm>
          <a:prstGeom prst="rect">
            <a:avLst/>
          </a:prstGeom>
          <a:noFill/>
        </p:spPr>
        <p:txBody>
          <a:bodyPr wrap="square" rtlCol="0">
            <a:spAutoFit/>
          </a:bodyPr>
          <a:lstStyle/>
          <a:p>
            <a:pPr>
              <a:buNone/>
            </a:pPr>
            <a:r>
              <a:rPr lang="en-US" sz="1200" dirty="0" smtClean="0"/>
              <a:t>=&gt; </a:t>
            </a:r>
            <a:r>
              <a:rPr lang="en-US" sz="1200" dirty="0" err="1" smtClean="0"/>
              <a:t>Itemid</a:t>
            </a:r>
            <a:r>
              <a:rPr lang="en-US" sz="1200" dirty="0" smtClean="0"/>
              <a:t> &gt; 300 AND amount &lt; 30 </a:t>
            </a:r>
            <a:endParaRPr lang="en-US" sz="1200" dirty="0"/>
          </a:p>
        </p:txBody>
      </p:sp>
      <p:sp>
        <p:nvSpPr>
          <p:cNvPr id="14" name="TextBox 13"/>
          <p:cNvSpPr txBox="1"/>
          <p:nvPr/>
        </p:nvSpPr>
        <p:spPr>
          <a:xfrm>
            <a:off x="5713445" y="4298334"/>
            <a:ext cx="4474164" cy="276999"/>
          </a:xfrm>
          <a:prstGeom prst="rect">
            <a:avLst/>
          </a:prstGeom>
          <a:noFill/>
        </p:spPr>
        <p:txBody>
          <a:bodyPr wrap="square" rtlCol="0">
            <a:spAutoFit/>
          </a:bodyPr>
          <a:lstStyle/>
          <a:p>
            <a:pPr>
              <a:buNone/>
            </a:pPr>
            <a:r>
              <a:rPr lang="en-US" sz="1200" dirty="0" smtClean="0"/>
              <a:t>=&gt; customer=‘John’ AND </a:t>
            </a:r>
            <a:r>
              <a:rPr lang="en-US" sz="1200" dirty="0" err="1" smtClean="0"/>
              <a:t>itemid</a:t>
            </a:r>
            <a:r>
              <a:rPr lang="en-US" sz="1200" dirty="0" smtClean="0"/>
              <a:t> &lt; 100  AND amount &gt; 200 </a:t>
            </a:r>
            <a:endParaRPr lang="en-US" sz="1200" dirty="0"/>
          </a:p>
        </p:txBody>
      </p:sp>
      <p:sp>
        <p:nvSpPr>
          <p:cNvPr id="15" name="TextBox 14"/>
          <p:cNvSpPr txBox="1"/>
          <p:nvPr/>
        </p:nvSpPr>
        <p:spPr>
          <a:xfrm>
            <a:off x="732431" y="1926044"/>
            <a:ext cx="11091442" cy="954107"/>
          </a:xfrm>
          <a:prstGeom prst="rect">
            <a:avLst/>
          </a:prstGeom>
          <a:noFill/>
        </p:spPr>
        <p:txBody>
          <a:bodyPr wrap="square" rtlCol="0">
            <a:spAutoFit/>
          </a:bodyPr>
          <a:lstStyle/>
          <a:p>
            <a:pPr lvl="1">
              <a:buNone/>
            </a:pPr>
            <a:r>
              <a:rPr lang="en-US" sz="1600" dirty="0" smtClean="0"/>
              <a:t>   E.g.  a sales table with &lt;customer, </a:t>
            </a:r>
            <a:r>
              <a:rPr lang="en-US" sz="1600" dirty="0" err="1" smtClean="0"/>
              <a:t>itemid</a:t>
            </a:r>
            <a:r>
              <a:rPr lang="en-US" sz="1600" dirty="0" smtClean="0"/>
              <a:t>&gt; as a 2-dimensional primary key</a:t>
            </a:r>
          </a:p>
          <a:p>
            <a:pPr lvl="1">
              <a:buNone/>
            </a:pPr>
            <a:r>
              <a:rPr lang="en-US" sz="1200" dirty="0" smtClean="0"/>
              <a:t>   </a:t>
            </a:r>
          </a:p>
          <a:p>
            <a:pPr lvl="1">
              <a:buNone/>
            </a:pPr>
            <a:r>
              <a:rPr lang="en-US" sz="1200" dirty="0" smtClean="0"/>
              <a:t>    </a:t>
            </a:r>
            <a:r>
              <a:rPr lang="en-US" sz="1400" b="1" dirty="0" smtClean="0"/>
              <a:t>SELECT * from sales WHERE ((customer=‘Joe’ AND </a:t>
            </a:r>
            <a:r>
              <a:rPr lang="en-US" sz="1400" b="1" dirty="0" err="1" smtClean="0"/>
              <a:t>itemid</a:t>
            </a:r>
            <a:r>
              <a:rPr lang="en-US" sz="1400" b="1" dirty="0" smtClean="0"/>
              <a:t> &gt; 300 AND amount &lt; 30) OR </a:t>
            </a:r>
          </a:p>
          <a:p>
            <a:pPr lvl="1">
              <a:buNone/>
            </a:pPr>
            <a:r>
              <a:rPr lang="en-US" sz="1400" b="1" dirty="0" smtClean="0"/>
              <a:t>                                                         (customer=‘John’ AND </a:t>
            </a:r>
            <a:r>
              <a:rPr lang="en-US" sz="1400" b="1" dirty="0" err="1" smtClean="0"/>
              <a:t>itemid</a:t>
            </a:r>
            <a:r>
              <a:rPr lang="en-US" sz="1400" b="1" dirty="0" smtClean="0"/>
              <a:t> &lt; 100) AND amount &gt; 200)</a:t>
            </a:r>
          </a:p>
        </p:txBody>
      </p:sp>
      <p:sp>
        <p:nvSpPr>
          <p:cNvPr id="17" name="TextBox 16"/>
          <p:cNvSpPr txBox="1"/>
          <p:nvPr/>
        </p:nvSpPr>
        <p:spPr>
          <a:xfrm>
            <a:off x="815626" y="5009080"/>
            <a:ext cx="10773400" cy="1200329"/>
          </a:xfrm>
          <a:prstGeom prst="rect">
            <a:avLst/>
          </a:prstGeom>
          <a:noFill/>
        </p:spPr>
        <p:txBody>
          <a:bodyPr wrap="square" rtlCol="0">
            <a:spAutoFit/>
          </a:bodyPr>
          <a:lstStyle/>
          <a:p>
            <a:pPr lvl="1">
              <a:buFont typeface="Wingdings" pitchFamily="2" charset="2"/>
              <a:buChar char="§"/>
            </a:pPr>
            <a:r>
              <a:rPr lang="en-US" b="1" dirty="0" smtClean="0"/>
              <a:t> The algorithms are generic and applicable to other organized data sets like hash-partitioned Hive tables as well.</a:t>
            </a:r>
          </a:p>
          <a:p>
            <a:pPr lvl="1">
              <a:buFont typeface="Wingdings" pitchFamily="2" charset="2"/>
              <a:buChar char="§"/>
            </a:pPr>
            <a:endParaRPr lang="en-US" b="1" dirty="0" smtClean="0"/>
          </a:p>
          <a:p>
            <a:pPr lvl="1">
              <a:buFont typeface="Wingdings" pitchFamily="2" charset="2"/>
              <a:buChar char="§"/>
            </a:pPr>
            <a:r>
              <a:rPr lang="en-US" b="1" dirty="0" smtClean="0"/>
              <a:t> Suitable for interactive ad hoc queries</a:t>
            </a:r>
          </a:p>
        </p:txBody>
      </p:sp>
      <p:sp>
        <p:nvSpPr>
          <p:cNvPr id="18" name="TextBox 17"/>
          <p:cNvSpPr txBox="1"/>
          <p:nvPr/>
        </p:nvSpPr>
        <p:spPr>
          <a:xfrm>
            <a:off x="5411787" y="3273453"/>
            <a:ext cx="1732730" cy="307777"/>
          </a:xfrm>
          <a:prstGeom prst="rect">
            <a:avLst/>
          </a:prstGeom>
          <a:noFill/>
        </p:spPr>
        <p:txBody>
          <a:bodyPr wrap="square" rtlCol="0">
            <a:spAutoFit/>
          </a:bodyPr>
          <a:lstStyle/>
          <a:p>
            <a:pPr algn="ctr">
              <a:buNone/>
            </a:pPr>
            <a:r>
              <a:rPr lang="en-US" sz="1400" dirty="0" smtClean="0"/>
              <a:t>for scan range</a:t>
            </a:r>
            <a:endParaRPr lang="en-US" sz="1400" dirty="0"/>
          </a:p>
        </p:txBody>
      </p:sp>
      <p:sp>
        <p:nvSpPr>
          <p:cNvPr id="20" name="TextBox 19"/>
          <p:cNvSpPr txBox="1"/>
          <p:nvPr/>
        </p:nvSpPr>
        <p:spPr>
          <a:xfrm>
            <a:off x="7392987" y="3349653"/>
            <a:ext cx="1275530" cy="307777"/>
          </a:xfrm>
          <a:prstGeom prst="rect">
            <a:avLst/>
          </a:prstGeom>
          <a:noFill/>
        </p:spPr>
        <p:txBody>
          <a:bodyPr wrap="square" rtlCol="0">
            <a:spAutoFit/>
          </a:bodyPr>
          <a:lstStyle/>
          <a:p>
            <a:pPr algn="ctr">
              <a:buNone/>
            </a:pPr>
            <a:r>
              <a:rPr lang="en-US" sz="1400" dirty="0" smtClean="0"/>
              <a:t>for filtering</a:t>
            </a:r>
            <a:endParaRPr lang="en-US" sz="1400" dirty="0"/>
          </a:p>
        </p:txBody>
      </p:sp>
      <p:cxnSp>
        <p:nvCxnSpPr>
          <p:cNvPr id="22" name="Straight Arrow Connector 21"/>
          <p:cNvCxnSpPr>
            <a:stCxn id="18" idx="2"/>
          </p:cNvCxnSpPr>
          <p:nvPr/>
        </p:nvCxnSpPr>
        <p:spPr bwMode="auto">
          <a:xfrm flipH="1">
            <a:off x="4954587" y="3581230"/>
            <a:ext cx="1323565" cy="5365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6639282" y="3592755"/>
            <a:ext cx="505235"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flipH="1">
            <a:off x="6639282" y="3952795"/>
            <a:ext cx="505236" cy="3455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7144518" y="3952795"/>
            <a:ext cx="477069" cy="3455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flipH="1">
            <a:off x="6402387" y="3626652"/>
            <a:ext cx="1505823" cy="4556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p:nvPr/>
        </p:nvCxnSpPr>
        <p:spPr bwMode="auto">
          <a:xfrm>
            <a:off x="8060610" y="3629120"/>
            <a:ext cx="1084977" cy="6692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xmlns="" val="2347120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14" grpId="0"/>
      <p:bldP spid="15" grpId="0"/>
      <p:bldP spid="17" grpId="0"/>
      <p:bldP spid="18"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687387" y="914400"/>
            <a:ext cx="10275817" cy="584775"/>
          </a:xfrm>
          <a:prstGeom prst="rect">
            <a:avLst/>
          </a:prstGeom>
          <a:noFill/>
        </p:spPr>
        <p:txBody>
          <a:bodyPr wrap="square" rtlCol="0">
            <a:spAutoFit/>
          </a:bodyPr>
          <a:lstStyle/>
          <a:p>
            <a:endParaRPr lang="en-US" sz="1600" b="1" smtClean="0"/>
          </a:p>
          <a:p>
            <a:pPr>
              <a:buFont typeface="Wingdings" pitchFamily="2" charset="2"/>
              <a:buChar char="§"/>
            </a:pPr>
            <a:r>
              <a:rPr lang="en-US" sz="1600" b="1" smtClean="0"/>
              <a:t>  Queries (TPC-DS,  10M records): </a:t>
            </a:r>
          </a:p>
        </p:txBody>
      </p:sp>
      <p:sp>
        <p:nvSpPr>
          <p:cNvPr id="38" name="Rectangle 37"/>
          <p:cNvSpPr/>
          <p:nvPr/>
        </p:nvSpPr>
        <p:spPr>
          <a:xfrm>
            <a:off x="1007697" y="260649"/>
            <a:ext cx="11044102" cy="584775"/>
          </a:xfrm>
          <a:prstGeom prst="rect">
            <a:avLst/>
          </a:prstGeom>
        </p:spPr>
        <p:txBody>
          <a:bodyPr wrap="square">
            <a:spAutoFit/>
          </a:bodyPr>
          <a:lstStyle/>
          <a:p>
            <a:pPr>
              <a:buNone/>
            </a:pPr>
            <a:r>
              <a:rPr lang="en-US" sz="3200" b="1" dirty="0" smtClean="0">
                <a:solidFill>
                  <a:srgbClr val="C00000"/>
                </a:solidFill>
              </a:rPr>
              <a:t>Query Performance</a:t>
            </a:r>
            <a:endParaRPr lang="en-US" b="1" dirty="0" smtClean="0"/>
          </a:p>
        </p:txBody>
      </p:sp>
      <p:graphicFrame>
        <p:nvGraphicFramePr>
          <p:cNvPr id="10" name="Table 9"/>
          <p:cNvGraphicFramePr>
            <a:graphicFrameLocks noGrp="1"/>
          </p:cNvGraphicFramePr>
          <p:nvPr>
            <p:extLst>
              <p:ext uri="{D42A27DB-BD31-4B8C-83A1-F6EECF244321}">
                <p14:modId xmlns:p14="http://schemas.microsoft.com/office/powerpoint/2010/main" xmlns="" val="2180153417"/>
              </p:ext>
            </p:extLst>
          </p:nvPr>
        </p:nvGraphicFramePr>
        <p:xfrm>
          <a:off x="489658" y="1637513"/>
          <a:ext cx="11158249" cy="3925087"/>
        </p:xfrm>
        <a:graphic>
          <a:graphicData uri="http://schemas.openxmlformats.org/drawingml/2006/table">
            <a:tbl>
              <a:tblPr firstRow="1" bandRow="1">
                <a:tableStyleId>{21E4AEA4-8DFA-4A89-87EB-49C32662AFE0}</a:tableStyleId>
              </a:tblPr>
              <a:tblGrid>
                <a:gridCol w="1761486"/>
                <a:gridCol w="6157360"/>
                <a:gridCol w="1699592"/>
                <a:gridCol w="1539811"/>
              </a:tblGrid>
              <a:tr h="877087">
                <a:tc>
                  <a:txBody>
                    <a:bodyPr/>
                    <a:lstStyle/>
                    <a:p>
                      <a:pPr algn="ctr"/>
                      <a:endParaRPr lang="en-US" dirty="0">
                        <a:solidFill>
                          <a:schemeClr val="tx1"/>
                        </a:solidFill>
                      </a:endParaRPr>
                    </a:p>
                  </a:txBody>
                  <a:tcPr/>
                </a:tc>
                <a:tc>
                  <a:txBody>
                    <a:bodyPr/>
                    <a:lstStyle/>
                    <a:p>
                      <a:pPr algn="ctr"/>
                      <a:r>
                        <a:rPr lang="en-US" dirty="0" smtClean="0">
                          <a:solidFill>
                            <a:schemeClr val="tx1"/>
                          </a:solidFill>
                        </a:rPr>
                        <a:t>SQL Query</a:t>
                      </a:r>
                      <a:endParaRPr lang="en-US" dirty="0">
                        <a:solidFill>
                          <a:schemeClr val="tx1"/>
                        </a:solidFill>
                      </a:endParaRPr>
                    </a:p>
                  </a:txBody>
                  <a:tcPr/>
                </a:tc>
                <a:tc>
                  <a:txBody>
                    <a:bodyPr/>
                    <a:lstStyle/>
                    <a:p>
                      <a:pPr algn="ctr"/>
                      <a:r>
                        <a:rPr lang="en-US" dirty="0" err="1" smtClean="0">
                          <a:solidFill>
                            <a:schemeClr val="tx1"/>
                          </a:solidFill>
                        </a:rPr>
                        <a:t>SparkSQL</a:t>
                      </a:r>
                      <a:r>
                        <a:rPr lang="en-US" dirty="0" smtClean="0">
                          <a:solidFill>
                            <a:schemeClr val="tx1"/>
                          </a:solidFill>
                        </a:rPr>
                        <a:t> on </a:t>
                      </a:r>
                      <a:r>
                        <a:rPr lang="en-US" dirty="0" err="1" smtClean="0">
                          <a:solidFill>
                            <a:schemeClr val="tx1"/>
                          </a:solidFill>
                        </a:rPr>
                        <a:t>HBase</a:t>
                      </a:r>
                      <a:endParaRPr lang="en-US" dirty="0" smtClean="0">
                        <a:solidFill>
                          <a:schemeClr val="tx1"/>
                        </a:solidFill>
                      </a:endParaRPr>
                    </a:p>
                    <a:p>
                      <a:pPr algn="ctr"/>
                      <a:r>
                        <a:rPr lang="en-US" sz="1400" dirty="0" smtClean="0">
                          <a:solidFill>
                            <a:schemeClr val="tx1"/>
                          </a:solidFill>
                        </a:rPr>
                        <a:t>(Seconds)</a:t>
                      </a:r>
                      <a:endParaRPr lang="en-US" sz="1400" dirty="0">
                        <a:solidFill>
                          <a:schemeClr val="tx1"/>
                        </a:solidFill>
                      </a:endParaRPr>
                    </a:p>
                  </a:txBody>
                  <a:tcPr/>
                </a:tc>
                <a:tc>
                  <a:txBody>
                    <a:bodyPr/>
                    <a:lstStyle/>
                    <a:p>
                      <a:pPr algn="ctr"/>
                      <a:r>
                        <a:rPr lang="en-US" dirty="0" smtClean="0">
                          <a:solidFill>
                            <a:schemeClr val="tx1"/>
                          </a:solidFill>
                        </a:rPr>
                        <a:t>Phoenix</a:t>
                      </a:r>
                    </a:p>
                    <a:p>
                      <a:pPr algn="ctr"/>
                      <a:r>
                        <a:rPr lang="en-US" sz="1400" dirty="0" smtClean="0">
                          <a:solidFill>
                            <a:schemeClr val="tx1"/>
                          </a:solidFill>
                        </a:rPr>
                        <a:t>(Seconds)</a:t>
                      </a:r>
                      <a:endParaRPr lang="en-US" sz="1400" dirty="0">
                        <a:solidFill>
                          <a:schemeClr val="tx1"/>
                        </a:solidFill>
                      </a:endParaRPr>
                    </a:p>
                  </a:txBody>
                  <a:tcPr/>
                </a:tc>
              </a:tr>
              <a:tr h="370840">
                <a:tc>
                  <a:txBody>
                    <a:bodyPr/>
                    <a:lstStyle/>
                    <a:p>
                      <a:pPr algn="ctr"/>
                      <a:r>
                        <a:rPr lang="en-US" sz="1600" dirty="0" smtClean="0">
                          <a:solidFill>
                            <a:schemeClr val="tx1"/>
                          </a:solidFill>
                        </a:rPr>
                        <a:t>1-key-range</a:t>
                      </a:r>
                      <a:endParaRPr lang="en-US" sz="1600" dirty="0">
                        <a:solidFill>
                          <a:schemeClr val="tx1"/>
                        </a:solidFill>
                      </a:endParaRPr>
                    </a:p>
                  </a:txBody>
                  <a:tcPr/>
                </a:tc>
                <a:tc>
                  <a:txBody>
                    <a:bodyPr/>
                    <a:lstStyle/>
                    <a:p>
                      <a:pPr algn="ctr"/>
                      <a:r>
                        <a:rPr lang="en-US" sz="1600" smtClean="0">
                          <a:solidFill>
                            <a:schemeClr val="tx1"/>
                          </a:solidFill>
                        </a:rPr>
                        <a:t>select count(1) from </a:t>
                      </a:r>
                      <a:r>
                        <a:rPr lang="en-US" sz="1600" err="1" smtClean="0">
                          <a:solidFill>
                            <a:schemeClr val="tx1"/>
                          </a:solidFill>
                        </a:rPr>
                        <a:t>store_sales</a:t>
                      </a:r>
                      <a:r>
                        <a:rPr lang="en-US" sz="1600" smtClean="0">
                          <a:solidFill>
                            <a:schemeClr val="tx1"/>
                          </a:solidFill>
                        </a:rPr>
                        <a:t> where </a:t>
                      </a:r>
                    </a:p>
                    <a:p>
                      <a:pPr algn="ctr"/>
                      <a:r>
                        <a:rPr lang="en-US" sz="1600" smtClean="0">
                          <a:solidFill>
                            <a:schemeClr val="tx1"/>
                          </a:solidFill>
                        </a:rPr>
                        <a:t>(</a:t>
                      </a:r>
                      <a:r>
                        <a:rPr lang="en-US" sz="1600" err="1" smtClean="0">
                          <a:solidFill>
                            <a:schemeClr val="tx1"/>
                          </a:solidFill>
                        </a:rPr>
                        <a:t>ss_item_sk</a:t>
                      </a:r>
                      <a:r>
                        <a:rPr lang="en-US" sz="1600" smtClean="0">
                          <a:solidFill>
                            <a:schemeClr val="tx1"/>
                          </a:solidFill>
                        </a:rPr>
                        <a:t> = 99 and </a:t>
                      </a:r>
                      <a:r>
                        <a:rPr lang="en-US" sz="1600" err="1" smtClean="0">
                          <a:solidFill>
                            <a:schemeClr val="tx1"/>
                          </a:solidFill>
                        </a:rPr>
                        <a:t>ss_ticket_number</a:t>
                      </a:r>
                      <a:r>
                        <a:rPr lang="en-US" sz="1600" smtClean="0">
                          <a:solidFill>
                            <a:schemeClr val="tx1"/>
                          </a:solidFill>
                        </a:rPr>
                        <a:t> &gt; 1000);</a:t>
                      </a:r>
                      <a:endParaRPr lang="en-US" sz="1600">
                        <a:solidFill>
                          <a:schemeClr val="tx1"/>
                        </a:solidFill>
                      </a:endParaRPr>
                    </a:p>
                  </a:txBody>
                  <a:tcPr/>
                </a:tc>
                <a:tc>
                  <a:txBody>
                    <a:bodyPr/>
                    <a:lstStyle/>
                    <a:p>
                      <a:pPr algn="ctr"/>
                      <a:r>
                        <a:rPr lang="en-US" sz="1600" dirty="0" smtClean="0">
                          <a:solidFill>
                            <a:schemeClr val="tx1"/>
                          </a:solidFill>
                        </a:rPr>
                        <a:t>0.18 </a:t>
                      </a:r>
                    </a:p>
                  </a:txBody>
                  <a:tcPr/>
                </a:tc>
                <a:tc>
                  <a:txBody>
                    <a:bodyPr/>
                    <a:lstStyle/>
                    <a:p>
                      <a:pPr algn="ctr"/>
                      <a:r>
                        <a:rPr lang="en-US" sz="1600" dirty="0" smtClean="0">
                          <a:solidFill>
                            <a:schemeClr val="tx1"/>
                          </a:solidFill>
                        </a:rPr>
                        <a:t>0.03 </a:t>
                      </a:r>
                    </a:p>
                  </a:txBody>
                  <a:tcPr/>
                </a:tc>
              </a:tr>
              <a:tr h="370840">
                <a:tc>
                  <a:txBody>
                    <a:bodyPr/>
                    <a:lstStyle/>
                    <a:p>
                      <a:pPr algn="ctr"/>
                      <a:r>
                        <a:rPr lang="en-US" sz="1600" smtClean="0">
                          <a:solidFill>
                            <a:schemeClr val="tx1"/>
                          </a:solidFill>
                        </a:rPr>
                        <a:t>2-key</a:t>
                      </a:r>
                      <a:r>
                        <a:rPr lang="en-US" sz="1600" baseline="0" smtClean="0">
                          <a:solidFill>
                            <a:schemeClr val="tx1"/>
                          </a:solidFill>
                        </a:rPr>
                        <a:t>-range</a:t>
                      </a:r>
                      <a:endParaRPr lang="en-US" sz="1600">
                        <a:solidFill>
                          <a:schemeClr val="tx1"/>
                        </a:solidFill>
                      </a:endParaRPr>
                    </a:p>
                  </a:txBody>
                  <a:tcPr/>
                </a:tc>
                <a:tc>
                  <a:txBody>
                    <a:bodyPr/>
                    <a:lstStyle/>
                    <a:p>
                      <a:pPr algn="ctr"/>
                      <a:r>
                        <a:rPr lang="en-US" sz="1600" dirty="0" smtClean="0">
                          <a:solidFill>
                            <a:schemeClr val="tx1"/>
                          </a:solidFill>
                        </a:rPr>
                        <a:t>select count(1) from </a:t>
                      </a:r>
                      <a:r>
                        <a:rPr lang="en-US" sz="1600" dirty="0" err="1" smtClean="0">
                          <a:solidFill>
                            <a:schemeClr val="tx1"/>
                          </a:solidFill>
                        </a:rPr>
                        <a:t>store_sales</a:t>
                      </a:r>
                      <a:r>
                        <a:rPr lang="en-US" sz="1600" dirty="0" smtClean="0">
                          <a:solidFill>
                            <a:schemeClr val="tx1"/>
                          </a:solidFill>
                        </a:rPr>
                        <a:t> where </a:t>
                      </a:r>
                    </a:p>
                    <a:p>
                      <a:pPr algn="ctr"/>
                      <a:r>
                        <a:rPr lang="en-US" sz="1600" dirty="0" smtClean="0">
                          <a:solidFill>
                            <a:schemeClr val="tx1"/>
                          </a:solidFill>
                        </a:rPr>
                        <a:t>(</a:t>
                      </a:r>
                      <a:r>
                        <a:rPr lang="en-US" sz="1600" dirty="0" err="1" smtClean="0">
                          <a:solidFill>
                            <a:schemeClr val="tx1"/>
                          </a:solidFill>
                        </a:rPr>
                        <a:t>ss_item_sk</a:t>
                      </a:r>
                      <a:r>
                        <a:rPr lang="en-US" sz="1600" dirty="0" smtClean="0">
                          <a:solidFill>
                            <a:schemeClr val="tx1"/>
                          </a:solidFill>
                        </a:rPr>
                        <a:t> = 99 and </a:t>
                      </a:r>
                      <a:r>
                        <a:rPr lang="en-US" sz="1600" dirty="0" err="1" smtClean="0">
                          <a:solidFill>
                            <a:schemeClr val="tx1"/>
                          </a:solidFill>
                        </a:rPr>
                        <a:t>ss_ticket_number</a:t>
                      </a:r>
                      <a:r>
                        <a:rPr lang="en-US" sz="1600" dirty="0" smtClean="0">
                          <a:solidFill>
                            <a:schemeClr val="tx1"/>
                          </a:solidFill>
                        </a:rPr>
                        <a:t> &gt; 1000) or </a:t>
                      </a:r>
                    </a:p>
                    <a:p>
                      <a:pPr algn="ctr"/>
                      <a:r>
                        <a:rPr lang="en-US" sz="1600" dirty="0" smtClean="0">
                          <a:solidFill>
                            <a:schemeClr val="tx1"/>
                          </a:solidFill>
                        </a:rPr>
                        <a:t>(</a:t>
                      </a:r>
                      <a:r>
                        <a:rPr lang="en-US" sz="1600" dirty="0" err="1" smtClean="0">
                          <a:solidFill>
                            <a:schemeClr val="tx1"/>
                          </a:solidFill>
                        </a:rPr>
                        <a:t>ss_item_sk</a:t>
                      </a:r>
                      <a:r>
                        <a:rPr lang="en-US" sz="1600" dirty="0" smtClean="0">
                          <a:solidFill>
                            <a:schemeClr val="tx1"/>
                          </a:solidFill>
                        </a:rPr>
                        <a:t> = 5000 and </a:t>
                      </a:r>
                      <a:r>
                        <a:rPr lang="en-US" sz="1600" dirty="0" err="1" smtClean="0">
                          <a:solidFill>
                            <a:schemeClr val="tx1"/>
                          </a:solidFill>
                        </a:rPr>
                        <a:t>ss_ticket_number</a:t>
                      </a:r>
                      <a:r>
                        <a:rPr lang="en-US" sz="1600" dirty="0" smtClean="0">
                          <a:solidFill>
                            <a:schemeClr val="tx1"/>
                          </a:solidFill>
                        </a:rPr>
                        <a:t> &lt; 20000);</a:t>
                      </a:r>
                      <a:endParaRPr lang="en-US" sz="1600" dirty="0">
                        <a:solidFill>
                          <a:schemeClr val="tx1"/>
                        </a:solidFill>
                      </a:endParaRPr>
                    </a:p>
                  </a:txBody>
                  <a:tcPr/>
                </a:tc>
                <a:tc>
                  <a:txBody>
                    <a:bodyPr/>
                    <a:lstStyle/>
                    <a:p>
                      <a:pPr algn="ctr"/>
                      <a:r>
                        <a:rPr lang="en-US" sz="1600" dirty="0" smtClean="0">
                          <a:solidFill>
                            <a:schemeClr val="tx1"/>
                          </a:solidFill>
                        </a:rPr>
                        <a:t>0.22 </a:t>
                      </a:r>
                    </a:p>
                    <a:p>
                      <a:pPr algn="ctr"/>
                      <a:endParaRPr lang="en-US" sz="1600" dirty="0">
                        <a:solidFill>
                          <a:schemeClr val="tx1"/>
                        </a:solidFill>
                      </a:endParaRPr>
                    </a:p>
                  </a:txBody>
                  <a:tcPr/>
                </a:tc>
                <a:tc>
                  <a:txBody>
                    <a:bodyPr/>
                    <a:lstStyle/>
                    <a:p>
                      <a:pPr algn="ctr"/>
                      <a:r>
                        <a:rPr lang="en-US" sz="1600" dirty="0" smtClean="0">
                          <a:solidFill>
                            <a:schemeClr val="tx1"/>
                          </a:solidFill>
                        </a:rPr>
                        <a:t>4.29</a:t>
                      </a:r>
                      <a:endParaRPr lang="en-US" sz="1600" dirty="0">
                        <a:solidFill>
                          <a:schemeClr val="tx1"/>
                        </a:solidFill>
                      </a:endParaRPr>
                    </a:p>
                  </a:txBody>
                  <a:tcPr/>
                </a:tc>
              </a:tr>
              <a:tr h="370840">
                <a:tc>
                  <a:txBody>
                    <a:bodyPr/>
                    <a:lstStyle/>
                    <a:p>
                      <a:pPr algn="ctr"/>
                      <a:r>
                        <a:rPr lang="en-US" sz="1600" smtClean="0">
                          <a:solidFill>
                            <a:schemeClr val="tx1"/>
                          </a:solidFill>
                        </a:rPr>
                        <a:t>3-key-range</a:t>
                      </a:r>
                      <a:endParaRPr lang="en-US" sz="1600">
                        <a:solidFill>
                          <a:schemeClr val="tx1"/>
                        </a:solidFill>
                      </a:endParaRPr>
                    </a:p>
                  </a:txBody>
                  <a:tcPr/>
                </a:tc>
                <a:tc>
                  <a:txBody>
                    <a:bodyPr/>
                    <a:lstStyle/>
                    <a:p>
                      <a:pPr algn="ctr"/>
                      <a:r>
                        <a:rPr lang="en-US" sz="1600" smtClean="0">
                          <a:solidFill>
                            <a:schemeClr val="tx1"/>
                          </a:solidFill>
                        </a:rPr>
                        <a:t>select count(1) from </a:t>
                      </a:r>
                      <a:r>
                        <a:rPr lang="en-US" sz="1600" err="1" smtClean="0">
                          <a:solidFill>
                            <a:schemeClr val="tx1"/>
                          </a:solidFill>
                        </a:rPr>
                        <a:t>store_sales</a:t>
                      </a:r>
                      <a:r>
                        <a:rPr lang="en-US" sz="1600" smtClean="0">
                          <a:solidFill>
                            <a:schemeClr val="tx1"/>
                          </a:solidFill>
                        </a:rPr>
                        <a:t> where </a:t>
                      </a:r>
                    </a:p>
                    <a:p>
                      <a:pPr algn="ctr"/>
                      <a:r>
                        <a:rPr lang="en-US" sz="1600" smtClean="0">
                          <a:solidFill>
                            <a:schemeClr val="tx1"/>
                          </a:solidFill>
                        </a:rPr>
                        <a:t>(</a:t>
                      </a:r>
                      <a:r>
                        <a:rPr lang="en-US" sz="1600" err="1" smtClean="0">
                          <a:solidFill>
                            <a:schemeClr val="tx1"/>
                          </a:solidFill>
                        </a:rPr>
                        <a:t>ss_item_sk</a:t>
                      </a:r>
                      <a:r>
                        <a:rPr lang="en-US" sz="1600" smtClean="0">
                          <a:solidFill>
                            <a:schemeClr val="tx1"/>
                          </a:solidFill>
                        </a:rPr>
                        <a:t> = 99 and </a:t>
                      </a:r>
                      <a:r>
                        <a:rPr lang="en-US" sz="1600" err="1" smtClean="0">
                          <a:solidFill>
                            <a:schemeClr val="tx1"/>
                          </a:solidFill>
                        </a:rPr>
                        <a:t>ss_ticket_number</a:t>
                      </a:r>
                      <a:r>
                        <a:rPr lang="en-US" sz="1600" smtClean="0">
                          <a:solidFill>
                            <a:schemeClr val="tx1"/>
                          </a:solidFill>
                        </a:rPr>
                        <a:t> &gt; 1000) or</a:t>
                      </a:r>
                    </a:p>
                    <a:p>
                      <a:pPr algn="ctr"/>
                      <a:r>
                        <a:rPr lang="en-US" sz="1600" smtClean="0">
                          <a:solidFill>
                            <a:schemeClr val="tx1"/>
                          </a:solidFill>
                        </a:rPr>
                        <a:t> (</a:t>
                      </a:r>
                      <a:r>
                        <a:rPr lang="en-US" sz="1600" err="1" smtClean="0">
                          <a:solidFill>
                            <a:schemeClr val="tx1"/>
                          </a:solidFill>
                        </a:rPr>
                        <a:t>ss_item_sk</a:t>
                      </a:r>
                      <a:r>
                        <a:rPr lang="en-US" sz="1600" smtClean="0">
                          <a:solidFill>
                            <a:schemeClr val="tx1"/>
                          </a:solidFill>
                        </a:rPr>
                        <a:t> = 5000 and </a:t>
                      </a:r>
                      <a:r>
                        <a:rPr lang="en-US" sz="1600" err="1" smtClean="0">
                          <a:solidFill>
                            <a:schemeClr val="tx1"/>
                          </a:solidFill>
                        </a:rPr>
                        <a:t>ss_ticket_number</a:t>
                      </a:r>
                      <a:r>
                        <a:rPr lang="en-US" sz="1600" smtClean="0">
                          <a:solidFill>
                            <a:schemeClr val="tx1"/>
                          </a:solidFill>
                        </a:rPr>
                        <a:t> &lt; 20000) or </a:t>
                      </a:r>
                    </a:p>
                    <a:p>
                      <a:pPr algn="ctr"/>
                      <a:r>
                        <a:rPr lang="en-US" sz="1600" smtClean="0">
                          <a:solidFill>
                            <a:schemeClr val="tx1"/>
                          </a:solidFill>
                        </a:rPr>
                        <a:t>(</a:t>
                      </a:r>
                      <a:r>
                        <a:rPr lang="en-US" sz="1600" err="1" smtClean="0">
                          <a:solidFill>
                            <a:schemeClr val="tx1"/>
                          </a:solidFill>
                        </a:rPr>
                        <a:t>ss_item_sk</a:t>
                      </a:r>
                      <a:r>
                        <a:rPr lang="en-US" sz="1600" smtClean="0">
                          <a:solidFill>
                            <a:schemeClr val="tx1"/>
                          </a:solidFill>
                        </a:rPr>
                        <a:t> = 28000 and </a:t>
                      </a:r>
                      <a:r>
                        <a:rPr lang="en-US" sz="1600" err="1" smtClean="0">
                          <a:solidFill>
                            <a:schemeClr val="tx1"/>
                          </a:solidFill>
                        </a:rPr>
                        <a:t>ss_ticket_number</a:t>
                      </a:r>
                      <a:r>
                        <a:rPr lang="en-US" sz="1600" smtClean="0">
                          <a:solidFill>
                            <a:schemeClr val="tx1"/>
                          </a:solidFill>
                        </a:rPr>
                        <a:t> &lt;= 10000);</a:t>
                      </a:r>
                      <a:endParaRPr lang="en-US" sz="1600">
                        <a:solidFill>
                          <a:schemeClr val="tx1"/>
                        </a:solidFill>
                      </a:endParaRPr>
                    </a:p>
                  </a:txBody>
                  <a:tcPr/>
                </a:tc>
                <a:tc>
                  <a:txBody>
                    <a:bodyPr/>
                    <a:lstStyle/>
                    <a:p>
                      <a:pPr algn="ctr"/>
                      <a:r>
                        <a:rPr lang="en-US" sz="1600" dirty="0" smtClean="0">
                          <a:solidFill>
                            <a:schemeClr val="tx1"/>
                          </a:solidFill>
                        </a:rPr>
                        <a:t>0.27</a:t>
                      </a:r>
                      <a:endParaRPr lang="en-US" sz="1600" dirty="0">
                        <a:solidFill>
                          <a:schemeClr val="tx1"/>
                        </a:solidFill>
                      </a:endParaRPr>
                    </a:p>
                  </a:txBody>
                  <a:tcPr/>
                </a:tc>
                <a:tc>
                  <a:txBody>
                    <a:bodyPr/>
                    <a:lstStyle/>
                    <a:p>
                      <a:pPr algn="ctr"/>
                      <a:r>
                        <a:rPr lang="en-US" sz="1600" dirty="0" smtClean="0">
                          <a:solidFill>
                            <a:schemeClr val="tx1"/>
                          </a:solidFill>
                        </a:rPr>
                        <a:t>4.44</a:t>
                      </a:r>
                      <a:endParaRPr lang="en-US" sz="1600" dirty="0">
                        <a:solidFill>
                          <a:schemeClr val="tx1"/>
                        </a:solidFill>
                      </a:endParaRPr>
                    </a:p>
                  </a:txBody>
                  <a:tcPr/>
                </a:tc>
              </a:tr>
              <a:tr h="370840">
                <a:tc>
                  <a:txBody>
                    <a:bodyPr/>
                    <a:lstStyle/>
                    <a:p>
                      <a:pPr algn="ctr"/>
                      <a:r>
                        <a:rPr lang="en-US" sz="1600" smtClean="0">
                          <a:solidFill>
                            <a:schemeClr val="tx1"/>
                          </a:solidFill>
                        </a:rPr>
                        <a:t>Aggregate on the secondary key</a:t>
                      </a:r>
                      <a:endParaRPr lang="en-US" sz="1600">
                        <a:solidFill>
                          <a:schemeClr val="tx1"/>
                        </a:solidFill>
                      </a:endParaRPr>
                    </a:p>
                  </a:txBody>
                  <a:tcPr/>
                </a:tc>
                <a:tc>
                  <a:txBody>
                    <a:bodyPr/>
                    <a:lstStyle/>
                    <a:p>
                      <a:pPr marL="0" marR="0" indent="0" algn="ctr" defTabSz="911319"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rPr>
                        <a:t>select count(1) from </a:t>
                      </a:r>
                      <a:r>
                        <a:rPr lang="en-US" sz="1600" kern="1200" dirty="0" err="1" smtClean="0">
                          <a:solidFill>
                            <a:schemeClr val="tx1"/>
                          </a:solidFill>
                        </a:rPr>
                        <a:t>store_sales</a:t>
                      </a:r>
                      <a:r>
                        <a:rPr lang="en-US" sz="1600" kern="1200" dirty="0" smtClean="0">
                          <a:solidFill>
                            <a:schemeClr val="tx1"/>
                          </a:solidFill>
                        </a:rPr>
                        <a:t> group by </a:t>
                      </a:r>
                      <a:r>
                        <a:rPr lang="en-US" sz="1600" kern="1200" dirty="0" err="1" smtClean="0">
                          <a:solidFill>
                            <a:schemeClr val="tx1"/>
                          </a:solidFill>
                        </a:rPr>
                        <a:t>ss_ticket_number</a:t>
                      </a:r>
                      <a:r>
                        <a:rPr lang="en-US" sz="1600" kern="1200" dirty="0" smtClean="0">
                          <a:solidFill>
                            <a:schemeClr val="tx1"/>
                          </a:solidFill>
                        </a:rPr>
                        <a:t>;</a:t>
                      </a:r>
                    </a:p>
                    <a:p>
                      <a:pPr algn="ctr"/>
                      <a:endParaRPr lang="en-US" sz="1600" dirty="0">
                        <a:solidFill>
                          <a:schemeClr val="tx1"/>
                        </a:solidFill>
                      </a:endParaRPr>
                    </a:p>
                  </a:txBody>
                  <a:tcPr/>
                </a:tc>
                <a:tc>
                  <a:txBody>
                    <a:bodyPr/>
                    <a:lstStyle/>
                    <a:p>
                      <a:pPr algn="ctr"/>
                      <a:r>
                        <a:rPr lang="en-US" sz="1600" dirty="0" smtClean="0">
                          <a:solidFill>
                            <a:schemeClr val="tx1"/>
                          </a:solidFill>
                        </a:rPr>
                        <a:t>37</a:t>
                      </a:r>
                    </a:p>
                  </a:txBody>
                  <a:tcPr/>
                </a:tc>
                <a:tc>
                  <a:txBody>
                    <a:bodyPr/>
                    <a:lstStyle/>
                    <a:p>
                      <a:pPr algn="ctr"/>
                      <a:r>
                        <a:rPr lang="en-US" sz="1600" dirty="0" smtClean="0">
                          <a:solidFill>
                            <a:schemeClr val="tx1"/>
                          </a:solidFill>
                        </a:rPr>
                        <a:t>79</a:t>
                      </a:r>
                      <a:endParaRPr lang="en-US" sz="1600" dirty="0">
                        <a:solidFill>
                          <a:schemeClr val="tx1"/>
                        </a:solidFill>
                      </a:endParaRPr>
                    </a:p>
                  </a:txBody>
                  <a:tcPr/>
                </a:tc>
              </a:tr>
            </a:tbl>
          </a:graphicData>
        </a:graphic>
      </p:graphicFrame>
      <p:sp>
        <p:nvSpPr>
          <p:cNvPr id="11" name="TextBox 10"/>
          <p:cNvSpPr txBox="1"/>
          <p:nvPr/>
        </p:nvSpPr>
        <p:spPr>
          <a:xfrm>
            <a:off x="7634159" y="768480"/>
            <a:ext cx="3745391" cy="1015663"/>
          </a:xfrm>
          <a:prstGeom prst="rect">
            <a:avLst/>
          </a:prstGeom>
          <a:noFill/>
        </p:spPr>
        <p:txBody>
          <a:bodyPr wrap="square" rtlCol="0">
            <a:spAutoFit/>
          </a:bodyPr>
          <a:lstStyle/>
          <a:p>
            <a:endParaRPr lang="en-US" sz="1200" dirty="0" smtClean="0"/>
          </a:p>
          <a:p>
            <a:pPr>
              <a:buFont typeface="Arial" pitchFamily="34" charset="0"/>
              <a:buChar char="•"/>
            </a:pPr>
            <a:r>
              <a:rPr lang="en-US" sz="1200" dirty="0" smtClean="0"/>
              <a:t> Cluster: </a:t>
            </a:r>
          </a:p>
          <a:p>
            <a:pPr marL="268288" lvl="1">
              <a:buFont typeface="Courier New" pitchFamily="49" charset="0"/>
              <a:buChar char="o"/>
            </a:pPr>
            <a:r>
              <a:rPr lang="en-US" sz="1200" dirty="0" smtClean="0"/>
              <a:t> 1 master + 6 slaves with   48GB/node</a:t>
            </a:r>
          </a:p>
          <a:p>
            <a:pPr marL="268288" lvl="1">
              <a:buFont typeface="Courier New" pitchFamily="49" charset="0"/>
              <a:buChar char="o"/>
            </a:pPr>
            <a:r>
              <a:rPr lang="en-US" sz="1200" dirty="0" smtClean="0"/>
              <a:t>  Xeon 2.4G 16 cores</a:t>
            </a:r>
          </a:p>
          <a:p>
            <a:pPr>
              <a:buFont typeface="Arial" pitchFamily="34" charset="0"/>
              <a:buChar char="•"/>
            </a:pPr>
            <a:endParaRPr lang="en-US" sz="1200" dirty="0"/>
          </a:p>
        </p:txBody>
      </p:sp>
    </p:spTree>
    <p:extLst>
      <p:ext uri="{BB962C8B-B14F-4D97-AF65-F5344CB8AC3E}">
        <p14:creationId xmlns:p14="http://schemas.microsoft.com/office/powerpoint/2010/main" xmlns="" val="345084845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775982" y="1110181"/>
            <a:ext cx="9435357" cy="338554"/>
          </a:xfrm>
          <a:prstGeom prst="rect">
            <a:avLst/>
          </a:prstGeom>
          <a:noFill/>
        </p:spPr>
        <p:txBody>
          <a:bodyPr wrap="square" rtlCol="0">
            <a:spAutoFit/>
          </a:bodyPr>
          <a:lstStyle/>
          <a:p>
            <a:pPr>
              <a:buNone/>
            </a:pPr>
            <a:r>
              <a:rPr lang="en-US" sz="1600" b="1" dirty="0" smtClean="0"/>
              <a:t>Query  performance (TPC-DS,  10M records): </a:t>
            </a:r>
          </a:p>
        </p:txBody>
      </p:sp>
      <p:sp>
        <p:nvSpPr>
          <p:cNvPr id="37" name="Up Arrow 36"/>
          <p:cNvSpPr/>
          <p:nvPr/>
        </p:nvSpPr>
        <p:spPr bwMode="auto">
          <a:xfrm>
            <a:off x="8306408" y="5733256"/>
            <a:ext cx="646344" cy="978408"/>
          </a:xfrm>
          <a:prstGeom prst="upArrow">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Rectangle 37"/>
          <p:cNvSpPr/>
          <p:nvPr/>
        </p:nvSpPr>
        <p:spPr>
          <a:xfrm>
            <a:off x="1007697" y="260649"/>
            <a:ext cx="11044102" cy="584775"/>
          </a:xfrm>
          <a:prstGeom prst="rect">
            <a:avLst/>
          </a:prstGeom>
        </p:spPr>
        <p:txBody>
          <a:bodyPr wrap="square">
            <a:spAutoFit/>
          </a:bodyPr>
          <a:lstStyle/>
          <a:p>
            <a:pPr>
              <a:buNone/>
            </a:pPr>
            <a:r>
              <a:rPr lang="en-US" sz="3200" b="1" dirty="0" smtClean="0">
                <a:solidFill>
                  <a:srgbClr val="C00000"/>
                </a:solidFill>
              </a:rPr>
              <a:t>Query Performance</a:t>
            </a:r>
            <a:endParaRPr lang="en-US" b="1" dirty="0" smtClean="0"/>
          </a:p>
        </p:txBody>
      </p:sp>
      <p:graphicFrame>
        <p:nvGraphicFramePr>
          <p:cNvPr id="5" name="Chart 4"/>
          <p:cNvGraphicFramePr/>
          <p:nvPr>
            <p:extLst>
              <p:ext uri="{D42A27DB-BD31-4B8C-83A1-F6EECF244321}">
                <p14:modId xmlns:p14="http://schemas.microsoft.com/office/powerpoint/2010/main" xmlns="" val="497185129"/>
              </p:ext>
            </p:extLst>
          </p:nvPr>
        </p:nvGraphicFramePr>
        <p:xfrm>
          <a:off x="915986" y="1637513"/>
          <a:ext cx="10673039"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09618949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763587" y="1517374"/>
            <a:ext cx="11091442" cy="3570208"/>
          </a:xfrm>
          <a:prstGeom prst="rect">
            <a:avLst/>
          </a:prstGeom>
          <a:noFill/>
        </p:spPr>
        <p:txBody>
          <a:bodyPr wrap="square" rtlCol="0">
            <a:spAutoFit/>
          </a:bodyPr>
          <a:lstStyle/>
          <a:p>
            <a:pPr lvl="1">
              <a:buFont typeface="Wingdings" pitchFamily="2" charset="2"/>
              <a:buChar char="§"/>
            </a:pPr>
            <a:r>
              <a:rPr lang="en-US" sz="2000" b="1" dirty="0" smtClean="0"/>
              <a:t> Performance optimization for tabular data bulk loading</a:t>
            </a:r>
          </a:p>
          <a:p>
            <a:pPr lvl="1">
              <a:buFont typeface="Wingdings" pitchFamily="2" charset="2"/>
              <a:buChar char="§"/>
            </a:pPr>
            <a:endParaRPr lang="en-US" sz="2000" b="1" dirty="0" smtClean="0"/>
          </a:p>
          <a:p>
            <a:pPr lvl="2">
              <a:buFont typeface="Arial" pitchFamily="34" charset="0"/>
              <a:buChar char="•"/>
            </a:pPr>
            <a:r>
              <a:rPr lang="en-US" sz="2000" b="1" dirty="0" smtClean="0"/>
              <a:t> </a:t>
            </a:r>
            <a:r>
              <a:rPr lang="en-US" b="1" dirty="0" smtClean="0"/>
              <a:t>late materialization of </a:t>
            </a:r>
            <a:r>
              <a:rPr lang="en-US" b="1" dirty="0" err="1" smtClean="0"/>
              <a:t>KeyValue</a:t>
            </a:r>
            <a:r>
              <a:rPr lang="en-US" b="1" dirty="0" smtClean="0"/>
              <a:t> cells </a:t>
            </a:r>
          </a:p>
          <a:p>
            <a:pPr lvl="3">
              <a:buFont typeface="Wingdings" pitchFamily="2" charset="2"/>
              <a:buChar char="ü"/>
            </a:pPr>
            <a:r>
              <a:rPr lang="en-US" b="1" dirty="0" smtClean="0"/>
              <a:t> reduction of shuffle data volume</a:t>
            </a:r>
          </a:p>
          <a:p>
            <a:pPr lvl="2">
              <a:buNone/>
            </a:pPr>
            <a:endParaRPr lang="en-US" b="1" dirty="0" smtClean="0"/>
          </a:p>
          <a:p>
            <a:pPr lvl="2">
              <a:buFont typeface="Arial" pitchFamily="34" charset="0"/>
              <a:buChar char="•"/>
            </a:pPr>
            <a:r>
              <a:rPr lang="en-US" b="1" dirty="0" smtClean="0"/>
              <a:t> removal of sorting by reducers</a:t>
            </a:r>
          </a:p>
          <a:p>
            <a:pPr lvl="3">
              <a:buFont typeface="Wingdings" pitchFamily="2" charset="2"/>
              <a:buChar char="ü"/>
            </a:pPr>
            <a:r>
              <a:rPr lang="en-US" b="1" dirty="0" smtClean="0"/>
              <a:t> lightweight reducer</a:t>
            </a:r>
          </a:p>
          <a:p>
            <a:pPr lvl="3">
              <a:buFont typeface="Wingdings" pitchFamily="2" charset="2"/>
              <a:buChar char="ü"/>
            </a:pPr>
            <a:r>
              <a:rPr lang="en-US" b="1" dirty="0" smtClean="0"/>
              <a:t> more scalable</a:t>
            </a:r>
          </a:p>
          <a:p>
            <a:pPr lvl="3">
              <a:buFont typeface="Wingdings" pitchFamily="2" charset="2"/>
              <a:buChar char="ü"/>
            </a:pPr>
            <a:endParaRPr lang="en-US" b="1" dirty="0" smtClean="0"/>
          </a:p>
          <a:p>
            <a:pPr lvl="2">
              <a:buFont typeface="Arial" pitchFamily="34" charset="0"/>
              <a:buChar char="•"/>
            </a:pPr>
            <a:r>
              <a:rPr lang="en-US" b="1" dirty="0" smtClean="0"/>
              <a:t> best effort to </a:t>
            </a:r>
            <a:r>
              <a:rPr lang="en-US" b="1" dirty="0" err="1" smtClean="0"/>
              <a:t>colocate</a:t>
            </a:r>
            <a:r>
              <a:rPr lang="en-US" b="1" dirty="0" smtClean="0"/>
              <a:t> reducers with the region servers</a:t>
            </a:r>
          </a:p>
          <a:p>
            <a:pPr lvl="1">
              <a:buFont typeface="Courier New" pitchFamily="49" charset="0"/>
              <a:buChar char="o"/>
            </a:pPr>
            <a:endParaRPr lang="en-US" sz="2000" b="1" dirty="0" smtClean="0"/>
          </a:p>
          <a:p>
            <a:pPr lvl="1">
              <a:buFont typeface="Wingdings" pitchFamily="2" charset="2"/>
              <a:buChar char="§"/>
            </a:pPr>
            <a:r>
              <a:rPr lang="en-US" sz="2000" b="1" dirty="0" smtClean="0"/>
              <a:t> Optional parallel incremental loading after M/R in the bulk loader</a:t>
            </a:r>
          </a:p>
        </p:txBody>
      </p:sp>
      <p:sp>
        <p:nvSpPr>
          <p:cNvPr id="37" name="Up Arrow 36"/>
          <p:cNvSpPr/>
          <p:nvPr/>
        </p:nvSpPr>
        <p:spPr bwMode="auto">
          <a:xfrm>
            <a:off x="8306408" y="5733256"/>
            <a:ext cx="646344" cy="978408"/>
          </a:xfrm>
          <a:prstGeom prst="upArrow">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Rectangle 37"/>
          <p:cNvSpPr/>
          <p:nvPr/>
        </p:nvSpPr>
        <p:spPr>
          <a:xfrm>
            <a:off x="1007697" y="260649"/>
            <a:ext cx="11044102" cy="584775"/>
          </a:xfrm>
          <a:prstGeom prst="rect">
            <a:avLst/>
          </a:prstGeom>
        </p:spPr>
        <p:txBody>
          <a:bodyPr wrap="square">
            <a:spAutoFit/>
          </a:bodyPr>
          <a:lstStyle/>
          <a:p>
            <a:pPr>
              <a:buNone/>
            </a:pPr>
            <a:r>
              <a:rPr lang="en-US" sz="3200" b="1" dirty="0" smtClean="0">
                <a:solidFill>
                  <a:srgbClr val="C00000"/>
                </a:solidFill>
              </a:rPr>
              <a:t>Bulk Load Optimization</a:t>
            </a:r>
            <a:endParaRPr lang="en-US" b="1" dirty="0" smtClean="0"/>
          </a:p>
        </p:txBody>
      </p:sp>
    </p:spTree>
    <p:extLst>
      <p:ext uri="{BB962C8B-B14F-4D97-AF65-F5344CB8AC3E}">
        <p14:creationId xmlns:p14="http://schemas.microsoft.com/office/powerpoint/2010/main" xmlns="" val="44280321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103733" y="1052737"/>
            <a:ext cx="11091442" cy="584775"/>
          </a:xfrm>
          <a:prstGeom prst="rect">
            <a:avLst/>
          </a:prstGeom>
          <a:noFill/>
        </p:spPr>
        <p:txBody>
          <a:bodyPr wrap="square" rtlCol="0">
            <a:spAutoFit/>
          </a:bodyPr>
          <a:lstStyle/>
          <a:p>
            <a:endParaRPr lang="en-US" sz="1600" b="1" smtClean="0"/>
          </a:p>
          <a:p>
            <a:pPr>
              <a:buFont typeface="Wingdings" pitchFamily="2" charset="2"/>
              <a:buChar char="§"/>
            </a:pPr>
            <a:r>
              <a:rPr lang="en-US" sz="1600" b="1" smtClean="0"/>
              <a:t>  Loading  performance (TPC-DS,  10M records): </a:t>
            </a:r>
          </a:p>
        </p:txBody>
      </p:sp>
      <p:sp>
        <p:nvSpPr>
          <p:cNvPr id="37" name="Up Arrow 36"/>
          <p:cNvSpPr/>
          <p:nvPr/>
        </p:nvSpPr>
        <p:spPr bwMode="auto">
          <a:xfrm>
            <a:off x="8306408" y="5733256"/>
            <a:ext cx="646344" cy="978408"/>
          </a:xfrm>
          <a:prstGeom prst="upArrow">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Rectangle 37"/>
          <p:cNvSpPr/>
          <p:nvPr/>
        </p:nvSpPr>
        <p:spPr>
          <a:xfrm>
            <a:off x="1007697" y="260649"/>
            <a:ext cx="11044102" cy="523220"/>
          </a:xfrm>
          <a:prstGeom prst="rect">
            <a:avLst/>
          </a:prstGeom>
        </p:spPr>
        <p:txBody>
          <a:bodyPr wrap="square">
            <a:spAutoFit/>
          </a:bodyPr>
          <a:lstStyle/>
          <a:p>
            <a:pPr>
              <a:buNone/>
            </a:pPr>
            <a:r>
              <a:rPr lang="en-US" sz="2800" b="1" dirty="0" smtClean="0">
                <a:solidFill>
                  <a:srgbClr val="C00000"/>
                </a:solidFill>
              </a:rPr>
              <a:t>Bulk Load Performance</a:t>
            </a:r>
            <a:endParaRPr lang="en-US" b="1" dirty="0" smtClean="0"/>
          </a:p>
        </p:txBody>
      </p:sp>
      <p:graphicFrame>
        <p:nvGraphicFramePr>
          <p:cNvPr id="6" name="Chart 5"/>
          <p:cNvGraphicFramePr/>
          <p:nvPr/>
        </p:nvGraphicFramePr>
        <p:xfrm>
          <a:off x="1103733" y="1844824"/>
          <a:ext cx="9987710" cy="432048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8306407" y="1052738"/>
            <a:ext cx="3745391" cy="1015663"/>
          </a:xfrm>
          <a:prstGeom prst="rect">
            <a:avLst/>
          </a:prstGeom>
          <a:noFill/>
        </p:spPr>
        <p:txBody>
          <a:bodyPr wrap="square" rtlCol="0">
            <a:spAutoFit/>
          </a:bodyPr>
          <a:lstStyle/>
          <a:p>
            <a:endParaRPr lang="en-US" sz="1200" smtClean="0"/>
          </a:p>
          <a:p>
            <a:pPr>
              <a:buFont typeface="Arial" pitchFamily="34" charset="0"/>
              <a:buChar char="•"/>
            </a:pPr>
            <a:r>
              <a:rPr lang="en-US" sz="1200" smtClean="0"/>
              <a:t> Cluster: </a:t>
            </a:r>
          </a:p>
          <a:p>
            <a:pPr lvl="1">
              <a:buFont typeface="Courier New" pitchFamily="49" charset="0"/>
              <a:buChar char="o"/>
            </a:pPr>
            <a:r>
              <a:rPr lang="en-US" sz="1200" smtClean="0"/>
              <a:t> 1 master + 6 slaves with   48GB/node</a:t>
            </a:r>
          </a:p>
          <a:p>
            <a:pPr lvl="1">
              <a:buFont typeface="Courier New" pitchFamily="49" charset="0"/>
              <a:buChar char="o"/>
            </a:pPr>
            <a:r>
              <a:rPr lang="en-US" sz="1200" smtClean="0"/>
              <a:t>  Xeon 2.4G 16 cores</a:t>
            </a:r>
          </a:p>
          <a:p>
            <a:pPr>
              <a:buFont typeface="Arial" pitchFamily="34" charset="0"/>
              <a:buChar char="•"/>
            </a:pPr>
            <a:endParaRPr lang="en-US" sz="1200"/>
          </a:p>
        </p:txBody>
      </p:sp>
    </p:spTree>
    <p:extLst>
      <p:ext uri="{BB962C8B-B14F-4D97-AF65-F5344CB8AC3E}">
        <p14:creationId xmlns:p14="http://schemas.microsoft.com/office/powerpoint/2010/main" xmlns="" val="832310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638" y="68627"/>
            <a:ext cx="10972800" cy="1143000"/>
          </a:xfrm>
        </p:spPr>
        <p:txBody>
          <a:bodyPr/>
          <a:lstStyle/>
          <a:p>
            <a:r>
              <a:rPr lang="en-US" altLang="zh-CN" b="1" dirty="0" smtClean="0">
                <a:solidFill>
                  <a:srgbClr val="C00000"/>
                </a:solidFill>
                <a:latin typeface="微软雅黑" panose="020B0503020204020204" pitchFamily="34" charset="-122"/>
              </a:rPr>
              <a:t>Spark 1.3</a:t>
            </a:r>
            <a:r>
              <a:rPr lang="zh-CN" altLang="en-US" b="1" dirty="0" smtClean="0">
                <a:solidFill>
                  <a:srgbClr val="C00000"/>
                </a:solidFill>
                <a:latin typeface="微软雅黑" panose="020B0503020204020204" pitchFamily="34" charset="-122"/>
              </a:rPr>
              <a:t>最新发展</a:t>
            </a:r>
            <a:endParaRPr lang="zh-CN" altLang="en-US" b="1" dirty="0">
              <a:solidFill>
                <a:srgbClr val="C00000"/>
              </a:solidFill>
              <a:latin typeface="微软雅黑" panose="020B0503020204020204" pitchFamily="34" charset="-122"/>
            </a:endParaRPr>
          </a:p>
        </p:txBody>
      </p:sp>
      <p:sp>
        <p:nvSpPr>
          <p:cNvPr id="3" name="内容占位符 2"/>
          <p:cNvSpPr>
            <a:spLocks noGrp="1"/>
          </p:cNvSpPr>
          <p:nvPr>
            <p:ph idx="1"/>
          </p:nvPr>
        </p:nvSpPr>
        <p:spPr>
          <a:xfrm>
            <a:off x="569942" y="1375452"/>
            <a:ext cx="3974436" cy="4782751"/>
          </a:xfrm>
        </p:spPr>
        <p:txBody>
          <a:bodyPr lIns="0" rIns="0">
            <a:normAutofit/>
          </a:bodyPr>
          <a:lstStyle/>
          <a:p>
            <a:r>
              <a:rPr lang="en-US" altLang="zh-CN" sz="1800" b="1" dirty="0" smtClean="0"/>
              <a:t>SparkSQL</a:t>
            </a:r>
            <a:r>
              <a:rPr lang="en-US" altLang="zh-CN" sz="1800" b="1" dirty="0"/>
              <a:t>: </a:t>
            </a:r>
            <a:r>
              <a:rPr lang="en-US" altLang="zh-CN" sz="1800" b="1" dirty="0" smtClean="0"/>
              <a:t>Much more </a:t>
            </a:r>
            <a:r>
              <a:rPr lang="en-US" altLang="zh-CN" sz="1800" b="1" dirty="0"/>
              <a:t>than SQL</a:t>
            </a:r>
            <a:r>
              <a:rPr lang="en-US" altLang="zh-CN" sz="1800" b="1" dirty="0" smtClean="0"/>
              <a:t>!</a:t>
            </a:r>
          </a:p>
          <a:p>
            <a:pPr>
              <a:buFont typeface="Arial" panose="020B0604020202020204" pitchFamily="34" charset="0"/>
              <a:buChar char="•"/>
            </a:pPr>
            <a:r>
              <a:rPr lang="en-US" altLang="zh-CN" sz="1800" dirty="0" smtClean="0"/>
              <a:t>DataFrame API: </a:t>
            </a:r>
            <a:r>
              <a:rPr lang="zh-CN" altLang="en-US" sz="1800" dirty="0" smtClean="0"/>
              <a:t>写更少代码</a:t>
            </a:r>
            <a:endParaRPr lang="en-US" altLang="zh-CN" sz="1800" dirty="0" smtClean="0"/>
          </a:p>
          <a:p>
            <a:pPr>
              <a:buFont typeface="Arial" panose="020B0604020202020204" pitchFamily="34" charset="0"/>
              <a:buChar char="•"/>
            </a:pPr>
            <a:r>
              <a:rPr lang="en-US" altLang="zh-CN" sz="1800" dirty="0" smtClean="0"/>
              <a:t>DataSource API: </a:t>
            </a:r>
            <a:r>
              <a:rPr lang="zh-CN" altLang="en-US" sz="1800" dirty="0" smtClean="0"/>
              <a:t>读更少数据</a:t>
            </a:r>
            <a:endParaRPr lang="en-US" altLang="zh-CN" sz="1800" dirty="0" smtClean="0"/>
          </a:p>
          <a:p>
            <a:pPr>
              <a:buFont typeface="Arial" panose="020B0604020202020204" pitchFamily="34" charset="0"/>
              <a:buChar char="•"/>
            </a:pPr>
            <a:r>
              <a:rPr lang="zh-CN" altLang="en-US" sz="1800" dirty="0" smtClean="0"/>
              <a:t>性能：让</a:t>
            </a:r>
            <a:r>
              <a:rPr lang="en-US" altLang="zh-CN" sz="1800" dirty="0" smtClean="0"/>
              <a:t>Catalyst</a:t>
            </a:r>
            <a:r>
              <a:rPr lang="zh-CN" altLang="en-US" sz="1800" dirty="0" smtClean="0"/>
              <a:t>自动做全局优化</a:t>
            </a:r>
            <a:endParaRPr lang="en-US" altLang="zh-CN" sz="1800" dirty="0" smtClean="0"/>
          </a:p>
          <a:p>
            <a:pPr lvl="1"/>
            <a:endParaRPr lang="en-US" altLang="zh-CN" sz="1600" dirty="0" smtClean="0"/>
          </a:p>
          <a:p>
            <a:r>
              <a:rPr lang="en-US" altLang="zh-CN" sz="1800" b="1" dirty="0" smtClean="0"/>
              <a:t>Machine Learning:</a:t>
            </a:r>
            <a:endParaRPr lang="en-US" altLang="zh-CN" sz="1800" dirty="0" smtClean="0"/>
          </a:p>
          <a:p>
            <a:pPr>
              <a:buFont typeface="Arial" panose="020B0604020202020204" pitchFamily="34" charset="0"/>
              <a:buChar char="•"/>
            </a:pPr>
            <a:r>
              <a:rPr lang="en-US" altLang="zh-CN" sz="1800" dirty="0" smtClean="0"/>
              <a:t>ML Pipeline API: </a:t>
            </a:r>
            <a:r>
              <a:rPr lang="zh-CN" altLang="en-US" sz="1800" dirty="0" smtClean="0"/>
              <a:t>利用</a:t>
            </a:r>
            <a:r>
              <a:rPr lang="en-US" altLang="zh-CN" sz="1800" dirty="0" smtClean="0"/>
              <a:t>SparkSQL</a:t>
            </a:r>
            <a:r>
              <a:rPr lang="zh-CN" altLang="en-US" sz="1800" dirty="0" smtClean="0"/>
              <a:t>连接</a:t>
            </a:r>
            <a:r>
              <a:rPr lang="en-US" altLang="zh-CN" sz="1800" dirty="0" smtClean="0"/>
              <a:t>ML</a:t>
            </a:r>
            <a:r>
              <a:rPr lang="zh-CN" altLang="en-US" sz="1800" dirty="0" smtClean="0"/>
              <a:t>各个阶段，并做优化</a:t>
            </a:r>
            <a:endParaRPr lang="en-US" altLang="zh-CN" sz="1800" dirty="0" smtClean="0"/>
          </a:p>
          <a:p>
            <a:endParaRPr lang="en-US" altLang="zh-CN" sz="1800" dirty="0" smtClean="0"/>
          </a:p>
          <a:p>
            <a:r>
              <a:rPr lang="zh-CN" altLang="en-US" sz="1800" b="1" dirty="0" smtClean="0"/>
              <a:t>培育社区生态  </a:t>
            </a:r>
            <a:endParaRPr lang="en-US" altLang="zh-CN" sz="1800" b="1" dirty="0" smtClean="0"/>
          </a:p>
          <a:p>
            <a:pPr>
              <a:buFont typeface="Arial" panose="020B0604020202020204" pitchFamily="34" charset="0"/>
              <a:buChar char="•"/>
            </a:pPr>
            <a:r>
              <a:rPr lang="en-US" altLang="zh-CN" sz="1800" dirty="0" smtClean="0"/>
              <a:t>Community Package </a:t>
            </a:r>
            <a:r>
              <a:rPr lang="zh-CN" altLang="en-US" sz="1800" dirty="0" smtClean="0"/>
              <a:t>（</a:t>
            </a:r>
            <a:r>
              <a:rPr lang="en-US" altLang="zh-CN" sz="1800" dirty="0" smtClean="0"/>
              <a:t>50+</a:t>
            </a:r>
            <a:r>
              <a:rPr lang="zh-CN" altLang="en-US" sz="1800" dirty="0" smtClean="0"/>
              <a:t>）</a:t>
            </a:r>
            <a:endParaRPr lang="zh-CN" altLang="en-US" sz="1800" dirty="0"/>
          </a:p>
        </p:txBody>
      </p:sp>
      <p:pic>
        <p:nvPicPr>
          <p:cNvPr id="224258" name="Picture 2"/>
          <p:cNvPicPr>
            <a:picLocks noChangeAspect="1" noChangeArrowheads="1"/>
          </p:cNvPicPr>
          <p:nvPr/>
        </p:nvPicPr>
        <p:blipFill>
          <a:blip r:embed="rId2" cstate="print"/>
          <a:srcRect/>
          <a:stretch>
            <a:fillRect/>
          </a:stretch>
        </p:blipFill>
        <p:spPr bwMode="auto">
          <a:xfrm>
            <a:off x="4544378" y="1375452"/>
            <a:ext cx="7211060" cy="4104104"/>
          </a:xfrm>
          <a:prstGeom prst="rect">
            <a:avLst/>
          </a:prstGeom>
          <a:noFill/>
          <a:ln w="9525">
            <a:noFill/>
            <a:miter lim="800000"/>
            <a:headEnd/>
            <a:tailEnd/>
          </a:ln>
        </p:spPr>
      </p:pic>
    </p:spTree>
    <p:extLst>
      <p:ext uri="{BB962C8B-B14F-4D97-AF65-F5344CB8AC3E}">
        <p14:creationId xmlns:p14="http://schemas.microsoft.com/office/powerpoint/2010/main" xmlns="" val="1681673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839787" y="1000125"/>
            <a:ext cx="10827868" cy="2677656"/>
          </a:xfrm>
          <a:prstGeom prst="rect">
            <a:avLst/>
          </a:prstGeom>
          <a:solidFill>
            <a:schemeClr val="bg1"/>
          </a:solidFill>
        </p:spPr>
        <p:txBody>
          <a:bodyPr wrap="square" rtlCol="0">
            <a:spAutoFit/>
          </a:bodyPr>
          <a:lstStyle/>
          <a:p>
            <a:pPr marL="800100" lvl="1" indent="-342900"/>
            <a:endParaRPr lang="en-US" sz="2400" b="1" dirty="0" smtClean="0"/>
          </a:p>
          <a:p>
            <a:pPr marL="800100" lvl="1" indent="-342900"/>
            <a:r>
              <a:rPr lang="en-US" sz="2400" b="1" dirty="0" smtClean="0"/>
              <a:t> Source repo: </a:t>
            </a:r>
            <a:endParaRPr lang="en-US" sz="2400" dirty="0" smtClean="0"/>
          </a:p>
          <a:p>
            <a:pPr marL="800100" lvl="1" indent="-342900">
              <a:buNone/>
            </a:pPr>
            <a:r>
              <a:rPr lang="en-US" sz="2400" dirty="0" smtClean="0">
                <a:solidFill>
                  <a:srgbClr val="C00000"/>
                </a:solidFill>
              </a:rPr>
              <a:t>			https://github.com/Huawei-Spark/hbase     (without spark)</a:t>
            </a:r>
          </a:p>
          <a:p>
            <a:pPr marL="800100" lvl="1" indent="-342900">
              <a:buNone/>
            </a:pPr>
            <a:r>
              <a:rPr lang="en-US" sz="2400" dirty="0" smtClean="0">
                <a:solidFill>
                  <a:srgbClr val="C00000"/>
                </a:solidFill>
              </a:rPr>
              <a:t>			</a:t>
            </a:r>
            <a:r>
              <a:rPr lang="en-US" altLang="zh-CN" sz="2400" dirty="0" smtClean="0">
                <a:solidFill>
                  <a:srgbClr val="C00000"/>
                </a:solidFill>
              </a:rPr>
              <a:t>https://github.com/Huawei-Spark/spark      (with spark)</a:t>
            </a:r>
            <a:endParaRPr lang="en-US" sz="2400" dirty="0" smtClean="0">
              <a:solidFill>
                <a:srgbClr val="C00000"/>
              </a:solidFill>
            </a:endParaRPr>
          </a:p>
          <a:p>
            <a:pPr marL="800100" lvl="1" indent="-342900"/>
            <a:endParaRPr lang="en-US" sz="2400" b="1" dirty="0" smtClean="0"/>
          </a:p>
          <a:p>
            <a:pPr marL="800100" lvl="1" indent="-342900"/>
            <a:r>
              <a:rPr lang="en-US" sz="2400" b="1" dirty="0" smtClean="0"/>
              <a:t> emails:  yan.zhou.sc@huawei.com,  bing.xiao@huawei.com</a:t>
            </a:r>
          </a:p>
          <a:p>
            <a:pPr lvl="1">
              <a:buNone/>
            </a:pPr>
            <a:r>
              <a:rPr lang="en-US" sz="2400" b="1" dirty="0" smtClean="0"/>
              <a:t>		    jacky.likun@huawei.com</a:t>
            </a:r>
          </a:p>
        </p:txBody>
      </p:sp>
      <p:sp>
        <p:nvSpPr>
          <p:cNvPr id="38" name="Rectangle 37"/>
          <p:cNvSpPr/>
          <p:nvPr/>
        </p:nvSpPr>
        <p:spPr>
          <a:xfrm>
            <a:off x="944216" y="260649"/>
            <a:ext cx="10723439" cy="523220"/>
          </a:xfrm>
          <a:prstGeom prst="rect">
            <a:avLst/>
          </a:prstGeom>
        </p:spPr>
        <p:txBody>
          <a:bodyPr wrap="square">
            <a:spAutoFit/>
          </a:bodyPr>
          <a:lstStyle/>
          <a:p>
            <a:pPr>
              <a:buNone/>
            </a:pPr>
            <a:r>
              <a:rPr lang="en-US" sz="2800" b="1" dirty="0" smtClean="0">
                <a:solidFill>
                  <a:srgbClr val="C00000"/>
                </a:solidFill>
              </a:rPr>
              <a:t>Project Info</a:t>
            </a:r>
            <a:endParaRPr lang="en-US" b="1" dirty="0" smtClean="0"/>
          </a:p>
        </p:txBody>
      </p:sp>
      <p:sp>
        <p:nvSpPr>
          <p:cNvPr id="5" name="TextBox 4"/>
          <p:cNvSpPr txBox="1"/>
          <p:nvPr/>
        </p:nvSpPr>
        <p:spPr>
          <a:xfrm>
            <a:off x="1296987" y="3834599"/>
            <a:ext cx="9794454" cy="2246769"/>
          </a:xfrm>
          <a:prstGeom prst="rect">
            <a:avLst/>
          </a:prstGeom>
          <a:noFill/>
        </p:spPr>
        <p:txBody>
          <a:bodyPr wrap="square" rtlCol="0">
            <a:spAutoFit/>
          </a:bodyPr>
          <a:lstStyle/>
          <a:p>
            <a:r>
              <a:rPr lang="zh-CN" altLang="en-US" sz="2000" dirty="0" smtClean="0"/>
              <a:t>欢迎大家试用，一起参与设计和开发</a:t>
            </a:r>
            <a:r>
              <a:rPr lang="en-US" sz="2000" b="1" dirty="0" smtClean="0"/>
              <a:t>  …</a:t>
            </a:r>
          </a:p>
          <a:p>
            <a:pPr>
              <a:buFont typeface="Wingdings" pitchFamily="2" charset="2"/>
              <a:buChar char="§"/>
            </a:pPr>
            <a:endParaRPr lang="en-US" sz="2000" b="1" dirty="0" smtClean="0"/>
          </a:p>
          <a:p>
            <a:pPr lvl="1">
              <a:buFont typeface="Courier New" pitchFamily="49" charset="0"/>
              <a:buChar char="o"/>
            </a:pPr>
            <a:r>
              <a:rPr lang="en-US" sz="2000" b="1" dirty="0" smtClean="0"/>
              <a:t> Comments, tryouts,  and contributions are more than welcome</a:t>
            </a:r>
          </a:p>
          <a:p>
            <a:pPr lvl="1">
              <a:buFont typeface="Courier New" pitchFamily="49" charset="0"/>
              <a:buChar char="o"/>
            </a:pPr>
            <a:endParaRPr lang="en-US" sz="2000" b="1" dirty="0" smtClean="0"/>
          </a:p>
          <a:p>
            <a:pPr lvl="1">
              <a:buFont typeface="Courier New" pitchFamily="49" charset="0"/>
              <a:buChar char="o"/>
            </a:pPr>
            <a:r>
              <a:rPr lang="en-US" sz="2000" b="1" dirty="0" smtClean="0"/>
              <a:t> Open for Joint development in next phase project(s)</a:t>
            </a:r>
          </a:p>
          <a:p>
            <a:pPr lvl="1">
              <a:buFont typeface="Courier New" pitchFamily="49" charset="0"/>
              <a:buChar char="o"/>
            </a:pPr>
            <a:endParaRPr lang="en-US" sz="2000" b="1" dirty="0" smtClean="0"/>
          </a:p>
          <a:p>
            <a:pPr lvl="1">
              <a:buFont typeface="Courier New" pitchFamily="49" charset="0"/>
              <a:buChar char="o"/>
            </a:pPr>
            <a:r>
              <a:rPr lang="en-US" sz="2000" b="1" dirty="0" smtClean="0"/>
              <a:t> We are hiring: Big Data Engineers/Spark Fans</a:t>
            </a:r>
          </a:p>
        </p:txBody>
      </p:sp>
    </p:spTree>
    <p:extLst>
      <p:ext uri="{BB962C8B-B14F-4D97-AF65-F5344CB8AC3E}">
        <p14:creationId xmlns:p14="http://schemas.microsoft.com/office/powerpoint/2010/main" xmlns="" val="337005945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11213" y="2980944"/>
            <a:ext cx="10471150" cy="1143000"/>
          </a:xfrm>
        </p:spPr>
        <p:txBody>
          <a:bodyPr/>
          <a:lstStyle/>
          <a:p>
            <a:pPr algn="ctr"/>
            <a:r>
              <a:rPr lang="en-US" altLang="zh-CN" sz="4000" dirty="0" err="1" smtClean="0"/>
              <a:t>Questions.foreach</a:t>
            </a:r>
            <a:r>
              <a:rPr lang="en-US" altLang="zh-CN" sz="4000" dirty="0" smtClean="0"/>
              <a:t>( answer(_) )</a:t>
            </a:r>
            <a:endParaRPr lang="zh-CN" altLang="en-US" sz="4000" dirty="0"/>
          </a:p>
        </p:txBody>
      </p:sp>
    </p:spTree>
    <p:extLst>
      <p:ext uri="{BB962C8B-B14F-4D97-AF65-F5344CB8AC3E}">
        <p14:creationId xmlns:p14="http://schemas.microsoft.com/office/powerpoint/2010/main" xmlns="" val="2026676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54" y="275167"/>
            <a:ext cx="10975658" cy="591608"/>
          </a:xfrm>
        </p:spPr>
        <p:txBody>
          <a:bodyPr/>
          <a:lstStyle/>
          <a:p>
            <a:r>
              <a:rPr lang="en-US" altLang="zh-CN" sz="4400" b="1" dirty="0" smtClean="0">
                <a:solidFill>
                  <a:srgbClr val="C00000"/>
                </a:solidFill>
                <a:latin typeface="微软雅黑" panose="020B0503020204020204" pitchFamily="34" charset="-122"/>
              </a:rPr>
              <a:t>DataFrame API</a:t>
            </a:r>
            <a:r>
              <a:rPr lang="zh-CN" altLang="en-US" sz="4400" b="1" dirty="0" smtClean="0">
                <a:solidFill>
                  <a:srgbClr val="C00000"/>
                </a:solidFill>
                <a:latin typeface="微软雅黑" panose="020B0503020204020204" pitchFamily="34" charset="-122"/>
              </a:rPr>
              <a:t>：写更少代码</a:t>
            </a:r>
            <a:endParaRPr lang="zh-CN" altLang="en-US" sz="4400" b="1" dirty="0">
              <a:solidFill>
                <a:srgbClr val="C00000"/>
              </a:solidFill>
              <a:latin typeface="微软雅黑" panose="020B0503020204020204" pitchFamily="34" charset="-122"/>
            </a:endParaRPr>
          </a:p>
        </p:txBody>
      </p:sp>
      <p:sp>
        <p:nvSpPr>
          <p:cNvPr id="6" name="文本框 5"/>
          <p:cNvSpPr txBox="1"/>
          <p:nvPr/>
        </p:nvSpPr>
        <p:spPr>
          <a:xfrm>
            <a:off x="5261610" y="5128562"/>
            <a:ext cx="6092190" cy="1588127"/>
          </a:xfrm>
          <a:prstGeom prst="rect">
            <a:avLst/>
          </a:prstGeom>
          <a:noFill/>
        </p:spPr>
        <p:txBody>
          <a:bodyPr wrap="square" rtlCol="0">
            <a:spAutoFit/>
          </a:bodyPr>
          <a:lstStyle/>
          <a:p>
            <a:pPr>
              <a:lnSpc>
                <a:spcPct val="125000"/>
              </a:lnSpc>
              <a:spcBef>
                <a:spcPct val="20000"/>
              </a:spcBef>
              <a:buClr>
                <a:srgbClr val="990000"/>
              </a:buClr>
              <a:buNone/>
            </a:pPr>
            <a:r>
              <a:rPr lang="zh-CN" altLang="en-US" kern="0" dirty="0" smtClean="0">
                <a:solidFill>
                  <a:srgbClr val="000000">
                    <a:lumMod val="75000"/>
                    <a:lumOff val="25000"/>
                  </a:srgbClr>
                </a:solidFill>
                <a:latin typeface="微软雅黑" pitchFamily="34" charset="-122"/>
                <a:ea typeface="微软雅黑" pitchFamily="34" charset="-122"/>
              </a:rPr>
              <a:t>从</a:t>
            </a:r>
            <a:r>
              <a:rPr lang="zh-CN" altLang="en-US" kern="0" dirty="0">
                <a:solidFill>
                  <a:srgbClr val="000000">
                    <a:lumMod val="75000"/>
                    <a:lumOff val="25000"/>
                  </a:srgbClr>
                </a:solidFill>
                <a:latin typeface="微软雅黑" pitchFamily="34" charset="-122"/>
                <a:ea typeface="微软雅黑" pitchFamily="34" charset="-122"/>
              </a:rPr>
              <a:t>处理转向</a:t>
            </a:r>
            <a:r>
              <a:rPr lang="zh-CN" altLang="en-US" kern="0" dirty="0" smtClean="0">
                <a:solidFill>
                  <a:srgbClr val="000000">
                    <a:lumMod val="75000"/>
                    <a:lumOff val="25000"/>
                  </a:srgbClr>
                </a:solidFill>
                <a:latin typeface="微软雅黑" pitchFamily="34" charset="-122"/>
                <a:ea typeface="微软雅黑" pitchFamily="34" charset="-122"/>
              </a:rPr>
              <a:t>分析</a:t>
            </a:r>
            <a:endParaRPr lang="en-US" altLang="zh-CN" b="0" kern="0" dirty="0" smtClean="0">
              <a:solidFill>
                <a:srgbClr val="000000">
                  <a:lumMod val="75000"/>
                  <a:lumOff val="25000"/>
                </a:srgbClr>
              </a:solidFill>
              <a:latin typeface="微软雅黑" pitchFamily="34" charset="-122"/>
              <a:ea typeface="微软雅黑" pitchFamily="34" charset="-122"/>
            </a:endParaRPr>
          </a:p>
          <a:p>
            <a:pPr marL="176213" indent="-176213">
              <a:lnSpc>
                <a:spcPct val="125000"/>
              </a:lnSpc>
              <a:spcBef>
                <a:spcPct val="20000"/>
              </a:spcBef>
              <a:buClr>
                <a:srgbClr val="990000"/>
              </a:buClr>
              <a:buFont typeface="Arial" panose="020B0604020202020204" pitchFamily="34" charset="0"/>
              <a:buChar char="•"/>
            </a:pPr>
            <a:r>
              <a:rPr lang="en-US" altLang="zh-CN" b="0" kern="0" dirty="0">
                <a:solidFill>
                  <a:srgbClr val="000000">
                    <a:lumMod val="75000"/>
                    <a:lumOff val="25000"/>
                  </a:srgbClr>
                </a:solidFill>
                <a:latin typeface="微软雅黑" pitchFamily="34" charset="-122"/>
                <a:ea typeface="微软雅黑" pitchFamily="34" charset="-122"/>
              </a:rPr>
              <a:t>From  data engineer to data scientist (PyData, R, statistics)</a:t>
            </a:r>
            <a:r>
              <a:rPr lang="zh-CN" altLang="en-US" b="0" kern="0" dirty="0">
                <a:solidFill>
                  <a:srgbClr val="000000">
                    <a:lumMod val="75000"/>
                    <a:lumOff val="25000"/>
                  </a:srgbClr>
                </a:solidFill>
                <a:latin typeface="微软雅黑" pitchFamily="34" charset="-122"/>
                <a:ea typeface="微软雅黑" pitchFamily="34" charset="-122"/>
              </a:rPr>
              <a:t>。</a:t>
            </a:r>
            <a:endParaRPr lang="en-US" altLang="zh-CN" b="0" kern="0" dirty="0">
              <a:solidFill>
                <a:srgbClr val="000000">
                  <a:lumMod val="75000"/>
                  <a:lumOff val="25000"/>
                </a:srgbClr>
              </a:solidFill>
              <a:latin typeface="微软雅黑" pitchFamily="34" charset="-122"/>
              <a:ea typeface="微软雅黑" pitchFamily="34" charset="-122"/>
            </a:endParaRPr>
          </a:p>
          <a:p>
            <a:pPr marL="176213" lvl="0" indent="-176213">
              <a:lnSpc>
                <a:spcPct val="125000"/>
              </a:lnSpc>
              <a:spcBef>
                <a:spcPct val="20000"/>
              </a:spcBef>
              <a:buClr>
                <a:srgbClr val="990000"/>
              </a:buClr>
              <a:buFont typeface="Arial" panose="020B0604020202020204" pitchFamily="34" charset="0"/>
              <a:buChar char="•"/>
            </a:pPr>
            <a:r>
              <a:rPr lang="zh-CN" altLang="en-US" b="0" kern="0" dirty="0" smtClean="0">
                <a:solidFill>
                  <a:srgbClr val="000000">
                    <a:lumMod val="75000"/>
                    <a:lumOff val="25000"/>
                  </a:srgbClr>
                </a:solidFill>
                <a:latin typeface="微软雅黑" pitchFamily="34" charset="-122"/>
                <a:ea typeface="微软雅黑" pitchFamily="34" charset="-122"/>
              </a:rPr>
              <a:t>简化</a:t>
            </a:r>
            <a:r>
              <a:rPr lang="zh-CN" altLang="en-US" b="0" kern="0" dirty="0">
                <a:solidFill>
                  <a:srgbClr val="000000">
                    <a:lumMod val="75000"/>
                    <a:lumOff val="25000"/>
                  </a:srgbClr>
                </a:solidFill>
                <a:latin typeface="微软雅黑" pitchFamily="34" charset="-122"/>
                <a:ea typeface="微软雅黑" pitchFamily="34" charset="-122"/>
              </a:rPr>
              <a:t>编程，让不熟悉函数式编程的人也</a:t>
            </a:r>
            <a:r>
              <a:rPr lang="zh-CN" altLang="en-US" b="0" kern="0" dirty="0" smtClean="0">
                <a:solidFill>
                  <a:srgbClr val="000000">
                    <a:lumMod val="75000"/>
                    <a:lumOff val="25000"/>
                  </a:srgbClr>
                </a:solidFill>
                <a:latin typeface="微软雅黑" pitchFamily="34" charset="-122"/>
                <a:ea typeface="微软雅黑" pitchFamily="34" charset="-122"/>
              </a:rPr>
              <a:t>能高效使用。</a:t>
            </a:r>
            <a:endParaRPr lang="en-US" altLang="zh-CN" b="0" kern="0" dirty="0">
              <a:solidFill>
                <a:srgbClr val="000000">
                  <a:lumMod val="75000"/>
                  <a:lumOff val="25000"/>
                </a:srgbClr>
              </a:solidFill>
              <a:latin typeface="微软雅黑" pitchFamily="34" charset="-122"/>
              <a:ea typeface="微软雅黑" pitchFamily="34" charset="-122"/>
            </a:endParaRPr>
          </a:p>
        </p:txBody>
      </p:sp>
      <p:pic>
        <p:nvPicPr>
          <p:cNvPr id="3" name="图片 2"/>
          <p:cNvPicPr>
            <a:picLocks noChangeAspect="1"/>
          </p:cNvPicPr>
          <p:nvPr/>
        </p:nvPicPr>
        <p:blipFill>
          <a:blip r:embed="rId2" cstate="print"/>
          <a:stretch>
            <a:fillRect/>
          </a:stretch>
        </p:blipFill>
        <p:spPr>
          <a:xfrm>
            <a:off x="556634" y="1418167"/>
            <a:ext cx="4096913" cy="4504459"/>
          </a:xfrm>
          <a:prstGeom prst="rect">
            <a:avLst/>
          </a:prstGeom>
        </p:spPr>
      </p:pic>
      <p:pic>
        <p:nvPicPr>
          <p:cNvPr id="1026" name="88549F4A-A285-469F-B6C2-F5A002C92396" descr="7E138BFE-4A19-4D83-A9A3-D2FF5C66E457"/>
          <p:cNvPicPr>
            <a:picLocks noChangeAspect="1" noChangeArrowheads="1"/>
          </p:cNvPicPr>
          <p:nvPr/>
        </p:nvPicPr>
        <p:blipFill>
          <a:blip r:embed="rId3" cstate="print"/>
          <a:srcRect/>
          <a:stretch>
            <a:fillRect/>
          </a:stretch>
        </p:blipFill>
        <p:spPr bwMode="auto">
          <a:xfrm>
            <a:off x="5245727" y="1418167"/>
            <a:ext cx="5919005" cy="1350645"/>
          </a:xfrm>
          <a:prstGeom prst="rect">
            <a:avLst/>
          </a:prstGeom>
          <a:noFill/>
          <a:ln w="9525">
            <a:noFill/>
            <a:miter lim="800000"/>
            <a:headEnd/>
            <a:tailEnd/>
          </a:ln>
        </p:spPr>
      </p:pic>
      <p:pic>
        <p:nvPicPr>
          <p:cNvPr id="1027" name="F7256D16-D782-4910-9E80-07DC2F8830A9" descr="9A45E859-1DC9-4A4D-860A-9EC11425F557"/>
          <p:cNvPicPr>
            <a:picLocks noChangeAspect="1" noChangeArrowheads="1"/>
          </p:cNvPicPr>
          <p:nvPr/>
        </p:nvPicPr>
        <p:blipFill>
          <a:blip r:embed="rId4" cstate="print"/>
          <a:srcRect/>
          <a:stretch>
            <a:fillRect/>
          </a:stretch>
        </p:blipFill>
        <p:spPr bwMode="auto">
          <a:xfrm>
            <a:off x="5261610" y="3294572"/>
            <a:ext cx="4309110" cy="1477409"/>
          </a:xfrm>
          <a:prstGeom prst="rect">
            <a:avLst/>
          </a:prstGeom>
          <a:noFill/>
          <a:ln w="9525">
            <a:noFill/>
            <a:miter lim="800000"/>
            <a:headEnd/>
            <a:tailEnd/>
          </a:ln>
        </p:spPr>
      </p:pic>
      <p:sp>
        <p:nvSpPr>
          <p:cNvPr id="4" name="文本框 3"/>
          <p:cNvSpPr txBox="1"/>
          <p:nvPr/>
        </p:nvSpPr>
        <p:spPr>
          <a:xfrm>
            <a:off x="556634" y="1067885"/>
            <a:ext cx="1944763" cy="369332"/>
          </a:xfrm>
          <a:prstGeom prst="rect">
            <a:avLst/>
          </a:prstGeom>
          <a:noFill/>
        </p:spPr>
        <p:txBody>
          <a:bodyPr wrap="none" rtlCol="0">
            <a:spAutoFit/>
          </a:bodyPr>
          <a:lstStyle/>
          <a:p>
            <a:pPr>
              <a:buNone/>
            </a:pPr>
            <a:r>
              <a:rPr lang="en-US" altLang="zh-CN" dirty="0" smtClean="0"/>
              <a:t>MapReduce</a:t>
            </a:r>
            <a:r>
              <a:rPr lang="zh-CN" altLang="en-US" dirty="0" smtClean="0"/>
              <a:t>代码</a:t>
            </a:r>
            <a:endParaRPr lang="zh-CN" altLang="en-US" dirty="0"/>
          </a:p>
        </p:txBody>
      </p:sp>
      <p:sp>
        <p:nvSpPr>
          <p:cNvPr id="8" name="文本框 7"/>
          <p:cNvSpPr txBox="1"/>
          <p:nvPr/>
        </p:nvSpPr>
        <p:spPr>
          <a:xfrm>
            <a:off x="5261610" y="1082186"/>
            <a:ext cx="1854995" cy="369332"/>
          </a:xfrm>
          <a:prstGeom prst="rect">
            <a:avLst/>
          </a:prstGeom>
          <a:noFill/>
        </p:spPr>
        <p:txBody>
          <a:bodyPr wrap="none" rtlCol="0">
            <a:spAutoFit/>
          </a:bodyPr>
          <a:lstStyle/>
          <a:p>
            <a:pPr>
              <a:buNone/>
            </a:pPr>
            <a:r>
              <a:rPr lang="en-US" altLang="zh-CN" dirty="0" smtClean="0"/>
              <a:t>Spark RDD</a:t>
            </a:r>
            <a:r>
              <a:rPr lang="zh-CN" altLang="en-US" dirty="0" smtClean="0"/>
              <a:t>代码</a:t>
            </a:r>
            <a:endParaRPr lang="zh-CN" altLang="en-US" dirty="0"/>
          </a:p>
        </p:txBody>
      </p:sp>
      <p:sp>
        <p:nvSpPr>
          <p:cNvPr id="9" name="文本框 8"/>
          <p:cNvSpPr txBox="1"/>
          <p:nvPr/>
        </p:nvSpPr>
        <p:spPr>
          <a:xfrm>
            <a:off x="5245727" y="2926325"/>
            <a:ext cx="2547492" cy="369332"/>
          </a:xfrm>
          <a:prstGeom prst="rect">
            <a:avLst/>
          </a:prstGeom>
          <a:noFill/>
        </p:spPr>
        <p:txBody>
          <a:bodyPr wrap="none" rtlCol="0">
            <a:spAutoFit/>
          </a:bodyPr>
          <a:lstStyle/>
          <a:p>
            <a:pPr>
              <a:buNone/>
            </a:pPr>
            <a:r>
              <a:rPr lang="en-US" altLang="zh-CN" dirty="0" smtClean="0"/>
              <a:t>Spark DataFrame</a:t>
            </a:r>
            <a:r>
              <a:rPr lang="zh-CN" altLang="en-US" dirty="0" smtClean="0"/>
              <a:t>代码</a:t>
            </a:r>
            <a:endParaRPr lang="zh-CN" altLang="en-US" dirty="0"/>
          </a:p>
        </p:txBody>
      </p:sp>
    </p:spTree>
    <p:extLst>
      <p:ext uri="{BB962C8B-B14F-4D97-AF65-F5344CB8AC3E}">
        <p14:creationId xmlns:p14="http://schemas.microsoft.com/office/powerpoint/2010/main" xmlns="" val="262330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blinds(horizontal)">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anose="020B0503020204020204" pitchFamily="34" charset="-122"/>
              </a:rPr>
              <a:t>DataSource</a:t>
            </a:r>
            <a:r>
              <a:rPr lang="en-US" altLang="zh-CN" b="1" dirty="0" smtClean="0">
                <a:latin typeface="微软雅黑" panose="020B0503020204020204" pitchFamily="34" charset="-122"/>
              </a:rPr>
              <a:t> API</a:t>
            </a:r>
            <a:r>
              <a:rPr lang="zh-CN" altLang="en-US" b="1" dirty="0" smtClean="0">
                <a:latin typeface="微软雅黑" panose="020B0503020204020204" pitchFamily="34" charset="-122"/>
              </a:rPr>
              <a:t>：连接更多数据源</a:t>
            </a:r>
            <a:endParaRPr lang="zh-CN" altLang="en-US" b="1" dirty="0">
              <a:latin typeface="微软雅黑" panose="020B0503020204020204" pitchFamily="34" charset="-122"/>
            </a:endParaRPr>
          </a:p>
        </p:txBody>
      </p:sp>
      <p:pic>
        <p:nvPicPr>
          <p:cNvPr id="5" name="图片 4"/>
          <p:cNvPicPr>
            <a:picLocks noChangeAspect="1"/>
          </p:cNvPicPr>
          <p:nvPr/>
        </p:nvPicPr>
        <p:blipFill>
          <a:blip r:embed="rId2" cstate="print"/>
          <a:stretch>
            <a:fillRect/>
          </a:stretch>
        </p:blipFill>
        <p:spPr>
          <a:xfrm>
            <a:off x="917719" y="1483847"/>
            <a:ext cx="9952632" cy="4487191"/>
          </a:xfrm>
          <a:prstGeom prst="rect">
            <a:avLst/>
          </a:prstGeom>
        </p:spPr>
      </p:pic>
      <p:sp>
        <p:nvSpPr>
          <p:cNvPr id="3" name="文本框 2"/>
          <p:cNvSpPr txBox="1"/>
          <p:nvPr/>
        </p:nvSpPr>
        <p:spPr>
          <a:xfrm>
            <a:off x="8516822" y="5971038"/>
            <a:ext cx="2353529" cy="369332"/>
          </a:xfrm>
          <a:prstGeom prst="rect">
            <a:avLst/>
          </a:prstGeom>
          <a:noFill/>
        </p:spPr>
        <p:txBody>
          <a:bodyPr wrap="none" rtlCol="0">
            <a:spAutoFit/>
          </a:bodyPr>
          <a:lstStyle/>
          <a:p>
            <a:pPr>
              <a:buNone/>
            </a:pPr>
            <a:r>
              <a:rPr lang="en-US" altLang="zh-CN" dirty="0" smtClean="0"/>
              <a:t>Source</a:t>
            </a:r>
            <a:r>
              <a:rPr lang="zh-CN" altLang="en-US" dirty="0" smtClean="0"/>
              <a:t>：</a:t>
            </a:r>
            <a:r>
              <a:rPr lang="en-US" altLang="zh-CN" dirty="0" smtClean="0"/>
              <a:t>databricks</a:t>
            </a:r>
            <a:endParaRPr lang="zh-CN" altLang="en-US" dirty="0"/>
          </a:p>
        </p:txBody>
      </p:sp>
    </p:spTree>
    <p:extLst>
      <p:ext uri="{BB962C8B-B14F-4D97-AF65-F5344CB8AC3E}">
        <p14:creationId xmlns:p14="http://schemas.microsoft.com/office/powerpoint/2010/main" xmlns="" val="91307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54" y="198967"/>
            <a:ext cx="10975658" cy="750993"/>
          </a:xfrm>
        </p:spPr>
        <p:txBody>
          <a:bodyPr/>
          <a:lstStyle/>
          <a:p>
            <a:r>
              <a:rPr lang="zh-CN" altLang="en-US" b="1" dirty="0" smtClean="0"/>
              <a:t>全局优化：</a:t>
            </a:r>
            <a:r>
              <a:rPr lang="zh-CN" altLang="en-US" dirty="0" smtClean="0"/>
              <a:t>让</a:t>
            </a:r>
            <a:r>
              <a:rPr lang="en-US" altLang="zh-CN" dirty="0" smtClean="0"/>
              <a:t>Spark</a:t>
            </a:r>
            <a:r>
              <a:rPr lang="zh-CN" altLang="en-US" dirty="0" smtClean="0"/>
              <a:t>编程</a:t>
            </a:r>
            <a:r>
              <a:rPr lang="zh-CN" altLang="en-US" b="1" dirty="0" smtClean="0"/>
              <a:t>更轻松</a:t>
            </a:r>
            <a:endParaRPr lang="zh-CN" altLang="en-US" b="1" dirty="0"/>
          </a:p>
        </p:txBody>
      </p:sp>
      <p:pic>
        <p:nvPicPr>
          <p:cNvPr id="4" name="图片 3"/>
          <p:cNvPicPr>
            <a:picLocks noChangeAspect="1"/>
          </p:cNvPicPr>
          <p:nvPr/>
        </p:nvPicPr>
        <p:blipFill>
          <a:blip r:embed="rId2" cstate="print"/>
          <a:stretch>
            <a:fillRect/>
          </a:stretch>
        </p:blipFill>
        <p:spPr>
          <a:xfrm>
            <a:off x="974294" y="1230250"/>
            <a:ext cx="10069626" cy="4982436"/>
          </a:xfrm>
          <a:prstGeom prst="rect">
            <a:avLst/>
          </a:prstGeom>
        </p:spPr>
      </p:pic>
      <p:sp>
        <p:nvSpPr>
          <p:cNvPr id="5" name="文本框 4"/>
          <p:cNvSpPr txBox="1"/>
          <p:nvPr/>
        </p:nvSpPr>
        <p:spPr>
          <a:xfrm>
            <a:off x="8690391" y="5833194"/>
            <a:ext cx="2353529" cy="369332"/>
          </a:xfrm>
          <a:prstGeom prst="rect">
            <a:avLst/>
          </a:prstGeom>
          <a:noFill/>
        </p:spPr>
        <p:txBody>
          <a:bodyPr wrap="none" rtlCol="0">
            <a:spAutoFit/>
          </a:bodyPr>
          <a:lstStyle/>
          <a:p>
            <a:pPr>
              <a:buNone/>
            </a:pPr>
            <a:r>
              <a:rPr lang="en-US" altLang="zh-CN" dirty="0" smtClean="0"/>
              <a:t>Source</a:t>
            </a:r>
            <a:r>
              <a:rPr lang="zh-CN" altLang="en-US" dirty="0" smtClean="0"/>
              <a:t>：</a:t>
            </a:r>
            <a:r>
              <a:rPr lang="en-US" altLang="zh-CN" dirty="0" smtClean="0"/>
              <a:t>databricks</a:t>
            </a:r>
            <a:endParaRPr lang="zh-CN" altLang="en-US" dirty="0"/>
          </a:p>
        </p:txBody>
      </p:sp>
    </p:spTree>
    <p:extLst>
      <p:ext uri="{BB962C8B-B14F-4D97-AF65-F5344CB8AC3E}">
        <p14:creationId xmlns:p14="http://schemas.microsoft.com/office/powerpoint/2010/main" xmlns="" val="3553099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微软雅黑" panose="020B0503020204020204" pitchFamily="34" charset="-122"/>
              </a:rPr>
              <a:t>DataFrame</a:t>
            </a:r>
            <a:r>
              <a:rPr lang="zh-CN" altLang="en-US" b="1" dirty="0" smtClean="0">
                <a:latin typeface="微软雅黑" panose="020B0503020204020204" pitchFamily="34" charset="-122"/>
              </a:rPr>
              <a:t>内部实现</a:t>
            </a:r>
            <a:endParaRPr lang="zh-CN" altLang="en-US" b="1" dirty="0">
              <a:latin typeface="微软雅黑" panose="020B0503020204020204" pitchFamily="34" charset="-122"/>
            </a:endParaRPr>
          </a:p>
        </p:txBody>
      </p:sp>
      <p:sp>
        <p:nvSpPr>
          <p:cNvPr id="3" name="内容占位符 2"/>
          <p:cNvSpPr>
            <a:spLocks noGrp="1"/>
          </p:cNvSpPr>
          <p:nvPr>
            <p:ph idx="1"/>
          </p:nvPr>
        </p:nvSpPr>
        <p:spPr>
          <a:xfrm>
            <a:off x="781254" y="1418167"/>
            <a:ext cx="10975658" cy="2106564"/>
          </a:xfrm>
        </p:spPr>
        <p:txBody>
          <a:bodyPr>
            <a:normAutofit/>
          </a:bodyPr>
          <a:lstStyle/>
          <a:p>
            <a:pPr>
              <a:buFont typeface="Arial" pitchFamily="34" charset="0"/>
              <a:buChar char="•"/>
            </a:pPr>
            <a:r>
              <a:rPr lang="zh-CN" altLang="en-US" sz="2400" dirty="0" smtClean="0"/>
              <a:t>不管用什么语言写，</a:t>
            </a:r>
            <a:r>
              <a:rPr lang="en-US" altLang="zh-CN" sz="2400" dirty="0" smtClean="0"/>
              <a:t>DataFrame</a:t>
            </a:r>
            <a:r>
              <a:rPr lang="zh-CN" altLang="en-US" sz="2400" dirty="0" smtClean="0"/>
              <a:t>内部实现都是</a:t>
            </a:r>
            <a:r>
              <a:rPr lang="en-US" altLang="zh-CN" sz="2400" dirty="0" smtClean="0"/>
              <a:t>Logical Plan</a:t>
            </a:r>
            <a:r>
              <a:rPr lang="zh-CN" altLang="en-US" sz="2400" dirty="0" smtClean="0"/>
              <a:t>  </a:t>
            </a:r>
            <a:endParaRPr lang="en-US" altLang="zh-CN" sz="2400" dirty="0" smtClean="0"/>
          </a:p>
          <a:p>
            <a:pPr>
              <a:buFont typeface="Arial" pitchFamily="34" charset="0"/>
              <a:buChar char="•"/>
            </a:pPr>
            <a:r>
              <a:rPr lang="en-US" altLang="zh-CN" sz="2400" dirty="0" smtClean="0"/>
              <a:t>DataFrame</a:t>
            </a:r>
            <a:r>
              <a:rPr lang="zh-CN" altLang="en-US" sz="2400" dirty="0"/>
              <a:t>的</a:t>
            </a:r>
            <a:r>
              <a:rPr lang="zh-CN" altLang="en-US" sz="2400" dirty="0" smtClean="0"/>
              <a:t>执行</a:t>
            </a:r>
            <a:r>
              <a:rPr lang="zh-CN" altLang="en-US" sz="2400" dirty="0"/>
              <a:t>是</a:t>
            </a:r>
            <a:r>
              <a:rPr lang="en-US" altLang="zh-CN" sz="2400" dirty="0" smtClean="0"/>
              <a:t>lazy</a:t>
            </a:r>
            <a:r>
              <a:rPr lang="zh-CN" altLang="en-US" sz="2400" dirty="0" smtClean="0"/>
              <a:t>的，所以可以利用</a:t>
            </a:r>
            <a:r>
              <a:rPr lang="en-US" altLang="zh-CN" sz="2400" dirty="0"/>
              <a:t>Catalyst</a:t>
            </a:r>
            <a:r>
              <a:rPr lang="zh-CN" altLang="en-US" sz="2400" dirty="0"/>
              <a:t>做全局优化，这是和</a:t>
            </a:r>
            <a:r>
              <a:rPr lang="en-US" altLang="zh-CN" sz="2400" dirty="0"/>
              <a:t>pandas</a:t>
            </a:r>
            <a:r>
              <a:rPr lang="zh-CN" altLang="en-US" sz="2400" dirty="0"/>
              <a:t>的一个重要</a:t>
            </a:r>
            <a:r>
              <a:rPr lang="zh-CN" altLang="en-US" sz="2400" dirty="0" smtClean="0"/>
              <a:t>区别</a:t>
            </a:r>
          </a:p>
          <a:p>
            <a:pPr marL="0" indent="0"/>
            <a:r>
              <a:rPr lang="en-US" altLang="zh-CN" sz="2400" dirty="0" smtClean="0">
                <a:sym typeface="Wingdings" panose="05000000000000000000" pitchFamily="2" charset="2"/>
              </a:rPr>
              <a:t>-&gt;</a:t>
            </a:r>
            <a:r>
              <a:rPr lang="zh-CN" altLang="en-US" sz="2400" dirty="0" smtClean="0">
                <a:sym typeface="Wingdings" panose="05000000000000000000" pitchFamily="2" charset="2"/>
              </a:rPr>
              <a:t>所有语言都得到性能提升</a:t>
            </a:r>
            <a:r>
              <a:rPr lang="en-US" altLang="zh-CN" sz="2400" dirty="0" smtClean="0">
                <a:sym typeface="Wingdings" panose="05000000000000000000" pitchFamily="2" charset="2"/>
              </a:rPr>
              <a:t>: Java, Scala, Python, SQL</a:t>
            </a:r>
            <a:endParaRPr lang="en-US" altLang="zh-CN" sz="2400" dirty="0" smtClean="0"/>
          </a:p>
          <a:p>
            <a:pPr>
              <a:buFont typeface="Arial" pitchFamily="34" charset="0"/>
              <a:buChar char="•"/>
            </a:pPr>
            <a:endParaRPr lang="en-US" altLang="zh-CN" sz="2400" dirty="0" smtClean="0"/>
          </a:p>
        </p:txBody>
      </p:sp>
      <p:grpSp>
        <p:nvGrpSpPr>
          <p:cNvPr id="8" name="组合 7"/>
          <p:cNvGrpSpPr/>
          <p:nvPr/>
        </p:nvGrpSpPr>
        <p:grpSpPr>
          <a:xfrm>
            <a:off x="690881" y="3631411"/>
            <a:ext cx="10830559" cy="2526568"/>
            <a:chOff x="568961" y="3616171"/>
            <a:chExt cx="11330192" cy="2526568"/>
          </a:xfrm>
        </p:grpSpPr>
        <p:pic>
          <p:nvPicPr>
            <p:cNvPr id="4" name="图片 3"/>
            <p:cNvPicPr>
              <a:picLocks noChangeAspect="1"/>
            </p:cNvPicPr>
            <p:nvPr/>
          </p:nvPicPr>
          <p:blipFill>
            <a:blip r:embed="rId2" cstate="print"/>
            <a:stretch>
              <a:fillRect/>
            </a:stretch>
          </p:blipFill>
          <p:spPr>
            <a:xfrm>
              <a:off x="568961" y="3616171"/>
              <a:ext cx="11330192" cy="2526568"/>
            </a:xfrm>
            <a:prstGeom prst="rect">
              <a:avLst/>
            </a:prstGeom>
          </p:spPr>
        </p:pic>
        <p:sp>
          <p:nvSpPr>
            <p:cNvPr id="5" name="文本框 4"/>
            <p:cNvSpPr txBox="1"/>
            <p:nvPr/>
          </p:nvSpPr>
          <p:spPr>
            <a:xfrm>
              <a:off x="9433184" y="5773407"/>
              <a:ext cx="2353529" cy="369332"/>
            </a:xfrm>
            <a:prstGeom prst="rect">
              <a:avLst/>
            </a:prstGeom>
            <a:noFill/>
          </p:spPr>
          <p:txBody>
            <a:bodyPr wrap="none" rtlCol="0">
              <a:spAutoFit/>
            </a:bodyPr>
            <a:lstStyle/>
            <a:p>
              <a:pPr>
                <a:buNone/>
              </a:pPr>
              <a:r>
                <a:rPr lang="en-US" altLang="zh-CN" dirty="0" smtClean="0"/>
                <a:t>Source</a:t>
              </a:r>
              <a:r>
                <a:rPr lang="zh-CN" altLang="en-US" dirty="0" smtClean="0"/>
                <a:t>：</a:t>
              </a:r>
              <a:r>
                <a:rPr lang="en-US" altLang="zh-CN" dirty="0" smtClean="0"/>
                <a:t>databricks</a:t>
              </a:r>
              <a:endParaRPr lang="zh-CN" altLang="en-US" dirty="0"/>
            </a:p>
          </p:txBody>
        </p:sp>
      </p:grpSp>
    </p:spTree>
    <p:extLst>
      <p:ext uri="{BB962C8B-B14F-4D97-AF65-F5344CB8AC3E}">
        <p14:creationId xmlns:p14="http://schemas.microsoft.com/office/powerpoint/2010/main" xmlns="" val="369864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54" y="182506"/>
            <a:ext cx="10975658" cy="610658"/>
          </a:xfrm>
        </p:spPr>
        <p:txBody>
          <a:bodyPr/>
          <a:lstStyle/>
          <a:p>
            <a:r>
              <a:rPr lang="zh-CN" altLang="en-US" sz="4400" b="1" dirty="0" smtClean="0">
                <a:solidFill>
                  <a:srgbClr val="C00000"/>
                </a:solidFill>
              </a:rPr>
              <a:t>性能</a:t>
            </a:r>
            <a:endParaRPr lang="zh-CN" altLang="en-US" sz="4400" b="1" dirty="0">
              <a:solidFill>
                <a:srgbClr val="C00000"/>
              </a:solidFill>
            </a:endParaRPr>
          </a:p>
        </p:txBody>
      </p:sp>
      <p:sp>
        <p:nvSpPr>
          <p:cNvPr id="4" name="文本框 3"/>
          <p:cNvSpPr txBox="1"/>
          <p:nvPr/>
        </p:nvSpPr>
        <p:spPr>
          <a:xfrm>
            <a:off x="2396287" y="4459933"/>
            <a:ext cx="8566989" cy="646331"/>
          </a:xfrm>
          <a:prstGeom prst="rect">
            <a:avLst/>
          </a:prstGeom>
          <a:noFill/>
        </p:spPr>
        <p:txBody>
          <a:bodyPr wrap="square" rtlCol="0">
            <a:spAutoFit/>
          </a:bodyPr>
          <a:lstStyle/>
          <a:p>
            <a:pPr>
              <a:buNone/>
            </a:pPr>
            <a:r>
              <a:rPr lang="zh-CN" altLang="en-US" sz="3600" dirty="0" smtClean="0">
                <a:solidFill>
                  <a:srgbClr val="C00000"/>
                </a:solidFill>
              </a:rPr>
              <a:t>为什么之前的</a:t>
            </a:r>
            <a:r>
              <a:rPr lang="en-US" altLang="zh-CN" sz="3600" dirty="0" smtClean="0">
                <a:solidFill>
                  <a:srgbClr val="C00000"/>
                </a:solidFill>
              </a:rPr>
              <a:t>RDD</a:t>
            </a:r>
            <a:r>
              <a:rPr lang="zh-CN" altLang="en-US" sz="3600" dirty="0" smtClean="0">
                <a:solidFill>
                  <a:srgbClr val="C00000"/>
                </a:solidFill>
              </a:rPr>
              <a:t>做不了这些优化？</a:t>
            </a:r>
            <a:endParaRPr lang="zh-CN" altLang="en-US" sz="3600" dirty="0">
              <a:solidFill>
                <a:srgbClr val="C00000"/>
              </a:solidFill>
            </a:endParaRPr>
          </a:p>
        </p:txBody>
      </p:sp>
      <p:sp>
        <p:nvSpPr>
          <p:cNvPr id="5" name="文本框 4"/>
          <p:cNvSpPr txBox="1"/>
          <p:nvPr/>
        </p:nvSpPr>
        <p:spPr>
          <a:xfrm>
            <a:off x="2396288" y="5204968"/>
            <a:ext cx="8566988" cy="523220"/>
          </a:xfrm>
          <a:prstGeom prst="rect">
            <a:avLst/>
          </a:prstGeom>
          <a:noFill/>
        </p:spPr>
        <p:txBody>
          <a:bodyPr wrap="square" rtlCol="0">
            <a:spAutoFit/>
          </a:bodyPr>
          <a:lstStyle/>
          <a:p>
            <a:pPr>
              <a:buNone/>
            </a:pPr>
            <a:r>
              <a:rPr lang="en-US" altLang="zh-CN" sz="2800" dirty="0" smtClean="0">
                <a:solidFill>
                  <a:srgbClr val="0070C0"/>
                </a:solidFill>
              </a:rPr>
              <a:t>RDD: </a:t>
            </a:r>
            <a:r>
              <a:rPr lang="zh-CN" altLang="en-US" sz="2800" dirty="0" smtClean="0">
                <a:solidFill>
                  <a:srgbClr val="0070C0"/>
                </a:solidFill>
              </a:rPr>
              <a:t>任意的数据类型 </a:t>
            </a:r>
            <a:r>
              <a:rPr lang="en-US" altLang="zh-CN" sz="2800" dirty="0" smtClean="0">
                <a:solidFill>
                  <a:srgbClr val="0070C0"/>
                </a:solidFill>
              </a:rPr>
              <a:t>	</a:t>
            </a:r>
            <a:r>
              <a:rPr lang="en-US" altLang="zh-CN" sz="2800" dirty="0" smtClean="0">
                <a:solidFill>
                  <a:srgbClr val="0070C0"/>
                </a:solidFill>
                <a:sym typeface="Wingdings" panose="05000000000000000000" pitchFamily="2" charset="2"/>
              </a:rPr>
              <a:t> DF: </a:t>
            </a:r>
            <a:r>
              <a:rPr lang="zh-CN" altLang="en-US" sz="2800" dirty="0" smtClean="0">
                <a:solidFill>
                  <a:srgbClr val="0070C0"/>
                </a:solidFill>
                <a:sym typeface="Wingdings" panose="05000000000000000000" pitchFamily="2" charset="2"/>
              </a:rPr>
              <a:t>每列都指定了数据类型</a:t>
            </a:r>
            <a:endParaRPr lang="en-US" altLang="zh-CN" sz="2800" dirty="0" smtClean="0">
              <a:solidFill>
                <a:srgbClr val="0070C0"/>
              </a:solidFill>
            </a:endParaRPr>
          </a:p>
        </p:txBody>
      </p:sp>
      <p:pic>
        <p:nvPicPr>
          <p:cNvPr id="2050" name="13A56C05-D760-4925-A015-2BFA88ECB664" descr="9E0181D8-D42F-4CB5-AA47-5AEB7EEBA560"/>
          <p:cNvPicPr>
            <a:picLocks noChangeAspect="1" noChangeArrowheads="1"/>
          </p:cNvPicPr>
          <p:nvPr/>
        </p:nvPicPr>
        <p:blipFill>
          <a:blip r:embed="rId2" cstate="print"/>
          <a:srcRect/>
          <a:stretch>
            <a:fillRect/>
          </a:stretch>
        </p:blipFill>
        <p:spPr bwMode="auto">
          <a:xfrm>
            <a:off x="2625090" y="1013788"/>
            <a:ext cx="7086600" cy="3324225"/>
          </a:xfrm>
          <a:prstGeom prst="rect">
            <a:avLst/>
          </a:prstGeom>
          <a:noFill/>
          <a:ln w="9525">
            <a:noFill/>
            <a:miter lim="800000"/>
            <a:headEnd/>
            <a:tailEnd/>
          </a:ln>
        </p:spPr>
      </p:pic>
      <p:sp>
        <p:nvSpPr>
          <p:cNvPr id="6" name="文本框 4"/>
          <p:cNvSpPr txBox="1"/>
          <p:nvPr/>
        </p:nvSpPr>
        <p:spPr>
          <a:xfrm>
            <a:off x="2396288" y="5728188"/>
            <a:ext cx="8566988" cy="523220"/>
          </a:xfrm>
          <a:prstGeom prst="rect">
            <a:avLst/>
          </a:prstGeom>
          <a:noFill/>
        </p:spPr>
        <p:txBody>
          <a:bodyPr wrap="square" rtlCol="0">
            <a:spAutoFit/>
          </a:bodyPr>
          <a:lstStyle/>
          <a:p>
            <a:pPr>
              <a:buNone/>
            </a:pPr>
            <a:r>
              <a:rPr lang="en-US" altLang="zh-CN" sz="2800" dirty="0" smtClean="0">
                <a:solidFill>
                  <a:srgbClr val="0070C0"/>
                </a:solidFill>
              </a:rPr>
              <a:t>RDD: </a:t>
            </a:r>
            <a:r>
              <a:rPr lang="zh-CN" altLang="en-US" sz="2800" dirty="0" smtClean="0">
                <a:solidFill>
                  <a:srgbClr val="0070C0"/>
                </a:solidFill>
              </a:rPr>
              <a:t>任意的操作 </a:t>
            </a:r>
            <a:r>
              <a:rPr lang="en-US" altLang="zh-CN" sz="2800" dirty="0" smtClean="0">
                <a:solidFill>
                  <a:srgbClr val="0070C0"/>
                </a:solidFill>
              </a:rPr>
              <a:t>	</a:t>
            </a:r>
            <a:r>
              <a:rPr lang="en-US" altLang="zh-CN" sz="2800" dirty="0" smtClean="0">
                <a:solidFill>
                  <a:srgbClr val="0070C0"/>
                </a:solidFill>
                <a:sym typeface="Wingdings" panose="05000000000000000000" pitchFamily="2" charset="2"/>
              </a:rPr>
              <a:t> DF: </a:t>
            </a:r>
            <a:r>
              <a:rPr lang="zh-CN" altLang="en-US" sz="2800" dirty="0" smtClean="0">
                <a:solidFill>
                  <a:srgbClr val="0070C0"/>
                </a:solidFill>
                <a:sym typeface="Wingdings" panose="05000000000000000000" pitchFamily="2" charset="2"/>
              </a:rPr>
              <a:t>受限的</a:t>
            </a:r>
            <a:r>
              <a:rPr lang="en-US" altLang="zh-CN" sz="2800" dirty="0" smtClean="0">
                <a:solidFill>
                  <a:srgbClr val="0070C0"/>
                </a:solidFill>
                <a:sym typeface="Wingdings" panose="05000000000000000000" pitchFamily="2" charset="2"/>
              </a:rPr>
              <a:t>SQL</a:t>
            </a:r>
            <a:r>
              <a:rPr lang="zh-CN" altLang="en-US" sz="2800" dirty="0" smtClean="0">
                <a:solidFill>
                  <a:srgbClr val="0070C0"/>
                </a:solidFill>
                <a:sym typeface="Wingdings" panose="05000000000000000000" pitchFamily="2" charset="2"/>
              </a:rPr>
              <a:t>语法</a:t>
            </a:r>
            <a:endParaRPr lang="zh-CN" altLang="en-US" sz="2800" dirty="0" smtClean="0">
              <a:solidFill>
                <a:srgbClr val="0070C0"/>
              </a:solidFill>
            </a:endParaRPr>
          </a:p>
        </p:txBody>
      </p:sp>
      <p:sp>
        <p:nvSpPr>
          <p:cNvPr id="7" name="文本框 4"/>
          <p:cNvSpPr txBox="1"/>
          <p:nvPr/>
        </p:nvSpPr>
        <p:spPr>
          <a:xfrm>
            <a:off x="9711690" y="3968681"/>
            <a:ext cx="2249744" cy="369332"/>
          </a:xfrm>
          <a:prstGeom prst="rect">
            <a:avLst/>
          </a:prstGeom>
          <a:noFill/>
        </p:spPr>
        <p:txBody>
          <a:bodyPr wrap="none" rtlCol="0">
            <a:spAutoFit/>
          </a:bodyPr>
          <a:lstStyle/>
          <a:p>
            <a:pPr>
              <a:buNone/>
            </a:pPr>
            <a:r>
              <a:rPr lang="en-US" altLang="zh-CN" dirty="0" smtClean="0"/>
              <a:t>Source</a:t>
            </a:r>
            <a:r>
              <a:rPr lang="zh-CN" altLang="en-US" dirty="0" smtClean="0"/>
              <a:t>：</a:t>
            </a:r>
            <a:r>
              <a:rPr lang="en-US" altLang="zh-CN" dirty="0" smtClean="0"/>
              <a:t>databricks</a:t>
            </a:r>
            <a:endParaRPr lang="zh-CN" altLang="en-US" dirty="0"/>
          </a:p>
        </p:txBody>
      </p:sp>
    </p:spTree>
    <p:extLst>
      <p:ext uri="{BB962C8B-B14F-4D97-AF65-F5344CB8AC3E}">
        <p14:creationId xmlns:p14="http://schemas.microsoft.com/office/powerpoint/2010/main" xmlns="" val="309936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16比9PPT模板</Template>
  <TotalTime>19577</TotalTime>
  <Words>3791</Words>
  <Application>Microsoft Office PowerPoint</Application>
  <PresentationFormat>自定义</PresentationFormat>
  <Paragraphs>874</Paragraphs>
  <Slides>41</Slides>
  <Notes>8</Notes>
  <HiddenSlides>0</HiddenSlides>
  <MMClips>0</MMClips>
  <ScaleCrop>false</ScaleCrop>
  <HeadingPairs>
    <vt:vector size="4" baseType="variant">
      <vt:variant>
        <vt:lpstr>主题</vt:lpstr>
      </vt:variant>
      <vt:variant>
        <vt:i4>4</vt:i4>
      </vt:variant>
      <vt:variant>
        <vt:lpstr>幻灯片标题</vt:lpstr>
      </vt:variant>
      <vt:variant>
        <vt:i4>41</vt:i4>
      </vt:variant>
    </vt:vector>
  </HeadingPairs>
  <TitlesOfParts>
    <vt:vector size="45" baseType="lpstr">
      <vt:lpstr>11_主题1</vt:lpstr>
      <vt:lpstr>1_default</vt:lpstr>
      <vt:lpstr>4_default</vt:lpstr>
      <vt:lpstr>2_default</vt:lpstr>
      <vt:lpstr>SparkSQL在华为的实践  李昆 jacky.likun@huawei.com 微博：malloc0 Mar 29, 2015 (Spark Meetup)</vt:lpstr>
      <vt:lpstr>目录</vt:lpstr>
      <vt:lpstr>Apache Spark背景介绍</vt:lpstr>
      <vt:lpstr>Spark 1.3最新发展</vt:lpstr>
      <vt:lpstr>DataFrame API：写更少代码</vt:lpstr>
      <vt:lpstr>DataSource API：连接更多数据源</vt:lpstr>
      <vt:lpstr>全局优化：让Spark编程更轻松</vt:lpstr>
      <vt:lpstr>DataFrame内部实现</vt:lpstr>
      <vt:lpstr>性能</vt:lpstr>
      <vt:lpstr>目录</vt:lpstr>
      <vt:lpstr>华为大数据业务</vt:lpstr>
      <vt:lpstr>大数据现在和未来将深刻地改变网络 </vt:lpstr>
      <vt:lpstr>典型数据分析Pipeline</vt:lpstr>
      <vt:lpstr>Spark在华为的应用</vt:lpstr>
      <vt:lpstr>基于Spark的统一数据分析平台</vt:lpstr>
      <vt:lpstr>Demo</vt:lpstr>
      <vt:lpstr> SparkSQL on Cube</vt:lpstr>
      <vt:lpstr>幻灯片 18</vt:lpstr>
      <vt:lpstr>如何更快？读更少数据！</vt:lpstr>
      <vt:lpstr>数据模型</vt:lpstr>
      <vt:lpstr>Cube File编码过程</vt:lpstr>
      <vt:lpstr>幻灯片 22</vt:lpstr>
      <vt:lpstr>OLAP分析场景下的文件格式对比</vt:lpstr>
      <vt:lpstr>OLAP优化器</vt:lpstr>
      <vt:lpstr>幻灯片 25</vt:lpstr>
      <vt:lpstr>SparkSQL on Cube性能</vt:lpstr>
      <vt:lpstr>大数据Tableau分析面临的问题</vt:lpstr>
      <vt:lpstr>物化视图优化</vt:lpstr>
      <vt:lpstr>物化视图优化后的性能对比</vt:lpstr>
      <vt:lpstr>SparkSQL on HBase</vt:lpstr>
      <vt:lpstr>幻灯片 31</vt:lpstr>
      <vt:lpstr>幻灯片 32</vt:lpstr>
      <vt:lpstr>Example</vt:lpstr>
      <vt:lpstr>幻灯片 34</vt:lpstr>
      <vt:lpstr>幻灯片 35</vt:lpstr>
      <vt:lpstr>幻灯片 36</vt:lpstr>
      <vt:lpstr>幻灯片 37</vt:lpstr>
      <vt:lpstr>幻灯片 38</vt:lpstr>
      <vt:lpstr>幻灯片 39</vt:lpstr>
      <vt:lpstr>幻灯片 40</vt:lpstr>
      <vt:lpstr>幻灯片 41</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Mobile World Congress 2011</dc:subject>
  <dc:creator>Jean Cai Zuanhua &amp; Sean Liu Qingliang</dc:creator>
  <cp:lastModifiedBy>l00215684</cp:lastModifiedBy>
  <cp:revision>1390</cp:revision>
  <dcterms:created xsi:type="dcterms:W3CDTF">2009-12-22T06:27:04Z</dcterms:created>
  <dcterms:modified xsi:type="dcterms:W3CDTF">2015-03-29T12:43:20Z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(2)GJMQt8nQgmK4uGwDCIXudgLSsT+nxjjU9ZIx9hxCQPYtcLkOntLIS1XZOdFCPEpgKFhI58NO_x000d_
KNwzrY+oZ9GAIow+X7qkeW8ntiT+GkqvY9Vfc0HhLHwu1hhmUgyAyJVjO/+doR/1mR4q700k_x000d_
QAyA9VL/7cFTNnmQlKClR2UDPRP1NADC7pq37O83kRte7Zvw4lyJ3rt20milkzxyO0iYz4tM_x000d_
HBmVTIBHoQrizqY5Iz</vt:lpwstr>
  </property>
  <property fmtid="{D5CDD505-2E9C-101B-9397-08002B2CF9AE}" pid="3" name="_ms_pID_7253431">
    <vt:lpwstr>9/1FZBUhpTDvV0muRLUndQedGfCg2LX8aEbiuI0ncp9JT7jR99Y4Q9_x000d_
PleyQW5NDs93uVVLbP6M0JrXLHiJfqx+xZDspp10v4BD+Xq77lxk6MpRoCicHZ/vkfFP56nM_x000d_
mKI7SXTI6Y5PvMo7kRKFt+NoA+5Pb/re78GSkpXgPSTU0cQNAbZpdXpfyaFFFEdFGPs=</vt:lpwstr>
  </property>
  <property fmtid="{D5CDD505-2E9C-101B-9397-08002B2CF9AE}" pid="4" name="_ms_pID_7253432">
    <vt:lpwstr>gd7Lv/oMoSkL/juvVj6t7ENpCzuc6fn0/du0_x000d_ ollqXOWfqfTRfOWMs1wxfURO3/DPm/OOaQlOeReBUVEb/jQoJZZrXXaUosONus270aSrPwTS_x000d_ LW6fc41glCaLzqg2p3b9N4FhvOvJxM5Y8edW+XLOWn6aLQHta37jZAZ8Bm9295zLZy7x1KqS_x000d_ 0MeKI3rRypcqHyG3JRpkzlSydqHpRx9/XOgEOAMc28vrDcTYhVuel1</vt:lpwstr>
  </property>
  <property fmtid="{D5CDD505-2E9C-101B-9397-08002B2CF9AE}" pid="5" name="_ms_pID_7253433">
    <vt:lpwstr>kt6I44Uyvcmo+Af6Pg_x000d_ e0jhg9i746oKRxotKi86pO/RLZ5MkHiXPYrmziPmyHoygjSH38/ggIZ4Jwe2qyotCFOl/Hqa_x000d_ 0IwVaVOnHVZ41IhvXMzGtpnzI4oTwcivtleIif2HpSBpzhG+8T60ADdUfQJMDH3htLxicyRt_x000d_ 4C5eJD7tvALB6miGgU6AtlZSAaXoP1Xb9qQesd+qjRGM6gh4NqPj5Dy94sqJMbS+wW8fQJgN</vt:lpwstr>
  </property>
  <property fmtid="{D5CDD505-2E9C-101B-9397-08002B2CF9AE}" pid="6" name="_ms_pID_7253434">
    <vt:lpwstr>_x000d_ iFFgwha/yLRXkrzji6KIGsFvbZVcbQeT0EV3HATLQxjEMBb6/26o7AnmcdoxPGwC8vhvcF5X_x000d_ 5/GZYI/+m/qaswKeEQK/RXulvI1bhUYF8V7LF4jiDFiFgPV/8NPO/WQvgYChyi6kkTEeSA8Y_x000d_ UH0pLuAGzGXqFy4vVxYMC6fCOSvNMWTJYZaSCf+lmc1f3F7AuCR84nM3XKUZOeJ0VGJkOBsb_x000d_ rrjPRvwXXztPA8Tw</vt:lpwstr>
  </property>
  <property fmtid="{D5CDD505-2E9C-101B-9397-08002B2CF9AE}" pid="7" name="_ms_pID_7253435">
    <vt:lpwstr>4mJjljG9a6Qoy2LB0RlC/3xxVV5WxEYwyUCfv/Dhdw+TPS2XgX5wRyce_x000d_ IWMyvf1ubQnSzl8FTV27IOo8SQHQ2cORbHuh5t3og7ULRbdnheT2//2m+8aRoSiNtjBuafjv_x000d_ zfmqZnVrsRGIF5xy6f2JUKVlIPeWMYdevm+aYQuhFbpuo9XA4Zo2S1gsDriAI1porroukEwF_x000d_ J39OOHFV4vKXqm8PLU9WMPKUZxqqAVvCTt</vt:lpwstr>
  </property>
  <property fmtid="{D5CDD505-2E9C-101B-9397-08002B2CF9AE}" pid="8" name="_ms_pID_7253436">
    <vt:lpwstr>2Bk6Iq16NmPPdRXQLo9J/hUgBjtX3SK4xeUaxe_x000d_ VBBTz8YWAjNgyAI66aySXIJosjRWqz6RAREjQ1cxKtncDWld8AFs8Wax6ZqNM7flhFzOkILu_x000d_ IIhU71gdNBjmP2vt6LE1V9bVNOC+SnP6tHjyrXXm/qra35kYGffM9DxQGZcSQULBhn+VKYCg_x000d_ CXziQjuTvDN106VtrcqtskW3c69pezXr2oc5A7o7lg+Cov1H4z/9</vt:lpwstr>
  </property>
  <property fmtid="{D5CDD505-2E9C-101B-9397-08002B2CF9AE}" pid="9" name="_new_ms_pID_72543">
    <vt:lpwstr>(3)oCALaEYmycuK1BBOIEOzLEuQUGItb7rP074HsSAbhvZYAODZZnAAyAXv/wT3hzZsEnV38ZN2
I4xjgE4RI93/FLkdeai4rBPqW/kVV5IaJYZM6ooS4nbHAvYKB64JHLDFMv2MemxlEoDa7t6Y
tPyQIMteA5Cq5GZbq7JlRAK6sLaCu6Ha28D/WXN3Hbfb21rnR4GZtBjDv35+UksU2M2Pyy6h
r8TCaqopViYaujXPW9</vt:lpwstr>
  </property>
  <property fmtid="{D5CDD505-2E9C-101B-9397-08002B2CF9AE}" pid="10" name="_new_ms_pID_725431">
    <vt:lpwstr>0YZLgheo8gHACBGS97kW0x1ANChLTJH2THUH4N2bHKCS0RXiVjK0pJ
/JSdgpXav81Uuwjv4a4q5pJavnFwiUqlVKZmA810F7uTBIRDj6CWpRG9GXrZlsDf4BvCWgAE
lfLeD/DBQ5h4YHepjDfAirSiTNXbCez8HG84SklBb3k60ZGnB860F2zXdCyIiccx+LY87al9
dmfIXNAzskYkFL2GUDX9m/B/D2lcdXR7UYeK</vt:lpwstr>
  </property>
  <property fmtid="{D5CDD505-2E9C-101B-9397-08002B2CF9AE}" pid="11" name="_new_ms_pID_725432">
    <vt:lpwstr>uPEZWhtM64xrqwDdR96mM7B6CtOjw3QCTbjI
xD7WuHDuNMAihobhN6jw1QWz0UmUAO1WRjTEt51XnWf3/fINOF6tGsGKvjCFRl0aJo2JDvkz
lkk/XOPTpY4/obKph0PtPA==</vt:lpwstr>
  </property>
  <property fmtid="{D5CDD505-2E9C-101B-9397-08002B2CF9AE}" pid="12" name="_new_ms_pID_725433">
    <vt:lpwstr>15</vt:lpwstr>
  </property>
  <property fmtid="{D5CDD505-2E9C-101B-9397-08002B2CF9AE}" pid="13" name="sflag">
    <vt:lpwstr>1427533357</vt:lpwstr>
  </property>
</Properties>
</file>