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D3"/>
    <a:srgbClr val="2D386D"/>
    <a:srgbClr val="130733"/>
    <a:srgbClr val="421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6376"/>
  </p:normalViewPr>
  <p:slideViewPr>
    <p:cSldViewPr>
      <p:cViewPr varScale="1">
        <p:scale>
          <a:sx n="58" d="100"/>
          <a:sy n="58" d="100"/>
        </p:scale>
        <p:origin x="16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5347-86D5-9842-A127-67C838AB2C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9515B-FE59-7345-8B5F-260F6EA33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 is with spaces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9515B-FE59-7345-8B5F-260F6EA33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***We don't mind if we miss the odd spam message but we don't want to mark a ham message as spam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Precision is very important. Hence we will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fbeta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as our accuracy metric with inclination towards Precision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***Note: Recall is for ‘Spam’; values will change for ‘Ham’ see code for classification 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9515B-FE59-7345-8B5F-260F6EA33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7171" name="Picture 3" descr="pptfoot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4032"/>
              <a:ext cx="5760" cy="294"/>
            </a:xfrm>
            <a:prstGeom prst="rect">
              <a:avLst/>
            </a:prstGeom>
            <a:noFill/>
          </p:spPr>
        </p:pic>
        <p:pic>
          <p:nvPicPr>
            <p:cNvPr id="7172" name="Picture 4" descr="pptbanner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348"/>
            </a:xfrm>
            <a:prstGeom prst="rect">
              <a:avLst/>
            </a:prstGeom>
            <a:noFill/>
          </p:spPr>
        </p:pic>
      </p:grp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fld id="{5B2110E3-9BA6-4989-A615-645F09D2718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37325"/>
            <a:ext cx="586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37325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800" b="1">
                <a:solidFill>
                  <a:schemeClr val="bg1"/>
                </a:solidFill>
              </a:defRPr>
            </a:lvl1pPr>
          </a:lstStyle>
          <a:p>
            <a:fld id="{4E5651D3-5B65-4F25-A589-667387D6D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33"/>
          </a:solidFill>
          <a:effectLst/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333333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333333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Text Message Classification:</a:t>
            </a:r>
            <a:br>
              <a:rPr lang="en-US" dirty="0"/>
            </a:br>
            <a:r>
              <a:rPr lang="en-US" dirty="0"/>
              <a:t>Model to Determine Spam or Real 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9012"/>
            <a:ext cx="6400800" cy="2285993"/>
          </a:xfrm>
        </p:spPr>
        <p:txBody>
          <a:bodyPr/>
          <a:lstStyle/>
          <a:p>
            <a:r>
              <a:rPr lang="en-US" dirty="0"/>
              <a:t>Megan Jennings &amp; John Figueroa</a:t>
            </a:r>
          </a:p>
          <a:p>
            <a:r>
              <a:rPr lang="en-US" dirty="0"/>
              <a:t>EE 6363 - Spring 2019</a:t>
            </a:r>
          </a:p>
          <a:p>
            <a:r>
              <a:rPr lang="en-US" dirty="0"/>
              <a:t>Milestone 2</a:t>
            </a:r>
          </a:p>
          <a:p>
            <a:r>
              <a:rPr lang="en-US" dirty="0"/>
              <a:t>3/18/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BDADBB-8E5C-45F1-91A0-F47E378DC199}"/>
              </a:ext>
            </a:extLst>
          </p:cNvPr>
          <p:cNvCxnSpPr>
            <a:cxnSpLocks/>
          </p:cNvCxnSpPr>
          <p:nvPr/>
        </p:nvCxnSpPr>
        <p:spPr bwMode="auto">
          <a:xfrm>
            <a:off x="11017" y="3276600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46D-EDFE-4CDF-854C-6BF78B07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0AB75-8C3B-42E9-B505-4F0DB8026222}"/>
              </a:ext>
            </a:extLst>
          </p:cNvPr>
          <p:cNvPicPr/>
          <p:nvPr/>
        </p:nvPicPr>
        <p:blipFill rotWithShape="1">
          <a:blip r:embed="rId2"/>
          <a:srcRect l="13355" t="48243" r="39316" b="20038"/>
          <a:stretch/>
        </p:blipFill>
        <p:spPr bwMode="auto">
          <a:xfrm>
            <a:off x="457200" y="1295400"/>
            <a:ext cx="2813050" cy="106045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69E03-639D-4A2F-A5CB-365BD987DF00}"/>
              </a:ext>
            </a:extLst>
          </p:cNvPr>
          <p:cNvPicPr/>
          <p:nvPr/>
        </p:nvPicPr>
        <p:blipFill rotWithShape="1">
          <a:blip r:embed="rId3"/>
          <a:srcRect l="13568" t="30769" r="71902" b="45299"/>
          <a:stretch/>
        </p:blipFill>
        <p:spPr bwMode="auto">
          <a:xfrm>
            <a:off x="4142916" y="1295400"/>
            <a:ext cx="1351632" cy="106045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D83F7-61BA-4D02-A192-E52E3660DFC5}"/>
              </a:ext>
            </a:extLst>
          </p:cNvPr>
          <p:cNvPicPr/>
          <p:nvPr/>
        </p:nvPicPr>
        <p:blipFill rotWithShape="1">
          <a:blip r:embed="rId3"/>
          <a:srcRect l="13676" t="68756" r="57478" b="5603"/>
          <a:stretch/>
        </p:blipFill>
        <p:spPr bwMode="auto">
          <a:xfrm>
            <a:off x="6367214" y="1295400"/>
            <a:ext cx="2317750" cy="106045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82572-21DB-4528-9D5C-88E50D07CF90}"/>
              </a:ext>
            </a:extLst>
          </p:cNvPr>
          <p:cNvSpPr txBox="1"/>
          <p:nvPr/>
        </p:nvSpPr>
        <p:spPr>
          <a:xfrm>
            <a:off x="5483149" y="2685430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ham = 4825 (86.59%)</a:t>
            </a:r>
          </a:p>
          <a:p>
            <a:r>
              <a:rPr lang="en-US" dirty="0"/>
              <a:t># spam = 747 (13.41%)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E3BC6E-592C-4321-B605-D1F9F8F5E133}"/>
              </a:ext>
            </a:extLst>
          </p:cNvPr>
          <p:cNvCxnSpPr>
            <a:cxnSpLocks/>
          </p:cNvCxnSpPr>
          <p:nvPr/>
        </p:nvCxnSpPr>
        <p:spPr bwMode="auto">
          <a:xfrm>
            <a:off x="3428579" y="1822450"/>
            <a:ext cx="463550" cy="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2A4CB-9B69-463D-B9BC-682144FB4543}"/>
              </a:ext>
            </a:extLst>
          </p:cNvPr>
          <p:cNvCxnSpPr>
            <a:cxnSpLocks/>
          </p:cNvCxnSpPr>
          <p:nvPr/>
        </p:nvCxnSpPr>
        <p:spPr bwMode="auto">
          <a:xfrm>
            <a:off x="5715000" y="1822450"/>
            <a:ext cx="463550" cy="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95A0CEB-DD2D-453F-89E4-D8B6D16C9AAE}"/>
              </a:ext>
            </a:extLst>
          </p:cNvPr>
          <p:cNvPicPr/>
          <p:nvPr/>
        </p:nvPicPr>
        <p:blipFill rotWithShape="1">
          <a:blip r:embed="rId4"/>
          <a:srcRect l="11538" t="40266" r="52671" b="9781"/>
          <a:stretch/>
        </p:blipFill>
        <p:spPr bwMode="auto">
          <a:xfrm>
            <a:off x="457200" y="2819400"/>
            <a:ext cx="3810000" cy="3200387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32210C-9497-4294-9B6E-1A575015BEA0}"/>
              </a:ext>
            </a:extLst>
          </p:cNvPr>
          <p:cNvSpPr txBox="1"/>
          <p:nvPr/>
        </p:nvSpPr>
        <p:spPr>
          <a:xfrm>
            <a:off x="4494385" y="3644832"/>
            <a:ext cx="418824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About 86% of our dataset consists of normal messages.</a:t>
            </a:r>
          </a:p>
          <a:p>
            <a:r>
              <a:rPr lang="en-US" dirty="0"/>
              <a:t>When we split our data set into train and test (or when we use cross validation), we will have to use stratified sampling, otherwise we have a chance of our training model being skewed towards normal messages.</a:t>
            </a:r>
          </a:p>
        </p:txBody>
      </p:sp>
    </p:spTree>
    <p:extLst>
      <p:ext uri="{BB962C8B-B14F-4D97-AF65-F5344CB8AC3E}">
        <p14:creationId xmlns:p14="http://schemas.microsoft.com/office/powerpoint/2010/main" val="370380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5C29A-FE2B-4EC4-87FA-8628D031FABD}"/>
              </a:ext>
            </a:extLst>
          </p:cNvPr>
          <p:cNvPicPr/>
          <p:nvPr/>
        </p:nvPicPr>
        <p:blipFill rotWithShape="1">
          <a:blip r:embed="rId2"/>
          <a:srcRect l="17308" t="30009" r="30448" b="6743"/>
          <a:stretch/>
        </p:blipFill>
        <p:spPr bwMode="auto">
          <a:xfrm>
            <a:off x="457200" y="1676400"/>
            <a:ext cx="4038600" cy="241935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E3C22-EF70-4B61-9FE6-6206AAD9F925}"/>
              </a:ext>
            </a:extLst>
          </p:cNvPr>
          <p:cNvSpPr txBox="1"/>
          <p:nvPr/>
        </p:nvSpPr>
        <p:spPr>
          <a:xfrm>
            <a:off x="679068" y="836926"/>
            <a:ext cx="31051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Ham Words (after word tokenize)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BB5D0-796A-4171-BFB2-FE1B31193C2E}"/>
              </a:ext>
            </a:extLst>
          </p:cNvPr>
          <p:cNvSpPr txBox="1"/>
          <p:nvPr/>
        </p:nvSpPr>
        <p:spPr>
          <a:xfrm>
            <a:off x="5359782" y="833751"/>
            <a:ext cx="31051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Spam Words (after word tokenize)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EFE8B-E976-4B14-94C1-F58EF1A9564D}"/>
              </a:ext>
            </a:extLst>
          </p:cNvPr>
          <p:cNvPicPr/>
          <p:nvPr/>
        </p:nvPicPr>
        <p:blipFill rotWithShape="1">
          <a:blip r:embed="rId3"/>
          <a:srcRect l="17200" t="27540" r="30448" b="9401"/>
          <a:stretch/>
        </p:blipFill>
        <p:spPr bwMode="auto">
          <a:xfrm>
            <a:off x="4683548" y="1676400"/>
            <a:ext cx="4038600" cy="241935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7FDE5-9550-4DF3-BB31-2E29F98F73AB}"/>
              </a:ext>
            </a:extLst>
          </p:cNvPr>
          <p:cNvPicPr/>
          <p:nvPr/>
        </p:nvPicPr>
        <p:blipFill rotWithShape="1">
          <a:blip r:embed="rId4"/>
          <a:srcRect l="12180" t="39126" r="68376" b="30294"/>
          <a:stretch/>
        </p:blipFill>
        <p:spPr bwMode="auto">
          <a:xfrm>
            <a:off x="5457825" y="4445306"/>
            <a:ext cx="2419350" cy="163693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26D02-32D6-4A88-9E43-BAD04D97E67A}"/>
              </a:ext>
            </a:extLst>
          </p:cNvPr>
          <p:cNvPicPr/>
          <p:nvPr/>
        </p:nvPicPr>
        <p:blipFill rotWithShape="1">
          <a:blip r:embed="rId5"/>
          <a:srcRect l="11859" t="53371" r="66987" b="14720"/>
          <a:stretch/>
        </p:blipFill>
        <p:spPr bwMode="auto">
          <a:xfrm>
            <a:off x="1266826" y="4445306"/>
            <a:ext cx="2419350" cy="163693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8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7138-1288-4DA0-B670-7FA9EBE1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9600"/>
            <a:ext cx="8534400" cy="457200"/>
          </a:xfrm>
        </p:spPr>
        <p:txBody>
          <a:bodyPr/>
          <a:lstStyle/>
          <a:p>
            <a:r>
              <a:rPr lang="en-US" dirty="0"/>
              <a:t>Feature Engineering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B48DA-FACE-4743-B7AC-182CF72A2B82}"/>
              </a:ext>
            </a:extLst>
          </p:cNvPr>
          <p:cNvPicPr/>
          <p:nvPr/>
        </p:nvPicPr>
        <p:blipFill rotWithShape="1">
          <a:blip r:embed="rId3"/>
          <a:srcRect l="16774" t="31719" r="19231" b="22126"/>
          <a:stretch/>
        </p:blipFill>
        <p:spPr bwMode="auto">
          <a:xfrm>
            <a:off x="762000" y="1377434"/>
            <a:ext cx="2971800" cy="167640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355F9-AE47-40CC-8DFA-16396EC563A9}"/>
              </a:ext>
            </a:extLst>
          </p:cNvPr>
          <p:cNvPicPr/>
          <p:nvPr/>
        </p:nvPicPr>
        <p:blipFill rotWithShape="1">
          <a:blip r:embed="rId4"/>
          <a:srcRect l="17094" t="35897" r="22329" b="26496"/>
          <a:stretch/>
        </p:blipFill>
        <p:spPr bwMode="auto">
          <a:xfrm>
            <a:off x="558800" y="3493532"/>
            <a:ext cx="7899400" cy="2678668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1E941-746B-43EC-B0BE-6EBBB6459F16}"/>
              </a:ext>
            </a:extLst>
          </p:cNvPr>
          <p:cNvPicPr/>
          <p:nvPr/>
        </p:nvPicPr>
        <p:blipFill rotWithShape="1">
          <a:blip r:embed="rId5"/>
          <a:srcRect l="37286" t="50902" r="52244" b="15669"/>
          <a:stretch/>
        </p:blipFill>
        <p:spPr bwMode="auto">
          <a:xfrm>
            <a:off x="4572000" y="867310"/>
            <a:ext cx="1460500" cy="2497158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844DF-0CAE-4257-9B88-E027216ADE7D}"/>
              </a:ext>
            </a:extLst>
          </p:cNvPr>
          <p:cNvPicPr/>
          <p:nvPr/>
        </p:nvPicPr>
        <p:blipFill rotWithShape="1">
          <a:blip r:embed="rId6"/>
          <a:srcRect l="37500" t="29630" r="49573" b="27255"/>
          <a:stretch/>
        </p:blipFill>
        <p:spPr bwMode="auto">
          <a:xfrm>
            <a:off x="6705600" y="867310"/>
            <a:ext cx="1392563" cy="2497158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36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F10-0F3C-4ADB-B8DB-13F835F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/>
          <a:lstStyle/>
          <a:p>
            <a:r>
              <a:rPr lang="en-US" dirty="0"/>
              <a:t>Modeling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8752-8F86-43E0-8A60-11C92A0B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89818"/>
            <a:ext cx="8229600" cy="5158582"/>
          </a:xfrm>
        </p:spPr>
        <p:txBody>
          <a:bodyPr/>
          <a:lstStyle/>
          <a:p>
            <a:r>
              <a:rPr lang="en-US" dirty="0"/>
              <a:t>Test/ Train</a:t>
            </a:r>
          </a:p>
          <a:p>
            <a:pPr lvl="1"/>
            <a:r>
              <a:rPr lang="en-US" dirty="0"/>
              <a:t>80/ 20 with stratified sampling</a:t>
            </a:r>
          </a:p>
          <a:p>
            <a:r>
              <a:rPr lang="en-US" dirty="0"/>
              <a:t>Random Forest (all features)</a:t>
            </a:r>
          </a:p>
          <a:p>
            <a:pPr lvl="1"/>
            <a:r>
              <a:rPr lang="en-US" dirty="0"/>
              <a:t>Precision : 0.993 / Recall : 0.879 / </a:t>
            </a:r>
            <a:r>
              <a:rPr lang="en-US" dirty="0" err="1"/>
              <a:t>fscore</a:t>
            </a:r>
            <a:r>
              <a:rPr lang="en-US" dirty="0"/>
              <a:t> : 0.932 / Accuracy: 0.985</a:t>
            </a:r>
          </a:p>
          <a:p>
            <a:r>
              <a:rPr lang="en-US" dirty="0"/>
              <a:t>Multinomial Naive Bayes</a:t>
            </a:r>
          </a:p>
          <a:p>
            <a:pPr lvl="1"/>
            <a:r>
              <a:rPr lang="en-US" dirty="0"/>
              <a:t>Precision : 0.97 / Recall : 0.788 / </a:t>
            </a:r>
            <a:r>
              <a:rPr lang="en-US" dirty="0" err="1"/>
              <a:t>fscore</a:t>
            </a:r>
            <a:r>
              <a:rPr lang="en-US" dirty="0"/>
              <a:t> : 0.87 / Accuracy: 0.985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Precision : 0.979 / Recall : 0.848 / </a:t>
            </a:r>
            <a:r>
              <a:rPr lang="en-US" dirty="0" err="1"/>
              <a:t>fscore</a:t>
            </a:r>
            <a:r>
              <a:rPr lang="en-US" dirty="0"/>
              <a:t> : 0.909 / Accuracy: 0.985</a:t>
            </a:r>
          </a:p>
        </p:txBody>
      </p:sp>
    </p:spTree>
    <p:extLst>
      <p:ext uri="{BB962C8B-B14F-4D97-AF65-F5344CB8AC3E}">
        <p14:creationId xmlns:p14="http://schemas.microsoft.com/office/powerpoint/2010/main" val="94589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8F78-A6B0-416A-8149-60FF32F8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for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86DBF-2069-4E2B-BFB2-62F24B2C65AE}"/>
              </a:ext>
            </a:extLst>
          </p:cNvPr>
          <p:cNvSpPr txBox="1"/>
          <p:nvPr/>
        </p:nvSpPr>
        <p:spPr>
          <a:xfrm>
            <a:off x="457200" y="1219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March &amp; April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Classification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Deep dive on mis-classified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Fine tuning for better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4/29/2019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Results (Poster)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5/13/2019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Submit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3114"/>
      </p:ext>
    </p:extLst>
  </p:cSld>
  <p:clrMapOvr>
    <a:masterClrMapping/>
  </p:clrMapOvr>
</p:sld>
</file>

<file path=ppt/theme/theme1.xml><?xml version="1.0" encoding="utf-8"?>
<a:theme xmlns:a="http://schemas.openxmlformats.org/drawingml/2006/main" name="UTSA2007 Template - modified">
  <a:themeElements>
    <a:clrScheme name="myUTSARoadsh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UTSARoadsho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8100000" algn="ctr" rotWithShape="0">
            <a:srgbClr val="B2B2B2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8100000" algn="ctr" rotWithShape="0">
            <a:srgbClr val="B2B2B2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yUTSARoadsh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TSARoadsh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TSARoadsh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SA blue banner white background" id="{FDF9CA22-698E-6B44-95A8-C8A9ED607547}" vid="{2C2FECF4-8815-A741-8E80-D66BB69526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273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UTSA2007 Template - modified</vt:lpstr>
      <vt:lpstr>Text Message Classification: Model to Determine Spam or Real Texts</vt:lpstr>
      <vt:lpstr>Cleaning the Data</vt:lpstr>
      <vt:lpstr>PowerPoint Presentation</vt:lpstr>
      <vt:lpstr>Feature Engineering </vt:lpstr>
      <vt:lpstr>Modeling  </vt:lpstr>
      <vt:lpstr>Proposed Timeline for Project</vt:lpstr>
    </vt:vector>
  </TitlesOfParts>
  <Company>HEI Systems &amp;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Message Classification</dc:title>
  <dc:creator>John Figueroa;Megan Jennings</dc:creator>
  <cp:lastModifiedBy>Megan Jennings</cp:lastModifiedBy>
  <cp:revision>37</cp:revision>
  <dcterms:created xsi:type="dcterms:W3CDTF">2012-08-07T01:08:50Z</dcterms:created>
  <dcterms:modified xsi:type="dcterms:W3CDTF">2019-03-12T14:09:57Z</dcterms:modified>
  <cp:category>EE6363 - Machine Learning</cp:category>
</cp:coreProperties>
</file>