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4.xml" ContentType="application/vnd.openxmlformats-officedocument.them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5.xml" ContentType="application/vnd.openxmlformats-officedocument.them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743" r:id="rId5"/>
    <p:sldMasterId id="2147483753" r:id="rId6"/>
    <p:sldMasterId id="2147483806" r:id="rId7"/>
    <p:sldMasterId id="2147483859" r:id="rId8"/>
  </p:sldMasterIdLst>
  <p:notesMasterIdLst>
    <p:notesMasterId r:id="rId28"/>
  </p:notesMasterIdLst>
  <p:handoutMasterIdLst>
    <p:handoutMasterId r:id="rId29"/>
  </p:handoutMasterIdLst>
  <p:sldIdLst>
    <p:sldId id="1035" r:id="rId9"/>
    <p:sldId id="1070" r:id="rId10"/>
    <p:sldId id="1090" r:id="rId11"/>
    <p:sldId id="1069" r:id="rId12"/>
    <p:sldId id="1091" r:id="rId13"/>
    <p:sldId id="1083" r:id="rId14"/>
    <p:sldId id="1084" r:id="rId15"/>
    <p:sldId id="1067" r:id="rId16"/>
    <p:sldId id="1086" r:id="rId17"/>
    <p:sldId id="1075" r:id="rId18"/>
    <p:sldId id="1076" r:id="rId19"/>
    <p:sldId id="1082" r:id="rId20"/>
    <p:sldId id="1087" r:id="rId21"/>
    <p:sldId id="1068" r:id="rId22"/>
    <p:sldId id="1088" r:id="rId23"/>
    <p:sldId id="1089" r:id="rId24"/>
    <p:sldId id="1077" r:id="rId25"/>
    <p:sldId id="1079" r:id="rId26"/>
    <p:sldId id="1063" r:id="rId27"/>
  </p:sldIdLst>
  <p:sldSz cx="9144000" cy="6858000" type="screen4x3"/>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71"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rgen Heijmans" initials="JH" lastIdx="2" clrIdx="0"/>
  <p:cmAuthor id="1" name="Eldo, Issac" initials="EI" lastIdx="2" clrIdx="1"/>
  <p:cmAuthor id="2" name="Ernest Angles Isern" initials="EA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79D6FF"/>
    <a:srgbClr val="206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1" autoAdjust="0"/>
    <p:restoredTop sz="93676" autoAdjust="0"/>
  </p:normalViewPr>
  <p:slideViewPr>
    <p:cSldViewPr>
      <p:cViewPr>
        <p:scale>
          <a:sx n="108" d="100"/>
          <a:sy n="108" d="100"/>
        </p:scale>
        <p:origin x="-762" y="-72"/>
      </p:cViewPr>
      <p:guideLst>
        <p:guide orient="horz" pos="1071"/>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5820"/>
          </a:xfrm>
          <a:prstGeom prst="rect">
            <a:avLst/>
          </a:prstGeom>
        </p:spPr>
        <p:txBody>
          <a:bodyPr vert="horz" lIns="91010" tIns="45505" rIns="91010" bIns="45505" rtlCol="0"/>
          <a:lstStyle>
            <a:lvl1pPr algn="l">
              <a:defRPr sz="1200"/>
            </a:lvl1pPr>
          </a:lstStyle>
          <a:p>
            <a:endParaRPr lang="en-US"/>
          </a:p>
        </p:txBody>
      </p:sp>
      <p:sp>
        <p:nvSpPr>
          <p:cNvPr id="3" name="Date Placeholder 2"/>
          <p:cNvSpPr>
            <a:spLocks noGrp="1"/>
          </p:cNvSpPr>
          <p:nvPr>
            <p:ph type="dt" sz="quarter" idx="1"/>
          </p:nvPr>
        </p:nvSpPr>
        <p:spPr>
          <a:xfrm>
            <a:off x="3850444" y="0"/>
            <a:ext cx="2945659" cy="495820"/>
          </a:xfrm>
          <a:prstGeom prst="rect">
            <a:avLst/>
          </a:prstGeom>
        </p:spPr>
        <p:txBody>
          <a:bodyPr vert="horz" lIns="91010" tIns="45505" rIns="91010" bIns="45505" rtlCol="0"/>
          <a:lstStyle>
            <a:lvl1pPr algn="r">
              <a:defRPr sz="1200"/>
            </a:lvl1pPr>
          </a:lstStyle>
          <a:p>
            <a:fld id="{96F42860-8ABE-4796-9D5A-391185BFA0B5}" type="datetimeFigureOut">
              <a:rPr lang="en-US" smtClean="0"/>
              <a:t>10/24/2016</a:t>
            </a:fld>
            <a:endParaRPr lang="en-US"/>
          </a:p>
        </p:txBody>
      </p:sp>
      <p:sp>
        <p:nvSpPr>
          <p:cNvPr id="4" name="Footer Placeholder 3"/>
          <p:cNvSpPr>
            <a:spLocks noGrp="1"/>
          </p:cNvSpPr>
          <p:nvPr>
            <p:ph type="ftr" sz="quarter" idx="2"/>
          </p:nvPr>
        </p:nvSpPr>
        <p:spPr>
          <a:xfrm>
            <a:off x="1" y="9430718"/>
            <a:ext cx="2945659" cy="495819"/>
          </a:xfrm>
          <a:prstGeom prst="rect">
            <a:avLst/>
          </a:prstGeom>
        </p:spPr>
        <p:txBody>
          <a:bodyPr vert="horz" lIns="91010" tIns="45505" rIns="91010" bIns="45505" rtlCol="0" anchor="b"/>
          <a:lstStyle>
            <a:lvl1pPr algn="l">
              <a:defRPr sz="1200"/>
            </a:lvl1pPr>
          </a:lstStyle>
          <a:p>
            <a:endParaRPr lang="en-US"/>
          </a:p>
        </p:txBody>
      </p:sp>
      <p:sp>
        <p:nvSpPr>
          <p:cNvPr id="5" name="Slide Number Placeholder 4"/>
          <p:cNvSpPr>
            <a:spLocks noGrp="1"/>
          </p:cNvSpPr>
          <p:nvPr>
            <p:ph type="sldNum" sz="quarter" idx="3"/>
          </p:nvPr>
        </p:nvSpPr>
        <p:spPr>
          <a:xfrm>
            <a:off x="3850444" y="9430718"/>
            <a:ext cx="2945659" cy="495819"/>
          </a:xfrm>
          <a:prstGeom prst="rect">
            <a:avLst/>
          </a:prstGeom>
        </p:spPr>
        <p:txBody>
          <a:bodyPr vert="horz" lIns="91010" tIns="45505" rIns="91010" bIns="45505" rtlCol="0" anchor="b"/>
          <a:lstStyle>
            <a:lvl1pPr algn="r">
              <a:defRPr sz="1200"/>
            </a:lvl1pPr>
          </a:lstStyle>
          <a:p>
            <a:fld id="{FEABA788-207B-4E84-8EEB-EA611CD6516C}" type="slidenum">
              <a:rPr lang="en-US" smtClean="0"/>
              <a:t>‹#›</a:t>
            </a:fld>
            <a:endParaRPr lang="en-US"/>
          </a:p>
        </p:txBody>
      </p:sp>
    </p:spTree>
    <p:extLst>
      <p:ext uri="{BB962C8B-B14F-4D97-AF65-F5344CB8AC3E}">
        <p14:creationId xmlns:p14="http://schemas.microsoft.com/office/powerpoint/2010/main" val="14889917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6412"/>
          </a:xfrm>
          <a:prstGeom prst="rect">
            <a:avLst/>
          </a:prstGeom>
        </p:spPr>
        <p:txBody>
          <a:bodyPr vert="horz" lIns="91010" tIns="45505" rIns="91010" bIns="45505" rtlCol="0"/>
          <a:lstStyle>
            <a:lvl1pPr algn="l">
              <a:defRPr sz="1200"/>
            </a:lvl1pPr>
          </a:lstStyle>
          <a:p>
            <a:endParaRPr lang="en-US"/>
          </a:p>
        </p:txBody>
      </p:sp>
      <p:sp>
        <p:nvSpPr>
          <p:cNvPr id="3" name="Date Placeholder 2"/>
          <p:cNvSpPr>
            <a:spLocks noGrp="1"/>
          </p:cNvSpPr>
          <p:nvPr>
            <p:ph type="dt" idx="1"/>
          </p:nvPr>
        </p:nvSpPr>
        <p:spPr>
          <a:xfrm>
            <a:off x="3850445" y="0"/>
            <a:ext cx="2945659" cy="496412"/>
          </a:xfrm>
          <a:prstGeom prst="rect">
            <a:avLst/>
          </a:prstGeom>
        </p:spPr>
        <p:txBody>
          <a:bodyPr vert="horz" lIns="91010" tIns="45505" rIns="91010" bIns="45505" rtlCol="0"/>
          <a:lstStyle>
            <a:lvl1pPr algn="r">
              <a:defRPr sz="1200"/>
            </a:lvl1pPr>
          </a:lstStyle>
          <a:p>
            <a:fld id="{006B1AC6-897F-4026-AC4D-8B0EA8D01C65}" type="datetimeFigureOut">
              <a:rPr lang="en-US" smtClean="0"/>
              <a:t>10/24/2016</a:t>
            </a:fld>
            <a:endParaRPr lang="en-US"/>
          </a:p>
        </p:txBody>
      </p:sp>
      <p:sp>
        <p:nvSpPr>
          <p:cNvPr id="4" name="Slide Image Placeholder 3"/>
          <p:cNvSpPr>
            <a:spLocks noGrp="1" noRot="1" noChangeAspect="1"/>
          </p:cNvSpPr>
          <p:nvPr>
            <p:ph type="sldImg" idx="2"/>
          </p:nvPr>
        </p:nvSpPr>
        <p:spPr>
          <a:xfrm>
            <a:off x="915988" y="742950"/>
            <a:ext cx="4965700" cy="3724275"/>
          </a:xfrm>
          <a:prstGeom prst="rect">
            <a:avLst/>
          </a:prstGeom>
          <a:noFill/>
          <a:ln w="12700">
            <a:solidFill>
              <a:prstClr val="black"/>
            </a:solidFill>
          </a:ln>
        </p:spPr>
        <p:txBody>
          <a:bodyPr vert="horz" lIns="91010" tIns="45505" rIns="91010" bIns="45505" rtlCol="0" anchor="ctr"/>
          <a:lstStyle/>
          <a:p>
            <a:endParaRPr lang="en-US"/>
          </a:p>
        </p:txBody>
      </p:sp>
      <p:sp>
        <p:nvSpPr>
          <p:cNvPr id="5" name="Notes Placeholder 4"/>
          <p:cNvSpPr>
            <a:spLocks noGrp="1"/>
          </p:cNvSpPr>
          <p:nvPr>
            <p:ph type="body" sz="quarter" idx="3"/>
          </p:nvPr>
        </p:nvSpPr>
        <p:spPr>
          <a:xfrm>
            <a:off x="679768" y="4715912"/>
            <a:ext cx="5438140" cy="4467702"/>
          </a:xfrm>
          <a:prstGeom prst="rect">
            <a:avLst/>
          </a:prstGeom>
        </p:spPr>
        <p:txBody>
          <a:bodyPr vert="horz" lIns="91010" tIns="45505" rIns="91010" bIns="4550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430095"/>
            <a:ext cx="2945659" cy="496412"/>
          </a:xfrm>
          <a:prstGeom prst="rect">
            <a:avLst/>
          </a:prstGeom>
        </p:spPr>
        <p:txBody>
          <a:bodyPr vert="horz" lIns="91010" tIns="45505" rIns="91010" bIns="45505" rtlCol="0" anchor="b"/>
          <a:lstStyle>
            <a:lvl1pPr algn="l">
              <a:defRPr sz="1200"/>
            </a:lvl1pPr>
          </a:lstStyle>
          <a:p>
            <a:endParaRPr lang="en-US"/>
          </a:p>
        </p:txBody>
      </p:sp>
      <p:sp>
        <p:nvSpPr>
          <p:cNvPr id="7" name="Slide Number Placeholder 6"/>
          <p:cNvSpPr>
            <a:spLocks noGrp="1"/>
          </p:cNvSpPr>
          <p:nvPr>
            <p:ph type="sldNum" sz="quarter" idx="5"/>
          </p:nvPr>
        </p:nvSpPr>
        <p:spPr>
          <a:xfrm>
            <a:off x="3850445" y="9430095"/>
            <a:ext cx="2945659" cy="496412"/>
          </a:xfrm>
          <a:prstGeom prst="rect">
            <a:avLst/>
          </a:prstGeom>
        </p:spPr>
        <p:txBody>
          <a:bodyPr vert="horz" lIns="91010" tIns="45505" rIns="91010" bIns="45505" rtlCol="0" anchor="b"/>
          <a:lstStyle>
            <a:lvl1pPr algn="r">
              <a:defRPr sz="1200"/>
            </a:lvl1pPr>
          </a:lstStyle>
          <a:p>
            <a:fld id="{D4FB89F3-D7D7-41E8-979C-9D2D1CA706FF}" type="slidenum">
              <a:rPr lang="en-US" smtClean="0"/>
              <a:t>‹#›</a:t>
            </a:fld>
            <a:endParaRPr lang="en-US"/>
          </a:p>
        </p:txBody>
      </p:sp>
    </p:spTree>
    <p:extLst>
      <p:ext uri="{BB962C8B-B14F-4D97-AF65-F5344CB8AC3E}">
        <p14:creationId xmlns:p14="http://schemas.microsoft.com/office/powerpoint/2010/main" val="90274216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2net platform</a:t>
            </a:r>
            <a:r>
              <a:rPr lang="en-US" baseline="0" dirty="0" smtClean="0"/>
              <a:t> associate a payload to a user?</a:t>
            </a:r>
            <a:endParaRPr lang="en-US" dirty="0" smtClean="0"/>
          </a:p>
          <a:p>
            <a:r>
              <a:rPr lang="en-US" dirty="0" smtClean="0"/>
              <a:t>Observations </a:t>
            </a:r>
            <a:r>
              <a:rPr lang="en-US" dirty="0" smtClean="0">
                <a:sym typeface="Wingdings" panose="05000000000000000000" pitchFamily="2" charset="2"/>
              </a:rPr>
              <a:t> device ID</a:t>
            </a:r>
          </a:p>
          <a:p>
            <a:r>
              <a:rPr lang="en-US" dirty="0" err="1" smtClean="0">
                <a:sym typeface="Wingdings" panose="05000000000000000000" pitchFamily="2" charset="2"/>
              </a:rPr>
              <a:t>Obs</a:t>
            </a:r>
            <a:r>
              <a:rPr lang="en-US" baseline="0" dirty="0" smtClean="0">
                <a:sym typeface="Wingdings" panose="05000000000000000000" pitchFamily="2" charset="2"/>
              </a:rPr>
              <a:t>  user ID</a:t>
            </a:r>
          </a:p>
          <a:p>
            <a:r>
              <a:rPr lang="en-US" baseline="0" dirty="0" err="1" smtClean="0">
                <a:sym typeface="Wingdings" panose="05000000000000000000" pitchFamily="2" charset="2"/>
              </a:rPr>
              <a:t>ObsDevice</a:t>
            </a:r>
            <a:r>
              <a:rPr lang="en-US" baseline="0" dirty="0" smtClean="0">
                <a:sym typeface="Wingdings" panose="05000000000000000000" pitchFamily="2" charset="2"/>
              </a:rPr>
              <a:t> ID</a:t>
            </a:r>
          </a:p>
          <a:p>
            <a:r>
              <a:rPr lang="en-US" baseline="0" dirty="0" err="1" smtClean="0">
                <a:sym typeface="Wingdings" panose="05000000000000000000" pitchFamily="2" charset="2"/>
              </a:rPr>
              <a:t>DeviceIDPatientID</a:t>
            </a:r>
            <a:endParaRPr lang="en-US" baseline="0" dirty="0" smtClean="0">
              <a:sym typeface="Wingdings" panose="05000000000000000000" pitchFamily="2" charset="2"/>
            </a:endParaRPr>
          </a:p>
          <a:p>
            <a:r>
              <a:rPr lang="en-US" baseline="0" dirty="0" err="1" smtClean="0">
                <a:sym typeface="Wingdings" panose="05000000000000000000" pitchFamily="2" charset="2"/>
              </a:rPr>
              <a:t>ObsPatientID</a:t>
            </a:r>
            <a:endParaRPr lang="en-US" baseline="0" dirty="0" smtClean="0">
              <a:sym typeface="Wingdings" panose="05000000000000000000" pitchFamily="2" charset="2"/>
            </a:endParaRPr>
          </a:p>
          <a:p>
            <a:r>
              <a:rPr lang="en-US" baseline="0" dirty="0" smtClean="0">
                <a:sym typeface="Wingdings" panose="05000000000000000000" pitchFamily="2" charset="2"/>
              </a:rPr>
              <a:t>DDR: </a:t>
            </a:r>
            <a:r>
              <a:rPr lang="en-US" baseline="0" dirty="0" err="1" smtClean="0">
                <a:sym typeface="Wingdings" panose="05000000000000000000" pitchFamily="2" charset="2"/>
              </a:rPr>
              <a:t>DeviceID</a:t>
            </a:r>
            <a:r>
              <a:rPr lang="en-US" baseline="0" dirty="0" smtClean="0">
                <a:sym typeface="Wingdings" panose="05000000000000000000" pitchFamily="2" charset="2"/>
              </a:rPr>
              <a:t>, Device Attributes</a:t>
            </a:r>
          </a:p>
          <a:p>
            <a:r>
              <a:rPr lang="en-US" baseline="0" dirty="0" smtClean="0">
                <a:sym typeface="Wingdings" panose="05000000000000000000" pitchFamily="2" charset="2"/>
              </a:rPr>
              <a:t>SDR: </a:t>
            </a:r>
            <a:r>
              <a:rPr lang="en-US" baseline="0" dirty="0" err="1" smtClean="0">
                <a:sym typeface="Wingdings" panose="05000000000000000000" pitchFamily="2" charset="2"/>
              </a:rPr>
              <a:t>DeviceID</a:t>
            </a:r>
            <a:r>
              <a:rPr lang="en-US" baseline="0" dirty="0" smtClean="0">
                <a:sym typeface="Wingdings" panose="05000000000000000000" pitchFamily="2" charset="2"/>
              </a:rPr>
              <a:t>, Observations</a:t>
            </a:r>
            <a:endParaRPr lang="en-US" dirty="0"/>
          </a:p>
        </p:txBody>
      </p:sp>
    </p:spTree>
    <p:extLst>
      <p:ext uri="{BB962C8B-B14F-4D97-AF65-F5344CB8AC3E}">
        <p14:creationId xmlns:p14="http://schemas.microsoft.com/office/powerpoint/2010/main" val="383558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2net platform</a:t>
            </a:r>
            <a:r>
              <a:rPr lang="en-US" baseline="0" dirty="0" smtClean="0"/>
              <a:t> associate a payload to a user?</a:t>
            </a:r>
            <a:endParaRPr lang="en-US" dirty="0" smtClean="0"/>
          </a:p>
          <a:p>
            <a:r>
              <a:rPr lang="en-US" dirty="0" smtClean="0"/>
              <a:t>Observations </a:t>
            </a:r>
            <a:r>
              <a:rPr lang="en-US" dirty="0" smtClean="0">
                <a:sym typeface="Wingdings" panose="05000000000000000000" pitchFamily="2" charset="2"/>
              </a:rPr>
              <a:t> device ID</a:t>
            </a:r>
          </a:p>
          <a:p>
            <a:r>
              <a:rPr lang="en-US" dirty="0" err="1" smtClean="0">
                <a:sym typeface="Wingdings" panose="05000000000000000000" pitchFamily="2" charset="2"/>
              </a:rPr>
              <a:t>Obs</a:t>
            </a:r>
            <a:r>
              <a:rPr lang="en-US" baseline="0" dirty="0" smtClean="0">
                <a:sym typeface="Wingdings" panose="05000000000000000000" pitchFamily="2" charset="2"/>
              </a:rPr>
              <a:t>  user ID</a:t>
            </a:r>
          </a:p>
          <a:p>
            <a:r>
              <a:rPr lang="en-US" baseline="0" dirty="0" err="1" smtClean="0">
                <a:sym typeface="Wingdings" panose="05000000000000000000" pitchFamily="2" charset="2"/>
              </a:rPr>
              <a:t>ObsDevice</a:t>
            </a:r>
            <a:r>
              <a:rPr lang="en-US" baseline="0" dirty="0" smtClean="0">
                <a:sym typeface="Wingdings" panose="05000000000000000000" pitchFamily="2" charset="2"/>
              </a:rPr>
              <a:t> ID</a:t>
            </a:r>
          </a:p>
          <a:p>
            <a:r>
              <a:rPr lang="en-US" baseline="0" dirty="0" err="1" smtClean="0">
                <a:sym typeface="Wingdings" panose="05000000000000000000" pitchFamily="2" charset="2"/>
              </a:rPr>
              <a:t>DeviceIDPatientID</a:t>
            </a:r>
            <a:endParaRPr lang="en-US" baseline="0" dirty="0" smtClean="0">
              <a:sym typeface="Wingdings" panose="05000000000000000000" pitchFamily="2" charset="2"/>
            </a:endParaRPr>
          </a:p>
          <a:p>
            <a:r>
              <a:rPr lang="en-US" baseline="0" dirty="0" err="1" smtClean="0">
                <a:sym typeface="Wingdings" panose="05000000000000000000" pitchFamily="2" charset="2"/>
              </a:rPr>
              <a:t>ObsPatientID</a:t>
            </a:r>
            <a:endParaRPr lang="en-US" baseline="0" dirty="0" smtClean="0">
              <a:sym typeface="Wingdings" panose="05000000000000000000" pitchFamily="2" charset="2"/>
            </a:endParaRPr>
          </a:p>
          <a:p>
            <a:r>
              <a:rPr lang="en-US" baseline="0" dirty="0" smtClean="0">
                <a:sym typeface="Wingdings" panose="05000000000000000000" pitchFamily="2" charset="2"/>
              </a:rPr>
              <a:t>DDR: </a:t>
            </a:r>
            <a:r>
              <a:rPr lang="en-US" baseline="0" dirty="0" err="1" smtClean="0">
                <a:sym typeface="Wingdings" panose="05000000000000000000" pitchFamily="2" charset="2"/>
              </a:rPr>
              <a:t>DeviceID</a:t>
            </a:r>
            <a:r>
              <a:rPr lang="en-US" baseline="0" dirty="0" smtClean="0">
                <a:sym typeface="Wingdings" panose="05000000000000000000" pitchFamily="2" charset="2"/>
              </a:rPr>
              <a:t>, Device Attributes</a:t>
            </a:r>
          </a:p>
          <a:p>
            <a:r>
              <a:rPr lang="en-US" baseline="0" dirty="0" smtClean="0">
                <a:sym typeface="Wingdings" panose="05000000000000000000" pitchFamily="2" charset="2"/>
              </a:rPr>
              <a:t>SDR: </a:t>
            </a:r>
            <a:r>
              <a:rPr lang="en-US" baseline="0" dirty="0" err="1" smtClean="0">
                <a:sym typeface="Wingdings" panose="05000000000000000000" pitchFamily="2" charset="2"/>
              </a:rPr>
              <a:t>DeviceID</a:t>
            </a:r>
            <a:r>
              <a:rPr lang="en-US" baseline="0" dirty="0" smtClean="0">
                <a:sym typeface="Wingdings" panose="05000000000000000000" pitchFamily="2" charset="2"/>
              </a:rPr>
              <a:t>, Observations</a:t>
            </a:r>
            <a:endParaRPr lang="en-US" dirty="0"/>
          </a:p>
        </p:txBody>
      </p:sp>
    </p:spTree>
    <p:extLst>
      <p:ext uri="{BB962C8B-B14F-4D97-AF65-F5344CB8AC3E}">
        <p14:creationId xmlns:p14="http://schemas.microsoft.com/office/powerpoint/2010/main" val="66830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699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797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2.emf"/></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5.xml"/></Relationships>
</file>

<file path=ppt/slideLayouts/_rels/slideLayout10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6.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7.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8.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9.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0.xml"/></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1.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3.xml"/><Relationship Id="rId1" Type="http://schemas.openxmlformats.org/officeDocument/2006/relationships/tags" Target="../tags/tag182.xml"/><Relationship Id="rId4" Type="http://schemas.openxmlformats.org/officeDocument/2006/relationships/image" Target="../media/image10.em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5.xml"/><Relationship Id="rId1" Type="http://schemas.openxmlformats.org/officeDocument/2006/relationships/tags" Target="../tags/tag184.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2.emf"/></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186.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image" Target="../media/image2.emf"/></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image" Target="../media/image2.emf"/></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image" Target="../media/image2.emf"/><Relationship Id="rId4"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194.xml"/></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image" Target="../media/image2.emf"/><Relationship Id="rId4" Type="http://schemas.openxmlformats.org/officeDocument/2006/relationships/image" Target="../media/image3.jpeg"/></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image" Target="../media/image2.emf"/><Relationship Id="rId4" Type="http://schemas.openxmlformats.org/officeDocument/2006/relationships/image" Target="../media/image4.jpeg"/></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2.emf"/></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image" Target="../media/image2.emf"/></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0.xml"/><Relationship Id="rId1" Type="http://schemas.openxmlformats.org/officeDocument/2006/relationships/tags" Target="../tags/tag209.xml"/><Relationship Id="rId4" Type="http://schemas.openxmlformats.org/officeDocument/2006/relationships/image" Target="../media/image2.emf"/></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tags" Target="../tags/tag211.xml"/><Relationship Id="rId4" Type="http://schemas.openxmlformats.org/officeDocument/2006/relationships/image" Target="../media/image2.emf"/></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image" Target="../media/image2.emf"/></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6.xml"/><Relationship Id="rId1" Type="http://schemas.openxmlformats.org/officeDocument/2006/relationships/tags" Target="../tags/tag215.xml"/><Relationship Id="rId4" Type="http://schemas.openxmlformats.org/officeDocument/2006/relationships/image" Target="../media/image2.emf"/></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8.xml"/><Relationship Id="rId1" Type="http://schemas.openxmlformats.org/officeDocument/2006/relationships/tags" Target="../tags/tag217.xml"/><Relationship Id="rId4" Type="http://schemas.openxmlformats.org/officeDocument/2006/relationships/image" Target="../media/image2.emf"/></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0.xml"/><Relationship Id="rId1" Type="http://schemas.openxmlformats.org/officeDocument/2006/relationships/tags" Target="../tags/tag219.xml"/><Relationship Id="rId4" Type="http://schemas.openxmlformats.org/officeDocument/2006/relationships/image" Target="../media/image2.emf"/></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2.xml"/><Relationship Id="rId1" Type="http://schemas.openxmlformats.org/officeDocument/2006/relationships/tags" Target="../tags/tag221.xml"/><Relationship Id="rId4" Type="http://schemas.openxmlformats.org/officeDocument/2006/relationships/image" Target="../media/image2.emf"/></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4.xml"/><Relationship Id="rId1" Type="http://schemas.openxmlformats.org/officeDocument/2006/relationships/tags" Target="../tags/tag223.xml"/><Relationship Id="rId4" Type="http://schemas.openxmlformats.org/officeDocument/2006/relationships/image" Target="../media/image2.emf"/></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6.xml"/><Relationship Id="rId1" Type="http://schemas.openxmlformats.org/officeDocument/2006/relationships/tags" Target="../tags/tag225.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2.emf"/></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227.xml"/></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29.xml"/><Relationship Id="rId1" Type="http://schemas.openxmlformats.org/officeDocument/2006/relationships/tags" Target="../tags/tag228.xml"/><Relationship Id="rId4" Type="http://schemas.openxmlformats.org/officeDocument/2006/relationships/image" Target="../media/image2.emf"/></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1.xml"/><Relationship Id="rId1" Type="http://schemas.openxmlformats.org/officeDocument/2006/relationships/tags" Target="../tags/tag230.xml"/><Relationship Id="rId4" Type="http://schemas.openxmlformats.org/officeDocument/2006/relationships/image" Target="../media/image2.emf"/></Relationships>
</file>

<file path=ppt/slideLayouts/_rels/slideLayout133.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5" Type="http://schemas.openxmlformats.org/officeDocument/2006/relationships/image" Target="../media/image2.emf"/><Relationship Id="rId4"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235.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7.xml"/><Relationship Id="rId1" Type="http://schemas.openxmlformats.org/officeDocument/2006/relationships/tags" Target="../tags/tag236.xml"/><Relationship Id="rId4" Type="http://schemas.openxmlformats.org/officeDocument/2006/relationships/image" Target="../media/image2.emf"/></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9.xml"/><Relationship Id="rId1" Type="http://schemas.openxmlformats.org/officeDocument/2006/relationships/tags" Target="../tags/tag238.xml"/><Relationship Id="rId4" Type="http://schemas.openxmlformats.org/officeDocument/2006/relationships/image" Target="../media/image2.emf"/></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1.xml"/><Relationship Id="rId1" Type="http://schemas.openxmlformats.org/officeDocument/2006/relationships/tags" Target="../tags/tag240.xml"/><Relationship Id="rId4" Type="http://schemas.openxmlformats.org/officeDocument/2006/relationships/image" Target="../media/image2.emf"/></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3.xml"/><Relationship Id="rId1" Type="http://schemas.openxmlformats.org/officeDocument/2006/relationships/tags" Target="../tags/tag242.xml"/><Relationship Id="rId4" Type="http://schemas.openxmlformats.org/officeDocument/2006/relationships/image" Target="../media/image2.emf"/></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5.xml"/><Relationship Id="rId1" Type="http://schemas.openxmlformats.org/officeDocument/2006/relationships/tags" Target="../tags/tag244.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2.emf"/></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7.xml"/><Relationship Id="rId1" Type="http://schemas.openxmlformats.org/officeDocument/2006/relationships/tags" Target="../tags/tag246.xml"/><Relationship Id="rId4" Type="http://schemas.openxmlformats.org/officeDocument/2006/relationships/image" Target="../media/image2.emf"/></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image" Target="../media/image2.emf"/></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51.xml"/><Relationship Id="rId1" Type="http://schemas.openxmlformats.org/officeDocument/2006/relationships/tags" Target="../tags/tag250.xml"/><Relationship Id="rId4" Type="http://schemas.openxmlformats.org/officeDocument/2006/relationships/image" Target="../media/image2.emf"/></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53.xml"/><Relationship Id="rId1" Type="http://schemas.openxmlformats.org/officeDocument/2006/relationships/tags" Target="../tags/tag252.xml"/><Relationship Id="rId4" Type="http://schemas.openxmlformats.org/officeDocument/2006/relationships/image" Target="../media/image2.emf"/></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55.xml"/><Relationship Id="rId1" Type="http://schemas.openxmlformats.org/officeDocument/2006/relationships/tags" Target="../tags/tag254.xml"/><Relationship Id="rId4" Type="http://schemas.openxmlformats.org/officeDocument/2006/relationships/image" Target="../media/image2.emf"/></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4.xml"/><Relationship Id="rId1" Type="http://schemas.openxmlformats.org/officeDocument/2006/relationships/tags" Target="../tags/tag256.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4.xml"/><Relationship Id="rId1" Type="http://schemas.openxmlformats.org/officeDocument/2006/relationships/tags" Target="../tags/tag257.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4.xml"/><Relationship Id="rId1" Type="http://schemas.openxmlformats.org/officeDocument/2006/relationships/tags" Target="../tags/tag258.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4.xml"/><Relationship Id="rId1" Type="http://schemas.openxmlformats.org/officeDocument/2006/relationships/tags" Target="../tags/tag259.xml"/></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0.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15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1.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2.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3.xml"/></Relationships>
</file>

<file path=ppt/slideLayouts/_rels/slideLayout15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4.xml"/></Relationships>
</file>

<file path=ppt/slideLayouts/_rels/slideLayout15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5.xml"/></Relationships>
</file>

<file path=ppt/slideLayouts/_rels/slideLayout15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6.xml"/></Relationships>
</file>

<file path=ppt/slideLayouts/_rels/slideLayout15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7.xml"/></Relationships>
</file>

<file path=ppt/slideLayouts/_rels/slideLayout15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8.xml"/></Relationships>
</file>

<file path=ppt/slideLayouts/_rels/slideLayout15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9.xml"/></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71.xml"/><Relationship Id="rId1" Type="http://schemas.openxmlformats.org/officeDocument/2006/relationships/tags" Target="../tags/tag270.xml"/><Relationship Id="rId4" Type="http://schemas.openxmlformats.org/officeDocument/2006/relationships/image" Target="../media/image10.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2.emf"/></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73.xml"/><Relationship Id="rId1" Type="http://schemas.openxmlformats.org/officeDocument/2006/relationships/tags" Target="../tags/tag272.xml"/><Relationship Id="rId4" Type="http://schemas.openxmlformats.org/officeDocument/2006/relationships/image" Target="../media/image2.emf"/></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274.xml"/></Relationships>
</file>

<file path=ppt/slideLayouts/_rels/slideLayout1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76.xml"/><Relationship Id="rId1" Type="http://schemas.openxmlformats.org/officeDocument/2006/relationships/tags" Target="../tags/tag275.xml"/><Relationship Id="rId4" Type="http://schemas.openxmlformats.org/officeDocument/2006/relationships/image" Target="../media/image2.emf"/></Relationships>
</file>

<file path=ppt/slideLayouts/_rels/slideLayout16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78.xml"/><Relationship Id="rId1" Type="http://schemas.openxmlformats.org/officeDocument/2006/relationships/tags" Target="../tags/tag277.xml"/><Relationship Id="rId4" Type="http://schemas.openxmlformats.org/officeDocument/2006/relationships/image" Target="../media/image2.emf"/></Relationships>
</file>

<file path=ppt/slideLayouts/_rels/slideLayout165.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5" Type="http://schemas.openxmlformats.org/officeDocument/2006/relationships/image" Target="../media/image2.emf"/><Relationship Id="rId4"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282.xml"/></Relationships>
</file>

<file path=ppt/slideLayouts/_rels/slideLayout16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16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16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90.xml"/><Relationship Id="rId1" Type="http://schemas.openxmlformats.org/officeDocument/2006/relationships/tags" Target="../tags/tag289.xml"/><Relationship Id="rId5" Type="http://schemas.openxmlformats.org/officeDocument/2006/relationships/image" Target="../media/image2.emf"/><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image" Target="../media/image2.emf"/></Relationships>
</file>

<file path=ppt/slideLayouts/_rels/slideLayout17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image" Target="../media/image2.emf"/><Relationship Id="rId4" Type="http://schemas.openxmlformats.org/officeDocument/2006/relationships/image" Target="../media/image4.jpeg"/></Relationships>
</file>

<file path=ppt/slideLayouts/_rels/slideLayout17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94.xml"/><Relationship Id="rId1" Type="http://schemas.openxmlformats.org/officeDocument/2006/relationships/tags" Target="../tags/tag293.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17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96.xml"/><Relationship Id="rId1" Type="http://schemas.openxmlformats.org/officeDocument/2006/relationships/tags" Target="../tags/tag295.xml"/><Relationship Id="rId4" Type="http://schemas.openxmlformats.org/officeDocument/2006/relationships/image" Target="../media/image2.emf"/></Relationships>
</file>

<file path=ppt/slideLayouts/_rels/slideLayout17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98.xml"/><Relationship Id="rId1" Type="http://schemas.openxmlformats.org/officeDocument/2006/relationships/tags" Target="../tags/tag297.xml"/><Relationship Id="rId4" Type="http://schemas.openxmlformats.org/officeDocument/2006/relationships/image" Target="../media/image2.emf"/></Relationships>
</file>

<file path=ppt/slideLayouts/_rels/slideLayout17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00.xml"/><Relationship Id="rId1" Type="http://schemas.openxmlformats.org/officeDocument/2006/relationships/tags" Target="../tags/tag299.xml"/><Relationship Id="rId4" Type="http://schemas.openxmlformats.org/officeDocument/2006/relationships/image" Target="../media/image2.emf"/></Relationships>
</file>

<file path=ppt/slideLayouts/_rels/slideLayout17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02.xml"/><Relationship Id="rId1" Type="http://schemas.openxmlformats.org/officeDocument/2006/relationships/tags" Target="../tags/tag301.xml"/><Relationship Id="rId4" Type="http://schemas.openxmlformats.org/officeDocument/2006/relationships/image" Target="../media/image2.emf"/></Relationships>
</file>

<file path=ppt/slideLayouts/_rels/slideLayout17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04.xml"/><Relationship Id="rId1" Type="http://schemas.openxmlformats.org/officeDocument/2006/relationships/tags" Target="../tags/tag303.xml"/><Relationship Id="rId4" Type="http://schemas.openxmlformats.org/officeDocument/2006/relationships/image" Target="../media/image2.emf"/></Relationships>
</file>

<file path=ppt/slideLayouts/_rels/slideLayout17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06.xml"/><Relationship Id="rId1" Type="http://schemas.openxmlformats.org/officeDocument/2006/relationships/tags" Target="../tags/tag305.xml"/><Relationship Id="rId4" Type="http://schemas.openxmlformats.org/officeDocument/2006/relationships/image" Target="../media/image2.emf"/></Relationships>
</file>

<file path=ppt/slideLayouts/_rels/slideLayout17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08.xml"/><Relationship Id="rId1" Type="http://schemas.openxmlformats.org/officeDocument/2006/relationships/tags" Target="../tags/tag307.xml"/><Relationship Id="rId4" Type="http://schemas.openxmlformats.org/officeDocument/2006/relationships/image" Target="../media/image2.emf"/></Relationships>
</file>

<file path=ppt/slideLayouts/_rels/slideLayout17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10.xml"/><Relationship Id="rId1" Type="http://schemas.openxmlformats.org/officeDocument/2006/relationships/tags" Target="../tags/tag30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12.xml"/><Relationship Id="rId1" Type="http://schemas.openxmlformats.org/officeDocument/2006/relationships/tags" Target="../tags/tag311.xml"/><Relationship Id="rId4" Type="http://schemas.openxmlformats.org/officeDocument/2006/relationships/image" Target="../media/image2.emf"/></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14.xml"/><Relationship Id="rId1" Type="http://schemas.openxmlformats.org/officeDocument/2006/relationships/tags" Target="../tags/tag313.xml"/><Relationship Id="rId4" Type="http://schemas.openxmlformats.org/officeDocument/2006/relationships/image" Target="../media/image2.emf"/></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5.xml"/><Relationship Id="rId1" Type="http://schemas.openxmlformats.org/officeDocument/2006/relationships/tags" Target="../tags/tag315.xml"/></Relationships>
</file>

<file path=ppt/slideLayouts/_rels/slideLayout18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17.xml"/><Relationship Id="rId1" Type="http://schemas.openxmlformats.org/officeDocument/2006/relationships/tags" Target="../tags/tag316.xml"/><Relationship Id="rId4" Type="http://schemas.openxmlformats.org/officeDocument/2006/relationships/image" Target="../media/image2.emf"/></Relationships>
</file>

<file path=ppt/slideLayouts/_rels/slideLayout18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image" Target="../media/image2.emf"/></Relationships>
</file>

<file path=ppt/slideLayouts/_rels/slideLayout185.xml.rels><?xml version="1.0" encoding="UTF-8" standalone="yes"?>
<Relationships xmlns="http://schemas.openxmlformats.org/package/2006/relationships"><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 Id="rId5" Type="http://schemas.openxmlformats.org/officeDocument/2006/relationships/image" Target="../media/image2.emf"/><Relationship Id="rId4"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5.xml"/><Relationship Id="rId1" Type="http://schemas.openxmlformats.org/officeDocument/2006/relationships/tags" Target="../tags/tag323.xml"/></Relationships>
</file>

<file path=ppt/slideLayouts/_rels/slideLayout18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25.xml"/><Relationship Id="rId1" Type="http://schemas.openxmlformats.org/officeDocument/2006/relationships/tags" Target="../tags/tag324.xml"/><Relationship Id="rId4" Type="http://schemas.openxmlformats.org/officeDocument/2006/relationships/image" Target="../media/image2.emf"/></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27.xml"/><Relationship Id="rId1" Type="http://schemas.openxmlformats.org/officeDocument/2006/relationships/tags" Target="../tags/tag326.xml"/><Relationship Id="rId4" Type="http://schemas.openxmlformats.org/officeDocument/2006/relationships/image" Target="../media/image2.emf"/></Relationships>
</file>

<file path=ppt/slideLayouts/_rels/slideLayout18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29.xml"/><Relationship Id="rId1" Type="http://schemas.openxmlformats.org/officeDocument/2006/relationships/tags" Target="../tags/tag328.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19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1.xml"/><Relationship Id="rId1" Type="http://schemas.openxmlformats.org/officeDocument/2006/relationships/tags" Target="../tags/tag330.xml"/><Relationship Id="rId4" Type="http://schemas.openxmlformats.org/officeDocument/2006/relationships/image" Target="../media/image2.emf"/></Relationships>
</file>

<file path=ppt/slideLayouts/_rels/slideLayout19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3.xml"/><Relationship Id="rId1" Type="http://schemas.openxmlformats.org/officeDocument/2006/relationships/tags" Target="../tags/tag332.xml"/><Relationship Id="rId4" Type="http://schemas.openxmlformats.org/officeDocument/2006/relationships/image" Target="../media/image2.emf"/></Relationships>
</file>

<file path=ppt/slideLayouts/_rels/slideLayout19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5.xml"/><Relationship Id="rId1" Type="http://schemas.openxmlformats.org/officeDocument/2006/relationships/tags" Target="../tags/tag334.xml"/><Relationship Id="rId4" Type="http://schemas.openxmlformats.org/officeDocument/2006/relationships/image" Target="../media/image2.emf"/></Relationships>
</file>

<file path=ppt/slideLayouts/_rels/slideLayout19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7.xml"/><Relationship Id="rId1" Type="http://schemas.openxmlformats.org/officeDocument/2006/relationships/tags" Target="../tags/tag336.xml"/><Relationship Id="rId4" Type="http://schemas.openxmlformats.org/officeDocument/2006/relationships/image" Target="../media/image2.emf"/></Relationships>
</file>

<file path=ppt/slideLayouts/_rels/slideLayout19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39.xml"/><Relationship Id="rId1" Type="http://schemas.openxmlformats.org/officeDocument/2006/relationships/tags" Target="../tags/tag338.xml"/><Relationship Id="rId4" Type="http://schemas.openxmlformats.org/officeDocument/2006/relationships/image" Target="../media/image2.emf"/></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1.xml"/><Relationship Id="rId1" Type="http://schemas.openxmlformats.org/officeDocument/2006/relationships/tags" Target="../tags/tag340.xml"/><Relationship Id="rId4" Type="http://schemas.openxmlformats.org/officeDocument/2006/relationships/image" Target="../media/image2.emf"/></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43.xml"/><Relationship Id="rId1" Type="http://schemas.openxmlformats.org/officeDocument/2006/relationships/tags" Target="../tags/tag342.xml"/><Relationship Id="rId4" Type="http://schemas.openxmlformats.org/officeDocument/2006/relationships/image" Target="../media/image2.emf"/></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5.xml"/><Relationship Id="rId1" Type="http://schemas.openxmlformats.org/officeDocument/2006/relationships/tags" Target="../tags/tag344.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5.xml"/><Relationship Id="rId1" Type="http://schemas.openxmlformats.org/officeDocument/2006/relationships/tags" Target="../tags/tag345.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5.xml"/><Relationship Id="rId1" Type="http://schemas.openxmlformats.org/officeDocument/2006/relationships/tags" Target="../tags/tag346.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image" Target="../media/image2.emf"/></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5.xml"/><Relationship Id="rId1" Type="http://schemas.openxmlformats.org/officeDocument/2006/relationships/tags" Target="../tags/tag347.xml"/></Relationships>
</file>

<file path=ppt/slideLayouts/_rels/slideLayout20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48.xml"/></Relationships>
</file>

<file path=ppt/slideLayouts/_rels/slideLayout20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49.xml"/></Relationships>
</file>

<file path=ppt/slideLayouts/_rels/slideLayout20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0.xml"/></Relationships>
</file>

<file path=ppt/slideLayouts/_rels/slideLayout20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1.xml"/></Relationships>
</file>

<file path=ppt/slideLayouts/_rels/slideLayout20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2.xml"/></Relationships>
</file>

<file path=ppt/slideLayouts/_rels/slideLayout20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3.xml"/></Relationships>
</file>

<file path=ppt/slideLayouts/_rels/slideLayout20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4.xml"/></Relationships>
</file>

<file path=ppt/slideLayouts/_rels/slideLayout20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5.xml"/></Relationships>
</file>

<file path=ppt/slideLayouts/_rels/slideLayout20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6.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2.emf"/></Relationships>
</file>

<file path=ppt/slideLayouts/_rels/slideLayout21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57.xml"/></Relationships>
</file>

<file path=ppt/slideLayouts/_rels/slideLayout21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59.xml"/><Relationship Id="rId1" Type="http://schemas.openxmlformats.org/officeDocument/2006/relationships/tags" Target="../tags/tag358.xml"/><Relationship Id="rId4" Type="http://schemas.openxmlformats.org/officeDocument/2006/relationships/image" Target="../media/image10.emf"/></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61.xml"/><Relationship Id="rId1" Type="http://schemas.openxmlformats.org/officeDocument/2006/relationships/tags" Target="../tags/tag360.xml"/><Relationship Id="rId4" Type="http://schemas.openxmlformats.org/officeDocument/2006/relationships/image" Target="../media/image13.png"/></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Master" Target="../slideMasters/slideMaster5.xml"/><Relationship Id="rId1" Type="http://schemas.openxmlformats.org/officeDocument/2006/relationships/tags" Target="../tags/tag362.xml"/></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64.xml"/><Relationship Id="rId1" Type="http://schemas.openxmlformats.org/officeDocument/2006/relationships/tags" Target="../tags/tag363.xml"/><Relationship Id="rId4" Type="http://schemas.openxmlformats.org/officeDocument/2006/relationships/image" Target="../media/image2.emf"/></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5.xml"/><Relationship Id="rId1" Type="http://schemas.openxmlformats.org/officeDocument/2006/relationships/tags" Target="../tags/tag365.xml"/></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67.xml"/><Relationship Id="rId1" Type="http://schemas.openxmlformats.org/officeDocument/2006/relationships/tags" Target="../tags/tag366.xml"/><Relationship Id="rId4" Type="http://schemas.openxmlformats.org/officeDocument/2006/relationships/image" Target="../media/image2.emf"/></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69.xml"/><Relationship Id="rId1" Type="http://schemas.openxmlformats.org/officeDocument/2006/relationships/tags" Target="../tags/tag368.xml"/><Relationship Id="rId4" Type="http://schemas.openxmlformats.org/officeDocument/2006/relationships/image" Target="../media/image2.emf"/></Relationships>
</file>

<file path=ppt/slideLayouts/_rels/slideLayout219.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5" Type="http://schemas.openxmlformats.org/officeDocument/2006/relationships/image" Target="../media/image2.emf"/><Relationship Id="rId4"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2.emf"/></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5.xml"/><Relationship Id="rId1" Type="http://schemas.openxmlformats.org/officeDocument/2006/relationships/tags" Target="../tags/tag373.xml"/></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375.xml"/><Relationship Id="rId1" Type="http://schemas.openxmlformats.org/officeDocument/2006/relationships/tags" Target="../tags/tag374.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2.emf"/><Relationship Id="rId4"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image" Target="../media/image10.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78.xml"/></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image" Target="../media/image2.emf"/></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2.emf"/></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86.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89.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image" Target="../media/image2.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93.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image" Target="../media/image2.emf"/></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2.emf"/><Relationship Id="rId4"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10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Master" Target="../slideMasters/slideMaster2.xml"/><Relationship Id="rId1" Type="http://schemas.openxmlformats.org/officeDocument/2006/relationships/tags" Target="../tags/tag10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tags" Target="../tags/tag105.xml"/><Relationship Id="rId7" Type="http://schemas.openxmlformats.org/officeDocument/2006/relationships/slideMaster" Target="../slideMasters/slideMaster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2.emf"/><Relationship Id="rId4" Type="http://schemas.openxmlformats.org/officeDocument/2006/relationships/image" Target="../media/image1.jpeg"/></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2.emf"/><Relationship Id="rId4" Type="http://schemas.openxmlformats.org/officeDocument/2006/relationships/image" Target="../media/image3.jpeg"/></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image" Target="../media/image2.emf"/><Relationship Id="rId4" Type="http://schemas.openxmlformats.org/officeDocument/2006/relationships/image" Target="../media/image4.jpeg"/></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image" Target="../media/image2.emf"/></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image" Target="../media/image2.emf"/></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image" Target="../media/image2.emf"/></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image" Target="../media/image2.emf"/></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image" Target="../media/image2.emf"/></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image" Target="../media/image2.emf"/></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image" Target="../media/image2.emf"/></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image" Target="../media/image2.emf"/></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image" Target="../media/image2.emf"/></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139.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2.emf"/></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image" Target="../media/image2.emf"/></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image" Target="../media/image2.emf"/><Relationship Id="rId4"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147.xml"/></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image" Target="../media/image2.emf"/></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image" Target="../media/image2.emf"/></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image" Target="../media/image2.emf"/></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image" Target="../media/image2.emf"/></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image" Target="../media/image2.emf"/></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image" Target="../media/image2.emf"/></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2.emf"/></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image" Target="../media/image2.emf"/></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image" Target="../media/image2.emf"/></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image" Target="../media/image2.emf"/></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3.xml"/><Relationship Id="rId1" Type="http://schemas.openxmlformats.org/officeDocument/2006/relationships/tags" Target="../tags/tag168.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3.xml"/><Relationship Id="rId1" Type="http://schemas.openxmlformats.org/officeDocument/2006/relationships/tags" Target="../tags/tag16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3.xml"/><Relationship Id="rId1" Type="http://schemas.openxmlformats.org/officeDocument/2006/relationships/tags" Target="../tags/tag170.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3.xml"/><Relationship Id="rId1" Type="http://schemas.openxmlformats.org/officeDocument/2006/relationships/tags" Target="../tags/tag171.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2.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3.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7597443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706314024"/>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Full bleed divider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247199276"/>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ull bleed divider dark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568274979"/>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ull bleed divider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428523359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ull bleed divider dark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080900956"/>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 bleed divider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552687912"/>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ull bleed divider dark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804327177"/>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ull bleed divider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778481299"/>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0" name="Freeform 9"/>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pic>
        <p:nvPicPr>
          <p:cNvPr id="5" name="Picture 4"/>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3950462" y="2628011"/>
            <a:ext cx="1243076" cy="160199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ext Placeholder 6"/>
          <p:cNvSpPr>
            <a:spLocks noGrp="1"/>
          </p:cNvSpPr>
          <p:nvPr>
            <p:ph type="body" sz="quarter" idx="10" hasCustomPrompt="1"/>
          </p:nvPr>
        </p:nvSpPr>
        <p:spPr>
          <a:xfrm>
            <a:off x="0" y="4716000"/>
            <a:ext cx="9144000" cy="666000"/>
          </a:xfrm>
          <a:prstGeom prst="rect">
            <a:avLst/>
          </a:prstGeom>
        </p:spPr>
        <p:txBody>
          <a:bodyPr lIns="0" tIns="0" rIns="0" bIns="0"/>
          <a:lstStyle>
            <a:lvl1pPr marL="0" indent="0" algn="ctr">
              <a:spcBef>
                <a:spcPts val="0"/>
              </a:spcBef>
              <a:buFontTx/>
              <a:buNone/>
              <a:defRPr sz="4800">
                <a:solidFill>
                  <a:schemeClr val="bg1"/>
                </a:solidFill>
              </a:defRPr>
            </a:lvl1pPr>
          </a:lstStyle>
          <a:p>
            <a:pPr lvl="0"/>
            <a:r>
              <a:rPr lang="de-DE" dirty="0" smtClean="0"/>
              <a:t>Thank you</a:t>
            </a:r>
            <a:endParaRPr lang="de-DE" dirty="0"/>
          </a:p>
        </p:txBody>
      </p:sp>
    </p:spTree>
    <p:extLst>
      <p:ext uri="{BB962C8B-B14F-4D97-AF65-F5344CB8AC3E}">
        <p14:creationId xmlns:p14="http://schemas.microsoft.com/office/powerpoint/2010/main" val="273133711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92113" y="393700"/>
            <a:ext cx="8359775" cy="914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392113" y="1543050"/>
            <a:ext cx="8359775" cy="4381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578850" y="6578600"/>
            <a:ext cx="317500" cy="152400"/>
          </a:xfrm>
          <a:prstGeom prst="rect">
            <a:avLst/>
          </a:prstGeom>
        </p:spPr>
        <p:txBody>
          <a:bodyPr/>
          <a:lstStyle/>
          <a:p>
            <a:fld id="{AEA7DC6F-5513-0A41-BA6E-6810A329E68D}" type="slidenum">
              <a:rPr lang="en-US" smtClean="0">
                <a:solidFill>
                  <a:srgbClr val="000000"/>
                </a:solidFill>
              </a:rPr>
              <a:pPr/>
              <a:t>‹#›</a:t>
            </a:fld>
            <a:endParaRPr lang="en-US">
              <a:solidFill>
                <a:srgbClr val="000000"/>
              </a:solidFill>
            </a:endParaRPr>
          </a:p>
        </p:txBody>
      </p:sp>
      <p:sp>
        <p:nvSpPr>
          <p:cNvPr id="5" name="Date Placeholder 4"/>
          <p:cNvSpPr>
            <a:spLocks noGrp="1"/>
          </p:cNvSpPr>
          <p:nvPr>
            <p:ph type="dt" sz="quarter" idx="11"/>
          </p:nvPr>
        </p:nvSpPr>
        <p:spPr>
          <a:xfrm>
            <a:off x="457200" y="6356350"/>
            <a:ext cx="2133600" cy="365125"/>
          </a:xfrm>
          <a:prstGeom prst="rect">
            <a:avLst/>
          </a:prstGeom>
        </p:spPr>
        <p:txBody>
          <a:bodyPr/>
          <a:lstStyle/>
          <a:p>
            <a:r>
              <a:rPr lang="en-US" smtClean="0">
                <a:solidFill>
                  <a:srgbClr val="000000"/>
                </a:solidFill>
              </a:rPr>
              <a:t>1/21/2015</a:t>
            </a:r>
            <a:endParaRPr lang="en-US">
              <a:solidFill>
                <a:srgbClr val="000000"/>
              </a:solidFill>
            </a:endParaRPr>
          </a:p>
        </p:txBody>
      </p:sp>
    </p:spTree>
    <p:extLst>
      <p:ext uri="{BB962C8B-B14F-4D97-AF65-F5344CB8AC3E}">
        <p14:creationId xmlns:p14="http://schemas.microsoft.com/office/powerpoint/2010/main" val="25220781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8243564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168165897"/>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0846987"/>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608024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Tree>
    <p:extLst>
      <p:ext uri="{BB962C8B-B14F-4D97-AF65-F5344CB8AC3E}">
        <p14:creationId xmlns:p14="http://schemas.microsoft.com/office/powerpoint/2010/main" val="2460615655"/>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Tree>
    <p:extLst>
      <p:ext uri="{BB962C8B-B14F-4D97-AF65-F5344CB8AC3E}">
        <p14:creationId xmlns:p14="http://schemas.microsoft.com/office/powerpoint/2010/main" val="3652359945"/>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262079582"/>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4078750713"/>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968945936"/>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slide image 2">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6703062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image 3">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44779377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image 4">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2728960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red">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263687233"/>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59369335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41776010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dark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625430611"/>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856657955"/>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lide dark green">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173600751"/>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285073683"/>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lide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841336730"/>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lide red">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4160454444"/>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dark purpl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4196932194"/>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9591351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dark purpl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413952012"/>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6" name="Rectangle 5"/>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347692298"/>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7" name="Rectangle 6"/>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442440308"/>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
        <p:nvSpPr>
          <p:cNvPr id="10" name="Rectangle 9"/>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6282254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13" name="Rectangle 12"/>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239588331"/>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Rectangle 4"/>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871358050"/>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946389585"/>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70946665"/>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ivider dark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85167058"/>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141345100"/>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ivider dark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8637277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966126827"/>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251977876"/>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ivider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385825606"/>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55846943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dark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42815938"/>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ivider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11495943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Full bleed divider image 1">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smtClean="0"/>
          </a:p>
        </p:txBody>
      </p:sp>
    </p:spTree>
    <p:extLst>
      <p:ext uri="{BB962C8B-B14F-4D97-AF65-F5344CB8AC3E}">
        <p14:creationId xmlns:p14="http://schemas.microsoft.com/office/powerpoint/2010/main" val="2392823128"/>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Full bleed divider image 2">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373710910"/>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ull bleed divider image 3">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383601704"/>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ull bleed divider image 4">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62389218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Full bleed divider dark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4649429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6" name="Rectangle 5"/>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360987"/>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Full bleed divider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968479253"/>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Full bleed divider dark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427061781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ull bleed divider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34113907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Full bleed divider dark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838463427"/>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Full bleed divider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629753852"/>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Full bleed divider dark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89403262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Full bleed divider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054662051"/>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ull bleed divider dark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432677732"/>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ull bleed divider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168350126"/>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0" name="Freeform 9"/>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pic>
        <p:nvPicPr>
          <p:cNvPr id="5" name="Picture 4"/>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3950462" y="2628011"/>
            <a:ext cx="1243076" cy="160199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ext Placeholder 6"/>
          <p:cNvSpPr>
            <a:spLocks noGrp="1"/>
          </p:cNvSpPr>
          <p:nvPr>
            <p:ph type="body" sz="quarter" idx="10" hasCustomPrompt="1"/>
          </p:nvPr>
        </p:nvSpPr>
        <p:spPr>
          <a:xfrm>
            <a:off x="0" y="4716000"/>
            <a:ext cx="9144000" cy="666000"/>
          </a:xfrm>
          <a:prstGeom prst="rect">
            <a:avLst/>
          </a:prstGeom>
        </p:spPr>
        <p:txBody>
          <a:bodyPr lIns="0" tIns="0" rIns="0" bIns="0"/>
          <a:lstStyle>
            <a:lvl1pPr marL="0" indent="0" algn="ctr">
              <a:spcBef>
                <a:spcPts val="0"/>
              </a:spcBef>
              <a:buFontTx/>
              <a:buNone/>
              <a:defRPr sz="4800">
                <a:solidFill>
                  <a:schemeClr val="bg1"/>
                </a:solidFill>
              </a:defRPr>
            </a:lvl1pPr>
          </a:lstStyle>
          <a:p>
            <a:pPr lvl="0"/>
            <a:r>
              <a:rPr lang="de-DE" dirty="0" smtClean="0"/>
              <a:t>Thank you</a:t>
            </a:r>
            <a:endParaRPr lang="de-DE" dirty="0"/>
          </a:p>
        </p:txBody>
      </p:sp>
    </p:spTree>
    <p:extLst>
      <p:ext uri="{BB962C8B-B14F-4D97-AF65-F5344CB8AC3E}">
        <p14:creationId xmlns:p14="http://schemas.microsoft.com/office/powerpoint/2010/main" val="6816231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7" name="Rectangle 6"/>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146912"/>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92113" y="393700"/>
            <a:ext cx="8359775" cy="914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392113" y="1543050"/>
            <a:ext cx="8359775" cy="4381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578850" y="6578600"/>
            <a:ext cx="317500" cy="152400"/>
          </a:xfrm>
          <a:prstGeom prst="rect">
            <a:avLst/>
          </a:prstGeom>
        </p:spPr>
        <p:txBody>
          <a:bodyPr/>
          <a:lstStyle/>
          <a:p>
            <a:fld id="{AEA7DC6F-5513-0A41-BA6E-6810A329E68D}" type="slidenum">
              <a:rPr lang="en-US" smtClean="0">
                <a:solidFill>
                  <a:srgbClr val="000000"/>
                </a:solidFill>
              </a:rPr>
              <a:pPr/>
              <a:t>‹#›</a:t>
            </a:fld>
            <a:endParaRPr lang="en-US">
              <a:solidFill>
                <a:srgbClr val="000000"/>
              </a:solidFill>
            </a:endParaRPr>
          </a:p>
        </p:txBody>
      </p:sp>
      <p:sp>
        <p:nvSpPr>
          <p:cNvPr id="5" name="Date Placeholder 4"/>
          <p:cNvSpPr>
            <a:spLocks noGrp="1"/>
          </p:cNvSpPr>
          <p:nvPr>
            <p:ph type="dt" sz="quarter" idx="11"/>
          </p:nvPr>
        </p:nvSpPr>
        <p:spPr>
          <a:xfrm>
            <a:off x="457200" y="6356350"/>
            <a:ext cx="2133600" cy="365125"/>
          </a:xfrm>
          <a:prstGeom prst="rect">
            <a:avLst/>
          </a:prstGeom>
        </p:spPr>
        <p:txBody>
          <a:bodyPr/>
          <a:lstStyle/>
          <a:p>
            <a:r>
              <a:rPr lang="en-US" smtClean="0">
                <a:solidFill>
                  <a:srgbClr val="000000"/>
                </a:solidFill>
              </a:rPr>
              <a:t>1/21/2015</a:t>
            </a:r>
            <a:endParaRPr lang="en-US">
              <a:solidFill>
                <a:srgbClr val="000000"/>
              </a:solidFill>
            </a:endParaRPr>
          </a:p>
        </p:txBody>
      </p:sp>
    </p:spTree>
    <p:extLst>
      <p:ext uri="{BB962C8B-B14F-4D97-AF65-F5344CB8AC3E}">
        <p14:creationId xmlns:p14="http://schemas.microsoft.com/office/powerpoint/2010/main" val="230381203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700326066"/>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3440787"/>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015240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Tree>
    <p:extLst>
      <p:ext uri="{BB962C8B-B14F-4D97-AF65-F5344CB8AC3E}">
        <p14:creationId xmlns:p14="http://schemas.microsoft.com/office/powerpoint/2010/main" val="3186810769"/>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Tree>
    <p:extLst>
      <p:ext uri="{BB962C8B-B14F-4D97-AF65-F5344CB8AC3E}">
        <p14:creationId xmlns:p14="http://schemas.microsoft.com/office/powerpoint/2010/main" val="2508037498"/>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827016241"/>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_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286624516"/>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293490776"/>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slide image 2">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261152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
        <p:nvSpPr>
          <p:cNvPr id="10" name="Rectangle 9"/>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194544"/>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slide image 3">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619975884"/>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image 4">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799552253"/>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553142244"/>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634115150"/>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slide dark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154725436"/>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694894225"/>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dark green">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657638847"/>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750187739"/>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slide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831001059"/>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slide red">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9104674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13" name="Rectangle 12"/>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1472299"/>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slide dark purpl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536487262"/>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slide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38830526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6" name="Rectangle 5"/>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315100709"/>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7" name="Rectangle 6"/>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105789299"/>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
        <p:nvSpPr>
          <p:cNvPr id="10" name="Rectangle 9"/>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991314043"/>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13" name="Rectangle 12"/>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308606919"/>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Rectangle 4"/>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47376031"/>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28128619"/>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561827003"/>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Divider dark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1005194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Rectangle 4"/>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732486"/>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ivider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334603061"/>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Divider dark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650738660"/>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770184874"/>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Divider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741855498"/>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70716550"/>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Divider dark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000991762"/>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Divider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971436804"/>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Full bleed divider image 1">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smtClean="0"/>
          </a:p>
        </p:txBody>
      </p:sp>
    </p:spTree>
    <p:extLst>
      <p:ext uri="{BB962C8B-B14F-4D97-AF65-F5344CB8AC3E}">
        <p14:creationId xmlns:p14="http://schemas.microsoft.com/office/powerpoint/2010/main" val="1923512764"/>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Full bleed divider image 2">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719165845"/>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ull bleed divider image 3">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0739806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image 2">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4409799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47662712"/>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Full bleed divider image 4">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42975746"/>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Full bleed divider dark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707176847"/>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Full bleed divider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604992251"/>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Full bleed divider dark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43470447"/>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Full bleed divider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402847135"/>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Full bleed divider dark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04695232"/>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Full bleed divider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423100361"/>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Full bleed divider dark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260955078"/>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Full bleed divider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530582403"/>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Full bleed divider dark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8935199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952892493"/>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Full bleed divider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043136026"/>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0" name="Freeform 9"/>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pic>
        <p:nvPicPr>
          <p:cNvPr id="5" name="Picture 4"/>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3950462" y="2628011"/>
            <a:ext cx="1243076" cy="160199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ext Placeholder 6"/>
          <p:cNvSpPr>
            <a:spLocks noGrp="1"/>
          </p:cNvSpPr>
          <p:nvPr>
            <p:ph type="body" sz="quarter" idx="10" hasCustomPrompt="1"/>
          </p:nvPr>
        </p:nvSpPr>
        <p:spPr>
          <a:xfrm>
            <a:off x="0" y="4716000"/>
            <a:ext cx="9144000" cy="666000"/>
          </a:xfrm>
          <a:prstGeom prst="rect">
            <a:avLst/>
          </a:prstGeom>
        </p:spPr>
        <p:txBody>
          <a:bodyPr lIns="0" tIns="0" rIns="0" bIns="0"/>
          <a:lstStyle>
            <a:lvl1pPr marL="0" indent="0" algn="ctr">
              <a:spcBef>
                <a:spcPts val="0"/>
              </a:spcBef>
              <a:buFontTx/>
              <a:buNone/>
              <a:defRPr sz="4800">
                <a:solidFill>
                  <a:schemeClr val="bg1"/>
                </a:solidFill>
              </a:defRPr>
            </a:lvl1pPr>
          </a:lstStyle>
          <a:p>
            <a:pPr lvl="0"/>
            <a:r>
              <a:rPr lang="de-DE" dirty="0" smtClean="0"/>
              <a:t>Thank you</a:t>
            </a:r>
            <a:endParaRPr lang="de-DE" dirty="0"/>
          </a:p>
        </p:txBody>
      </p:sp>
    </p:spTree>
    <p:extLst>
      <p:ext uri="{BB962C8B-B14F-4D97-AF65-F5344CB8AC3E}">
        <p14:creationId xmlns:p14="http://schemas.microsoft.com/office/powerpoint/2010/main" val="489306106"/>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92113" y="393700"/>
            <a:ext cx="8359775" cy="914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392113" y="1543050"/>
            <a:ext cx="8359775" cy="4381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578850" y="6578600"/>
            <a:ext cx="317500" cy="152400"/>
          </a:xfrm>
          <a:prstGeom prst="rect">
            <a:avLst/>
          </a:prstGeom>
        </p:spPr>
        <p:txBody>
          <a:bodyPr/>
          <a:lstStyle/>
          <a:p>
            <a:fld id="{AEA7DC6F-5513-0A41-BA6E-6810A329E68D}" type="slidenum">
              <a:rPr lang="en-US" smtClean="0">
                <a:solidFill>
                  <a:srgbClr val="000000"/>
                </a:solidFill>
              </a:rPr>
              <a:pPr/>
              <a:t>‹#›</a:t>
            </a:fld>
            <a:endParaRPr lang="en-US">
              <a:solidFill>
                <a:srgbClr val="000000"/>
              </a:solidFill>
            </a:endParaRPr>
          </a:p>
        </p:txBody>
      </p:sp>
      <p:sp>
        <p:nvSpPr>
          <p:cNvPr id="5" name="Date Placeholder 4"/>
          <p:cNvSpPr>
            <a:spLocks noGrp="1"/>
          </p:cNvSpPr>
          <p:nvPr>
            <p:ph type="dt" sz="quarter" idx="11"/>
          </p:nvPr>
        </p:nvSpPr>
        <p:spPr>
          <a:xfrm>
            <a:off x="457200" y="6356350"/>
            <a:ext cx="2133600" cy="365125"/>
          </a:xfrm>
          <a:prstGeom prst="rect">
            <a:avLst/>
          </a:prstGeom>
        </p:spPr>
        <p:txBody>
          <a:bodyPr/>
          <a:lstStyle/>
          <a:p>
            <a:fld id="{9CAB9491-0AA0-41DC-90CD-339B92B2E828}" type="datetime1">
              <a:rPr lang="en-US" smtClean="0">
                <a:solidFill>
                  <a:srgbClr val="000000"/>
                </a:solidFill>
              </a:rPr>
              <a:pPr/>
              <a:t>10/24/2016</a:t>
            </a:fld>
            <a:endParaRPr lang="en-US">
              <a:solidFill>
                <a:srgbClr val="000000"/>
              </a:solidFill>
            </a:endParaRPr>
          </a:p>
        </p:txBody>
      </p:sp>
    </p:spTree>
    <p:extLst>
      <p:ext uri="{BB962C8B-B14F-4D97-AF65-F5344CB8AC3E}">
        <p14:creationId xmlns:p14="http://schemas.microsoft.com/office/powerpoint/2010/main" val="54130211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14" descr="PHSMTR2_CO"/>
          <p:cNvPicPr>
            <a:picLocks noChangeArrowheads="1"/>
          </p:cNvPicPr>
          <p:nvPr>
            <p:custDataLst>
              <p:tags r:id="rId1"/>
            </p:custDataLst>
          </p:nvPr>
        </p:nvPicPr>
        <p:blipFill>
          <a:blip r:embed="rId4" cstate="screen">
            <a:extLst>
              <a:ext uri="{28A0092B-C50C-407E-A947-70E740481C1C}">
                <a14:useLocalDpi xmlns:a14="http://schemas.microsoft.com/office/drawing/2010/main"/>
              </a:ext>
            </a:extLst>
          </a:blip>
          <a:srcRect/>
          <a:stretch>
            <a:fillRect/>
          </a:stretch>
        </p:blipFill>
        <p:spPr bwMode="auto">
          <a:xfrm>
            <a:off x="247650" y="130175"/>
            <a:ext cx="990600" cy="196850"/>
          </a:xfrm>
          <a:prstGeom prst="rect">
            <a:avLst/>
          </a:prstGeom>
          <a:noFill/>
          <a:ln w="0">
            <a:noFill/>
            <a:miter lim="800000"/>
            <a:headEnd/>
            <a:tailEnd/>
          </a:ln>
        </p:spPr>
      </p:pic>
      <p:sp>
        <p:nvSpPr>
          <p:cNvPr id="5" name="Text Box 13"/>
          <p:cNvSpPr txBox="1">
            <a:spLocks noChangeArrowheads="1"/>
          </p:cNvSpPr>
          <p:nvPr>
            <p:custDataLst>
              <p:tags r:id="rId2"/>
            </p:custDataLst>
          </p:nvPr>
        </p:nvSpPr>
        <p:spPr bwMode="auto">
          <a:xfrm>
            <a:off x="247650" y="6578600"/>
            <a:ext cx="1841500" cy="152400"/>
          </a:xfrm>
          <a:prstGeom prst="rect">
            <a:avLst/>
          </a:prstGeom>
          <a:noFill/>
          <a:ln w="0">
            <a:noFill/>
            <a:miter lim="800000"/>
            <a:headEnd/>
            <a:tailEnd/>
          </a:ln>
          <a:effectLst/>
        </p:spPr>
        <p:txBody>
          <a:bodyPr lIns="0" tIns="0" rIns="0" bIns="0" anchor="b">
            <a:spAutoFit/>
          </a:bodyPr>
          <a:lstStyle/>
          <a:p>
            <a:pPr>
              <a:defRPr/>
            </a:pPr>
            <a:r>
              <a:rPr lang="en-US" sz="1000" noProof="1">
                <a:solidFill>
                  <a:srgbClr val="000000"/>
                </a:solidFill>
              </a:rPr>
              <a:t>Confidential</a:t>
            </a:r>
          </a:p>
        </p:txBody>
      </p:sp>
      <p:sp>
        <p:nvSpPr>
          <p:cNvPr id="3" name="Content Placeholder 2"/>
          <p:cNvSpPr>
            <a:spLocks noGrp="1"/>
          </p:cNvSpPr>
          <p:nvPr>
            <p:ph idx="1"/>
          </p:nvPr>
        </p:nvSpPr>
        <p:spPr>
          <a:xfrm>
            <a:off x="392113" y="1714500"/>
            <a:ext cx="8359775" cy="4381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a:xfrm>
            <a:off x="392113" y="565150"/>
            <a:ext cx="8359775" cy="914400"/>
          </a:xfrm>
          <a:prstGeom prst="rect">
            <a:avLst/>
          </a:prstGeom>
        </p:spPr>
        <p:txBody>
          <a:bodyPr/>
          <a:lstStyle/>
          <a:p>
            <a:r>
              <a:rPr lang="en-US" smtClean="0"/>
              <a:t>Click to edit Master title style</a:t>
            </a:r>
            <a:endParaRPr lang="en-US"/>
          </a:p>
        </p:txBody>
      </p:sp>
      <p:sp>
        <p:nvSpPr>
          <p:cNvPr id="8" name="Slide Number Placeholder 3"/>
          <p:cNvSpPr>
            <a:spLocks noGrp="1"/>
          </p:cNvSpPr>
          <p:nvPr>
            <p:ph type="sldNum" sz="quarter" idx="10"/>
          </p:nvPr>
        </p:nvSpPr>
        <p:spPr>
          <a:xfrm>
            <a:off x="8578850" y="6578600"/>
            <a:ext cx="317500" cy="152400"/>
          </a:xfrm>
          <a:prstGeom prst="rect">
            <a:avLst/>
          </a:prstGeom>
        </p:spPr>
        <p:txBody>
          <a:bodyPr/>
          <a:lstStyle>
            <a:lvl1pPr>
              <a:defRPr/>
            </a:lvl1pPr>
          </a:lstStyle>
          <a:p>
            <a:pPr>
              <a:defRPr/>
            </a:pPr>
            <a:fld id="{4C66499B-71F4-45DB-BA25-7EE22568A5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420308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sp>
        <p:nvSpPr>
          <p:cNvPr id="10" name="Freeform 9"/>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pic>
        <p:nvPicPr>
          <p:cNvPr id="4"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42000" y="2628000"/>
            <a:ext cx="1260172" cy="1602000"/>
          </a:xfrm>
          <a:prstGeom prst="rect">
            <a:avLst/>
          </a:prstGeom>
          <a:ln>
            <a:noFill/>
          </a:ln>
        </p:spPr>
      </p:pic>
    </p:spTree>
    <p:extLst>
      <p:ext uri="{BB962C8B-B14F-4D97-AF65-F5344CB8AC3E}">
        <p14:creationId xmlns:p14="http://schemas.microsoft.com/office/powerpoint/2010/main" val="3544374425"/>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924079944"/>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97776"/>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906819"/>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Tree>
    <p:extLst>
      <p:ext uri="{BB962C8B-B14F-4D97-AF65-F5344CB8AC3E}">
        <p14:creationId xmlns:p14="http://schemas.microsoft.com/office/powerpoint/2010/main" val="3060809130"/>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_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Tree>
    <p:extLst>
      <p:ext uri="{BB962C8B-B14F-4D97-AF65-F5344CB8AC3E}">
        <p14:creationId xmlns:p14="http://schemas.microsoft.com/office/powerpoint/2010/main" val="31173436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dark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166586572"/>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83880910"/>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1_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14401123"/>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Feature Card 1">
    <p:spTree>
      <p:nvGrpSpPr>
        <p:cNvPr id="1" name=""/>
        <p:cNvGrpSpPr/>
        <p:nvPr/>
      </p:nvGrpSpPr>
      <p:grpSpPr>
        <a:xfrm>
          <a:off x="0" y="0"/>
          <a:ext cx="0" cy="0"/>
          <a:chOff x="0" y="0"/>
          <a:chExt cx="0" cy="0"/>
        </a:xfrm>
      </p:grpSpPr>
      <p:sp>
        <p:nvSpPr>
          <p:cNvPr id="7" name="Rectangle 6"/>
          <p:cNvSpPr/>
          <p:nvPr userDrawn="1"/>
        </p:nvSpPr>
        <p:spPr>
          <a:xfrm>
            <a:off x="361646" y="1878224"/>
            <a:ext cx="8458825" cy="360000"/>
          </a:xfrm>
          <a:prstGeom prst="rect">
            <a:avLst/>
          </a:prstGeom>
          <a:solidFill>
            <a:srgbClr val="FFB3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sz="1400"/>
            </a:lvl1pPr>
          </a:lstStyle>
          <a:p>
            <a:fld id="{C9CAA15B-23DC-4A9B-89E3-7A0EAD97C204}" type="datetimeFigureOut">
              <a:rPr lang="en-US" smtClean="0">
                <a:solidFill>
                  <a:srgbClr val="000000"/>
                </a:solidFill>
              </a:rPr>
              <a:pPr/>
              <a:t>10/24/2016</a:t>
            </a:fld>
            <a:endParaRPr lang="en-US" dirty="0">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sz="1400"/>
            </a:lvl1pPr>
          </a:lstStyle>
          <a:p>
            <a:fld id="{956CE866-56C8-4919-8A68-002F0DE1D627}" type="slidenum">
              <a:rPr lang="en-US" smtClean="0">
                <a:solidFill>
                  <a:srgbClr val="000000"/>
                </a:solidFill>
              </a:rPr>
              <a:pPr/>
              <a:t>‹#›</a:t>
            </a:fld>
            <a:endParaRPr lang="en-US">
              <a:solidFill>
                <a:srgbClr val="000000"/>
              </a:solidFill>
            </a:endParaRPr>
          </a:p>
        </p:txBody>
      </p:sp>
      <p:sp>
        <p:nvSpPr>
          <p:cNvPr id="10" name="Rectangle 9"/>
          <p:cNvSpPr/>
          <p:nvPr userDrawn="1"/>
        </p:nvSpPr>
        <p:spPr>
          <a:xfrm>
            <a:off x="923118" y="683622"/>
            <a:ext cx="1068357"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TextBox 10"/>
          <p:cNvSpPr txBox="1"/>
          <p:nvPr userDrawn="1"/>
        </p:nvSpPr>
        <p:spPr>
          <a:xfrm>
            <a:off x="260510" y="683404"/>
            <a:ext cx="369012" cy="338554"/>
          </a:xfrm>
          <a:prstGeom prst="rect">
            <a:avLst/>
          </a:prstGeom>
          <a:noFill/>
        </p:spPr>
        <p:txBody>
          <a:bodyPr wrap="none" rtlCol="0">
            <a:spAutoFit/>
          </a:bodyPr>
          <a:lstStyle/>
          <a:p>
            <a:r>
              <a:rPr lang="en-US" sz="1600" b="1" dirty="0" smtClean="0">
                <a:solidFill>
                  <a:srgbClr val="000000"/>
                </a:solidFill>
              </a:rPr>
              <a:t>ID</a:t>
            </a:r>
            <a:endParaRPr lang="en-US" sz="1600" b="1" dirty="0">
              <a:solidFill>
                <a:srgbClr val="000000"/>
              </a:solidFill>
            </a:endParaRPr>
          </a:p>
        </p:txBody>
      </p:sp>
      <p:sp>
        <p:nvSpPr>
          <p:cNvPr id="26" name="Text Placeholder 25"/>
          <p:cNvSpPr>
            <a:spLocks noGrp="1"/>
          </p:cNvSpPr>
          <p:nvPr>
            <p:ph type="body" sz="quarter" idx="14" hasCustomPrompt="1"/>
          </p:nvPr>
        </p:nvSpPr>
        <p:spPr>
          <a:xfrm>
            <a:off x="923118" y="683404"/>
            <a:ext cx="1068357"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&lt;ID&gt;</a:t>
            </a:r>
            <a:endParaRPr lang="en-US" dirty="0"/>
          </a:p>
        </p:txBody>
      </p:sp>
      <p:sp>
        <p:nvSpPr>
          <p:cNvPr id="31" name="TextBox 30"/>
          <p:cNvSpPr txBox="1"/>
          <p:nvPr userDrawn="1"/>
        </p:nvSpPr>
        <p:spPr>
          <a:xfrm>
            <a:off x="251520" y="87015"/>
            <a:ext cx="3479910" cy="461665"/>
          </a:xfrm>
          <a:prstGeom prst="rect">
            <a:avLst/>
          </a:prstGeom>
          <a:noFill/>
        </p:spPr>
        <p:txBody>
          <a:bodyPr wrap="square" rtlCol="0">
            <a:spAutoFit/>
          </a:bodyPr>
          <a:lstStyle/>
          <a:p>
            <a:r>
              <a:rPr lang="en-US" sz="2400" b="1" dirty="0" smtClean="0">
                <a:solidFill>
                  <a:srgbClr val="000000"/>
                </a:solidFill>
              </a:rPr>
              <a:t>FEATURE CARD</a:t>
            </a:r>
            <a:endParaRPr lang="en-US" sz="2400" b="1" dirty="0">
              <a:solidFill>
                <a:srgbClr val="000000"/>
              </a:solidFill>
            </a:endParaRPr>
          </a:p>
        </p:txBody>
      </p:sp>
      <p:sp>
        <p:nvSpPr>
          <p:cNvPr id="32" name="Rectangle 31"/>
          <p:cNvSpPr/>
          <p:nvPr userDrawn="1"/>
        </p:nvSpPr>
        <p:spPr>
          <a:xfrm>
            <a:off x="923118" y="1124962"/>
            <a:ext cx="3456384"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TextBox 35"/>
          <p:cNvSpPr txBox="1"/>
          <p:nvPr userDrawn="1"/>
        </p:nvSpPr>
        <p:spPr>
          <a:xfrm>
            <a:off x="260510" y="1124744"/>
            <a:ext cx="530915" cy="338554"/>
          </a:xfrm>
          <a:prstGeom prst="rect">
            <a:avLst/>
          </a:prstGeom>
          <a:noFill/>
        </p:spPr>
        <p:txBody>
          <a:bodyPr wrap="none" rtlCol="0">
            <a:spAutoFit/>
          </a:bodyPr>
          <a:lstStyle/>
          <a:p>
            <a:r>
              <a:rPr lang="en-US" sz="1600" b="1" dirty="0" smtClean="0">
                <a:solidFill>
                  <a:srgbClr val="000000"/>
                </a:solidFill>
              </a:rPr>
              <a:t>Epic</a:t>
            </a:r>
            <a:endParaRPr lang="en-US" sz="1600" b="1" dirty="0">
              <a:solidFill>
                <a:srgbClr val="000000"/>
              </a:solidFill>
            </a:endParaRPr>
          </a:p>
        </p:txBody>
      </p:sp>
      <p:sp>
        <p:nvSpPr>
          <p:cNvPr id="37" name="Text Placeholder 25"/>
          <p:cNvSpPr>
            <a:spLocks noGrp="1"/>
          </p:cNvSpPr>
          <p:nvPr>
            <p:ph type="body" sz="quarter" idx="22" hasCustomPrompt="1"/>
          </p:nvPr>
        </p:nvSpPr>
        <p:spPr>
          <a:xfrm>
            <a:off x="923118" y="1124744"/>
            <a:ext cx="3456384"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&lt;Epic title&gt;</a:t>
            </a:r>
            <a:endParaRPr lang="en-US" dirty="0"/>
          </a:p>
        </p:txBody>
      </p:sp>
      <p:sp>
        <p:nvSpPr>
          <p:cNvPr id="38" name="TextBox 37"/>
          <p:cNvSpPr txBox="1"/>
          <p:nvPr userDrawn="1"/>
        </p:nvSpPr>
        <p:spPr>
          <a:xfrm>
            <a:off x="264090" y="1578278"/>
            <a:ext cx="1523124" cy="338554"/>
          </a:xfrm>
          <a:prstGeom prst="rect">
            <a:avLst/>
          </a:prstGeom>
          <a:noFill/>
        </p:spPr>
        <p:txBody>
          <a:bodyPr wrap="square" rtlCol="0">
            <a:spAutoFit/>
          </a:bodyPr>
          <a:lstStyle/>
          <a:p>
            <a:r>
              <a:rPr lang="en-US" sz="1600" b="1" dirty="0" smtClean="0">
                <a:solidFill>
                  <a:srgbClr val="000000"/>
                </a:solidFill>
              </a:rPr>
              <a:t>Feature</a:t>
            </a:r>
            <a:endParaRPr lang="en-US" sz="1600" b="1" dirty="0">
              <a:solidFill>
                <a:srgbClr val="000000"/>
              </a:solidFill>
            </a:endParaRPr>
          </a:p>
        </p:txBody>
      </p:sp>
      <p:sp>
        <p:nvSpPr>
          <p:cNvPr id="40" name="Text Placeholder 25"/>
          <p:cNvSpPr>
            <a:spLocks noGrp="1"/>
          </p:cNvSpPr>
          <p:nvPr>
            <p:ph type="body" sz="quarter" idx="23" hasCustomPrompt="1"/>
          </p:nvPr>
        </p:nvSpPr>
        <p:spPr>
          <a:xfrm>
            <a:off x="359513" y="1887356"/>
            <a:ext cx="8460959" cy="360000"/>
          </a:xfrm>
          <a:prstGeom prst="rect">
            <a:avLst/>
          </a:prstGeom>
        </p:spPr>
        <p:txBody>
          <a:bodyPr anchor="ctr"/>
          <a:lstStyle>
            <a:lvl1pPr>
              <a:spcBef>
                <a:spcPts val="0"/>
              </a:spcBef>
              <a:buNone/>
              <a:defRPr kumimoji="0" lang="en-US" sz="2000" b="1" i="0" u="none" strike="noStrike" kern="1200" cap="none" spc="0" normalizeH="0" baseline="0" noProof="0" smtClean="0">
                <a:ln>
                  <a:noFill/>
                </a:ln>
                <a:solidFill>
                  <a:schemeClr val="tx1"/>
                </a:solidFill>
                <a:effectLst/>
                <a:uLnTx/>
                <a:uFillTx/>
              </a:defRPr>
            </a:lvl1pPr>
          </a:lstStyle>
          <a:p>
            <a:pPr lvl="0"/>
            <a:r>
              <a:rPr lang="en-US" dirty="0" smtClean="0"/>
              <a:t>&lt;Feature title&gt;</a:t>
            </a:r>
            <a:endParaRPr lang="en-US" dirty="0"/>
          </a:p>
        </p:txBody>
      </p:sp>
      <p:sp>
        <p:nvSpPr>
          <p:cNvPr id="42" name="Rectangle 41"/>
          <p:cNvSpPr/>
          <p:nvPr userDrawn="1"/>
        </p:nvSpPr>
        <p:spPr>
          <a:xfrm>
            <a:off x="372602" y="2555812"/>
            <a:ext cx="8458825" cy="1089212"/>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TextBox 43"/>
          <p:cNvSpPr txBox="1"/>
          <p:nvPr userDrawn="1"/>
        </p:nvSpPr>
        <p:spPr>
          <a:xfrm>
            <a:off x="275046" y="2255866"/>
            <a:ext cx="1523124" cy="338554"/>
          </a:xfrm>
          <a:prstGeom prst="rect">
            <a:avLst/>
          </a:prstGeom>
          <a:noFill/>
        </p:spPr>
        <p:txBody>
          <a:bodyPr wrap="square" rtlCol="0">
            <a:spAutoFit/>
          </a:bodyPr>
          <a:lstStyle/>
          <a:p>
            <a:r>
              <a:rPr lang="en-US" sz="1600" b="1" dirty="0" smtClean="0">
                <a:solidFill>
                  <a:srgbClr val="000000"/>
                </a:solidFill>
              </a:rPr>
              <a:t>Description</a:t>
            </a:r>
            <a:endParaRPr lang="en-US" sz="1600" b="1" dirty="0">
              <a:solidFill>
                <a:srgbClr val="000000"/>
              </a:solidFill>
            </a:endParaRPr>
          </a:p>
        </p:txBody>
      </p:sp>
      <p:sp>
        <p:nvSpPr>
          <p:cNvPr id="46" name="Text Placeholder 25"/>
          <p:cNvSpPr>
            <a:spLocks noGrp="1"/>
          </p:cNvSpPr>
          <p:nvPr>
            <p:ph type="body" sz="quarter" idx="24" hasCustomPrompt="1"/>
          </p:nvPr>
        </p:nvSpPr>
        <p:spPr>
          <a:xfrm>
            <a:off x="370146" y="2564944"/>
            <a:ext cx="8460959" cy="1080080"/>
          </a:xfrm>
          <a:prstGeom prst="rect">
            <a:avLst/>
          </a:prstGeom>
        </p:spPr>
        <p:txBody>
          <a:bodyPr anchor="t"/>
          <a:lstStyle>
            <a:lvl1pPr>
              <a:spcBef>
                <a:spcPts val="0"/>
              </a:spcBef>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&lt;Short description / User voice / Rationale&gt;</a:t>
            </a:r>
            <a:endParaRPr lang="en-US" dirty="0"/>
          </a:p>
        </p:txBody>
      </p:sp>
      <p:sp>
        <p:nvSpPr>
          <p:cNvPr id="52" name="Rectangle 51"/>
          <p:cNvSpPr/>
          <p:nvPr userDrawn="1"/>
        </p:nvSpPr>
        <p:spPr>
          <a:xfrm>
            <a:off x="2898166" y="692736"/>
            <a:ext cx="1481336"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TextBox 52"/>
          <p:cNvSpPr txBox="1"/>
          <p:nvPr userDrawn="1"/>
        </p:nvSpPr>
        <p:spPr>
          <a:xfrm>
            <a:off x="2075246" y="692518"/>
            <a:ext cx="822920" cy="338554"/>
          </a:xfrm>
          <a:prstGeom prst="rect">
            <a:avLst/>
          </a:prstGeom>
          <a:noFill/>
        </p:spPr>
        <p:txBody>
          <a:bodyPr wrap="square" rtlCol="0">
            <a:spAutoFit/>
          </a:bodyPr>
          <a:lstStyle/>
          <a:p>
            <a:r>
              <a:rPr lang="en-US" sz="1600" b="1" dirty="0" smtClean="0">
                <a:solidFill>
                  <a:srgbClr val="000000"/>
                </a:solidFill>
              </a:rPr>
              <a:t>REL / IT</a:t>
            </a:r>
            <a:endParaRPr lang="en-US" sz="1600" b="1" dirty="0">
              <a:solidFill>
                <a:srgbClr val="000000"/>
              </a:solidFill>
            </a:endParaRPr>
          </a:p>
        </p:txBody>
      </p:sp>
      <p:sp>
        <p:nvSpPr>
          <p:cNvPr id="54" name="Text Placeholder 25"/>
          <p:cNvSpPr>
            <a:spLocks noGrp="1"/>
          </p:cNvSpPr>
          <p:nvPr>
            <p:ph type="body" sz="quarter" idx="25" hasCustomPrompt="1"/>
          </p:nvPr>
        </p:nvSpPr>
        <p:spPr>
          <a:xfrm>
            <a:off x="2898166" y="692518"/>
            <a:ext cx="1481336"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&lt;Rel./Iter.&gt;</a:t>
            </a:r>
            <a:endParaRPr lang="en-US" dirty="0"/>
          </a:p>
        </p:txBody>
      </p:sp>
      <p:sp>
        <p:nvSpPr>
          <p:cNvPr id="55" name="Rectangle 54"/>
          <p:cNvSpPr/>
          <p:nvPr userDrawn="1"/>
        </p:nvSpPr>
        <p:spPr>
          <a:xfrm>
            <a:off x="7619862" y="692736"/>
            <a:ext cx="1200610"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TextBox 55"/>
          <p:cNvSpPr txBox="1"/>
          <p:nvPr userDrawn="1"/>
        </p:nvSpPr>
        <p:spPr>
          <a:xfrm>
            <a:off x="6539742" y="692518"/>
            <a:ext cx="1067793" cy="338554"/>
          </a:xfrm>
          <a:prstGeom prst="rect">
            <a:avLst/>
          </a:prstGeom>
          <a:noFill/>
        </p:spPr>
        <p:txBody>
          <a:bodyPr wrap="none" rtlCol="0">
            <a:spAutoFit/>
          </a:bodyPr>
          <a:lstStyle/>
          <a:p>
            <a:r>
              <a:rPr lang="en-US" sz="1600" b="1" dirty="0" smtClean="0">
                <a:solidFill>
                  <a:srgbClr val="000000"/>
                </a:solidFill>
              </a:rPr>
              <a:t>Bus. Value</a:t>
            </a:r>
            <a:endParaRPr lang="en-US" sz="1600" b="1" dirty="0">
              <a:solidFill>
                <a:srgbClr val="000000"/>
              </a:solidFill>
            </a:endParaRPr>
          </a:p>
        </p:txBody>
      </p:sp>
      <p:sp>
        <p:nvSpPr>
          <p:cNvPr id="57" name="Text Placeholder 25"/>
          <p:cNvSpPr>
            <a:spLocks noGrp="1"/>
          </p:cNvSpPr>
          <p:nvPr>
            <p:ph type="body" sz="quarter" idx="26" hasCustomPrompt="1"/>
          </p:nvPr>
        </p:nvSpPr>
        <p:spPr>
          <a:xfrm>
            <a:off x="7624832" y="692736"/>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&lt;C/H/M/L&gt;</a:t>
            </a:r>
            <a:endParaRPr lang="en-US" dirty="0"/>
          </a:p>
        </p:txBody>
      </p:sp>
      <p:sp>
        <p:nvSpPr>
          <p:cNvPr id="58" name="Rectangle 57"/>
          <p:cNvSpPr/>
          <p:nvPr userDrawn="1"/>
        </p:nvSpPr>
        <p:spPr>
          <a:xfrm>
            <a:off x="7619862" y="1124784"/>
            <a:ext cx="1200610"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TextBox 58"/>
          <p:cNvSpPr txBox="1"/>
          <p:nvPr userDrawn="1"/>
        </p:nvSpPr>
        <p:spPr>
          <a:xfrm>
            <a:off x="7308304" y="3699454"/>
            <a:ext cx="1189043" cy="338554"/>
          </a:xfrm>
          <a:prstGeom prst="rect">
            <a:avLst/>
          </a:prstGeom>
          <a:noFill/>
        </p:spPr>
        <p:txBody>
          <a:bodyPr wrap="none" rtlCol="0">
            <a:spAutoFit/>
          </a:bodyPr>
          <a:lstStyle/>
          <a:p>
            <a:r>
              <a:rPr lang="en-US" sz="1600" b="1" dirty="0" smtClean="0">
                <a:solidFill>
                  <a:srgbClr val="000000"/>
                </a:solidFill>
              </a:rPr>
              <a:t>Uncertainty</a:t>
            </a:r>
            <a:endParaRPr lang="en-US" sz="1600" b="1" dirty="0">
              <a:solidFill>
                <a:srgbClr val="000000"/>
              </a:solidFill>
            </a:endParaRPr>
          </a:p>
        </p:txBody>
      </p:sp>
      <p:sp>
        <p:nvSpPr>
          <p:cNvPr id="60" name="Text Placeholder 25"/>
          <p:cNvSpPr>
            <a:spLocks noGrp="1"/>
          </p:cNvSpPr>
          <p:nvPr>
            <p:ph type="body" sz="quarter" idx="27" hasCustomPrompt="1"/>
          </p:nvPr>
        </p:nvSpPr>
        <p:spPr>
          <a:xfrm>
            <a:off x="7624832" y="1124784"/>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&lt;Points&gt;</a:t>
            </a:r>
            <a:endParaRPr lang="en-US" dirty="0"/>
          </a:p>
        </p:txBody>
      </p:sp>
      <p:sp>
        <p:nvSpPr>
          <p:cNvPr id="64" name="TextBox 63"/>
          <p:cNvSpPr txBox="1"/>
          <p:nvPr userDrawn="1"/>
        </p:nvSpPr>
        <p:spPr>
          <a:xfrm>
            <a:off x="6372200" y="0"/>
            <a:ext cx="2771800" cy="276999"/>
          </a:xfrm>
          <a:prstGeom prst="rect">
            <a:avLst/>
          </a:prstGeom>
          <a:noFill/>
        </p:spPr>
        <p:txBody>
          <a:bodyPr wrap="square" rtlCol="0">
            <a:spAutoFit/>
          </a:bodyPr>
          <a:lstStyle/>
          <a:p>
            <a:pPr algn="r"/>
            <a:r>
              <a:rPr lang="en-US" sz="1200" dirty="0" smtClean="0">
                <a:solidFill>
                  <a:srgbClr val="000000"/>
                </a:solidFill>
              </a:rPr>
              <a:t>Bus. Value = Critical / High / Med / Low</a:t>
            </a:r>
            <a:endParaRPr lang="en-US" sz="1200" dirty="0">
              <a:solidFill>
                <a:srgbClr val="000000"/>
              </a:solidFill>
            </a:endParaRPr>
          </a:p>
        </p:txBody>
      </p:sp>
      <p:sp>
        <p:nvSpPr>
          <p:cNvPr id="65" name="Rectangle 64"/>
          <p:cNvSpPr/>
          <p:nvPr userDrawn="1"/>
        </p:nvSpPr>
        <p:spPr>
          <a:xfrm>
            <a:off x="5162600" y="692736"/>
            <a:ext cx="1306488"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TextBox 65"/>
          <p:cNvSpPr txBox="1"/>
          <p:nvPr userDrawn="1"/>
        </p:nvSpPr>
        <p:spPr>
          <a:xfrm>
            <a:off x="4613550" y="692696"/>
            <a:ext cx="590226" cy="338554"/>
          </a:xfrm>
          <a:prstGeom prst="rect">
            <a:avLst/>
          </a:prstGeom>
          <a:noFill/>
        </p:spPr>
        <p:txBody>
          <a:bodyPr wrap="none" rtlCol="0">
            <a:spAutoFit/>
          </a:bodyPr>
          <a:lstStyle/>
          <a:p>
            <a:r>
              <a:rPr lang="en-US" sz="1600" b="1" dirty="0" smtClean="0">
                <a:solidFill>
                  <a:srgbClr val="000000"/>
                </a:solidFill>
              </a:rPr>
              <a:t>Type</a:t>
            </a:r>
            <a:endParaRPr lang="en-US" sz="1600" b="1" dirty="0">
              <a:solidFill>
                <a:srgbClr val="000000"/>
              </a:solidFill>
            </a:endParaRPr>
          </a:p>
        </p:txBody>
      </p:sp>
      <p:sp>
        <p:nvSpPr>
          <p:cNvPr id="67" name="Text Placeholder 25"/>
          <p:cNvSpPr>
            <a:spLocks noGrp="1"/>
          </p:cNvSpPr>
          <p:nvPr>
            <p:ph type="body" sz="quarter" idx="29" hasCustomPrompt="1"/>
          </p:nvPr>
        </p:nvSpPr>
        <p:spPr>
          <a:xfrm>
            <a:off x="5162600" y="692736"/>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&lt;User/Tech&gt;</a:t>
            </a:r>
            <a:endParaRPr lang="en-US" dirty="0"/>
          </a:p>
        </p:txBody>
      </p:sp>
      <p:sp>
        <p:nvSpPr>
          <p:cNvPr id="68" name="Rectangle 67"/>
          <p:cNvSpPr/>
          <p:nvPr userDrawn="1"/>
        </p:nvSpPr>
        <p:spPr>
          <a:xfrm>
            <a:off x="5162600" y="1124962"/>
            <a:ext cx="1306488"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TextBox 68"/>
          <p:cNvSpPr txBox="1"/>
          <p:nvPr userDrawn="1"/>
        </p:nvSpPr>
        <p:spPr>
          <a:xfrm>
            <a:off x="4499992" y="1124744"/>
            <a:ext cx="700256" cy="338554"/>
          </a:xfrm>
          <a:prstGeom prst="rect">
            <a:avLst/>
          </a:prstGeom>
          <a:noFill/>
        </p:spPr>
        <p:txBody>
          <a:bodyPr wrap="none" rtlCol="0">
            <a:spAutoFit/>
          </a:bodyPr>
          <a:lstStyle/>
          <a:p>
            <a:r>
              <a:rPr lang="en-US" sz="1600" b="1" dirty="0" smtClean="0">
                <a:solidFill>
                  <a:srgbClr val="000000"/>
                </a:solidFill>
              </a:rPr>
              <a:t>Usage</a:t>
            </a:r>
            <a:endParaRPr lang="en-US" sz="1600" b="1" dirty="0">
              <a:solidFill>
                <a:srgbClr val="000000"/>
              </a:solidFill>
            </a:endParaRPr>
          </a:p>
        </p:txBody>
      </p:sp>
      <p:sp>
        <p:nvSpPr>
          <p:cNvPr id="70" name="Text Placeholder 25"/>
          <p:cNvSpPr>
            <a:spLocks noGrp="1"/>
          </p:cNvSpPr>
          <p:nvPr>
            <p:ph type="body" sz="quarter" idx="30" hasCustomPrompt="1"/>
          </p:nvPr>
        </p:nvSpPr>
        <p:spPr>
          <a:xfrm>
            <a:off x="5162600" y="1124784"/>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&lt;D/W/M/O&gt;</a:t>
            </a:r>
            <a:endParaRPr lang="en-US" dirty="0"/>
          </a:p>
        </p:txBody>
      </p:sp>
      <p:sp>
        <p:nvSpPr>
          <p:cNvPr id="75" name="TextBox 74"/>
          <p:cNvSpPr txBox="1"/>
          <p:nvPr userDrawn="1"/>
        </p:nvSpPr>
        <p:spPr>
          <a:xfrm>
            <a:off x="6372200" y="188640"/>
            <a:ext cx="2771800" cy="276999"/>
          </a:xfrm>
          <a:prstGeom prst="rect">
            <a:avLst/>
          </a:prstGeom>
          <a:noFill/>
        </p:spPr>
        <p:txBody>
          <a:bodyPr wrap="square" rtlCol="0">
            <a:spAutoFit/>
          </a:bodyPr>
          <a:lstStyle/>
          <a:p>
            <a:pPr algn="r"/>
            <a:r>
              <a:rPr lang="en-US" sz="1200" dirty="0" smtClean="0">
                <a:solidFill>
                  <a:srgbClr val="000000"/>
                </a:solidFill>
              </a:rPr>
              <a:t>Usage = Daily / Weekly / Monthly / Other</a:t>
            </a:r>
            <a:endParaRPr lang="en-US" sz="1200" dirty="0">
              <a:solidFill>
                <a:srgbClr val="000000"/>
              </a:solidFill>
            </a:endParaRPr>
          </a:p>
        </p:txBody>
      </p:sp>
      <p:sp>
        <p:nvSpPr>
          <p:cNvPr id="76" name="Rectangle 75"/>
          <p:cNvSpPr/>
          <p:nvPr userDrawn="1"/>
        </p:nvSpPr>
        <p:spPr>
          <a:xfrm>
            <a:off x="385527" y="3993509"/>
            <a:ext cx="6922777" cy="938893"/>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TextBox 76"/>
          <p:cNvSpPr txBox="1"/>
          <p:nvPr userDrawn="1"/>
        </p:nvSpPr>
        <p:spPr>
          <a:xfrm>
            <a:off x="287970" y="3693563"/>
            <a:ext cx="2051782" cy="338554"/>
          </a:xfrm>
          <a:prstGeom prst="rect">
            <a:avLst/>
          </a:prstGeom>
          <a:noFill/>
        </p:spPr>
        <p:txBody>
          <a:bodyPr wrap="square" rtlCol="0">
            <a:spAutoFit/>
          </a:bodyPr>
          <a:lstStyle/>
          <a:p>
            <a:r>
              <a:rPr lang="en-US" sz="1600" b="1" dirty="0" smtClean="0">
                <a:solidFill>
                  <a:srgbClr val="000000"/>
                </a:solidFill>
              </a:rPr>
              <a:t>How to test / demo</a:t>
            </a:r>
            <a:endParaRPr lang="en-US" sz="1600" b="1" dirty="0">
              <a:solidFill>
                <a:srgbClr val="000000"/>
              </a:solidFill>
            </a:endParaRPr>
          </a:p>
        </p:txBody>
      </p:sp>
      <p:sp>
        <p:nvSpPr>
          <p:cNvPr id="78" name="Text Placeholder 25"/>
          <p:cNvSpPr>
            <a:spLocks noGrp="1"/>
          </p:cNvSpPr>
          <p:nvPr>
            <p:ph type="body" sz="quarter" idx="31" hasCustomPrompt="1"/>
          </p:nvPr>
        </p:nvSpPr>
        <p:spPr>
          <a:xfrm>
            <a:off x="383071" y="4002641"/>
            <a:ext cx="6925233"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how the feature can be demonstrated. This may sharpen the thinking about the actual result&gt;</a:t>
            </a:r>
            <a:endParaRPr lang="en-US" dirty="0"/>
          </a:p>
        </p:txBody>
      </p:sp>
      <p:sp>
        <p:nvSpPr>
          <p:cNvPr id="79" name="Rectangle 78"/>
          <p:cNvSpPr/>
          <p:nvPr userDrawn="1"/>
        </p:nvSpPr>
        <p:spPr>
          <a:xfrm>
            <a:off x="375059" y="5298419"/>
            <a:ext cx="8517421" cy="938893"/>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0" name="TextBox 79"/>
          <p:cNvSpPr txBox="1"/>
          <p:nvPr userDrawn="1"/>
        </p:nvSpPr>
        <p:spPr>
          <a:xfrm>
            <a:off x="277502" y="4998473"/>
            <a:ext cx="4222490" cy="338554"/>
          </a:xfrm>
          <a:prstGeom prst="rect">
            <a:avLst/>
          </a:prstGeom>
          <a:noFill/>
        </p:spPr>
        <p:txBody>
          <a:bodyPr wrap="square" rtlCol="0">
            <a:spAutoFit/>
          </a:bodyPr>
          <a:lstStyle/>
          <a:p>
            <a:r>
              <a:rPr lang="en-US" sz="1600" b="1" dirty="0" smtClean="0">
                <a:solidFill>
                  <a:srgbClr val="000000"/>
                </a:solidFill>
              </a:rPr>
              <a:t>Architectural impact / additional notes</a:t>
            </a:r>
            <a:endParaRPr lang="en-US" sz="1600" b="1" dirty="0">
              <a:solidFill>
                <a:srgbClr val="000000"/>
              </a:solidFill>
            </a:endParaRPr>
          </a:p>
        </p:txBody>
      </p:sp>
      <p:sp>
        <p:nvSpPr>
          <p:cNvPr id="81" name="Text Placeholder 25"/>
          <p:cNvSpPr>
            <a:spLocks noGrp="1"/>
          </p:cNvSpPr>
          <p:nvPr>
            <p:ph type="body" sz="quarter" idx="32" hasCustomPrompt="1"/>
          </p:nvPr>
        </p:nvSpPr>
        <p:spPr>
          <a:xfrm>
            <a:off x="372603" y="5307551"/>
            <a:ext cx="8519877"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the impact on architecture and/or additional notes&gt;</a:t>
            </a:r>
            <a:endParaRPr lang="en-US" dirty="0"/>
          </a:p>
        </p:txBody>
      </p:sp>
      <p:sp>
        <p:nvSpPr>
          <p:cNvPr id="82" name="TextBox 81"/>
          <p:cNvSpPr txBox="1"/>
          <p:nvPr userDrawn="1"/>
        </p:nvSpPr>
        <p:spPr>
          <a:xfrm>
            <a:off x="7308304" y="4026550"/>
            <a:ext cx="564770" cy="338554"/>
          </a:xfrm>
          <a:prstGeom prst="rect">
            <a:avLst/>
          </a:prstGeom>
          <a:noFill/>
        </p:spPr>
        <p:txBody>
          <a:bodyPr wrap="none" rtlCol="0">
            <a:spAutoFit/>
          </a:bodyPr>
          <a:lstStyle/>
          <a:p>
            <a:r>
              <a:rPr lang="en-US" sz="1600" b="1" dirty="0" smtClean="0">
                <a:solidFill>
                  <a:srgbClr val="000000"/>
                </a:solidFill>
              </a:rPr>
              <a:t>Req.</a:t>
            </a:r>
            <a:endParaRPr lang="en-US" sz="1600" b="1" dirty="0">
              <a:solidFill>
                <a:srgbClr val="000000"/>
              </a:solidFill>
            </a:endParaRPr>
          </a:p>
        </p:txBody>
      </p:sp>
      <p:sp>
        <p:nvSpPr>
          <p:cNvPr id="84" name="Rectangle 83"/>
          <p:cNvSpPr/>
          <p:nvPr userDrawn="1"/>
        </p:nvSpPr>
        <p:spPr>
          <a:xfrm>
            <a:off x="7907948" y="4008722"/>
            <a:ext cx="984532"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Text Placeholder 25"/>
          <p:cNvSpPr>
            <a:spLocks noGrp="1"/>
          </p:cNvSpPr>
          <p:nvPr>
            <p:ph type="body" sz="quarter" idx="33" hasCustomPrompt="1"/>
          </p:nvPr>
        </p:nvSpPr>
        <p:spPr>
          <a:xfrm>
            <a:off x="7884368" y="4005064"/>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6" name="TextBox 85"/>
          <p:cNvSpPr txBox="1"/>
          <p:nvPr userDrawn="1"/>
        </p:nvSpPr>
        <p:spPr>
          <a:xfrm>
            <a:off x="7308304" y="4458598"/>
            <a:ext cx="622158" cy="338554"/>
          </a:xfrm>
          <a:prstGeom prst="rect">
            <a:avLst/>
          </a:prstGeom>
          <a:noFill/>
        </p:spPr>
        <p:txBody>
          <a:bodyPr wrap="none" rtlCol="0">
            <a:spAutoFit/>
          </a:bodyPr>
          <a:lstStyle/>
          <a:p>
            <a:r>
              <a:rPr lang="en-US" sz="1600" b="1" dirty="0" smtClean="0">
                <a:solidFill>
                  <a:srgbClr val="000000"/>
                </a:solidFill>
              </a:rPr>
              <a:t>Tech.</a:t>
            </a:r>
            <a:endParaRPr lang="en-US" sz="1600" b="1" dirty="0">
              <a:solidFill>
                <a:srgbClr val="000000"/>
              </a:solidFill>
            </a:endParaRPr>
          </a:p>
        </p:txBody>
      </p:sp>
      <p:sp>
        <p:nvSpPr>
          <p:cNvPr id="87" name="Rectangle 86"/>
          <p:cNvSpPr/>
          <p:nvPr userDrawn="1"/>
        </p:nvSpPr>
        <p:spPr>
          <a:xfrm>
            <a:off x="7907948" y="4440770"/>
            <a:ext cx="984532" cy="360000"/>
          </a:xfrm>
          <a:prstGeom prst="rect">
            <a:avLst/>
          </a:prstGeom>
          <a:solidFill>
            <a:srgbClr val="FFD5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8" name="Text Placeholder 25"/>
          <p:cNvSpPr>
            <a:spLocks noGrp="1"/>
          </p:cNvSpPr>
          <p:nvPr>
            <p:ph type="body" sz="quarter" idx="34" hasCustomPrompt="1"/>
          </p:nvPr>
        </p:nvSpPr>
        <p:spPr>
          <a:xfrm>
            <a:off x="7884368" y="4437112"/>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9" name="TextBox 88"/>
          <p:cNvSpPr txBox="1"/>
          <p:nvPr userDrawn="1"/>
        </p:nvSpPr>
        <p:spPr>
          <a:xfrm>
            <a:off x="6676212" y="1124744"/>
            <a:ext cx="920124" cy="338554"/>
          </a:xfrm>
          <a:prstGeom prst="rect">
            <a:avLst/>
          </a:prstGeom>
          <a:noFill/>
        </p:spPr>
        <p:txBody>
          <a:bodyPr wrap="none" rtlCol="0">
            <a:spAutoFit/>
          </a:bodyPr>
          <a:lstStyle/>
          <a:p>
            <a:r>
              <a:rPr lang="en-US" sz="1600" b="1" dirty="0" smtClean="0">
                <a:solidFill>
                  <a:srgbClr val="000000"/>
                </a:solidFill>
              </a:rPr>
              <a:t>Estimate</a:t>
            </a:r>
            <a:endParaRPr lang="en-US" sz="1600" b="1" dirty="0">
              <a:solidFill>
                <a:srgbClr val="000000"/>
              </a:solidFill>
            </a:endParaRPr>
          </a:p>
        </p:txBody>
      </p:sp>
    </p:spTree>
    <p:extLst>
      <p:ext uri="{BB962C8B-B14F-4D97-AF65-F5344CB8AC3E}">
        <p14:creationId xmlns:p14="http://schemas.microsoft.com/office/powerpoint/2010/main" val="331987554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Feature Card 2">
    <p:spTree>
      <p:nvGrpSpPr>
        <p:cNvPr id="1" name=""/>
        <p:cNvGrpSpPr/>
        <p:nvPr/>
      </p:nvGrpSpPr>
      <p:grpSpPr>
        <a:xfrm>
          <a:off x="0" y="0"/>
          <a:ext cx="0" cy="0"/>
          <a:chOff x="0" y="0"/>
          <a:chExt cx="0" cy="0"/>
        </a:xfrm>
      </p:grpSpPr>
      <p:sp>
        <p:nvSpPr>
          <p:cNvPr id="7" name="Rectangle 6"/>
          <p:cNvSpPr/>
          <p:nvPr userDrawn="1"/>
        </p:nvSpPr>
        <p:spPr>
          <a:xfrm>
            <a:off x="361646" y="1878224"/>
            <a:ext cx="8458825" cy="360000"/>
          </a:xfrm>
          <a:prstGeom prst="rect">
            <a:avLst/>
          </a:prstGeom>
          <a:solidFill>
            <a:srgbClr val="FFC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sz="1400"/>
            </a:lvl1pPr>
          </a:lstStyle>
          <a:p>
            <a:fld id="{C9CAA15B-23DC-4A9B-89E3-7A0EAD97C204}" type="datetimeFigureOut">
              <a:rPr lang="en-US" smtClean="0">
                <a:solidFill>
                  <a:srgbClr val="000000"/>
                </a:solidFill>
              </a:rPr>
              <a:pPr/>
              <a:t>10/24/2016</a:t>
            </a:fld>
            <a:endParaRPr lang="en-US">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sz="1400"/>
            </a:lvl1pPr>
          </a:lstStyle>
          <a:p>
            <a:fld id="{956CE866-56C8-4919-8A68-002F0DE1D627}" type="slidenum">
              <a:rPr lang="en-US" smtClean="0">
                <a:solidFill>
                  <a:srgbClr val="000000"/>
                </a:solidFill>
              </a:rPr>
              <a:pPr/>
              <a:t>‹#›</a:t>
            </a:fld>
            <a:endParaRPr lang="en-US">
              <a:solidFill>
                <a:srgbClr val="000000"/>
              </a:solidFill>
            </a:endParaRPr>
          </a:p>
        </p:txBody>
      </p:sp>
      <p:sp>
        <p:nvSpPr>
          <p:cNvPr id="10" name="Rectangle 9"/>
          <p:cNvSpPr/>
          <p:nvPr userDrawn="1"/>
        </p:nvSpPr>
        <p:spPr>
          <a:xfrm>
            <a:off x="923118" y="683622"/>
            <a:ext cx="1068357"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TextBox 10"/>
          <p:cNvSpPr txBox="1"/>
          <p:nvPr userDrawn="1"/>
        </p:nvSpPr>
        <p:spPr>
          <a:xfrm>
            <a:off x="260510" y="683404"/>
            <a:ext cx="369012" cy="338554"/>
          </a:xfrm>
          <a:prstGeom prst="rect">
            <a:avLst/>
          </a:prstGeom>
          <a:noFill/>
        </p:spPr>
        <p:txBody>
          <a:bodyPr wrap="none" rtlCol="0">
            <a:spAutoFit/>
          </a:bodyPr>
          <a:lstStyle/>
          <a:p>
            <a:r>
              <a:rPr lang="en-US" sz="1600" b="1" dirty="0" smtClean="0">
                <a:solidFill>
                  <a:srgbClr val="000000"/>
                </a:solidFill>
              </a:rPr>
              <a:t>ID</a:t>
            </a:r>
            <a:endParaRPr lang="en-US" sz="1600" b="1" dirty="0">
              <a:solidFill>
                <a:srgbClr val="000000"/>
              </a:solidFill>
            </a:endParaRPr>
          </a:p>
        </p:txBody>
      </p:sp>
      <p:sp>
        <p:nvSpPr>
          <p:cNvPr id="26" name="Text Placeholder 25"/>
          <p:cNvSpPr>
            <a:spLocks noGrp="1"/>
          </p:cNvSpPr>
          <p:nvPr>
            <p:ph type="body" sz="quarter" idx="14" hasCustomPrompt="1"/>
          </p:nvPr>
        </p:nvSpPr>
        <p:spPr>
          <a:xfrm>
            <a:off x="923118" y="683404"/>
            <a:ext cx="1068357"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&lt;ID&gt;</a:t>
            </a:r>
            <a:endParaRPr lang="en-US" dirty="0"/>
          </a:p>
        </p:txBody>
      </p:sp>
      <p:sp>
        <p:nvSpPr>
          <p:cNvPr id="31" name="TextBox 30"/>
          <p:cNvSpPr txBox="1"/>
          <p:nvPr userDrawn="1"/>
        </p:nvSpPr>
        <p:spPr>
          <a:xfrm>
            <a:off x="251520" y="87015"/>
            <a:ext cx="3479910" cy="461665"/>
          </a:xfrm>
          <a:prstGeom prst="rect">
            <a:avLst/>
          </a:prstGeom>
          <a:noFill/>
        </p:spPr>
        <p:txBody>
          <a:bodyPr wrap="square" rtlCol="0">
            <a:spAutoFit/>
          </a:bodyPr>
          <a:lstStyle/>
          <a:p>
            <a:r>
              <a:rPr lang="en-US" sz="2400" b="1" dirty="0" smtClean="0">
                <a:solidFill>
                  <a:srgbClr val="000000"/>
                </a:solidFill>
              </a:rPr>
              <a:t>FEATURE CARD</a:t>
            </a:r>
            <a:endParaRPr lang="en-US" sz="2400" b="1" dirty="0">
              <a:solidFill>
                <a:srgbClr val="000000"/>
              </a:solidFill>
            </a:endParaRPr>
          </a:p>
        </p:txBody>
      </p:sp>
      <p:sp>
        <p:nvSpPr>
          <p:cNvPr id="32" name="Rectangle 31"/>
          <p:cNvSpPr/>
          <p:nvPr userDrawn="1"/>
        </p:nvSpPr>
        <p:spPr>
          <a:xfrm>
            <a:off x="923118" y="1124962"/>
            <a:ext cx="3456384"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TextBox 35"/>
          <p:cNvSpPr txBox="1"/>
          <p:nvPr userDrawn="1"/>
        </p:nvSpPr>
        <p:spPr>
          <a:xfrm>
            <a:off x="260510" y="1124744"/>
            <a:ext cx="530915" cy="338554"/>
          </a:xfrm>
          <a:prstGeom prst="rect">
            <a:avLst/>
          </a:prstGeom>
          <a:noFill/>
        </p:spPr>
        <p:txBody>
          <a:bodyPr wrap="none" rtlCol="0">
            <a:spAutoFit/>
          </a:bodyPr>
          <a:lstStyle/>
          <a:p>
            <a:r>
              <a:rPr lang="en-US" sz="1600" b="1" dirty="0" smtClean="0">
                <a:solidFill>
                  <a:srgbClr val="000000"/>
                </a:solidFill>
              </a:rPr>
              <a:t>Epic</a:t>
            </a:r>
            <a:endParaRPr lang="en-US" sz="1600" b="1" dirty="0">
              <a:solidFill>
                <a:srgbClr val="000000"/>
              </a:solidFill>
            </a:endParaRPr>
          </a:p>
        </p:txBody>
      </p:sp>
      <p:sp>
        <p:nvSpPr>
          <p:cNvPr id="37" name="Text Placeholder 25"/>
          <p:cNvSpPr>
            <a:spLocks noGrp="1"/>
          </p:cNvSpPr>
          <p:nvPr>
            <p:ph type="body" sz="quarter" idx="22" hasCustomPrompt="1"/>
          </p:nvPr>
        </p:nvSpPr>
        <p:spPr>
          <a:xfrm>
            <a:off x="923118" y="1124744"/>
            <a:ext cx="3456384"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&lt;Epic title&gt;</a:t>
            </a:r>
            <a:endParaRPr lang="en-US" dirty="0"/>
          </a:p>
        </p:txBody>
      </p:sp>
      <p:sp>
        <p:nvSpPr>
          <p:cNvPr id="38" name="TextBox 37"/>
          <p:cNvSpPr txBox="1"/>
          <p:nvPr userDrawn="1"/>
        </p:nvSpPr>
        <p:spPr>
          <a:xfrm>
            <a:off x="264090" y="1578278"/>
            <a:ext cx="1523124" cy="338554"/>
          </a:xfrm>
          <a:prstGeom prst="rect">
            <a:avLst/>
          </a:prstGeom>
          <a:noFill/>
        </p:spPr>
        <p:txBody>
          <a:bodyPr wrap="square" rtlCol="0">
            <a:spAutoFit/>
          </a:bodyPr>
          <a:lstStyle/>
          <a:p>
            <a:r>
              <a:rPr lang="en-US" sz="1600" b="1" dirty="0" smtClean="0">
                <a:solidFill>
                  <a:srgbClr val="000000"/>
                </a:solidFill>
              </a:rPr>
              <a:t>Feature</a:t>
            </a:r>
            <a:endParaRPr lang="en-US" sz="1600" b="1" dirty="0">
              <a:solidFill>
                <a:srgbClr val="000000"/>
              </a:solidFill>
            </a:endParaRPr>
          </a:p>
        </p:txBody>
      </p:sp>
      <p:sp>
        <p:nvSpPr>
          <p:cNvPr id="40" name="Text Placeholder 25"/>
          <p:cNvSpPr>
            <a:spLocks noGrp="1"/>
          </p:cNvSpPr>
          <p:nvPr>
            <p:ph type="body" sz="quarter" idx="23" hasCustomPrompt="1"/>
          </p:nvPr>
        </p:nvSpPr>
        <p:spPr>
          <a:xfrm>
            <a:off x="359513" y="1887356"/>
            <a:ext cx="8460959" cy="360000"/>
          </a:xfrm>
          <a:prstGeom prst="rect">
            <a:avLst/>
          </a:prstGeom>
        </p:spPr>
        <p:txBody>
          <a:bodyPr anchor="ctr"/>
          <a:lstStyle>
            <a:lvl1pPr>
              <a:spcBef>
                <a:spcPts val="0"/>
              </a:spcBef>
              <a:buNone/>
              <a:defRPr kumimoji="0" lang="en-US" sz="2000" b="1" i="0" u="none" strike="noStrike" kern="1200" cap="none" spc="0" normalizeH="0" baseline="0" noProof="0" smtClean="0">
                <a:ln>
                  <a:noFill/>
                </a:ln>
                <a:solidFill>
                  <a:schemeClr val="tx1"/>
                </a:solidFill>
                <a:effectLst/>
                <a:uLnTx/>
                <a:uFillTx/>
              </a:defRPr>
            </a:lvl1pPr>
          </a:lstStyle>
          <a:p>
            <a:pPr lvl="0"/>
            <a:r>
              <a:rPr lang="en-US" dirty="0" smtClean="0"/>
              <a:t>&lt;Feature title&gt;</a:t>
            </a:r>
            <a:endParaRPr lang="en-US" dirty="0"/>
          </a:p>
        </p:txBody>
      </p:sp>
      <p:sp>
        <p:nvSpPr>
          <p:cNvPr id="42" name="Rectangle 41"/>
          <p:cNvSpPr/>
          <p:nvPr userDrawn="1"/>
        </p:nvSpPr>
        <p:spPr>
          <a:xfrm>
            <a:off x="372602" y="2555812"/>
            <a:ext cx="8458825" cy="1089212"/>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TextBox 43"/>
          <p:cNvSpPr txBox="1"/>
          <p:nvPr userDrawn="1"/>
        </p:nvSpPr>
        <p:spPr>
          <a:xfrm>
            <a:off x="275046" y="2255866"/>
            <a:ext cx="1523124" cy="338554"/>
          </a:xfrm>
          <a:prstGeom prst="rect">
            <a:avLst/>
          </a:prstGeom>
          <a:noFill/>
        </p:spPr>
        <p:txBody>
          <a:bodyPr wrap="square" rtlCol="0">
            <a:spAutoFit/>
          </a:bodyPr>
          <a:lstStyle/>
          <a:p>
            <a:r>
              <a:rPr lang="en-US" sz="1600" b="1" dirty="0" smtClean="0">
                <a:solidFill>
                  <a:srgbClr val="000000"/>
                </a:solidFill>
              </a:rPr>
              <a:t>Description</a:t>
            </a:r>
            <a:endParaRPr lang="en-US" sz="1600" b="1" dirty="0">
              <a:solidFill>
                <a:srgbClr val="000000"/>
              </a:solidFill>
            </a:endParaRPr>
          </a:p>
        </p:txBody>
      </p:sp>
      <p:sp>
        <p:nvSpPr>
          <p:cNvPr id="46" name="Text Placeholder 25"/>
          <p:cNvSpPr>
            <a:spLocks noGrp="1"/>
          </p:cNvSpPr>
          <p:nvPr>
            <p:ph type="body" sz="quarter" idx="24" hasCustomPrompt="1"/>
          </p:nvPr>
        </p:nvSpPr>
        <p:spPr>
          <a:xfrm>
            <a:off x="370146" y="2564944"/>
            <a:ext cx="8460959" cy="1080080"/>
          </a:xfrm>
          <a:prstGeom prst="rect">
            <a:avLst/>
          </a:prstGeom>
        </p:spPr>
        <p:txBody>
          <a:bodyPr anchor="t"/>
          <a:lstStyle>
            <a:lvl1pPr>
              <a:spcBef>
                <a:spcPts val="0"/>
              </a:spcBef>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&lt;Short description / User voice / Rationale&gt;</a:t>
            </a:r>
            <a:endParaRPr lang="en-US" dirty="0"/>
          </a:p>
        </p:txBody>
      </p:sp>
      <p:sp>
        <p:nvSpPr>
          <p:cNvPr id="52" name="Rectangle 51"/>
          <p:cNvSpPr/>
          <p:nvPr userDrawn="1"/>
        </p:nvSpPr>
        <p:spPr>
          <a:xfrm>
            <a:off x="2898166" y="692736"/>
            <a:ext cx="1481336"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TextBox 52"/>
          <p:cNvSpPr txBox="1"/>
          <p:nvPr userDrawn="1"/>
        </p:nvSpPr>
        <p:spPr>
          <a:xfrm>
            <a:off x="2075246" y="692518"/>
            <a:ext cx="822920" cy="338554"/>
          </a:xfrm>
          <a:prstGeom prst="rect">
            <a:avLst/>
          </a:prstGeom>
          <a:noFill/>
        </p:spPr>
        <p:txBody>
          <a:bodyPr wrap="square" rtlCol="0">
            <a:spAutoFit/>
          </a:bodyPr>
          <a:lstStyle/>
          <a:p>
            <a:r>
              <a:rPr lang="en-US" sz="1600" b="1" dirty="0" smtClean="0">
                <a:solidFill>
                  <a:srgbClr val="000000"/>
                </a:solidFill>
              </a:rPr>
              <a:t>REL / IT</a:t>
            </a:r>
            <a:endParaRPr lang="en-US" sz="1600" b="1" dirty="0">
              <a:solidFill>
                <a:srgbClr val="000000"/>
              </a:solidFill>
            </a:endParaRPr>
          </a:p>
        </p:txBody>
      </p:sp>
      <p:sp>
        <p:nvSpPr>
          <p:cNvPr id="54" name="Text Placeholder 25"/>
          <p:cNvSpPr>
            <a:spLocks noGrp="1"/>
          </p:cNvSpPr>
          <p:nvPr>
            <p:ph type="body" sz="quarter" idx="25" hasCustomPrompt="1"/>
          </p:nvPr>
        </p:nvSpPr>
        <p:spPr>
          <a:xfrm>
            <a:off x="2898166" y="692518"/>
            <a:ext cx="1481336"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&lt;Rel./Iter.&gt;</a:t>
            </a:r>
            <a:endParaRPr lang="en-US" dirty="0"/>
          </a:p>
        </p:txBody>
      </p:sp>
      <p:sp>
        <p:nvSpPr>
          <p:cNvPr id="55" name="Rectangle 54"/>
          <p:cNvSpPr/>
          <p:nvPr userDrawn="1"/>
        </p:nvSpPr>
        <p:spPr>
          <a:xfrm>
            <a:off x="7619862" y="692736"/>
            <a:ext cx="1200610"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TextBox 55"/>
          <p:cNvSpPr txBox="1"/>
          <p:nvPr userDrawn="1"/>
        </p:nvSpPr>
        <p:spPr>
          <a:xfrm>
            <a:off x="6539742" y="692518"/>
            <a:ext cx="1067793" cy="338554"/>
          </a:xfrm>
          <a:prstGeom prst="rect">
            <a:avLst/>
          </a:prstGeom>
          <a:noFill/>
        </p:spPr>
        <p:txBody>
          <a:bodyPr wrap="none" rtlCol="0">
            <a:spAutoFit/>
          </a:bodyPr>
          <a:lstStyle/>
          <a:p>
            <a:r>
              <a:rPr lang="en-US" sz="1600" b="1" dirty="0" smtClean="0">
                <a:solidFill>
                  <a:srgbClr val="000000"/>
                </a:solidFill>
              </a:rPr>
              <a:t>Bus. Value</a:t>
            </a:r>
            <a:endParaRPr lang="en-US" sz="1600" b="1" dirty="0">
              <a:solidFill>
                <a:srgbClr val="000000"/>
              </a:solidFill>
            </a:endParaRPr>
          </a:p>
        </p:txBody>
      </p:sp>
      <p:sp>
        <p:nvSpPr>
          <p:cNvPr id="57" name="Text Placeholder 25"/>
          <p:cNvSpPr>
            <a:spLocks noGrp="1"/>
          </p:cNvSpPr>
          <p:nvPr>
            <p:ph type="body" sz="quarter" idx="26" hasCustomPrompt="1"/>
          </p:nvPr>
        </p:nvSpPr>
        <p:spPr>
          <a:xfrm>
            <a:off x="7624832" y="692736"/>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&lt;C/H/M/L&gt;</a:t>
            </a:r>
            <a:endParaRPr lang="en-US" dirty="0"/>
          </a:p>
        </p:txBody>
      </p:sp>
      <p:sp>
        <p:nvSpPr>
          <p:cNvPr id="58" name="Rectangle 57"/>
          <p:cNvSpPr/>
          <p:nvPr userDrawn="1"/>
        </p:nvSpPr>
        <p:spPr>
          <a:xfrm>
            <a:off x="7619862" y="1124784"/>
            <a:ext cx="1200610"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TextBox 58"/>
          <p:cNvSpPr txBox="1"/>
          <p:nvPr userDrawn="1"/>
        </p:nvSpPr>
        <p:spPr>
          <a:xfrm>
            <a:off x="7308304" y="3699454"/>
            <a:ext cx="1189043" cy="338554"/>
          </a:xfrm>
          <a:prstGeom prst="rect">
            <a:avLst/>
          </a:prstGeom>
          <a:noFill/>
        </p:spPr>
        <p:txBody>
          <a:bodyPr wrap="none" rtlCol="0">
            <a:spAutoFit/>
          </a:bodyPr>
          <a:lstStyle/>
          <a:p>
            <a:r>
              <a:rPr lang="en-US" sz="1600" b="1" dirty="0" smtClean="0">
                <a:solidFill>
                  <a:srgbClr val="000000"/>
                </a:solidFill>
              </a:rPr>
              <a:t>Uncertainty</a:t>
            </a:r>
            <a:endParaRPr lang="en-US" sz="1600" b="1" dirty="0">
              <a:solidFill>
                <a:srgbClr val="000000"/>
              </a:solidFill>
            </a:endParaRPr>
          </a:p>
        </p:txBody>
      </p:sp>
      <p:sp>
        <p:nvSpPr>
          <p:cNvPr id="60" name="Text Placeholder 25"/>
          <p:cNvSpPr>
            <a:spLocks noGrp="1"/>
          </p:cNvSpPr>
          <p:nvPr>
            <p:ph type="body" sz="quarter" idx="27" hasCustomPrompt="1"/>
          </p:nvPr>
        </p:nvSpPr>
        <p:spPr>
          <a:xfrm>
            <a:off x="7624832" y="1124784"/>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&lt;Points&gt;</a:t>
            </a:r>
            <a:endParaRPr lang="en-US" dirty="0"/>
          </a:p>
        </p:txBody>
      </p:sp>
      <p:sp>
        <p:nvSpPr>
          <p:cNvPr id="64" name="TextBox 63"/>
          <p:cNvSpPr txBox="1"/>
          <p:nvPr userDrawn="1"/>
        </p:nvSpPr>
        <p:spPr>
          <a:xfrm>
            <a:off x="6372200" y="0"/>
            <a:ext cx="2771800" cy="276999"/>
          </a:xfrm>
          <a:prstGeom prst="rect">
            <a:avLst/>
          </a:prstGeom>
          <a:noFill/>
        </p:spPr>
        <p:txBody>
          <a:bodyPr wrap="square" rtlCol="0">
            <a:spAutoFit/>
          </a:bodyPr>
          <a:lstStyle/>
          <a:p>
            <a:pPr algn="r"/>
            <a:r>
              <a:rPr lang="en-US" sz="1200" dirty="0" smtClean="0">
                <a:solidFill>
                  <a:srgbClr val="000000"/>
                </a:solidFill>
              </a:rPr>
              <a:t>Bus. Value = Critical / High / Med / Low</a:t>
            </a:r>
            <a:endParaRPr lang="en-US" sz="1200" dirty="0">
              <a:solidFill>
                <a:srgbClr val="000000"/>
              </a:solidFill>
            </a:endParaRPr>
          </a:p>
        </p:txBody>
      </p:sp>
      <p:sp>
        <p:nvSpPr>
          <p:cNvPr id="65" name="Rectangle 64"/>
          <p:cNvSpPr/>
          <p:nvPr userDrawn="1"/>
        </p:nvSpPr>
        <p:spPr>
          <a:xfrm>
            <a:off x="5162600" y="692736"/>
            <a:ext cx="1306488"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TextBox 65"/>
          <p:cNvSpPr txBox="1"/>
          <p:nvPr userDrawn="1"/>
        </p:nvSpPr>
        <p:spPr>
          <a:xfrm>
            <a:off x="4613550" y="692696"/>
            <a:ext cx="590226" cy="338554"/>
          </a:xfrm>
          <a:prstGeom prst="rect">
            <a:avLst/>
          </a:prstGeom>
          <a:noFill/>
        </p:spPr>
        <p:txBody>
          <a:bodyPr wrap="none" rtlCol="0">
            <a:spAutoFit/>
          </a:bodyPr>
          <a:lstStyle/>
          <a:p>
            <a:r>
              <a:rPr lang="en-US" sz="1600" b="1" dirty="0" smtClean="0">
                <a:solidFill>
                  <a:srgbClr val="000000"/>
                </a:solidFill>
              </a:rPr>
              <a:t>Type</a:t>
            </a:r>
            <a:endParaRPr lang="en-US" sz="1600" b="1" dirty="0">
              <a:solidFill>
                <a:srgbClr val="000000"/>
              </a:solidFill>
            </a:endParaRPr>
          </a:p>
        </p:txBody>
      </p:sp>
      <p:sp>
        <p:nvSpPr>
          <p:cNvPr id="67" name="Text Placeholder 25"/>
          <p:cNvSpPr>
            <a:spLocks noGrp="1"/>
          </p:cNvSpPr>
          <p:nvPr>
            <p:ph type="body" sz="quarter" idx="29" hasCustomPrompt="1"/>
          </p:nvPr>
        </p:nvSpPr>
        <p:spPr>
          <a:xfrm>
            <a:off x="5162600" y="692736"/>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&lt;User/Tech&gt;</a:t>
            </a:r>
            <a:endParaRPr lang="en-US" dirty="0"/>
          </a:p>
        </p:txBody>
      </p:sp>
      <p:sp>
        <p:nvSpPr>
          <p:cNvPr id="68" name="Rectangle 67"/>
          <p:cNvSpPr/>
          <p:nvPr userDrawn="1"/>
        </p:nvSpPr>
        <p:spPr>
          <a:xfrm>
            <a:off x="5162600" y="1124962"/>
            <a:ext cx="1306488"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TextBox 68"/>
          <p:cNvSpPr txBox="1"/>
          <p:nvPr userDrawn="1"/>
        </p:nvSpPr>
        <p:spPr>
          <a:xfrm>
            <a:off x="4499992" y="1124744"/>
            <a:ext cx="700256" cy="338554"/>
          </a:xfrm>
          <a:prstGeom prst="rect">
            <a:avLst/>
          </a:prstGeom>
          <a:noFill/>
        </p:spPr>
        <p:txBody>
          <a:bodyPr wrap="none" rtlCol="0">
            <a:spAutoFit/>
          </a:bodyPr>
          <a:lstStyle/>
          <a:p>
            <a:r>
              <a:rPr lang="en-US" sz="1600" b="1" dirty="0" smtClean="0">
                <a:solidFill>
                  <a:srgbClr val="000000"/>
                </a:solidFill>
              </a:rPr>
              <a:t>Usage</a:t>
            </a:r>
            <a:endParaRPr lang="en-US" sz="1600" b="1" dirty="0">
              <a:solidFill>
                <a:srgbClr val="000000"/>
              </a:solidFill>
            </a:endParaRPr>
          </a:p>
        </p:txBody>
      </p:sp>
      <p:sp>
        <p:nvSpPr>
          <p:cNvPr id="70" name="Text Placeholder 25"/>
          <p:cNvSpPr>
            <a:spLocks noGrp="1"/>
          </p:cNvSpPr>
          <p:nvPr>
            <p:ph type="body" sz="quarter" idx="30" hasCustomPrompt="1"/>
          </p:nvPr>
        </p:nvSpPr>
        <p:spPr>
          <a:xfrm>
            <a:off x="5162600" y="1124784"/>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&lt;D/W/M/O&gt;</a:t>
            </a:r>
            <a:endParaRPr lang="en-US" dirty="0"/>
          </a:p>
        </p:txBody>
      </p:sp>
      <p:sp>
        <p:nvSpPr>
          <p:cNvPr id="75" name="TextBox 74"/>
          <p:cNvSpPr txBox="1"/>
          <p:nvPr userDrawn="1"/>
        </p:nvSpPr>
        <p:spPr>
          <a:xfrm>
            <a:off x="6372200" y="188640"/>
            <a:ext cx="2771800" cy="276999"/>
          </a:xfrm>
          <a:prstGeom prst="rect">
            <a:avLst/>
          </a:prstGeom>
          <a:noFill/>
        </p:spPr>
        <p:txBody>
          <a:bodyPr wrap="square" rtlCol="0">
            <a:spAutoFit/>
          </a:bodyPr>
          <a:lstStyle/>
          <a:p>
            <a:pPr algn="r"/>
            <a:r>
              <a:rPr lang="en-US" sz="1200" dirty="0" smtClean="0">
                <a:solidFill>
                  <a:srgbClr val="000000"/>
                </a:solidFill>
              </a:rPr>
              <a:t>Usage = Daily / Weekly / Monthly / Other</a:t>
            </a:r>
            <a:endParaRPr lang="en-US" sz="1200" dirty="0">
              <a:solidFill>
                <a:srgbClr val="000000"/>
              </a:solidFill>
            </a:endParaRPr>
          </a:p>
        </p:txBody>
      </p:sp>
      <p:sp>
        <p:nvSpPr>
          <p:cNvPr id="76" name="Rectangle 75"/>
          <p:cNvSpPr/>
          <p:nvPr userDrawn="1"/>
        </p:nvSpPr>
        <p:spPr>
          <a:xfrm>
            <a:off x="385527" y="3993509"/>
            <a:ext cx="6922777" cy="938893"/>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TextBox 76"/>
          <p:cNvSpPr txBox="1"/>
          <p:nvPr userDrawn="1"/>
        </p:nvSpPr>
        <p:spPr>
          <a:xfrm>
            <a:off x="287970" y="3693563"/>
            <a:ext cx="2051782" cy="338554"/>
          </a:xfrm>
          <a:prstGeom prst="rect">
            <a:avLst/>
          </a:prstGeom>
          <a:noFill/>
        </p:spPr>
        <p:txBody>
          <a:bodyPr wrap="square" rtlCol="0">
            <a:spAutoFit/>
          </a:bodyPr>
          <a:lstStyle/>
          <a:p>
            <a:r>
              <a:rPr lang="en-US" sz="1600" b="1" dirty="0" smtClean="0">
                <a:solidFill>
                  <a:srgbClr val="000000"/>
                </a:solidFill>
              </a:rPr>
              <a:t>How to test / demo</a:t>
            </a:r>
            <a:endParaRPr lang="en-US" sz="1600" b="1" dirty="0">
              <a:solidFill>
                <a:srgbClr val="000000"/>
              </a:solidFill>
            </a:endParaRPr>
          </a:p>
        </p:txBody>
      </p:sp>
      <p:sp>
        <p:nvSpPr>
          <p:cNvPr id="78" name="Text Placeholder 25"/>
          <p:cNvSpPr>
            <a:spLocks noGrp="1"/>
          </p:cNvSpPr>
          <p:nvPr>
            <p:ph type="body" sz="quarter" idx="31" hasCustomPrompt="1"/>
          </p:nvPr>
        </p:nvSpPr>
        <p:spPr>
          <a:xfrm>
            <a:off x="383071" y="4002641"/>
            <a:ext cx="6925233"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how the feature can be demonstrated. This may sharpen the thinking about the actual result&gt;</a:t>
            </a:r>
            <a:endParaRPr lang="en-US" dirty="0"/>
          </a:p>
        </p:txBody>
      </p:sp>
      <p:sp>
        <p:nvSpPr>
          <p:cNvPr id="79" name="Rectangle 78"/>
          <p:cNvSpPr/>
          <p:nvPr userDrawn="1"/>
        </p:nvSpPr>
        <p:spPr>
          <a:xfrm>
            <a:off x="375059" y="5298419"/>
            <a:ext cx="8517421" cy="938893"/>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0" name="TextBox 79"/>
          <p:cNvSpPr txBox="1"/>
          <p:nvPr userDrawn="1"/>
        </p:nvSpPr>
        <p:spPr>
          <a:xfrm>
            <a:off x="277502" y="4998473"/>
            <a:ext cx="4222490" cy="338554"/>
          </a:xfrm>
          <a:prstGeom prst="rect">
            <a:avLst/>
          </a:prstGeom>
          <a:noFill/>
        </p:spPr>
        <p:txBody>
          <a:bodyPr wrap="square" rtlCol="0">
            <a:spAutoFit/>
          </a:bodyPr>
          <a:lstStyle/>
          <a:p>
            <a:r>
              <a:rPr lang="en-US" sz="1600" b="1" dirty="0" smtClean="0">
                <a:solidFill>
                  <a:srgbClr val="000000"/>
                </a:solidFill>
              </a:rPr>
              <a:t>Architectural impact / additional notes</a:t>
            </a:r>
            <a:endParaRPr lang="en-US" sz="1600" b="1" dirty="0">
              <a:solidFill>
                <a:srgbClr val="000000"/>
              </a:solidFill>
            </a:endParaRPr>
          </a:p>
        </p:txBody>
      </p:sp>
      <p:sp>
        <p:nvSpPr>
          <p:cNvPr id="81" name="Text Placeholder 25"/>
          <p:cNvSpPr>
            <a:spLocks noGrp="1"/>
          </p:cNvSpPr>
          <p:nvPr>
            <p:ph type="body" sz="quarter" idx="32" hasCustomPrompt="1"/>
          </p:nvPr>
        </p:nvSpPr>
        <p:spPr>
          <a:xfrm>
            <a:off x="372603" y="5307551"/>
            <a:ext cx="8519877"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the impact on architecture and/or additional notes&gt;</a:t>
            </a:r>
            <a:endParaRPr lang="en-US" dirty="0"/>
          </a:p>
        </p:txBody>
      </p:sp>
      <p:sp>
        <p:nvSpPr>
          <p:cNvPr id="82" name="TextBox 81"/>
          <p:cNvSpPr txBox="1"/>
          <p:nvPr userDrawn="1"/>
        </p:nvSpPr>
        <p:spPr>
          <a:xfrm>
            <a:off x="7308304" y="4026550"/>
            <a:ext cx="564770" cy="338554"/>
          </a:xfrm>
          <a:prstGeom prst="rect">
            <a:avLst/>
          </a:prstGeom>
          <a:noFill/>
        </p:spPr>
        <p:txBody>
          <a:bodyPr wrap="none" rtlCol="0">
            <a:spAutoFit/>
          </a:bodyPr>
          <a:lstStyle/>
          <a:p>
            <a:r>
              <a:rPr lang="en-US" sz="1600" b="1" dirty="0" smtClean="0">
                <a:solidFill>
                  <a:srgbClr val="000000"/>
                </a:solidFill>
              </a:rPr>
              <a:t>Req.</a:t>
            </a:r>
            <a:endParaRPr lang="en-US" sz="1600" b="1" dirty="0">
              <a:solidFill>
                <a:srgbClr val="000000"/>
              </a:solidFill>
            </a:endParaRPr>
          </a:p>
        </p:txBody>
      </p:sp>
      <p:sp>
        <p:nvSpPr>
          <p:cNvPr id="84" name="Rectangle 83"/>
          <p:cNvSpPr/>
          <p:nvPr userDrawn="1"/>
        </p:nvSpPr>
        <p:spPr>
          <a:xfrm>
            <a:off x="7907948" y="4008722"/>
            <a:ext cx="984532"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Text Placeholder 25"/>
          <p:cNvSpPr>
            <a:spLocks noGrp="1"/>
          </p:cNvSpPr>
          <p:nvPr>
            <p:ph type="body" sz="quarter" idx="33" hasCustomPrompt="1"/>
          </p:nvPr>
        </p:nvSpPr>
        <p:spPr>
          <a:xfrm>
            <a:off x="7884368" y="4005064"/>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6" name="TextBox 85"/>
          <p:cNvSpPr txBox="1"/>
          <p:nvPr userDrawn="1"/>
        </p:nvSpPr>
        <p:spPr>
          <a:xfrm>
            <a:off x="7308304" y="4458598"/>
            <a:ext cx="622158" cy="338554"/>
          </a:xfrm>
          <a:prstGeom prst="rect">
            <a:avLst/>
          </a:prstGeom>
          <a:noFill/>
        </p:spPr>
        <p:txBody>
          <a:bodyPr wrap="none" rtlCol="0">
            <a:spAutoFit/>
          </a:bodyPr>
          <a:lstStyle/>
          <a:p>
            <a:r>
              <a:rPr lang="en-US" sz="1600" b="1" dirty="0" smtClean="0">
                <a:solidFill>
                  <a:srgbClr val="000000"/>
                </a:solidFill>
              </a:rPr>
              <a:t>Tech.</a:t>
            </a:r>
            <a:endParaRPr lang="en-US" sz="1600" b="1" dirty="0">
              <a:solidFill>
                <a:srgbClr val="000000"/>
              </a:solidFill>
            </a:endParaRPr>
          </a:p>
        </p:txBody>
      </p:sp>
      <p:sp>
        <p:nvSpPr>
          <p:cNvPr id="87" name="Rectangle 86"/>
          <p:cNvSpPr/>
          <p:nvPr userDrawn="1"/>
        </p:nvSpPr>
        <p:spPr>
          <a:xfrm>
            <a:off x="7907948" y="4440770"/>
            <a:ext cx="984532" cy="360000"/>
          </a:xfrm>
          <a:prstGeom prst="rect">
            <a:avLst/>
          </a:prstGeom>
          <a:solidFill>
            <a:srgbClr val="FFDE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8" name="Text Placeholder 25"/>
          <p:cNvSpPr>
            <a:spLocks noGrp="1"/>
          </p:cNvSpPr>
          <p:nvPr>
            <p:ph type="body" sz="quarter" idx="34" hasCustomPrompt="1"/>
          </p:nvPr>
        </p:nvSpPr>
        <p:spPr>
          <a:xfrm>
            <a:off x="7884368" y="4437112"/>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9" name="TextBox 88"/>
          <p:cNvSpPr txBox="1"/>
          <p:nvPr userDrawn="1"/>
        </p:nvSpPr>
        <p:spPr>
          <a:xfrm>
            <a:off x="6676212" y="1124744"/>
            <a:ext cx="920124" cy="338554"/>
          </a:xfrm>
          <a:prstGeom prst="rect">
            <a:avLst/>
          </a:prstGeom>
          <a:noFill/>
        </p:spPr>
        <p:txBody>
          <a:bodyPr wrap="none" rtlCol="0">
            <a:spAutoFit/>
          </a:bodyPr>
          <a:lstStyle/>
          <a:p>
            <a:r>
              <a:rPr lang="en-US" sz="1600" b="1" dirty="0" smtClean="0">
                <a:solidFill>
                  <a:srgbClr val="000000"/>
                </a:solidFill>
              </a:rPr>
              <a:t>Estimate</a:t>
            </a:r>
            <a:endParaRPr lang="en-US" sz="1600" b="1" dirty="0">
              <a:solidFill>
                <a:srgbClr val="000000"/>
              </a:solidFill>
            </a:endParaRPr>
          </a:p>
        </p:txBody>
      </p:sp>
    </p:spTree>
    <p:extLst>
      <p:ext uri="{BB962C8B-B14F-4D97-AF65-F5344CB8AC3E}">
        <p14:creationId xmlns:p14="http://schemas.microsoft.com/office/powerpoint/2010/main" val="168437321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Feature Card 4">
    <p:spTree>
      <p:nvGrpSpPr>
        <p:cNvPr id="1" name=""/>
        <p:cNvGrpSpPr/>
        <p:nvPr/>
      </p:nvGrpSpPr>
      <p:grpSpPr>
        <a:xfrm>
          <a:off x="0" y="0"/>
          <a:ext cx="0" cy="0"/>
          <a:chOff x="0" y="0"/>
          <a:chExt cx="0" cy="0"/>
        </a:xfrm>
      </p:grpSpPr>
      <p:sp>
        <p:nvSpPr>
          <p:cNvPr id="7" name="Rectangle 6"/>
          <p:cNvSpPr/>
          <p:nvPr userDrawn="1"/>
        </p:nvSpPr>
        <p:spPr>
          <a:xfrm>
            <a:off x="361646" y="1878224"/>
            <a:ext cx="8458825" cy="360000"/>
          </a:xfrm>
          <a:prstGeom prst="rect">
            <a:avLst/>
          </a:prstGeom>
          <a:solidFill>
            <a:srgbClr val="B0E07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sz="1400"/>
            </a:lvl1pPr>
          </a:lstStyle>
          <a:p>
            <a:fld id="{C9CAA15B-23DC-4A9B-89E3-7A0EAD97C204}" type="datetimeFigureOut">
              <a:rPr lang="en-US" smtClean="0">
                <a:solidFill>
                  <a:srgbClr val="000000"/>
                </a:solidFill>
              </a:rPr>
              <a:pPr/>
              <a:t>10/24/2016</a:t>
            </a:fld>
            <a:endParaRPr lang="en-US">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sz="1400"/>
            </a:lvl1pPr>
          </a:lstStyle>
          <a:p>
            <a:fld id="{956CE866-56C8-4919-8A68-002F0DE1D627}" type="slidenum">
              <a:rPr lang="en-US" smtClean="0">
                <a:solidFill>
                  <a:srgbClr val="000000"/>
                </a:solidFill>
              </a:rPr>
              <a:pPr/>
              <a:t>‹#›</a:t>
            </a:fld>
            <a:endParaRPr lang="en-US">
              <a:solidFill>
                <a:srgbClr val="000000"/>
              </a:solidFill>
            </a:endParaRPr>
          </a:p>
        </p:txBody>
      </p:sp>
      <p:sp>
        <p:nvSpPr>
          <p:cNvPr id="10" name="Rectangle 9"/>
          <p:cNvSpPr/>
          <p:nvPr userDrawn="1"/>
        </p:nvSpPr>
        <p:spPr>
          <a:xfrm>
            <a:off x="923118" y="683622"/>
            <a:ext cx="1068357"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TextBox 10"/>
          <p:cNvSpPr txBox="1"/>
          <p:nvPr userDrawn="1"/>
        </p:nvSpPr>
        <p:spPr>
          <a:xfrm>
            <a:off x="260510" y="683404"/>
            <a:ext cx="369012" cy="338554"/>
          </a:xfrm>
          <a:prstGeom prst="rect">
            <a:avLst/>
          </a:prstGeom>
          <a:noFill/>
        </p:spPr>
        <p:txBody>
          <a:bodyPr wrap="none" rtlCol="0">
            <a:spAutoFit/>
          </a:bodyPr>
          <a:lstStyle/>
          <a:p>
            <a:r>
              <a:rPr lang="en-US" sz="1600" b="1" dirty="0" smtClean="0">
                <a:solidFill>
                  <a:srgbClr val="000000"/>
                </a:solidFill>
              </a:rPr>
              <a:t>ID</a:t>
            </a:r>
            <a:endParaRPr lang="en-US" sz="1600" b="1" dirty="0">
              <a:solidFill>
                <a:srgbClr val="000000"/>
              </a:solidFill>
            </a:endParaRPr>
          </a:p>
        </p:txBody>
      </p:sp>
      <p:sp>
        <p:nvSpPr>
          <p:cNvPr id="26" name="Text Placeholder 25"/>
          <p:cNvSpPr>
            <a:spLocks noGrp="1"/>
          </p:cNvSpPr>
          <p:nvPr>
            <p:ph type="body" sz="quarter" idx="14" hasCustomPrompt="1"/>
          </p:nvPr>
        </p:nvSpPr>
        <p:spPr>
          <a:xfrm>
            <a:off x="923118" y="683404"/>
            <a:ext cx="1068357"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&lt;ID&gt;</a:t>
            </a:r>
            <a:endParaRPr lang="en-US" dirty="0"/>
          </a:p>
        </p:txBody>
      </p:sp>
      <p:sp>
        <p:nvSpPr>
          <p:cNvPr id="31" name="TextBox 30"/>
          <p:cNvSpPr txBox="1"/>
          <p:nvPr userDrawn="1"/>
        </p:nvSpPr>
        <p:spPr>
          <a:xfrm>
            <a:off x="251520" y="87015"/>
            <a:ext cx="3479910" cy="461665"/>
          </a:xfrm>
          <a:prstGeom prst="rect">
            <a:avLst/>
          </a:prstGeom>
          <a:noFill/>
        </p:spPr>
        <p:txBody>
          <a:bodyPr wrap="square" rtlCol="0">
            <a:spAutoFit/>
          </a:bodyPr>
          <a:lstStyle/>
          <a:p>
            <a:r>
              <a:rPr lang="en-US" sz="2400" b="1" dirty="0" smtClean="0">
                <a:solidFill>
                  <a:srgbClr val="000000"/>
                </a:solidFill>
              </a:rPr>
              <a:t>FEATURE CARD</a:t>
            </a:r>
            <a:endParaRPr lang="en-US" sz="2400" b="1" dirty="0">
              <a:solidFill>
                <a:srgbClr val="000000"/>
              </a:solidFill>
            </a:endParaRPr>
          </a:p>
        </p:txBody>
      </p:sp>
      <p:sp>
        <p:nvSpPr>
          <p:cNvPr id="32" name="Rectangle 31"/>
          <p:cNvSpPr/>
          <p:nvPr userDrawn="1"/>
        </p:nvSpPr>
        <p:spPr>
          <a:xfrm>
            <a:off x="923118" y="1124962"/>
            <a:ext cx="3456384"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TextBox 35"/>
          <p:cNvSpPr txBox="1"/>
          <p:nvPr userDrawn="1"/>
        </p:nvSpPr>
        <p:spPr>
          <a:xfrm>
            <a:off x="260510" y="1124744"/>
            <a:ext cx="530915" cy="338554"/>
          </a:xfrm>
          <a:prstGeom prst="rect">
            <a:avLst/>
          </a:prstGeom>
          <a:noFill/>
        </p:spPr>
        <p:txBody>
          <a:bodyPr wrap="none" rtlCol="0">
            <a:spAutoFit/>
          </a:bodyPr>
          <a:lstStyle/>
          <a:p>
            <a:r>
              <a:rPr lang="en-US" sz="1600" b="1" dirty="0" smtClean="0">
                <a:solidFill>
                  <a:srgbClr val="000000"/>
                </a:solidFill>
              </a:rPr>
              <a:t>Epic</a:t>
            </a:r>
            <a:endParaRPr lang="en-US" sz="1600" b="1" dirty="0">
              <a:solidFill>
                <a:srgbClr val="000000"/>
              </a:solidFill>
            </a:endParaRPr>
          </a:p>
        </p:txBody>
      </p:sp>
      <p:sp>
        <p:nvSpPr>
          <p:cNvPr id="37" name="Text Placeholder 25"/>
          <p:cNvSpPr>
            <a:spLocks noGrp="1"/>
          </p:cNvSpPr>
          <p:nvPr>
            <p:ph type="body" sz="quarter" idx="22" hasCustomPrompt="1"/>
          </p:nvPr>
        </p:nvSpPr>
        <p:spPr>
          <a:xfrm>
            <a:off x="923118" y="1124744"/>
            <a:ext cx="3456384"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&lt;Epic title&gt;</a:t>
            </a:r>
            <a:endParaRPr lang="en-US" dirty="0"/>
          </a:p>
        </p:txBody>
      </p:sp>
      <p:sp>
        <p:nvSpPr>
          <p:cNvPr id="38" name="TextBox 37"/>
          <p:cNvSpPr txBox="1"/>
          <p:nvPr userDrawn="1"/>
        </p:nvSpPr>
        <p:spPr>
          <a:xfrm>
            <a:off x="264090" y="1578278"/>
            <a:ext cx="1523124" cy="338554"/>
          </a:xfrm>
          <a:prstGeom prst="rect">
            <a:avLst/>
          </a:prstGeom>
          <a:noFill/>
        </p:spPr>
        <p:txBody>
          <a:bodyPr wrap="square" rtlCol="0">
            <a:spAutoFit/>
          </a:bodyPr>
          <a:lstStyle/>
          <a:p>
            <a:r>
              <a:rPr lang="en-US" sz="1600" b="1" dirty="0" smtClean="0">
                <a:solidFill>
                  <a:srgbClr val="000000"/>
                </a:solidFill>
              </a:rPr>
              <a:t>Feature</a:t>
            </a:r>
            <a:endParaRPr lang="en-US" sz="1600" b="1" dirty="0">
              <a:solidFill>
                <a:srgbClr val="000000"/>
              </a:solidFill>
            </a:endParaRPr>
          </a:p>
        </p:txBody>
      </p:sp>
      <p:sp>
        <p:nvSpPr>
          <p:cNvPr id="40" name="Text Placeholder 25"/>
          <p:cNvSpPr>
            <a:spLocks noGrp="1"/>
          </p:cNvSpPr>
          <p:nvPr>
            <p:ph type="body" sz="quarter" idx="23" hasCustomPrompt="1"/>
          </p:nvPr>
        </p:nvSpPr>
        <p:spPr>
          <a:xfrm>
            <a:off x="359513" y="1887356"/>
            <a:ext cx="8460959" cy="360000"/>
          </a:xfrm>
          <a:prstGeom prst="rect">
            <a:avLst/>
          </a:prstGeom>
        </p:spPr>
        <p:txBody>
          <a:bodyPr anchor="ctr"/>
          <a:lstStyle>
            <a:lvl1pPr>
              <a:spcBef>
                <a:spcPts val="0"/>
              </a:spcBef>
              <a:buNone/>
              <a:defRPr kumimoji="0" lang="en-US" sz="2000" b="1" i="0" u="none" strike="noStrike" kern="1200" cap="none" spc="0" normalizeH="0" baseline="0" noProof="0" smtClean="0">
                <a:ln>
                  <a:noFill/>
                </a:ln>
                <a:solidFill>
                  <a:schemeClr val="tx1"/>
                </a:solidFill>
                <a:effectLst/>
                <a:uLnTx/>
                <a:uFillTx/>
              </a:defRPr>
            </a:lvl1pPr>
          </a:lstStyle>
          <a:p>
            <a:pPr lvl="0"/>
            <a:r>
              <a:rPr lang="en-US" dirty="0" smtClean="0"/>
              <a:t>&lt;Feature title&gt;</a:t>
            </a:r>
            <a:endParaRPr lang="en-US" dirty="0"/>
          </a:p>
        </p:txBody>
      </p:sp>
      <p:sp>
        <p:nvSpPr>
          <p:cNvPr id="42" name="Rectangle 41"/>
          <p:cNvSpPr/>
          <p:nvPr userDrawn="1"/>
        </p:nvSpPr>
        <p:spPr>
          <a:xfrm>
            <a:off x="372602" y="2555812"/>
            <a:ext cx="8458825" cy="1089212"/>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TextBox 43"/>
          <p:cNvSpPr txBox="1"/>
          <p:nvPr userDrawn="1"/>
        </p:nvSpPr>
        <p:spPr>
          <a:xfrm>
            <a:off x="275046" y="2255866"/>
            <a:ext cx="1523124" cy="338554"/>
          </a:xfrm>
          <a:prstGeom prst="rect">
            <a:avLst/>
          </a:prstGeom>
          <a:noFill/>
        </p:spPr>
        <p:txBody>
          <a:bodyPr wrap="square" rtlCol="0">
            <a:spAutoFit/>
          </a:bodyPr>
          <a:lstStyle/>
          <a:p>
            <a:r>
              <a:rPr lang="en-US" sz="1600" b="1" dirty="0" smtClean="0">
                <a:solidFill>
                  <a:srgbClr val="000000"/>
                </a:solidFill>
              </a:rPr>
              <a:t>Description</a:t>
            </a:r>
            <a:endParaRPr lang="en-US" sz="1600" b="1" dirty="0">
              <a:solidFill>
                <a:srgbClr val="000000"/>
              </a:solidFill>
            </a:endParaRPr>
          </a:p>
        </p:txBody>
      </p:sp>
      <p:sp>
        <p:nvSpPr>
          <p:cNvPr id="46" name="Text Placeholder 25"/>
          <p:cNvSpPr>
            <a:spLocks noGrp="1"/>
          </p:cNvSpPr>
          <p:nvPr>
            <p:ph type="body" sz="quarter" idx="24" hasCustomPrompt="1"/>
          </p:nvPr>
        </p:nvSpPr>
        <p:spPr>
          <a:xfrm>
            <a:off x="370146" y="2564944"/>
            <a:ext cx="8460959" cy="1080080"/>
          </a:xfrm>
          <a:prstGeom prst="rect">
            <a:avLst/>
          </a:prstGeom>
        </p:spPr>
        <p:txBody>
          <a:bodyPr anchor="t"/>
          <a:lstStyle>
            <a:lvl1pPr>
              <a:spcBef>
                <a:spcPts val="0"/>
              </a:spcBef>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&lt;Short description / User voice / Rationale&gt;</a:t>
            </a:r>
            <a:endParaRPr lang="en-US" dirty="0"/>
          </a:p>
        </p:txBody>
      </p:sp>
      <p:sp>
        <p:nvSpPr>
          <p:cNvPr id="52" name="Rectangle 51"/>
          <p:cNvSpPr/>
          <p:nvPr userDrawn="1"/>
        </p:nvSpPr>
        <p:spPr>
          <a:xfrm>
            <a:off x="2898166" y="692736"/>
            <a:ext cx="1481336"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TextBox 52"/>
          <p:cNvSpPr txBox="1"/>
          <p:nvPr userDrawn="1"/>
        </p:nvSpPr>
        <p:spPr>
          <a:xfrm>
            <a:off x="2075246" y="692518"/>
            <a:ext cx="822920" cy="338554"/>
          </a:xfrm>
          <a:prstGeom prst="rect">
            <a:avLst/>
          </a:prstGeom>
          <a:noFill/>
        </p:spPr>
        <p:txBody>
          <a:bodyPr wrap="square" rtlCol="0">
            <a:spAutoFit/>
          </a:bodyPr>
          <a:lstStyle/>
          <a:p>
            <a:r>
              <a:rPr lang="en-US" sz="1600" b="1" dirty="0" smtClean="0">
                <a:solidFill>
                  <a:srgbClr val="000000"/>
                </a:solidFill>
              </a:rPr>
              <a:t>REL / IT</a:t>
            </a:r>
            <a:endParaRPr lang="en-US" sz="1600" b="1" dirty="0">
              <a:solidFill>
                <a:srgbClr val="000000"/>
              </a:solidFill>
            </a:endParaRPr>
          </a:p>
        </p:txBody>
      </p:sp>
      <p:sp>
        <p:nvSpPr>
          <p:cNvPr id="54" name="Text Placeholder 25"/>
          <p:cNvSpPr>
            <a:spLocks noGrp="1"/>
          </p:cNvSpPr>
          <p:nvPr>
            <p:ph type="body" sz="quarter" idx="25" hasCustomPrompt="1"/>
          </p:nvPr>
        </p:nvSpPr>
        <p:spPr>
          <a:xfrm>
            <a:off x="2898166" y="692518"/>
            <a:ext cx="1481336"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&lt;Rel./Iter.&gt;</a:t>
            </a:r>
            <a:endParaRPr lang="en-US" dirty="0"/>
          </a:p>
        </p:txBody>
      </p:sp>
      <p:sp>
        <p:nvSpPr>
          <p:cNvPr id="55" name="Rectangle 54"/>
          <p:cNvSpPr/>
          <p:nvPr userDrawn="1"/>
        </p:nvSpPr>
        <p:spPr>
          <a:xfrm>
            <a:off x="7619862" y="692736"/>
            <a:ext cx="1200610"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TextBox 55"/>
          <p:cNvSpPr txBox="1"/>
          <p:nvPr userDrawn="1"/>
        </p:nvSpPr>
        <p:spPr>
          <a:xfrm>
            <a:off x="6539742" y="692518"/>
            <a:ext cx="1067793" cy="338554"/>
          </a:xfrm>
          <a:prstGeom prst="rect">
            <a:avLst/>
          </a:prstGeom>
          <a:noFill/>
        </p:spPr>
        <p:txBody>
          <a:bodyPr wrap="none" rtlCol="0">
            <a:spAutoFit/>
          </a:bodyPr>
          <a:lstStyle/>
          <a:p>
            <a:r>
              <a:rPr lang="en-US" sz="1600" b="1" dirty="0" smtClean="0">
                <a:solidFill>
                  <a:srgbClr val="000000"/>
                </a:solidFill>
              </a:rPr>
              <a:t>Bus. Value</a:t>
            </a:r>
            <a:endParaRPr lang="en-US" sz="1600" b="1" dirty="0">
              <a:solidFill>
                <a:srgbClr val="000000"/>
              </a:solidFill>
            </a:endParaRPr>
          </a:p>
        </p:txBody>
      </p:sp>
      <p:sp>
        <p:nvSpPr>
          <p:cNvPr id="57" name="Text Placeholder 25"/>
          <p:cNvSpPr>
            <a:spLocks noGrp="1"/>
          </p:cNvSpPr>
          <p:nvPr>
            <p:ph type="body" sz="quarter" idx="26" hasCustomPrompt="1"/>
          </p:nvPr>
        </p:nvSpPr>
        <p:spPr>
          <a:xfrm>
            <a:off x="7624832" y="692736"/>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&lt;C/H/M/L&gt;</a:t>
            </a:r>
            <a:endParaRPr lang="en-US" dirty="0"/>
          </a:p>
        </p:txBody>
      </p:sp>
      <p:sp>
        <p:nvSpPr>
          <p:cNvPr id="58" name="Rectangle 57"/>
          <p:cNvSpPr/>
          <p:nvPr userDrawn="1"/>
        </p:nvSpPr>
        <p:spPr>
          <a:xfrm>
            <a:off x="7619862" y="1124784"/>
            <a:ext cx="1200610"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TextBox 58"/>
          <p:cNvSpPr txBox="1"/>
          <p:nvPr userDrawn="1"/>
        </p:nvSpPr>
        <p:spPr>
          <a:xfrm>
            <a:off x="7308304" y="3699454"/>
            <a:ext cx="1189043" cy="338554"/>
          </a:xfrm>
          <a:prstGeom prst="rect">
            <a:avLst/>
          </a:prstGeom>
          <a:noFill/>
        </p:spPr>
        <p:txBody>
          <a:bodyPr wrap="none" rtlCol="0">
            <a:spAutoFit/>
          </a:bodyPr>
          <a:lstStyle/>
          <a:p>
            <a:r>
              <a:rPr lang="en-US" sz="1600" b="1" dirty="0" smtClean="0">
                <a:solidFill>
                  <a:srgbClr val="000000"/>
                </a:solidFill>
              </a:rPr>
              <a:t>Uncertainty</a:t>
            </a:r>
            <a:endParaRPr lang="en-US" sz="1600" b="1" dirty="0">
              <a:solidFill>
                <a:srgbClr val="000000"/>
              </a:solidFill>
            </a:endParaRPr>
          </a:p>
        </p:txBody>
      </p:sp>
      <p:sp>
        <p:nvSpPr>
          <p:cNvPr id="60" name="Text Placeholder 25"/>
          <p:cNvSpPr>
            <a:spLocks noGrp="1"/>
          </p:cNvSpPr>
          <p:nvPr>
            <p:ph type="body" sz="quarter" idx="27" hasCustomPrompt="1"/>
          </p:nvPr>
        </p:nvSpPr>
        <p:spPr>
          <a:xfrm>
            <a:off x="7624832" y="1124784"/>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&lt;Points&gt;</a:t>
            </a:r>
            <a:endParaRPr lang="en-US" dirty="0"/>
          </a:p>
        </p:txBody>
      </p:sp>
      <p:sp>
        <p:nvSpPr>
          <p:cNvPr id="64" name="TextBox 63"/>
          <p:cNvSpPr txBox="1"/>
          <p:nvPr userDrawn="1"/>
        </p:nvSpPr>
        <p:spPr>
          <a:xfrm>
            <a:off x="6372200" y="0"/>
            <a:ext cx="2771800" cy="276999"/>
          </a:xfrm>
          <a:prstGeom prst="rect">
            <a:avLst/>
          </a:prstGeom>
          <a:noFill/>
        </p:spPr>
        <p:txBody>
          <a:bodyPr wrap="square" rtlCol="0">
            <a:spAutoFit/>
          </a:bodyPr>
          <a:lstStyle/>
          <a:p>
            <a:pPr algn="r"/>
            <a:r>
              <a:rPr lang="en-US" sz="1200" dirty="0" smtClean="0">
                <a:solidFill>
                  <a:srgbClr val="000000"/>
                </a:solidFill>
              </a:rPr>
              <a:t>Bus. Value = Critical / High / Med / Low</a:t>
            </a:r>
            <a:endParaRPr lang="en-US" sz="1200" dirty="0">
              <a:solidFill>
                <a:srgbClr val="000000"/>
              </a:solidFill>
            </a:endParaRPr>
          </a:p>
        </p:txBody>
      </p:sp>
      <p:sp>
        <p:nvSpPr>
          <p:cNvPr id="65" name="Rectangle 64"/>
          <p:cNvSpPr/>
          <p:nvPr userDrawn="1"/>
        </p:nvSpPr>
        <p:spPr>
          <a:xfrm>
            <a:off x="5162600" y="692736"/>
            <a:ext cx="1306488"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TextBox 65"/>
          <p:cNvSpPr txBox="1"/>
          <p:nvPr userDrawn="1"/>
        </p:nvSpPr>
        <p:spPr>
          <a:xfrm>
            <a:off x="4613550" y="692696"/>
            <a:ext cx="590226" cy="338554"/>
          </a:xfrm>
          <a:prstGeom prst="rect">
            <a:avLst/>
          </a:prstGeom>
          <a:noFill/>
        </p:spPr>
        <p:txBody>
          <a:bodyPr wrap="none" rtlCol="0">
            <a:spAutoFit/>
          </a:bodyPr>
          <a:lstStyle/>
          <a:p>
            <a:r>
              <a:rPr lang="en-US" sz="1600" b="1" dirty="0" smtClean="0">
                <a:solidFill>
                  <a:srgbClr val="000000"/>
                </a:solidFill>
              </a:rPr>
              <a:t>Type</a:t>
            </a:r>
            <a:endParaRPr lang="en-US" sz="1600" b="1" dirty="0">
              <a:solidFill>
                <a:srgbClr val="000000"/>
              </a:solidFill>
            </a:endParaRPr>
          </a:p>
        </p:txBody>
      </p:sp>
      <p:sp>
        <p:nvSpPr>
          <p:cNvPr id="67" name="Text Placeholder 25"/>
          <p:cNvSpPr>
            <a:spLocks noGrp="1"/>
          </p:cNvSpPr>
          <p:nvPr>
            <p:ph type="body" sz="quarter" idx="29" hasCustomPrompt="1"/>
          </p:nvPr>
        </p:nvSpPr>
        <p:spPr>
          <a:xfrm>
            <a:off x="5162600" y="692736"/>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&lt;User/Tech&gt;</a:t>
            </a:r>
            <a:endParaRPr lang="en-US" dirty="0"/>
          </a:p>
        </p:txBody>
      </p:sp>
      <p:sp>
        <p:nvSpPr>
          <p:cNvPr id="68" name="Rectangle 67"/>
          <p:cNvSpPr/>
          <p:nvPr userDrawn="1"/>
        </p:nvSpPr>
        <p:spPr>
          <a:xfrm>
            <a:off x="5162600" y="1124962"/>
            <a:ext cx="1306488"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TextBox 68"/>
          <p:cNvSpPr txBox="1"/>
          <p:nvPr userDrawn="1"/>
        </p:nvSpPr>
        <p:spPr>
          <a:xfrm>
            <a:off x="4499992" y="1124744"/>
            <a:ext cx="700256" cy="338554"/>
          </a:xfrm>
          <a:prstGeom prst="rect">
            <a:avLst/>
          </a:prstGeom>
          <a:noFill/>
        </p:spPr>
        <p:txBody>
          <a:bodyPr wrap="none" rtlCol="0">
            <a:spAutoFit/>
          </a:bodyPr>
          <a:lstStyle/>
          <a:p>
            <a:r>
              <a:rPr lang="en-US" sz="1600" b="1" dirty="0" smtClean="0">
                <a:solidFill>
                  <a:srgbClr val="000000"/>
                </a:solidFill>
              </a:rPr>
              <a:t>Usage</a:t>
            </a:r>
            <a:endParaRPr lang="en-US" sz="1600" b="1" dirty="0">
              <a:solidFill>
                <a:srgbClr val="000000"/>
              </a:solidFill>
            </a:endParaRPr>
          </a:p>
        </p:txBody>
      </p:sp>
      <p:sp>
        <p:nvSpPr>
          <p:cNvPr id="70" name="Text Placeholder 25"/>
          <p:cNvSpPr>
            <a:spLocks noGrp="1"/>
          </p:cNvSpPr>
          <p:nvPr>
            <p:ph type="body" sz="quarter" idx="30" hasCustomPrompt="1"/>
          </p:nvPr>
        </p:nvSpPr>
        <p:spPr>
          <a:xfrm>
            <a:off x="5162600" y="1124784"/>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&lt;D/W/M/O&gt;</a:t>
            </a:r>
            <a:endParaRPr lang="en-US" dirty="0"/>
          </a:p>
        </p:txBody>
      </p:sp>
      <p:sp>
        <p:nvSpPr>
          <p:cNvPr id="75" name="TextBox 74"/>
          <p:cNvSpPr txBox="1"/>
          <p:nvPr userDrawn="1"/>
        </p:nvSpPr>
        <p:spPr>
          <a:xfrm>
            <a:off x="6372200" y="188640"/>
            <a:ext cx="2771800" cy="276999"/>
          </a:xfrm>
          <a:prstGeom prst="rect">
            <a:avLst/>
          </a:prstGeom>
          <a:noFill/>
        </p:spPr>
        <p:txBody>
          <a:bodyPr wrap="square" rtlCol="0">
            <a:spAutoFit/>
          </a:bodyPr>
          <a:lstStyle/>
          <a:p>
            <a:pPr algn="r"/>
            <a:r>
              <a:rPr lang="en-US" sz="1200" dirty="0" smtClean="0">
                <a:solidFill>
                  <a:srgbClr val="000000"/>
                </a:solidFill>
              </a:rPr>
              <a:t>Usage = Daily / Weekly / Monthly / Other</a:t>
            </a:r>
            <a:endParaRPr lang="en-US" sz="1200" dirty="0">
              <a:solidFill>
                <a:srgbClr val="000000"/>
              </a:solidFill>
            </a:endParaRPr>
          </a:p>
        </p:txBody>
      </p:sp>
      <p:sp>
        <p:nvSpPr>
          <p:cNvPr id="76" name="Rectangle 75"/>
          <p:cNvSpPr/>
          <p:nvPr userDrawn="1"/>
        </p:nvSpPr>
        <p:spPr>
          <a:xfrm>
            <a:off x="385527" y="3993509"/>
            <a:ext cx="6922777" cy="938893"/>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TextBox 76"/>
          <p:cNvSpPr txBox="1"/>
          <p:nvPr userDrawn="1"/>
        </p:nvSpPr>
        <p:spPr>
          <a:xfrm>
            <a:off x="287970" y="3693563"/>
            <a:ext cx="2051782" cy="338554"/>
          </a:xfrm>
          <a:prstGeom prst="rect">
            <a:avLst/>
          </a:prstGeom>
          <a:noFill/>
        </p:spPr>
        <p:txBody>
          <a:bodyPr wrap="square" rtlCol="0">
            <a:spAutoFit/>
          </a:bodyPr>
          <a:lstStyle/>
          <a:p>
            <a:r>
              <a:rPr lang="en-US" sz="1600" b="1" dirty="0" smtClean="0">
                <a:solidFill>
                  <a:srgbClr val="000000"/>
                </a:solidFill>
              </a:rPr>
              <a:t>How to test / demo</a:t>
            </a:r>
            <a:endParaRPr lang="en-US" sz="1600" b="1" dirty="0">
              <a:solidFill>
                <a:srgbClr val="000000"/>
              </a:solidFill>
            </a:endParaRPr>
          </a:p>
        </p:txBody>
      </p:sp>
      <p:sp>
        <p:nvSpPr>
          <p:cNvPr id="78" name="Text Placeholder 25"/>
          <p:cNvSpPr>
            <a:spLocks noGrp="1"/>
          </p:cNvSpPr>
          <p:nvPr>
            <p:ph type="body" sz="quarter" idx="31" hasCustomPrompt="1"/>
          </p:nvPr>
        </p:nvSpPr>
        <p:spPr>
          <a:xfrm>
            <a:off x="383071" y="4002641"/>
            <a:ext cx="6925233"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how the feature can be demonstrated. This may sharpen the thinking about the actual result&gt;</a:t>
            </a:r>
            <a:endParaRPr lang="en-US" dirty="0"/>
          </a:p>
        </p:txBody>
      </p:sp>
      <p:sp>
        <p:nvSpPr>
          <p:cNvPr id="79" name="Rectangle 78"/>
          <p:cNvSpPr/>
          <p:nvPr userDrawn="1"/>
        </p:nvSpPr>
        <p:spPr>
          <a:xfrm>
            <a:off x="375059" y="5298419"/>
            <a:ext cx="8517421" cy="938893"/>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0" name="TextBox 79"/>
          <p:cNvSpPr txBox="1"/>
          <p:nvPr userDrawn="1"/>
        </p:nvSpPr>
        <p:spPr>
          <a:xfrm>
            <a:off x="277502" y="4998473"/>
            <a:ext cx="4222490" cy="338554"/>
          </a:xfrm>
          <a:prstGeom prst="rect">
            <a:avLst/>
          </a:prstGeom>
          <a:noFill/>
        </p:spPr>
        <p:txBody>
          <a:bodyPr wrap="square" rtlCol="0">
            <a:spAutoFit/>
          </a:bodyPr>
          <a:lstStyle/>
          <a:p>
            <a:r>
              <a:rPr lang="en-US" sz="1600" b="1" dirty="0" smtClean="0">
                <a:solidFill>
                  <a:srgbClr val="000000"/>
                </a:solidFill>
              </a:rPr>
              <a:t>Architectural impact / additional notes</a:t>
            </a:r>
            <a:endParaRPr lang="en-US" sz="1600" b="1" dirty="0">
              <a:solidFill>
                <a:srgbClr val="000000"/>
              </a:solidFill>
            </a:endParaRPr>
          </a:p>
        </p:txBody>
      </p:sp>
      <p:sp>
        <p:nvSpPr>
          <p:cNvPr id="81" name="Text Placeholder 25"/>
          <p:cNvSpPr>
            <a:spLocks noGrp="1"/>
          </p:cNvSpPr>
          <p:nvPr>
            <p:ph type="body" sz="quarter" idx="32" hasCustomPrompt="1"/>
          </p:nvPr>
        </p:nvSpPr>
        <p:spPr>
          <a:xfrm>
            <a:off x="372603" y="5307551"/>
            <a:ext cx="8519877"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the impact on architecture and/or additional notes&gt;</a:t>
            </a:r>
            <a:endParaRPr lang="en-US" dirty="0"/>
          </a:p>
        </p:txBody>
      </p:sp>
      <p:sp>
        <p:nvSpPr>
          <p:cNvPr id="82" name="TextBox 81"/>
          <p:cNvSpPr txBox="1"/>
          <p:nvPr userDrawn="1"/>
        </p:nvSpPr>
        <p:spPr>
          <a:xfrm>
            <a:off x="7308304" y="4026550"/>
            <a:ext cx="564770" cy="338554"/>
          </a:xfrm>
          <a:prstGeom prst="rect">
            <a:avLst/>
          </a:prstGeom>
          <a:noFill/>
        </p:spPr>
        <p:txBody>
          <a:bodyPr wrap="none" rtlCol="0">
            <a:spAutoFit/>
          </a:bodyPr>
          <a:lstStyle/>
          <a:p>
            <a:r>
              <a:rPr lang="en-US" sz="1600" b="1" dirty="0" smtClean="0">
                <a:solidFill>
                  <a:srgbClr val="000000"/>
                </a:solidFill>
              </a:rPr>
              <a:t>Req.</a:t>
            </a:r>
            <a:endParaRPr lang="en-US" sz="1600" b="1" dirty="0">
              <a:solidFill>
                <a:srgbClr val="000000"/>
              </a:solidFill>
            </a:endParaRPr>
          </a:p>
        </p:txBody>
      </p:sp>
      <p:sp>
        <p:nvSpPr>
          <p:cNvPr id="84" name="Rectangle 83"/>
          <p:cNvSpPr/>
          <p:nvPr userDrawn="1"/>
        </p:nvSpPr>
        <p:spPr>
          <a:xfrm>
            <a:off x="7907948" y="4008722"/>
            <a:ext cx="984532"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Text Placeholder 25"/>
          <p:cNvSpPr>
            <a:spLocks noGrp="1"/>
          </p:cNvSpPr>
          <p:nvPr>
            <p:ph type="body" sz="quarter" idx="33" hasCustomPrompt="1"/>
          </p:nvPr>
        </p:nvSpPr>
        <p:spPr>
          <a:xfrm>
            <a:off x="7884368" y="4005064"/>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6" name="TextBox 85"/>
          <p:cNvSpPr txBox="1"/>
          <p:nvPr userDrawn="1"/>
        </p:nvSpPr>
        <p:spPr>
          <a:xfrm>
            <a:off x="7308304" y="4458598"/>
            <a:ext cx="622158" cy="338554"/>
          </a:xfrm>
          <a:prstGeom prst="rect">
            <a:avLst/>
          </a:prstGeom>
          <a:noFill/>
        </p:spPr>
        <p:txBody>
          <a:bodyPr wrap="none" rtlCol="0">
            <a:spAutoFit/>
          </a:bodyPr>
          <a:lstStyle/>
          <a:p>
            <a:r>
              <a:rPr lang="en-US" sz="1600" b="1" dirty="0" smtClean="0">
                <a:solidFill>
                  <a:srgbClr val="000000"/>
                </a:solidFill>
              </a:rPr>
              <a:t>Tech.</a:t>
            </a:r>
            <a:endParaRPr lang="en-US" sz="1600" b="1" dirty="0">
              <a:solidFill>
                <a:srgbClr val="000000"/>
              </a:solidFill>
            </a:endParaRPr>
          </a:p>
        </p:txBody>
      </p:sp>
      <p:sp>
        <p:nvSpPr>
          <p:cNvPr id="87" name="Rectangle 86"/>
          <p:cNvSpPr/>
          <p:nvPr userDrawn="1"/>
        </p:nvSpPr>
        <p:spPr>
          <a:xfrm>
            <a:off x="7907948" y="4440770"/>
            <a:ext cx="984532" cy="360000"/>
          </a:xfrm>
          <a:prstGeom prst="rect">
            <a:avLst/>
          </a:prstGeom>
          <a:solidFill>
            <a:srgbClr val="D4EE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8" name="Text Placeholder 25"/>
          <p:cNvSpPr>
            <a:spLocks noGrp="1"/>
          </p:cNvSpPr>
          <p:nvPr>
            <p:ph type="body" sz="quarter" idx="34" hasCustomPrompt="1"/>
          </p:nvPr>
        </p:nvSpPr>
        <p:spPr>
          <a:xfrm>
            <a:off x="7884368" y="4437112"/>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9" name="TextBox 88"/>
          <p:cNvSpPr txBox="1"/>
          <p:nvPr userDrawn="1"/>
        </p:nvSpPr>
        <p:spPr>
          <a:xfrm>
            <a:off x="6676212" y="1124744"/>
            <a:ext cx="920124" cy="338554"/>
          </a:xfrm>
          <a:prstGeom prst="rect">
            <a:avLst/>
          </a:prstGeom>
          <a:noFill/>
        </p:spPr>
        <p:txBody>
          <a:bodyPr wrap="none" rtlCol="0">
            <a:spAutoFit/>
          </a:bodyPr>
          <a:lstStyle/>
          <a:p>
            <a:r>
              <a:rPr lang="en-US" sz="1600" b="1" dirty="0" smtClean="0">
                <a:solidFill>
                  <a:srgbClr val="000000"/>
                </a:solidFill>
              </a:rPr>
              <a:t>Estimate</a:t>
            </a:r>
            <a:endParaRPr lang="en-US" sz="1600" b="1" dirty="0">
              <a:solidFill>
                <a:srgbClr val="000000"/>
              </a:solidFill>
            </a:endParaRPr>
          </a:p>
        </p:txBody>
      </p:sp>
    </p:spTree>
    <p:extLst>
      <p:ext uri="{BB962C8B-B14F-4D97-AF65-F5344CB8AC3E}">
        <p14:creationId xmlns:p14="http://schemas.microsoft.com/office/powerpoint/2010/main" val="297754348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Feature Card 3">
    <p:spTree>
      <p:nvGrpSpPr>
        <p:cNvPr id="1" name=""/>
        <p:cNvGrpSpPr/>
        <p:nvPr/>
      </p:nvGrpSpPr>
      <p:grpSpPr>
        <a:xfrm>
          <a:off x="0" y="0"/>
          <a:ext cx="0" cy="0"/>
          <a:chOff x="0" y="0"/>
          <a:chExt cx="0" cy="0"/>
        </a:xfrm>
      </p:grpSpPr>
      <p:sp>
        <p:nvSpPr>
          <p:cNvPr id="7" name="Rectangle 6"/>
          <p:cNvSpPr/>
          <p:nvPr userDrawn="1"/>
        </p:nvSpPr>
        <p:spPr>
          <a:xfrm>
            <a:off x="361646" y="1878224"/>
            <a:ext cx="8458825" cy="360000"/>
          </a:xfrm>
          <a:prstGeom prst="rect">
            <a:avLst/>
          </a:prstGeom>
          <a:solidFill>
            <a:srgbClr val="6FE3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sz="1400"/>
            </a:lvl1pPr>
          </a:lstStyle>
          <a:p>
            <a:fld id="{C9CAA15B-23DC-4A9B-89E3-7A0EAD97C204}" type="datetimeFigureOut">
              <a:rPr lang="en-US" smtClean="0">
                <a:solidFill>
                  <a:srgbClr val="000000"/>
                </a:solidFill>
              </a:rPr>
              <a:pPr/>
              <a:t>10/24/2016</a:t>
            </a:fld>
            <a:endParaRPr lang="en-US">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sz="1400"/>
            </a:lvl1pPr>
          </a:lstStyle>
          <a:p>
            <a:fld id="{956CE866-56C8-4919-8A68-002F0DE1D627}" type="slidenum">
              <a:rPr lang="en-US" smtClean="0">
                <a:solidFill>
                  <a:srgbClr val="000000"/>
                </a:solidFill>
              </a:rPr>
              <a:pPr/>
              <a:t>‹#›</a:t>
            </a:fld>
            <a:endParaRPr lang="en-US">
              <a:solidFill>
                <a:srgbClr val="000000"/>
              </a:solidFill>
            </a:endParaRPr>
          </a:p>
        </p:txBody>
      </p:sp>
      <p:sp>
        <p:nvSpPr>
          <p:cNvPr id="10" name="Rectangle 9"/>
          <p:cNvSpPr/>
          <p:nvPr userDrawn="1"/>
        </p:nvSpPr>
        <p:spPr>
          <a:xfrm>
            <a:off x="923118" y="683622"/>
            <a:ext cx="1068357"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TextBox 10"/>
          <p:cNvSpPr txBox="1"/>
          <p:nvPr userDrawn="1"/>
        </p:nvSpPr>
        <p:spPr>
          <a:xfrm>
            <a:off x="260510" y="683404"/>
            <a:ext cx="369012" cy="338554"/>
          </a:xfrm>
          <a:prstGeom prst="rect">
            <a:avLst/>
          </a:prstGeom>
          <a:noFill/>
        </p:spPr>
        <p:txBody>
          <a:bodyPr wrap="none" rtlCol="0">
            <a:spAutoFit/>
          </a:bodyPr>
          <a:lstStyle/>
          <a:p>
            <a:r>
              <a:rPr lang="en-US" sz="1600" b="1" dirty="0" smtClean="0">
                <a:solidFill>
                  <a:srgbClr val="000000"/>
                </a:solidFill>
              </a:rPr>
              <a:t>ID</a:t>
            </a:r>
            <a:endParaRPr lang="en-US" sz="1600" b="1" dirty="0">
              <a:solidFill>
                <a:srgbClr val="000000"/>
              </a:solidFill>
            </a:endParaRPr>
          </a:p>
        </p:txBody>
      </p:sp>
      <p:sp>
        <p:nvSpPr>
          <p:cNvPr id="26" name="Text Placeholder 25"/>
          <p:cNvSpPr>
            <a:spLocks noGrp="1"/>
          </p:cNvSpPr>
          <p:nvPr>
            <p:ph type="body" sz="quarter" idx="14" hasCustomPrompt="1"/>
          </p:nvPr>
        </p:nvSpPr>
        <p:spPr>
          <a:xfrm>
            <a:off x="923118" y="683404"/>
            <a:ext cx="1068357"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&lt;ID&gt;</a:t>
            </a:r>
            <a:endParaRPr lang="en-US" dirty="0"/>
          </a:p>
        </p:txBody>
      </p:sp>
      <p:sp>
        <p:nvSpPr>
          <p:cNvPr id="31" name="TextBox 30"/>
          <p:cNvSpPr txBox="1"/>
          <p:nvPr userDrawn="1"/>
        </p:nvSpPr>
        <p:spPr>
          <a:xfrm>
            <a:off x="251520" y="87015"/>
            <a:ext cx="3479910" cy="461665"/>
          </a:xfrm>
          <a:prstGeom prst="rect">
            <a:avLst/>
          </a:prstGeom>
          <a:noFill/>
        </p:spPr>
        <p:txBody>
          <a:bodyPr wrap="square" rtlCol="0">
            <a:spAutoFit/>
          </a:bodyPr>
          <a:lstStyle/>
          <a:p>
            <a:r>
              <a:rPr lang="en-US" sz="2400" b="1" dirty="0" smtClean="0">
                <a:solidFill>
                  <a:srgbClr val="000000"/>
                </a:solidFill>
              </a:rPr>
              <a:t>FEATURE CARD</a:t>
            </a:r>
            <a:endParaRPr lang="en-US" sz="2400" b="1" dirty="0">
              <a:solidFill>
                <a:srgbClr val="000000"/>
              </a:solidFill>
            </a:endParaRPr>
          </a:p>
        </p:txBody>
      </p:sp>
      <p:sp>
        <p:nvSpPr>
          <p:cNvPr id="32" name="Rectangle 31"/>
          <p:cNvSpPr/>
          <p:nvPr userDrawn="1"/>
        </p:nvSpPr>
        <p:spPr>
          <a:xfrm>
            <a:off x="923118" y="1124962"/>
            <a:ext cx="3456384"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TextBox 35"/>
          <p:cNvSpPr txBox="1"/>
          <p:nvPr userDrawn="1"/>
        </p:nvSpPr>
        <p:spPr>
          <a:xfrm>
            <a:off x="260510" y="1124744"/>
            <a:ext cx="530915" cy="338554"/>
          </a:xfrm>
          <a:prstGeom prst="rect">
            <a:avLst/>
          </a:prstGeom>
          <a:noFill/>
        </p:spPr>
        <p:txBody>
          <a:bodyPr wrap="none" rtlCol="0">
            <a:spAutoFit/>
          </a:bodyPr>
          <a:lstStyle/>
          <a:p>
            <a:r>
              <a:rPr lang="en-US" sz="1600" b="1" dirty="0" smtClean="0">
                <a:solidFill>
                  <a:srgbClr val="000000"/>
                </a:solidFill>
              </a:rPr>
              <a:t>Epic</a:t>
            </a:r>
            <a:endParaRPr lang="en-US" sz="1600" b="1" dirty="0">
              <a:solidFill>
                <a:srgbClr val="000000"/>
              </a:solidFill>
            </a:endParaRPr>
          </a:p>
        </p:txBody>
      </p:sp>
      <p:sp>
        <p:nvSpPr>
          <p:cNvPr id="37" name="Text Placeholder 25"/>
          <p:cNvSpPr>
            <a:spLocks noGrp="1"/>
          </p:cNvSpPr>
          <p:nvPr>
            <p:ph type="body" sz="quarter" idx="22" hasCustomPrompt="1"/>
          </p:nvPr>
        </p:nvSpPr>
        <p:spPr>
          <a:xfrm>
            <a:off x="923118" y="1124744"/>
            <a:ext cx="3456384"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&lt;Epic title&gt;</a:t>
            </a:r>
            <a:endParaRPr lang="en-US" dirty="0"/>
          </a:p>
        </p:txBody>
      </p:sp>
      <p:sp>
        <p:nvSpPr>
          <p:cNvPr id="38" name="TextBox 37"/>
          <p:cNvSpPr txBox="1"/>
          <p:nvPr userDrawn="1"/>
        </p:nvSpPr>
        <p:spPr>
          <a:xfrm>
            <a:off x="264090" y="1578278"/>
            <a:ext cx="1523124" cy="338554"/>
          </a:xfrm>
          <a:prstGeom prst="rect">
            <a:avLst/>
          </a:prstGeom>
          <a:noFill/>
        </p:spPr>
        <p:txBody>
          <a:bodyPr wrap="square" rtlCol="0">
            <a:spAutoFit/>
          </a:bodyPr>
          <a:lstStyle/>
          <a:p>
            <a:r>
              <a:rPr lang="en-US" sz="1600" b="1" dirty="0" smtClean="0">
                <a:solidFill>
                  <a:srgbClr val="000000"/>
                </a:solidFill>
              </a:rPr>
              <a:t>Feature</a:t>
            </a:r>
            <a:endParaRPr lang="en-US" sz="1600" b="1" dirty="0">
              <a:solidFill>
                <a:srgbClr val="000000"/>
              </a:solidFill>
            </a:endParaRPr>
          </a:p>
        </p:txBody>
      </p:sp>
      <p:sp>
        <p:nvSpPr>
          <p:cNvPr id="40" name="Text Placeholder 25"/>
          <p:cNvSpPr>
            <a:spLocks noGrp="1"/>
          </p:cNvSpPr>
          <p:nvPr>
            <p:ph type="body" sz="quarter" idx="23" hasCustomPrompt="1"/>
          </p:nvPr>
        </p:nvSpPr>
        <p:spPr>
          <a:xfrm>
            <a:off x="359513" y="1887356"/>
            <a:ext cx="8460959" cy="360000"/>
          </a:xfrm>
          <a:prstGeom prst="rect">
            <a:avLst/>
          </a:prstGeom>
        </p:spPr>
        <p:txBody>
          <a:bodyPr anchor="ctr"/>
          <a:lstStyle>
            <a:lvl1pPr>
              <a:spcBef>
                <a:spcPts val="0"/>
              </a:spcBef>
              <a:buNone/>
              <a:defRPr kumimoji="0" lang="en-US" sz="2000" b="1" i="0" u="none" strike="noStrike" kern="1200" cap="none" spc="0" normalizeH="0" baseline="0" noProof="0" smtClean="0">
                <a:ln>
                  <a:noFill/>
                </a:ln>
                <a:solidFill>
                  <a:schemeClr val="tx1"/>
                </a:solidFill>
                <a:effectLst/>
                <a:uLnTx/>
                <a:uFillTx/>
              </a:defRPr>
            </a:lvl1pPr>
          </a:lstStyle>
          <a:p>
            <a:pPr lvl="0"/>
            <a:r>
              <a:rPr lang="en-US" dirty="0" smtClean="0"/>
              <a:t>&lt;Feature title&gt;</a:t>
            </a:r>
            <a:endParaRPr lang="en-US" dirty="0"/>
          </a:p>
        </p:txBody>
      </p:sp>
      <p:sp>
        <p:nvSpPr>
          <p:cNvPr id="42" name="Rectangle 41"/>
          <p:cNvSpPr/>
          <p:nvPr userDrawn="1"/>
        </p:nvSpPr>
        <p:spPr>
          <a:xfrm>
            <a:off x="372602" y="2555812"/>
            <a:ext cx="8458825" cy="1089212"/>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TextBox 43"/>
          <p:cNvSpPr txBox="1"/>
          <p:nvPr userDrawn="1"/>
        </p:nvSpPr>
        <p:spPr>
          <a:xfrm>
            <a:off x="275046" y="2255866"/>
            <a:ext cx="1523124" cy="338554"/>
          </a:xfrm>
          <a:prstGeom prst="rect">
            <a:avLst/>
          </a:prstGeom>
          <a:noFill/>
        </p:spPr>
        <p:txBody>
          <a:bodyPr wrap="square" rtlCol="0">
            <a:spAutoFit/>
          </a:bodyPr>
          <a:lstStyle/>
          <a:p>
            <a:r>
              <a:rPr lang="en-US" sz="1600" b="1" dirty="0" smtClean="0">
                <a:solidFill>
                  <a:srgbClr val="000000"/>
                </a:solidFill>
              </a:rPr>
              <a:t>Description</a:t>
            </a:r>
            <a:endParaRPr lang="en-US" sz="1600" b="1" dirty="0">
              <a:solidFill>
                <a:srgbClr val="000000"/>
              </a:solidFill>
            </a:endParaRPr>
          </a:p>
        </p:txBody>
      </p:sp>
      <p:sp>
        <p:nvSpPr>
          <p:cNvPr id="46" name="Text Placeholder 25"/>
          <p:cNvSpPr>
            <a:spLocks noGrp="1"/>
          </p:cNvSpPr>
          <p:nvPr>
            <p:ph type="body" sz="quarter" idx="24" hasCustomPrompt="1"/>
          </p:nvPr>
        </p:nvSpPr>
        <p:spPr>
          <a:xfrm>
            <a:off x="370146" y="2564944"/>
            <a:ext cx="8460959" cy="1080080"/>
          </a:xfrm>
          <a:prstGeom prst="rect">
            <a:avLst/>
          </a:prstGeom>
        </p:spPr>
        <p:txBody>
          <a:bodyPr anchor="t"/>
          <a:lstStyle>
            <a:lvl1pPr>
              <a:spcBef>
                <a:spcPts val="0"/>
              </a:spcBef>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&lt;Short description / User voice / Rationale&gt;</a:t>
            </a:r>
            <a:endParaRPr lang="en-US" dirty="0"/>
          </a:p>
        </p:txBody>
      </p:sp>
      <p:sp>
        <p:nvSpPr>
          <p:cNvPr id="52" name="Rectangle 51"/>
          <p:cNvSpPr/>
          <p:nvPr userDrawn="1"/>
        </p:nvSpPr>
        <p:spPr>
          <a:xfrm>
            <a:off x="2898166" y="692736"/>
            <a:ext cx="1481336"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3" name="TextBox 52"/>
          <p:cNvSpPr txBox="1"/>
          <p:nvPr userDrawn="1"/>
        </p:nvSpPr>
        <p:spPr>
          <a:xfrm>
            <a:off x="2075246" y="692518"/>
            <a:ext cx="822920" cy="338554"/>
          </a:xfrm>
          <a:prstGeom prst="rect">
            <a:avLst/>
          </a:prstGeom>
          <a:noFill/>
        </p:spPr>
        <p:txBody>
          <a:bodyPr wrap="square" rtlCol="0">
            <a:spAutoFit/>
          </a:bodyPr>
          <a:lstStyle/>
          <a:p>
            <a:r>
              <a:rPr lang="en-US" sz="1600" b="1" dirty="0" smtClean="0">
                <a:solidFill>
                  <a:srgbClr val="000000"/>
                </a:solidFill>
              </a:rPr>
              <a:t>REL / IT</a:t>
            </a:r>
            <a:endParaRPr lang="en-US" sz="1600" b="1" dirty="0">
              <a:solidFill>
                <a:srgbClr val="000000"/>
              </a:solidFill>
            </a:endParaRPr>
          </a:p>
        </p:txBody>
      </p:sp>
      <p:sp>
        <p:nvSpPr>
          <p:cNvPr id="54" name="Text Placeholder 25"/>
          <p:cNvSpPr>
            <a:spLocks noGrp="1"/>
          </p:cNvSpPr>
          <p:nvPr>
            <p:ph type="body" sz="quarter" idx="25" hasCustomPrompt="1"/>
          </p:nvPr>
        </p:nvSpPr>
        <p:spPr>
          <a:xfrm>
            <a:off x="2898166" y="692518"/>
            <a:ext cx="1481336"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&lt;Rel./Iter.&gt;</a:t>
            </a:r>
            <a:endParaRPr lang="en-US" dirty="0"/>
          </a:p>
        </p:txBody>
      </p:sp>
      <p:sp>
        <p:nvSpPr>
          <p:cNvPr id="55" name="Rectangle 54"/>
          <p:cNvSpPr/>
          <p:nvPr userDrawn="1"/>
        </p:nvSpPr>
        <p:spPr>
          <a:xfrm>
            <a:off x="7619862" y="692736"/>
            <a:ext cx="1200610"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TextBox 55"/>
          <p:cNvSpPr txBox="1"/>
          <p:nvPr userDrawn="1"/>
        </p:nvSpPr>
        <p:spPr>
          <a:xfrm>
            <a:off x="6539742" y="692518"/>
            <a:ext cx="1067793" cy="338554"/>
          </a:xfrm>
          <a:prstGeom prst="rect">
            <a:avLst/>
          </a:prstGeom>
          <a:noFill/>
        </p:spPr>
        <p:txBody>
          <a:bodyPr wrap="none" rtlCol="0">
            <a:spAutoFit/>
          </a:bodyPr>
          <a:lstStyle/>
          <a:p>
            <a:r>
              <a:rPr lang="en-US" sz="1600" b="1" dirty="0" smtClean="0">
                <a:solidFill>
                  <a:srgbClr val="000000"/>
                </a:solidFill>
              </a:rPr>
              <a:t>Bus. Value</a:t>
            </a:r>
            <a:endParaRPr lang="en-US" sz="1600" b="1" dirty="0">
              <a:solidFill>
                <a:srgbClr val="000000"/>
              </a:solidFill>
            </a:endParaRPr>
          </a:p>
        </p:txBody>
      </p:sp>
      <p:sp>
        <p:nvSpPr>
          <p:cNvPr id="57" name="Text Placeholder 25"/>
          <p:cNvSpPr>
            <a:spLocks noGrp="1"/>
          </p:cNvSpPr>
          <p:nvPr>
            <p:ph type="body" sz="quarter" idx="26" hasCustomPrompt="1"/>
          </p:nvPr>
        </p:nvSpPr>
        <p:spPr>
          <a:xfrm>
            <a:off x="7624832" y="692736"/>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&lt;C/H/M/L&gt;</a:t>
            </a:r>
            <a:endParaRPr lang="en-US" dirty="0"/>
          </a:p>
        </p:txBody>
      </p:sp>
      <p:sp>
        <p:nvSpPr>
          <p:cNvPr id="58" name="Rectangle 57"/>
          <p:cNvSpPr/>
          <p:nvPr userDrawn="1"/>
        </p:nvSpPr>
        <p:spPr>
          <a:xfrm>
            <a:off x="7619862" y="1124784"/>
            <a:ext cx="1200610"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9" name="TextBox 58"/>
          <p:cNvSpPr txBox="1"/>
          <p:nvPr userDrawn="1"/>
        </p:nvSpPr>
        <p:spPr>
          <a:xfrm>
            <a:off x="7308304" y="3699454"/>
            <a:ext cx="1189043" cy="338554"/>
          </a:xfrm>
          <a:prstGeom prst="rect">
            <a:avLst/>
          </a:prstGeom>
          <a:noFill/>
        </p:spPr>
        <p:txBody>
          <a:bodyPr wrap="none" rtlCol="0">
            <a:spAutoFit/>
          </a:bodyPr>
          <a:lstStyle/>
          <a:p>
            <a:r>
              <a:rPr lang="en-US" sz="1600" b="1" dirty="0" smtClean="0">
                <a:solidFill>
                  <a:srgbClr val="000000"/>
                </a:solidFill>
              </a:rPr>
              <a:t>Uncertainty</a:t>
            </a:r>
            <a:endParaRPr lang="en-US" sz="1600" b="1" dirty="0">
              <a:solidFill>
                <a:srgbClr val="000000"/>
              </a:solidFill>
            </a:endParaRPr>
          </a:p>
        </p:txBody>
      </p:sp>
      <p:sp>
        <p:nvSpPr>
          <p:cNvPr id="60" name="Text Placeholder 25"/>
          <p:cNvSpPr>
            <a:spLocks noGrp="1"/>
          </p:cNvSpPr>
          <p:nvPr>
            <p:ph type="body" sz="quarter" idx="27" hasCustomPrompt="1"/>
          </p:nvPr>
        </p:nvSpPr>
        <p:spPr>
          <a:xfrm>
            <a:off x="7624832" y="1124784"/>
            <a:ext cx="1195640"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&lt;Points&gt;</a:t>
            </a:r>
            <a:endParaRPr lang="en-US" dirty="0"/>
          </a:p>
        </p:txBody>
      </p:sp>
      <p:sp>
        <p:nvSpPr>
          <p:cNvPr id="64" name="TextBox 63"/>
          <p:cNvSpPr txBox="1"/>
          <p:nvPr userDrawn="1"/>
        </p:nvSpPr>
        <p:spPr>
          <a:xfrm>
            <a:off x="6372200" y="0"/>
            <a:ext cx="2771800" cy="276999"/>
          </a:xfrm>
          <a:prstGeom prst="rect">
            <a:avLst/>
          </a:prstGeom>
          <a:noFill/>
        </p:spPr>
        <p:txBody>
          <a:bodyPr wrap="square" rtlCol="0">
            <a:spAutoFit/>
          </a:bodyPr>
          <a:lstStyle/>
          <a:p>
            <a:pPr algn="r"/>
            <a:r>
              <a:rPr lang="en-US" sz="1200" dirty="0" smtClean="0">
                <a:solidFill>
                  <a:srgbClr val="000000"/>
                </a:solidFill>
              </a:rPr>
              <a:t>Bus. Value = Critical / High / Med / Low</a:t>
            </a:r>
            <a:endParaRPr lang="en-US" sz="1200" dirty="0">
              <a:solidFill>
                <a:srgbClr val="000000"/>
              </a:solidFill>
            </a:endParaRPr>
          </a:p>
        </p:txBody>
      </p:sp>
      <p:sp>
        <p:nvSpPr>
          <p:cNvPr id="65" name="Rectangle 64"/>
          <p:cNvSpPr/>
          <p:nvPr userDrawn="1"/>
        </p:nvSpPr>
        <p:spPr>
          <a:xfrm>
            <a:off x="5162600" y="692736"/>
            <a:ext cx="1306488"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6" name="TextBox 65"/>
          <p:cNvSpPr txBox="1"/>
          <p:nvPr userDrawn="1"/>
        </p:nvSpPr>
        <p:spPr>
          <a:xfrm>
            <a:off x="4613550" y="692696"/>
            <a:ext cx="590226" cy="338554"/>
          </a:xfrm>
          <a:prstGeom prst="rect">
            <a:avLst/>
          </a:prstGeom>
          <a:noFill/>
        </p:spPr>
        <p:txBody>
          <a:bodyPr wrap="none" rtlCol="0">
            <a:spAutoFit/>
          </a:bodyPr>
          <a:lstStyle/>
          <a:p>
            <a:r>
              <a:rPr lang="en-US" sz="1600" b="1" dirty="0" smtClean="0">
                <a:solidFill>
                  <a:srgbClr val="000000"/>
                </a:solidFill>
              </a:rPr>
              <a:t>Type</a:t>
            </a:r>
            <a:endParaRPr lang="en-US" sz="1600" b="1" dirty="0">
              <a:solidFill>
                <a:srgbClr val="000000"/>
              </a:solidFill>
            </a:endParaRPr>
          </a:p>
        </p:txBody>
      </p:sp>
      <p:sp>
        <p:nvSpPr>
          <p:cNvPr id="67" name="Text Placeholder 25"/>
          <p:cNvSpPr>
            <a:spLocks noGrp="1"/>
          </p:cNvSpPr>
          <p:nvPr>
            <p:ph type="body" sz="quarter" idx="29" hasCustomPrompt="1"/>
          </p:nvPr>
        </p:nvSpPr>
        <p:spPr>
          <a:xfrm>
            <a:off x="5162600" y="692736"/>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&lt;User/Tech&gt;</a:t>
            </a:r>
            <a:endParaRPr lang="en-US" dirty="0"/>
          </a:p>
        </p:txBody>
      </p:sp>
      <p:sp>
        <p:nvSpPr>
          <p:cNvPr id="68" name="Rectangle 67"/>
          <p:cNvSpPr/>
          <p:nvPr userDrawn="1"/>
        </p:nvSpPr>
        <p:spPr>
          <a:xfrm>
            <a:off x="5162600" y="1124962"/>
            <a:ext cx="1306488"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TextBox 68"/>
          <p:cNvSpPr txBox="1"/>
          <p:nvPr userDrawn="1"/>
        </p:nvSpPr>
        <p:spPr>
          <a:xfrm>
            <a:off x="4499992" y="1124744"/>
            <a:ext cx="700256" cy="338554"/>
          </a:xfrm>
          <a:prstGeom prst="rect">
            <a:avLst/>
          </a:prstGeom>
          <a:noFill/>
        </p:spPr>
        <p:txBody>
          <a:bodyPr wrap="none" rtlCol="0">
            <a:spAutoFit/>
          </a:bodyPr>
          <a:lstStyle/>
          <a:p>
            <a:r>
              <a:rPr lang="en-US" sz="1600" b="1" dirty="0" smtClean="0">
                <a:solidFill>
                  <a:srgbClr val="000000"/>
                </a:solidFill>
              </a:rPr>
              <a:t>Usage</a:t>
            </a:r>
            <a:endParaRPr lang="en-US" sz="1600" b="1" dirty="0">
              <a:solidFill>
                <a:srgbClr val="000000"/>
              </a:solidFill>
            </a:endParaRPr>
          </a:p>
        </p:txBody>
      </p:sp>
      <p:sp>
        <p:nvSpPr>
          <p:cNvPr id="70" name="Text Placeholder 25"/>
          <p:cNvSpPr>
            <a:spLocks noGrp="1"/>
          </p:cNvSpPr>
          <p:nvPr>
            <p:ph type="body" sz="quarter" idx="30" hasCustomPrompt="1"/>
          </p:nvPr>
        </p:nvSpPr>
        <p:spPr>
          <a:xfrm>
            <a:off x="5162600" y="1124784"/>
            <a:ext cx="1306488"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&lt;D/W/M/O&gt;</a:t>
            </a:r>
            <a:endParaRPr lang="en-US" dirty="0"/>
          </a:p>
        </p:txBody>
      </p:sp>
      <p:sp>
        <p:nvSpPr>
          <p:cNvPr id="75" name="TextBox 74"/>
          <p:cNvSpPr txBox="1"/>
          <p:nvPr userDrawn="1"/>
        </p:nvSpPr>
        <p:spPr>
          <a:xfrm>
            <a:off x="6372200" y="188640"/>
            <a:ext cx="2771800" cy="276999"/>
          </a:xfrm>
          <a:prstGeom prst="rect">
            <a:avLst/>
          </a:prstGeom>
          <a:noFill/>
        </p:spPr>
        <p:txBody>
          <a:bodyPr wrap="square" rtlCol="0">
            <a:spAutoFit/>
          </a:bodyPr>
          <a:lstStyle/>
          <a:p>
            <a:pPr algn="r"/>
            <a:r>
              <a:rPr lang="en-US" sz="1200" dirty="0" smtClean="0">
                <a:solidFill>
                  <a:srgbClr val="000000"/>
                </a:solidFill>
              </a:rPr>
              <a:t>Usage = Daily / Weekly / Monthly / Other</a:t>
            </a:r>
            <a:endParaRPr lang="en-US" sz="1200" dirty="0">
              <a:solidFill>
                <a:srgbClr val="000000"/>
              </a:solidFill>
            </a:endParaRPr>
          </a:p>
        </p:txBody>
      </p:sp>
      <p:sp>
        <p:nvSpPr>
          <p:cNvPr id="76" name="Rectangle 75"/>
          <p:cNvSpPr/>
          <p:nvPr userDrawn="1"/>
        </p:nvSpPr>
        <p:spPr>
          <a:xfrm>
            <a:off x="385527" y="3993509"/>
            <a:ext cx="6922777" cy="938893"/>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TextBox 76"/>
          <p:cNvSpPr txBox="1"/>
          <p:nvPr userDrawn="1"/>
        </p:nvSpPr>
        <p:spPr>
          <a:xfrm>
            <a:off x="287970" y="3693563"/>
            <a:ext cx="2051782" cy="338554"/>
          </a:xfrm>
          <a:prstGeom prst="rect">
            <a:avLst/>
          </a:prstGeom>
          <a:noFill/>
        </p:spPr>
        <p:txBody>
          <a:bodyPr wrap="square" rtlCol="0">
            <a:spAutoFit/>
          </a:bodyPr>
          <a:lstStyle/>
          <a:p>
            <a:r>
              <a:rPr lang="en-US" sz="1600" b="1" dirty="0" smtClean="0">
                <a:solidFill>
                  <a:srgbClr val="000000"/>
                </a:solidFill>
              </a:rPr>
              <a:t>How to test / demo</a:t>
            </a:r>
            <a:endParaRPr lang="en-US" sz="1600" b="1" dirty="0">
              <a:solidFill>
                <a:srgbClr val="000000"/>
              </a:solidFill>
            </a:endParaRPr>
          </a:p>
        </p:txBody>
      </p:sp>
      <p:sp>
        <p:nvSpPr>
          <p:cNvPr id="78" name="Text Placeholder 25"/>
          <p:cNvSpPr>
            <a:spLocks noGrp="1"/>
          </p:cNvSpPr>
          <p:nvPr>
            <p:ph type="body" sz="quarter" idx="31" hasCustomPrompt="1"/>
          </p:nvPr>
        </p:nvSpPr>
        <p:spPr>
          <a:xfrm>
            <a:off x="383071" y="4002641"/>
            <a:ext cx="6925233"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how the feature can be demonstrated. This may sharpen the thinking about the actual result&gt;</a:t>
            </a:r>
            <a:endParaRPr lang="en-US" dirty="0"/>
          </a:p>
        </p:txBody>
      </p:sp>
      <p:sp>
        <p:nvSpPr>
          <p:cNvPr id="79" name="Rectangle 78"/>
          <p:cNvSpPr/>
          <p:nvPr userDrawn="1"/>
        </p:nvSpPr>
        <p:spPr>
          <a:xfrm>
            <a:off x="375059" y="5298419"/>
            <a:ext cx="8517421" cy="938893"/>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0" name="TextBox 79"/>
          <p:cNvSpPr txBox="1"/>
          <p:nvPr userDrawn="1"/>
        </p:nvSpPr>
        <p:spPr>
          <a:xfrm>
            <a:off x="277502" y="4998473"/>
            <a:ext cx="4222490" cy="338554"/>
          </a:xfrm>
          <a:prstGeom prst="rect">
            <a:avLst/>
          </a:prstGeom>
          <a:noFill/>
        </p:spPr>
        <p:txBody>
          <a:bodyPr wrap="square" rtlCol="0">
            <a:spAutoFit/>
          </a:bodyPr>
          <a:lstStyle/>
          <a:p>
            <a:r>
              <a:rPr lang="en-US" sz="1600" b="1" dirty="0" smtClean="0">
                <a:solidFill>
                  <a:srgbClr val="000000"/>
                </a:solidFill>
              </a:rPr>
              <a:t>Architectural impact / additional notes</a:t>
            </a:r>
            <a:endParaRPr lang="en-US" sz="1600" b="1" dirty="0">
              <a:solidFill>
                <a:srgbClr val="000000"/>
              </a:solidFill>
            </a:endParaRPr>
          </a:p>
        </p:txBody>
      </p:sp>
      <p:sp>
        <p:nvSpPr>
          <p:cNvPr id="81" name="Text Placeholder 25"/>
          <p:cNvSpPr>
            <a:spLocks noGrp="1"/>
          </p:cNvSpPr>
          <p:nvPr>
            <p:ph type="body" sz="quarter" idx="32" hasCustomPrompt="1"/>
          </p:nvPr>
        </p:nvSpPr>
        <p:spPr>
          <a:xfrm>
            <a:off x="372603" y="5307551"/>
            <a:ext cx="8519877" cy="929761"/>
          </a:xfrm>
          <a:prstGeom prst="rect">
            <a:avLst/>
          </a:prstGeom>
        </p:spPr>
        <p:txBody>
          <a:bodyPr anchor="t"/>
          <a:lstStyle>
            <a:lvl1pPr marL="0" indent="0">
              <a:spcBef>
                <a:spcPts val="0"/>
              </a:spcBef>
              <a:buNone/>
              <a:defRPr kumimoji="0" lang="en-US" sz="1200" b="0" i="0" u="none" strike="noStrike" kern="1200" cap="none" spc="0" normalizeH="0" baseline="0" noProof="0" smtClean="0">
                <a:ln>
                  <a:noFill/>
                </a:ln>
                <a:solidFill>
                  <a:schemeClr val="tx1"/>
                </a:solidFill>
                <a:effectLst/>
                <a:uLnTx/>
                <a:uFillTx/>
              </a:defRPr>
            </a:lvl1pPr>
          </a:lstStyle>
          <a:p>
            <a:pPr lvl="0"/>
            <a:r>
              <a:rPr lang="en-US" dirty="0" smtClean="0"/>
              <a:t>&lt;Describe the impact on architecture and/or additional notes&gt;</a:t>
            </a:r>
            <a:endParaRPr lang="en-US" dirty="0"/>
          </a:p>
        </p:txBody>
      </p:sp>
      <p:sp>
        <p:nvSpPr>
          <p:cNvPr id="82" name="TextBox 81"/>
          <p:cNvSpPr txBox="1"/>
          <p:nvPr userDrawn="1"/>
        </p:nvSpPr>
        <p:spPr>
          <a:xfrm>
            <a:off x="7308304" y="4026550"/>
            <a:ext cx="564770" cy="338554"/>
          </a:xfrm>
          <a:prstGeom prst="rect">
            <a:avLst/>
          </a:prstGeom>
          <a:noFill/>
        </p:spPr>
        <p:txBody>
          <a:bodyPr wrap="none" rtlCol="0">
            <a:spAutoFit/>
          </a:bodyPr>
          <a:lstStyle/>
          <a:p>
            <a:r>
              <a:rPr lang="en-US" sz="1600" b="1" dirty="0" smtClean="0">
                <a:solidFill>
                  <a:srgbClr val="000000"/>
                </a:solidFill>
              </a:rPr>
              <a:t>Req.</a:t>
            </a:r>
            <a:endParaRPr lang="en-US" sz="1600" b="1" dirty="0">
              <a:solidFill>
                <a:srgbClr val="000000"/>
              </a:solidFill>
            </a:endParaRPr>
          </a:p>
        </p:txBody>
      </p:sp>
      <p:sp>
        <p:nvSpPr>
          <p:cNvPr id="84" name="Rectangle 83"/>
          <p:cNvSpPr/>
          <p:nvPr userDrawn="1"/>
        </p:nvSpPr>
        <p:spPr>
          <a:xfrm>
            <a:off x="7907948" y="4008722"/>
            <a:ext cx="984532"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Text Placeholder 25"/>
          <p:cNvSpPr>
            <a:spLocks noGrp="1"/>
          </p:cNvSpPr>
          <p:nvPr>
            <p:ph type="body" sz="quarter" idx="33" hasCustomPrompt="1"/>
          </p:nvPr>
        </p:nvSpPr>
        <p:spPr>
          <a:xfrm>
            <a:off x="7884368" y="4005064"/>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6" name="TextBox 85"/>
          <p:cNvSpPr txBox="1"/>
          <p:nvPr userDrawn="1"/>
        </p:nvSpPr>
        <p:spPr>
          <a:xfrm>
            <a:off x="7308304" y="4458598"/>
            <a:ext cx="622158" cy="338554"/>
          </a:xfrm>
          <a:prstGeom prst="rect">
            <a:avLst/>
          </a:prstGeom>
          <a:noFill/>
        </p:spPr>
        <p:txBody>
          <a:bodyPr wrap="none" rtlCol="0">
            <a:spAutoFit/>
          </a:bodyPr>
          <a:lstStyle/>
          <a:p>
            <a:r>
              <a:rPr lang="en-US" sz="1600" b="1" dirty="0" smtClean="0">
                <a:solidFill>
                  <a:srgbClr val="000000"/>
                </a:solidFill>
              </a:rPr>
              <a:t>Tech.</a:t>
            </a:r>
            <a:endParaRPr lang="en-US" sz="1600" b="1" dirty="0">
              <a:solidFill>
                <a:srgbClr val="000000"/>
              </a:solidFill>
            </a:endParaRPr>
          </a:p>
        </p:txBody>
      </p:sp>
      <p:sp>
        <p:nvSpPr>
          <p:cNvPr id="87" name="Rectangle 86"/>
          <p:cNvSpPr/>
          <p:nvPr userDrawn="1"/>
        </p:nvSpPr>
        <p:spPr>
          <a:xfrm>
            <a:off x="7907948" y="4440770"/>
            <a:ext cx="984532" cy="360000"/>
          </a:xfrm>
          <a:prstGeom prst="rect">
            <a:avLst/>
          </a:prstGeom>
          <a:solidFill>
            <a:srgbClr val="CBF5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8" name="Text Placeholder 25"/>
          <p:cNvSpPr>
            <a:spLocks noGrp="1"/>
          </p:cNvSpPr>
          <p:nvPr>
            <p:ph type="body" sz="quarter" idx="34" hasCustomPrompt="1"/>
          </p:nvPr>
        </p:nvSpPr>
        <p:spPr>
          <a:xfrm>
            <a:off x="7884368" y="4437112"/>
            <a:ext cx="1008112" cy="360000"/>
          </a:xfrm>
          <a:prstGeom prst="rect">
            <a:avLst/>
          </a:prstGeom>
        </p:spPr>
        <p:txBody>
          <a:bodyPr anchor="ctr"/>
          <a:lstStyle>
            <a:lvl1pPr>
              <a:buNone/>
              <a:defRPr kumimoji="0" lang="en-US" sz="1600" b="1" i="0" u="none" strike="noStrike" kern="1200" cap="none" spc="0" normalizeH="0" baseline="0" noProof="0" smtClean="0">
                <a:ln>
                  <a:noFill/>
                </a:ln>
                <a:solidFill>
                  <a:schemeClr val="tx1"/>
                </a:solidFill>
                <a:effectLst/>
                <a:uLnTx/>
                <a:uFillTx/>
              </a:defRPr>
            </a:lvl1pPr>
          </a:lstStyle>
          <a:p>
            <a:pPr lvl="0"/>
            <a:r>
              <a:rPr lang="en-US" dirty="0" smtClean="0"/>
              <a:t>&lt;H/M/L&gt;</a:t>
            </a:r>
            <a:endParaRPr lang="en-US" dirty="0"/>
          </a:p>
        </p:txBody>
      </p:sp>
      <p:sp>
        <p:nvSpPr>
          <p:cNvPr id="89" name="TextBox 88"/>
          <p:cNvSpPr txBox="1"/>
          <p:nvPr userDrawn="1"/>
        </p:nvSpPr>
        <p:spPr>
          <a:xfrm>
            <a:off x="6676212" y="1124744"/>
            <a:ext cx="920124" cy="338554"/>
          </a:xfrm>
          <a:prstGeom prst="rect">
            <a:avLst/>
          </a:prstGeom>
          <a:noFill/>
        </p:spPr>
        <p:txBody>
          <a:bodyPr wrap="none" rtlCol="0">
            <a:spAutoFit/>
          </a:bodyPr>
          <a:lstStyle/>
          <a:p>
            <a:r>
              <a:rPr lang="en-US" sz="1600" b="1" dirty="0" smtClean="0">
                <a:solidFill>
                  <a:srgbClr val="000000"/>
                </a:solidFill>
              </a:rPr>
              <a:t>Estimate</a:t>
            </a:r>
            <a:endParaRPr lang="en-US" sz="1600" b="1" dirty="0">
              <a:solidFill>
                <a:srgbClr val="000000"/>
              </a:solidFill>
            </a:endParaRPr>
          </a:p>
        </p:txBody>
      </p:sp>
    </p:spTree>
    <p:extLst>
      <p:ext uri="{BB962C8B-B14F-4D97-AF65-F5344CB8AC3E}">
        <p14:creationId xmlns:p14="http://schemas.microsoft.com/office/powerpoint/2010/main" val="419333871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569076"/>
            <a:ext cx="2057400" cy="365125"/>
          </a:xfrm>
          <a:prstGeom prst="rect">
            <a:avLst/>
          </a:prstGeom>
        </p:spPr>
        <p:txBody>
          <a:bodyPr/>
          <a:lstStyle/>
          <a:p>
            <a:r>
              <a:rPr lang="en-US" smtClean="0">
                <a:solidFill>
                  <a:srgbClr val="000000"/>
                </a:solidFill>
              </a:rPr>
              <a:t>4/2014</a:t>
            </a:r>
            <a:endParaRPr lang="en-US">
              <a:solidFill>
                <a:srgbClr val="000000"/>
              </a:solidFill>
            </a:endParaRPr>
          </a:p>
        </p:txBody>
      </p:sp>
      <p:sp>
        <p:nvSpPr>
          <p:cNvPr id="3" name="Footer Placeholder 2"/>
          <p:cNvSpPr>
            <a:spLocks noGrp="1"/>
          </p:cNvSpPr>
          <p:nvPr>
            <p:ph type="ftr" sz="quarter" idx="11"/>
          </p:nvPr>
        </p:nvSpPr>
        <p:spPr>
          <a:xfrm>
            <a:off x="3028950" y="6569076"/>
            <a:ext cx="3086100" cy="365125"/>
          </a:xfrm>
          <a:prstGeom prst="rect">
            <a:avLst/>
          </a:prstGeom>
        </p:spPr>
        <p:txBody>
          <a:bodyPr/>
          <a:lstStyle/>
          <a:p>
            <a:r>
              <a:rPr lang="en-US" smtClean="0">
                <a:solidFill>
                  <a:srgbClr val="000000"/>
                </a:solidFill>
              </a:rPr>
              <a:t>Philips Confidential</a:t>
            </a:r>
            <a:endParaRPr lang="en-US">
              <a:solidFill>
                <a:srgbClr val="000000"/>
              </a:solidFill>
            </a:endParaRPr>
          </a:p>
        </p:txBody>
      </p:sp>
      <p:sp>
        <p:nvSpPr>
          <p:cNvPr id="4" name="Slide Number Placeholder 3"/>
          <p:cNvSpPr>
            <a:spLocks noGrp="1"/>
          </p:cNvSpPr>
          <p:nvPr>
            <p:ph type="sldNum" sz="quarter" idx="12"/>
          </p:nvPr>
        </p:nvSpPr>
        <p:spPr>
          <a:xfrm>
            <a:off x="6457950" y="6569076"/>
            <a:ext cx="2057400" cy="365125"/>
          </a:xfrm>
          <a:prstGeom prst="rect">
            <a:avLst/>
          </a:prstGeom>
        </p:spPr>
        <p:txBody>
          <a:bodyPr/>
          <a:lstStyle/>
          <a:p>
            <a:fld id="{5D56761C-D802-47D2-AD77-AADA1D2FCCF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0008043"/>
      </p:ext>
    </p:extLst>
  </p:cSld>
  <p:clrMapOvr>
    <a:masterClrMapping/>
  </p:clrMapOvr>
  <p:extLst>
    <p:ext uri="{DCECCB84-F9BA-43D5-87BE-67443E8EF086}">
      <p15:sldGuideLst xmlns:p15="http://schemas.microsoft.com/office/powerpoint/2012/main" xmlns=""/>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569076"/>
            <a:ext cx="2057400" cy="365125"/>
          </a:xfrm>
          <a:prstGeom prst="rect">
            <a:avLst/>
          </a:prstGeom>
        </p:spPr>
        <p:txBody>
          <a:bodyPr/>
          <a:lstStyle/>
          <a:p>
            <a:r>
              <a:rPr lang="en-US" smtClean="0">
                <a:solidFill>
                  <a:srgbClr val="000000"/>
                </a:solidFill>
              </a:rPr>
              <a:t>4/2014</a:t>
            </a:r>
            <a:endParaRPr lang="en-US">
              <a:solidFill>
                <a:srgbClr val="000000"/>
              </a:solidFill>
            </a:endParaRPr>
          </a:p>
        </p:txBody>
      </p:sp>
      <p:sp>
        <p:nvSpPr>
          <p:cNvPr id="6" name="Footer Placeholder 5"/>
          <p:cNvSpPr>
            <a:spLocks noGrp="1"/>
          </p:cNvSpPr>
          <p:nvPr>
            <p:ph type="ftr" sz="quarter" idx="11"/>
          </p:nvPr>
        </p:nvSpPr>
        <p:spPr>
          <a:xfrm>
            <a:off x="3028950" y="6569076"/>
            <a:ext cx="3086100" cy="365125"/>
          </a:xfrm>
          <a:prstGeom prst="rect">
            <a:avLst/>
          </a:prstGeom>
        </p:spPr>
        <p:txBody>
          <a:bodyPr/>
          <a:lstStyle/>
          <a:p>
            <a:r>
              <a:rPr lang="en-US" smtClean="0">
                <a:solidFill>
                  <a:srgbClr val="000000"/>
                </a:solidFill>
              </a:rPr>
              <a:t>Philips Confidential</a:t>
            </a:r>
            <a:endParaRPr lang="en-US">
              <a:solidFill>
                <a:srgbClr val="000000"/>
              </a:solidFill>
            </a:endParaRPr>
          </a:p>
        </p:txBody>
      </p:sp>
      <p:sp>
        <p:nvSpPr>
          <p:cNvPr id="7" name="Slide Number Placeholder 6"/>
          <p:cNvSpPr>
            <a:spLocks noGrp="1"/>
          </p:cNvSpPr>
          <p:nvPr>
            <p:ph type="sldNum" sz="quarter" idx="12"/>
          </p:nvPr>
        </p:nvSpPr>
        <p:spPr>
          <a:xfrm>
            <a:off x="6457950" y="6569076"/>
            <a:ext cx="2057400" cy="365125"/>
          </a:xfrm>
          <a:prstGeom prst="rect">
            <a:avLst/>
          </a:prstGeom>
        </p:spPr>
        <p:txBody>
          <a:bodyPr/>
          <a:lstStyle/>
          <a:p>
            <a:fld id="{5D56761C-D802-47D2-AD77-AADA1D2FCCF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17499444"/>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52466911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dark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47707686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74554447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6382473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6868571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dark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4553397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6505943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3">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25724400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bleed divider image 1">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smtClean="0"/>
          </a:p>
        </p:txBody>
      </p:sp>
    </p:spTree>
    <p:extLst>
      <p:ext uri="{BB962C8B-B14F-4D97-AF65-F5344CB8AC3E}">
        <p14:creationId xmlns:p14="http://schemas.microsoft.com/office/powerpoint/2010/main" val="38835260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bleed divider image 2">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8656258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bleed divider image 3">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0111231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bleed divider image 4">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43565149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ll bleed divider dark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31767790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bleed divider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38223967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bleed divider dark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2372888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bleed divider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27240573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 bleed divider dark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424676180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bleed divider green">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40361985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image 4">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10562140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bleed divider dark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47873514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bleed divider red">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3239957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bleed divider dark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48985908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 bleed divider purpl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16850155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0" name="Freeform 9"/>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pic>
        <p:nvPicPr>
          <p:cNvPr id="5" name="Picture 4"/>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3950462" y="2628011"/>
            <a:ext cx="1243076" cy="160199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ext Placeholder 6"/>
          <p:cNvSpPr>
            <a:spLocks noGrp="1"/>
          </p:cNvSpPr>
          <p:nvPr>
            <p:ph type="body" sz="quarter" idx="10" hasCustomPrompt="1"/>
          </p:nvPr>
        </p:nvSpPr>
        <p:spPr>
          <a:xfrm>
            <a:off x="0" y="4716000"/>
            <a:ext cx="9144000" cy="666000"/>
          </a:xfrm>
          <a:prstGeom prst="rect">
            <a:avLst/>
          </a:prstGeom>
        </p:spPr>
        <p:txBody>
          <a:bodyPr lIns="0" tIns="0" rIns="0" bIns="0"/>
          <a:lstStyle>
            <a:lvl1pPr marL="0" indent="0" algn="ctr">
              <a:spcBef>
                <a:spcPts val="0"/>
              </a:spcBef>
              <a:buFontTx/>
              <a:buNone/>
              <a:defRPr sz="4800">
                <a:solidFill>
                  <a:schemeClr val="bg1"/>
                </a:solidFill>
              </a:defRPr>
            </a:lvl1pPr>
          </a:lstStyle>
          <a:p>
            <a:pPr lvl="0"/>
            <a:r>
              <a:rPr lang="de-DE" dirty="0" smtClean="0"/>
              <a:t>Thank you</a:t>
            </a:r>
            <a:endParaRPr lang="de-DE" dirty="0"/>
          </a:p>
        </p:txBody>
      </p:sp>
    </p:spTree>
    <p:extLst>
      <p:ext uri="{BB962C8B-B14F-4D97-AF65-F5344CB8AC3E}">
        <p14:creationId xmlns:p14="http://schemas.microsoft.com/office/powerpoint/2010/main" val="249072569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92113" y="393700"/>
            <a:ext cx="8359775" cy="914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392113" y="1543050"/>
            <a:ext cx="8359775" cy="4381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578850" y="6578600"/>
            <a:ext cx="317500" cy="152400"/>
          </a:xfrm>
          <a:prstGeom prst="rect">
            <a:avLst/>
          </a:prstGeom>
        </p:spPr>
        <p:txBody>
          <a:bodyPr/>
          <a:lstStyle/>
          <a:p>
            <a:fld id="{AEA7DC6F-5513-0A41-BA6E-6810A329E68D}" type="slidenum">
              <a:rPr lang="en-US" smtClean="0"/>
              <a:pPr/>
              <a:t>‹#›</a:t>
            </a:fld>
            <a:endParaRPr lang="en-US"/>
          </a:p>
        </p:txBody>
      </p:sp>
      <p:sp>
        <p:nvSpPr>
          <p:cNvPr id="5" name="Date Placeholder 4"/>
          <p:cNvSpPr>
            <a:spLocks noGrp="1"/>
          </p:cNvSpPr>
          <p:nvPr>
            <p:ph type="dt" sz="quarter" idx="11"/>
          </p:nvPr>
        </p:nvSpPr>
        <p:spPr>
          <a:xfrm>
            <a:off x="457200" y="6356350"/>
            <a:ext cx="2133600" cy="365125"/>
          </a:xfrm>
          <a:prstGeom prst="rect">
            <a:avLst/>
          </a:prstGeom>
        </p:spPr>
        <p:txBody>
          <a:bodyPr/>
          <a:lstStyle/>
          <a:p>
            <a:r>
              <a:rPr lang="en-US" smtClean="0"/>
              <a:t>1/21/2015</a:t>
            </a:r>
            <a:endParaRPr lang="en-US"/>
          </a:p>
        </p:txBody>
      </p:sp>
    </p:spTree>
    <p:extLst>
      <p:ext uri="{BB962C8B-B14F-4D97-AF65-F5344CB8AC3E}">
        <p14:creationId xmlns:p14="http://schemas.microsoft.com/office/powerpoint/2010/main" val="11087603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0393883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308541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81539240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16231324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12939155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Textplatzhalter 4"/>
          <p:cNvSpPr>
            <a:spLocks noGrp="1"/>
          </p:cNvSpPr>
          <p:nvPr>
            <p:ph type="body" sz="quarter" idx="13"/>
          </p:nvPr>
        </p:nvSpPr>
        <p:spPr>
          <a:xfrm>
            <a:off x="539552" y="1548000"/>
            <a:ext cx="8064896" cy="4617304"/>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34414542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dirty="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420725723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497385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662765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Tree>
    <p:extLst>
      <p:ext uri="{BB962C8B-B14F-4D97-AF65-F5344CB8AC3E}">
        <p14:creationId xmlns:p14="http://schemas.microsoft.com/office/powerpoint/2010/main" val="133814518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Tree>
    <p:extLst>
      <p:ext uri="{BB962C8B-B14F-4D97-AF65-F5344CB8AC3E}">
        <p14:creationId xmlns:p14="http://schemas.microsoft.com/office/powerpoint/2010/main" val="12692114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3843205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378234361"/>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0" name="Freeform 9"/>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dirty="0" smtClean="0">
              <a:solidFill>
                <a:srgbClr val="000000"/>
              </a:solidFill>
              <a:latin typeface="Arial" charset="0"/>
            </a:endParaRPr>
          </a:p>
        </p:txBody>
      </p:sp>
      <p:pic>
        <p:nvPicPr>
          <p:cNvPr id="4"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42000" y="2628000"/>
            <a:ext cx="1260172" cy="1602000"/>
          </a:xfrm>
          <a:prstGeom prst="rect">
            <a:avLst/>
          </a:prstGeom>
          <a:ln>
            <a:noFill/>
          </a:ln>
        </p:spPr>
      </p:pic>
    </p:spTree>
    <p:extLst>
      <p:ext uri="{BB962C8B-B14F-4D97-AF65-F5344CB8AC3E}">
        <p14:creationId xmlns:p14="http://schemas.microsoft.com/office/powerpoint/2010/main" val="235184240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92113" y="565150"/>
            <a:ext cx="8359775" cy="914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392113" y="1714500"/>
            <a:ext cx="8359775" cy="4381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578850" y="6578600"/>
            <a:ext cx="317500" cy="152400"/>
          </a:xfrm>
          <a:prstGeom prst="rect">
            <a:avLst/>
          </a:prstGeom>
        </p:spPr>
        <p:txBody>
          <a:bodyPr/>
          <a:lstStyle/>
          <a:p>
            <a:fld id="{96C661E6-20A2-43E6-BB80-F1F2A59145A3}"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1"/>
          </p:nvPr>
        </p:nvSpPr>
        <p:spPr>
          <a:xfrm>
            <a:off x="800100" y="5715000"/>
            <a:ext cx="7543800" cy="304800"/>
          </a:xfrm>
          <a:prstGeom prst="rect">
            <a:avLst/>
          </a:prstGeom>
        </p:spPr>
        <p:txBody>
          <a:bodyPr/>
          <a:lstStyle/>
          <a:p>
            <a:r>
              <a:rPr lang="en-US" smtClean="0">
                <a:solidFill>
                  <a:srgbClr val="000000"/>
                </a:solidFill>
              </a:rPr>
              <a:t>1/21/2015</a:t>
            </a:r>
            <a:endParaRPr lang="en-US" dirty="0">
              <a:solidFill>
                <a:srgbClr val="000000"/>
              </a:solidFill>
            </a:endParaRPr>
          </a:p>
        </p:txBody>
      </p:sp>
    </p:spTree>
    <p:extLst>
      <p:ext uri="{BB962C8B-B14F-4D97-AF65-F5344CB8AC3E}">
        <p14:creationId xmlns:p14="http://schemas.microsoft.com/office/powerpoint/2010/main" val="385388855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6" name="Footer Placeholder 5" hidden="1"/>
          <p:cNvSpPr>
            <a:spLocks noGrp="1"/>
          </p:cNvSpPr>
          <p:nvPr>
            <p:ph type="ftr" sz="quarter" idx="11"/>
            <p:custDataLst>
              <p:tags r:id="rId1"/>
            </p:custDataLst>
          </p:nvPr>
        </p:nvSpPr>
        <p:spPr>
          <a:xfrm>
            <a:off x="825500" y="6502400"/>
            <a:ext cx="762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b"/>
          <a:lstStyle>
            <a:lvl1pPr algn="ctr">
              <a:spcBef>
                <a:spcPts val="0"/>
              </a:spcBef>
              <a:spcAft>
                <a:spcPts val="0"/>
              </a:spcAft>
              <a:defRPr sz="800">
                <a:solidFill>
                  <a:srgbClr val="FFFFFF"/>
                </a:solidFill>
              </a:defRPr>
            </a:lvl1pPr>
          </a:lstStyle>
          <a:p>
            <a:endParaRPr lang="en-US" dirty="0"/>
          </a:p>
        </p:txBody>
      </p:sp>
      <p:sp>
        <p:nvSpPr>
          <p:cNvPr id="7" name="Date Placeholder 6" hidden="1"/>
          <p:cNvSpPr>
            <a:spLocks noGrp="1"/>
          </p:cNvSpPr>
          <p:nvPr>
            <p:ph type="dt" sz="quarter" idx="12"/>
            <p:custDataLst>
              <p:tags r:id="rId2"/>
            </p:custDataLst>
          </p:nvPr>
        </p:nvSpPr>
        <p:spPr>
          <a:xfrm>
            <a:off x="1587500" y="6502400"/>
            <a:ext cx="3937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a:spcBef>
                <a:spcPts val="0"/>
              </a:spcBef>
              <a:spcAft>
                <a:spcPts val="0"/>
              </a:spcAft>
              <a:defRPr sz="1900">
                <a:solidFill>
                  <a:srgbClr val="FFFFFF"/>
                </a:solidFill>
              </a:defRPr>
            </a:lvl1pPr>
          </a:lstStyle>
          <a:p>
            <a:r>
              <a:rPr lang="en-US" smtClean="0"/>
              <a:t>1/21/2015</a:t>
            </a:r>
            <a:endParaRPr lang="en-US" dirty="0"/>
          </a:p>
        </p:txBody>
      </p:sp>
      <p:sp>
        <p:nvSpPr>
          <p:cNvPr id="2" name="Titel 1"/>
          <p:cNvSpPr>
            <a:spLocks noGrp="1"/>
          </p:cNvSpPr>
          <p:nvPr>
            <p:ph type="ctrTitle"/>
            <p:custDataLst>
              <p:tags r:id="rId3"/>
            </p:custDataLst>
          </p:nvPr>
        </p:nvSpPr>
        <p:spPr>
          <a:xfrm>
            <a:off x="828002" y="2052002"/>
            <a:ext cx="7487996" cy="1619999"/>
          </a:xfrm>
          <a:prstGeom prst="rect">
            <a:avLst/>
          </a:prstGeom>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lstStyle>
            <a:lvl1pPr algn="l" rtl="0" eaLnBrk="0" fontAlgn="base" hangingPunct="0">
              <a:spcBef>
                <a:spcPts val="0"/>
              </a:spcBef>
              <a:spcAft>
                <a:spcPts val="0"/>
              </a:spcAft>
              <a:buNone/>
              <a:defRPr sz="4800" b="0" i="0" u="none">
                <a:solidFill>
                  <a:srgbClr val="FFFFFF"/>
                </a:solidFill>
                <a:latin typeface="Calibri"/>
              </a:defRPr>
            </a:lvl1pPr>
          </a:lstStyle>
          <a:p>
            <a:r>
              <a:rPr lang="de-DE" smtClean="0"/>
              <a:t>Titelmasterformat durch Klicken bearbeiten</a:t>
            </a:r>
            <a:endParaRPr lang="de-DE"/>
          </a:p>
        </p:txBody>
      </p:sp>
      <p:sp>
        <p:nvSpPr>
          <p:cNvPr id="3" name="Untertitel 2" hidden="1"/>
          <p:cNvSpPr>
            <a:spLocks noGrp="1"/>
          </p:cNvSpPr>
          <p:nvPr>
            <p:ph type="subTitle" idx="1"/>
            <p:custDataLst>
              <p:tags r:id="rId4"/>
            </p:custDataLst>
          </p:nvPr>
        </p:nvSpPr>
        <p:spPr>
          <a:xfrm>
            <a:off x="825500" y="6350000"/>
            <a:ext cx="762000" cy="139700"/>
          </a:xfrm>
          <a:prstGeom prst="rect">
            <a:avLst/>
          </a:prstGeom>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342900" indent="-342900" algn="l" rtl="0" eaLnBrk="0" fontAlgn="base" hangingPunct="0">
              <a:lnSpc>
                <a:spcPct val="105000"/>
              </a:lnSpc>
              <a:spcBef>
                <a:spcPts val="0"/>
              </a:spcBef>
              <a:spcAft>
                <a:spcPts val="0"/>
              </a:spcAft>
              <a:buClrTx/>
              <a:buSzPct val="100000"/>
              <a:buFont typeface="Calibri"/>
              <a:buNone/>
              <a:defRPr sz="1800" b="0" i="0" u="none">
                <a:solidFill>
                  <a:srgbClr val="FFFFFF"/>
                </a:solidFill>
                <a:latin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Rectangle 6" hidden="1"/>
          <p:cNvSpPr>
            <a:spLocks noGrp="1" noChangeArrowheads="1"/>
          </p:cNvSpPr>
          <p:nvPr>
            <p:ph type="sldNum" sz="quarter" idx="10"/>
            <p:custDataLst>
              <p:tags r:id="rId5"/>
            </p:custDataLst>
          </p:nvPr>
        </p:nvSpPr>
        <p:spPr>
          <a:xfrm>
            <a:off x="209550" y="6464300"/>
            <a:ext cx="508000" cy="184150"/>
          </a:xfrm>
          <a:prstGeom prst="rect">
            <a:avLst/>
          </a:prstGeom>
          <a:ln w="0"/>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a:spcBef>
                <a:spcPts val="0"/>
              </a:spcBef>
              <a:spcAft>
                <a:spcPts val="0"/>
              </a:spcAft>
              <a:defRPr>
                <a:solidFill>
                  <a:srgbClr val="FFFFFF"/>
                </a:solidFill>
              </a:defRPr>
            </a:lvl1pPr>
          </a:lstStyle>
          <a:p>
            <a:fld id="{FEAA891F-CD07-4DC7-8E36-130DBBDDB57F}" type="slidenum">
              <a:rPr lang="en-US" smtClean="0"/>
              <a:pPr/>
              <a:t>‹#›</a:t>
            </a:fld>
            <a:endParaRPr lang="en-US" dirty="0"/>
          </a:p>
        </p:txBody>
      </p:sp>
      <p:pic>
        <p:nvPicPr>
          <p:cNvPr id="5" name="Picture 4"/>
          <p:cNvPicPr>
            <a:picLocks/>
          </p:cNvPicPr>
          <p:nvPr userDrawn="1">
            <p:custDataLst>
              <p:tags r:id="rId6"/>
            </p:custDataLst>
          </p:nvPr>
        </p:nvPicPr>
        <p:blipFill>
          <a:blip r:embed="rId8">
            <a:extLst>
              <a:ext uri="{28A0092B-C50C-407E-A947-70E740481C1C}">
                <a14:useLocalDpi xmlns:a14="http://schemas.microsoft.com/office/drawing/2010/main"/>
              </a:ext>
            </a:extLst>
          </a:blip>
          <a:stretch>
            <a:fillRect/>
          </a:stretch>
        </p:blipFill>
        <p:spPr>
          <a:xfrm>
            <a:off x="812800" y="812800"/>
            <a:ext cx="5721350" cy="9398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021350110"/>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2F1ADFE-A230-4900-B854-FF8A590351C0}" type="datetimeFigureOut">
              <a:rPr lang="en-US" smtClean="0"/>
              <a:t>10/24/2016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B21F049-F86C-41DE-890D-54D9F9451F7A}" type="slidenum">
              <a:rPr lang="en-US" smtClean="0"/>
              <a:t>‹#›</a:t>
            </a:fld>
            <a:endParaRPr lang="en-US"/>
          </a:p>
        </p:txBody>
      </p:sp>
    </p:spTree>
    <p:extLst>
      <p:ext uri="{BB962C8B-B14F-4D97-AF65-F5344CB8AC3E}">
        <p14:creationId xmlns:p14="http://schemas.microsoft.com/office/powerpoint/2010/main" val="11392159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image 1">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72736527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image 2">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45648070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image 3">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50033232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image 4">
    <p:spTree>
      <p:nvGrpSpPr>
        <p:cNvPr id="1" name=""/>
        <p:cNvGrpSpPr/>
        <p:nvPr/>
      </p:nvGrpSpPr>
      <p:grpSpPr>
        <a:xfrm>
          <a:off x="0" y="0"/>
          <a:ext cx="0" cy="0"/>
          <a:chOff x="0" y="0"/>
          <a:chExt cx="0" cy="0"/>
        </a:xfrm>
      </p:grpSpPr>
      <p:sp>
        <p:nvSpPr>
          <p:cNvPr id="9" name="Rectangle 8"/>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5"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43087575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10377682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8114341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dark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81919302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dark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36625883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263769817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dark green">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22104855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00484363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57865169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red">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93156832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dark purple">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027054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320644701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pic>
        <p:nvPicPr>
          <p:cNvPr id="11" name="Picture 10"/>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5" name="Textplatzhalter 4"/>
          <p:cNvSpPr>
            <a:spLocks noGrp="1"/>
          </p:cNvSpPr>
          <p:nvPr>
            <p:ph type="body" sz="quarter" idx="13"/>
          </p:nvPr>
        </p:nvSpPr>
        <p:spPr>
          <a:xfrm>
            <a:off x="828673" y="2124000"/>
            <a:ext cx="7488000" cy="3960000"/>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6" name="Rectangle 5"/>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73880791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1" y="-1"/>
            <a:ext cx="3487293" cy="6858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3" name="Textplatzhalter 12"/>
          <p:cNvSpPr>
            <a:spLocks noGrp="1"/>
          </p:cNvSpPr>
          <p:nvPr>
            <p:ph type="body" sz="quarter" idx="11" hasCustomPrompt="1"/>
          </p:nvPr>
        </p:nvSpPr>
        <p:spPr>
          <a:xfrm>
            <a:off x="3996000" y="828000"/>
            <a:ext cx="4320000" cy="540006"/>
          </a:xfrm>
          <a:prstGeom prst="rect">
            <a:avLst/>
          </a:prstGeom>
        </p:spPr>
        <p:txBody>
          <a:bodyPr lIns="0" tIns="0" rIns="0" bIns="0"/>
          <a:lstStyle>
            <a:lvl1pPr marL="0" indent="0">
              <a:spcBef>
                <a:spcPts val="0"/>
              </a:spcBef>
              <a:buFontTx/>
              <a:buNone/>
              <a:defRPr/>
            </a:lvl1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3" name="Textplatzhalter 2"/>
          <p:cNvSpPr>
            <a:spLocks noGrp="1"/>
          </p:cNvSpPr>
          <p:nvPr>
            <p:ph type="body" sz="quarter" idx="12" hasCustomPrompt="1"/>
          </p:nvPr>
        </p:nvSpPr>
        <p:spPr>
          <a:xfrm>
            <a:off x="3996000" y="1368000"/>
            <a:ext cx="4320000" cy="414054"/>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en-US" dirty="0"/>
          </a:p>
        </p:txBody>
      </p:sp>
      <p:sp>
        <p:nvSpPr>
          <p:cNvPr id="4" name="Textplatzhalter 3"/>
          <p:cNvSpPr>
            <a:spLocks noGrp="1"/>
          </p:cNvSpPr>
          <p:nvPr>
            <p:ph type="body" sz="quarter" idx="13"/>
          </p:nvPr>
        </p:nvSpPr>
        <p:spPr>
          <a:xfrm>
            <a:off x="3996000" y="2123999"/>
            <a:ext cx="4320000" cy="3960000"/>
          </a:xfrm>
          <a:prstGeom prst="rect">
            <a:avLst/>
          </a:prstGeom>
        </p:spPr>
        <p:txBody>
          <a:bodyPr/>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16000">
              <a:spcBef>
                <a:spcPts val="0"/>
              </a:spcBef>
              <a:buFont typeface="Calibri" panose="020F0502020204030204" pitchFamily="34" charset="0"/>
              <a:buChar char="─"/>
              <a:defRPr sz="1800"/>
            </a:lvl5pPr>
            <a:lvl6pPr marL="1296000" indent="-216000">
              <a:spcBef>
                <a:spcPts val="0"/>
              </a:spcBef>
              <a:buFont typeface="Calibri" panose="020F0502020204030204" pitchFamily="34" charset="0"/>
              <a:buChar char="─"/>
              <a:defRPr/>
            </a:lvl6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dirty="0"/>
          </a:p>
        </p:txBody>
      </p:sp>
      <p:sp>
        <p:nvSpPr>
          <p:cNvPr id="7" name="Rectangle 6"/>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9238622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aqua">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194277466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Inhaltsplatzhalter 6"/>
          <p:cNvSpPr>
            <a:spLocks noGrp="1"/>
          </p:cNvSpPr>
          <p:nvPr>
            <p:ph sz="half" idx="2" hasCustomPrompt="1"/>
            <p:custDataLst>
              <p:tags r:id="rId2"/>
            </p:custDataLst>
          </p:nvPr>
        </p:nvSpPr>
        <p:spPr>
          <a:xfrm>
            <a:off x="0" y="2123999"/>
            <a:ext cx="5655945" cy="39600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solidFill>
                  <a:schemeClr val="tx1"/>
                </a:solidFill>
              </a:defRPr>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7"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2"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9" name="Textplatzhalter 2"/>
          <p:cNvSpPr>
            <a:spLocks noGrp="1"/>
          </p:cNvSpPr>
          <p:nvPr>
            <p:ph type="body" sz="quarter" idx="14" hasCustomPrompt="1"/>
          </p:nvPr>
        </p:nvSpPr>
        <p:spPr>
          <a:xfrm>
            <a:off x="5904000" y="2124000"/>
            <a:ext cx="2412000" cy="3960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p:txBody>
      </p:sp>
      <p:sp>
        <p:nvSpPr>
          <p:cNvPr id="10" name="Rectangle 9"/>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43480241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5"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Inhaltsplatzhalter 13"/>
          <p:cNvSpPr>
            <a:spLocks noGrp="1"/>
          </p:cNvSpPr>
          <p:nvPr>
            <p:ph sz="quarter" idx="2" hasCustomPrompt="1"/>
            <p:custDataLst>
              <p:tags r:id="rId2"/>
            </p:custDataLst>
          </p:nvPr>
        </p:nvSpPr>
        <p:spPr>
          <a:xfrm>
            <a:off x="478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2" name="Inhaltsplatzhalter 14"/>
          <p:cNvSpPr>
            <a:spLocks noGrp="1"/>
          </p:cNvSpPr>
          <p:nvPr>
            <p:ph sz="quarter" idx="1" hasCustomPrompt="1"/>
            <p:custDataLst>
              <p:tags r:id="rId3"/>
            </p:custDataLst>
          </p:nvPr>
        </p:nvSpPr>
        <p:spPr>
          <a:xfrm>
            <a:off x="828003" y="2123999"/>
            <a:ext cx="3527997" cy="262799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lstStyle>
            <a:lvl1pPr marL="0" indent="0">
              <a:buFontTx/>
              <a:buNone/>
              <a:defRPr sz="2200"/>
            </a:lvl1pPr>
          </a:lstStyle>
          <a:p>
            <a:r>
              <a:rPr lang="de-DE" dirty="0" err="1" smtClean="0">
                <a:solidFill>
                  <a:srgbClr val="FFFFFF"/>
                </a:solidFill>
              </a:rPr>
              <a:t>Choose</a:t>
            </a:r>
            <a:r>
              <a:rPr lang="de-DE" dirty="0" smtClean="0">
                <a:solidFill>
                  <a:srgbClr val="FFFFFF"/>
                </a:solidFill>
              </a:rPr>
              <a:t> </a:t>
            </a:r>
            <a:r>
              <a:rPr lang="de-DE" dirty="0" err="1" smtClean="0">
                <a:solidFill>
                  <a:srgbClr val="FFFFFF"/>
                </a:solidFill>
              </a:rPr>
              <a:t>icon</a:t>
            </a:r>
            <a:r>
              <a:rPr lang="de-DE" dirty="0" smtClean="0">
                <a:solidFill>
                  <a:srgbClr val="FFFFFF"/>
                </a:solidFill>
              </a:rPr>
              <a:t> </a:t>
            </a:r>
            <a:r>
              <a:rPr lang="de-DE" dirty="0" err="1" smtClean="0">
                <a:solidFill>
                  <a:srgbClr val="FFFFFF"/>
                </a:solidFill>
              </a:rPr>
              <a:t>to</a:t>
            </a:r>
            <a:r>
              <a:rPr lang="de-DE" dirty="0" smtClean="0">
                <a:solidFill>
                  <a:srgbClr val="FFFFFF"/>
                </a:solidFill>
              </a:rPr>
              <a:t> </a:t>
            </a:r>
            <a:r>
              <a:rPr lang="de-DE" dirty="0" err="1" smtClean="0">
                <a:solidFill>
                  <a:srgbClr val="FFFFFF"/>
                </a:solidFill>
              </a:rPr>
              <a:t>add</a:t>
            </a:r>
            <a:r>
              <a:rPr lang="de-DE" dirty="0" smtClean="0">
                <a:solidFill>
                  <a:srgbClr val="FFFFFF"/>
                </a:solidFill>
              </a:rPr>
              <a:t> </a:t>
            </a:r>
            <a:r>
              <a:rPr lang="de-DE" dirty="0" err="1" smtClean="0">
                <a:solidFill>
                  <a:srgbClr val="FFFFFF"/>
                </a:solidFill>
              </a:rPr>
              <a:t>image</a:t>
            </a:r>
            <a:endParaRPr lang="en-US" dirty="0">
              <a:solidFill>
                <a:srgbClr val="FFFFFF"/>
              </a:solidFill>
            </a:endParaRPr>
          </a:p>
        </p:txBody>
      </p:sp>
      <p:sp>
        <p:nvSpPr>
          <p:cNvPr id="14" name="Text Placeholder 2"/>
          <p:cNvSpPr>
            <a:spLocks noGrp="1"/>
          </p:cNvSpPr>
          <p:nvPr>
            <p:ph type="body" sz="quarter" idx="10" hasCustomPrompt="1"/>
          </p:nvPr>
        </p:nvSpPr>
        <p:spPr>
          <a:xfrm>
            <a:off x="828000" y="828000"/>
            <a:ext cx="7488000" cy="512768"/>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de-DE" dirty="0" smtClean="0"/>
              <a:t>Click to add title</a:t>
            </a:r>
            <a:endParaRPr lang="de-DE" dirty="0"/>
          </a:p>
        </p:txBody>
      </p:sp>
      <p:sp>
        <p:nvSpPr>
          <p:cNvPr id="15" name="Textplatzhalter 3"/>
          <p:cNvSpPr>
            <a:spLocks noGrp="1"/>
          </p:cNvSpPr>
          <p:nvPr>
            <p:ph type="body" sz="quarter" idx="12" hasCustomPrompt="1"/>
          </p:nvPr>
        </p:nvSpPr>
        <p:spPr>
          <a:xfrm>
            <a:off x="828000" y="1368000"/>
            <a:ext cx="7488000" cy="374400"/>
          </a:xfrm>
          <a:prstGeom prst="rect">
            <a:avLst/>
          </a:prstGeom>
        </p:spPr>
        <p:txBody>
          <a:bodyPr lIns="0" tIns="0" rIns="0" bIns="0"/>
          <a:lstStyle>
            <a:lvl1pPr marL="0" indent="0">
              <a:spcBef>
                <a:spcPts val="0"/>
              </a:spcBef>
              <a:buFontTx/>
              <a:buNone/>
              <a:defRPr sz="2200"/>
            </a:lvl1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3" name="Textplatzhalter 2"/>
          <p:cNvSpPr>
            <a:spLocks noGrp="1"/>
          </p:cNvSpPr>
          <p:nvPr>
            <p:ph type="body" sz="quarter" idx="13" hasCustomPrompt="1"/>
          </p:nvPr>
        </p:nvSpPr>
        <p:spPr>
          <a:xfrm>
            <a:off x="828674"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9" name="Textplatzhalter 2"/>
          <p:cNvSpPr>
            <a:spLocks noGrp="1"/>
          </p:cNvSpPr>
          <p:nvPr>
            <p:ph type="body" sz="quarter" idx="14" hasCustomPrompt="1"/>
          </p:nvPr>
        </p:nvSpPr>
        <p:spPr>
          <a:xfrm>
            <a:off x="4788000" y="5004000"/>
            <a:ext cx="3528000" cy="1116000"/>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2"/>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3"/>
            <a:r>
              <a:rPr lang="de-DE" sz="1600" dirty="0" smtClean="0"/>
              <a:t>Click </a:t>
            </a:r>
            <a:r>
              <a:rPr lang="de-DE" sz="1600" dirty="0" err="1" smtClean="0"/>
              <a:t>to</a:t>
            </a:r>
            <a:r>
              <a:rPr lang="de-DE" sz="1600" dirty="0" smtClean="0"/>
              <a:t> </a:t>
            </a:r>
            <a:r>
              <a:rPr lang="de-DE" sz="1600" dirty="0" err="1" smtClean="0"/>
              <a:t>add</a:t>
            </a:r>
            <a:r>
              <a:rPr lang="de-DE" sz="1600" dirty="0" smtClean="0"/>
              <a:t> </a:t>
            </a:r>
            <a:r>
              <a:rPr lang="de-DE" sz="1600" dirty="0" err="1" smtClean="0"/>
              <a:t>text</a:t>
            </a:r>
            <a:endParaRPr lang="de-DE" sz="1600" dirty="0" smtClean="0"/>
          </a:p>
          <a:p>
            <a:pPr lvl="4"/>
            <a:endParaRPr lang="de-DE" sz="1600" dirty="0" smtClean="0"/>
          </a:p>
        </p:txBody>
      </p:sp>
      <p:sp>
        <p:nvSpPr>
          <p:cNvPr id="13" name="Rectangle 12"/>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07659095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tx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1"/>
            </p:custDataLst>
          </p:nvPr>
        </p:nvPicPr>
        <p:blipFill>
          <a:blip r:embed="rId3"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Rectangle 4"/>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23208482"/>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744693718"/>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96503038"/>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 dark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80228988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ivider aqua">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1E9D8B"/>
              </a:gs>
              <a:gs pos="0">
                <a:srgbClr val="1E9D8B"/>
              </a:gs>
              <a:gs pos="100000">
                <a:srgbClr val="4FB5AE"/>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21336635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vider dark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078018664"/>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5B8F22"/>
              </a:gs>
              <a:gs pos="0">
                <a:srgbClr val="5B8F22"/>
              </a:gs>
              <a:gs pos="100000">
                <a:srgbClr val="A4B507"/>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41211013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 dark red">
    <p:spTree>
      <p:nvGrpSpPr>
        <p:cNvPr id="1" name=""/>
        <p:cNvGrpSpPr/>
        <p:nvPr/>
      </p:nvGrpSpPr>
      <p:grpSpPr>
        <a:xfrm>
          <a:off x="0" y="0"/>
          <a:ext cx="0" cy="0"/>
          <a:chOff x="0" y="0"/>
          <a:chExt cx="0" cy="0"/>
        </a:xfrm>
      </p:grpSpPr>
      <p:sp>
        <p:nvSpPr>
          <p:cNvPr id="10" name="Rectangle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96172E"/>
              </a:gs>
              <a:gs pos="100000">
                <a:srgbClr val="CD202C"/>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8544715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dark green">
    <p:spTree>
      <p:nvGrpSpPr>
        <p:cNvPr id="1" name=""/>
        <p:cNvGrpSpPr/>
        <p:nvPr/>
      </p:nvGrpSpPr>
      <p:grpSpPr>
        <a:xfrm>
          <a:off x="0" y="0"/>
          <a:ext cx="0" cy="0"/>
          <a:chOff x="0" y="0"/>
          <a:chExt cx="0" cy="0"/>
        </a:xfrm>
      </p:grpSpPr>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693C"/>
              </a:gs>
              <a:gs pos="100000">
                <a:srgbClr val="5B8F22"/>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to </a:t>
            </a:r>
            <a:r>
              <a:rPr lang="de-DE" dirty="0" err="1" smtClean="0"/>
              <a:t>add</a:t>
            </a:r>
            <a:r>
              <a:rPr lang="de-DE" dirty="0" smtClean="0"/>
              <a:t> title</a:t>
            </a:r>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Rectangle 1"/>
          <p:cNvSpPr/>
          <p:nvPr userDrawn="1"/>
        </p:nvSpPr>
        <p:spPr>
          <a:xfrm>
            <a:off x="107504" y="6237312"/>
            <a:ext cx="576064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de-DE" dirty="0" smtClean="0"/>
              <a:t>_</a:t>
            </a:r>
            <a:r>
              <a:rPr lang="de-DE" dirty="0" err="1" smtClean="0"/>
              <a:t>Author</a:t>
            </a:r>
            <a:endParaRPr lang="de-DE"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de-DE" dirty="0" smtClean="0"/>
              <a:t>_Sector</a:t>
            </a:r>
            <a:endParaRPr lang="de-DE"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de-DE" dirty="0" smtClean="0"/>
              <a:t>_</a:t>
            </a:r>
            <a:r>
              <a:rPr lang="en-US" sz="1600" dirty="0" smtClean="0">
                <a:solidFill>
                  <a:srgbClr val="FFFFFF"/>
                </a:solidFill>
                <a:latin typeface="+mn-lt"/>
              </a:rPr>
              <a:t>November 01, 2013</a:t>
            </a:r>
          </a:p>
          <a:p>
            <a:pPr lvl="0"/>
            <a:endParaRPr lang="de-DE" dirty="0"/>
          </a:p>
        </p:txBody>
      </p:sp>
    </p:spTree>
    <p:extLst>
      <p:ext uri="{BB962C8B-B14F-4D97-AF65-F5344CB8AC3E}">
        <p14:creationId xmlns:p14="http://schemas.microsoft.com/office/powerpoint/2010/main" val="422067538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7"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CD202C"/>
              </a:gs>
              <a:gs pos="0">
                <a:srgbClr val="CD202C"/>
              </a:gs>
              <a:gs pos="100000">
                <a:srgbClr val="EA8291"/>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6798028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vider dark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631D76"/>
              </a:gs>
              <a:gs pos="100000">
                <a:srgbClr val="7D0063"/>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657938102"/>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ivider purple">
    <p:spTree>
      <p:nvGrpSpPr>
        <p:cNvPr id="1" name=""/>
        <p:cNvGrpSpPr/>
        <p:nvPr/>
      </p:nvGrpSpPr>
      <p:grpSpPr>
        <a:xfrm>
          <a:off x="0" y="0"/>
          <a:ext cx="0" cy="0"/>
          <a:chOff x="0" y="0"/>
          <a:chExt cx="0" cy="0"/>
        </a:xfrm>
      </p:grpSpPr>
      <p:sp>
        <p:nvSpPr>
          <p:cNvPr id="9"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7D0063"/>
              </a:gs>
              <a:gs pos="0">
                <a:srgbClr val="7D0063"/>
              </a:gs>
              <a:gs pos="100000">
                <a:srgbClr val="A873A9"/>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de-DE" dirty="0" smtClean="0"/>
              <a:t>Click </a:t>
            </a:r>
            <a:r>
              <a:rPr lang="de-DE" dirty="0" err="1" smtClean="0"/>
              <a:t>to</a:t>
            </a:r>
            <a:r>
              <a:rPr lang="de-DE" dirty="0" smtClean="0"/>
              <a:t> </a:t>
            </a:r>
            <a:r>
              <a:rPr lang="de-DE" dirty="0" err="1" smtClean="0"/>
              <a:t>add</a:t>
            </a:r>
            <a:r>
              <a:rPr lang="de-DE" dirty="0" smtClean="0"/>
              <a:t> title</a:t>
            </a:r>
            <a:endParaRPr lang="de-DE" dirty="0"/>
          </a:p>
        </p:txBody>
      </p:sp>
      <p:sp>
        <p:nvSpPr>
          <p:cNvPr id="6" name="Text Placeholder 5"/>
          <p:cNvSpPr>
            <a:spLocks noGrp="1"/>
          </p:cNvSpPr>
          <p:nvPr>
            <p:ph type="body" sz="quarter" idx="11" hasCustomPrompt="1"/>
          </p:nvPr>
        </p:nvSpPr>
        <p:spPr>
          <a:xfrm>
            <a:off x="828675" y="1368000"/>
            <a:ext cx="7488238" cy="404816"/>
          </a:xfrm>
          <a:prstGeom prst="rect">
            <a:avLst/>
          </a:prstGeom>
        </p:spPr>
        <p:txBody>
          <a:bodyPr lIns="0" tIns="0" rIns="0" bIns="0"/>
          <a:lstStyle>
            <a:lvl1pPr marL="0" indent="0">
              <a:spcBef>
                <a:spcPts val="0"/>
              </a:spcBef>
              <a:buFontTx/>
              <a:buNone/>
              <a:defRPr sz="2000">
                <a:solidFill>
                  <a:schemeClr val="bg1"/>
                </a:solidFill>
              </a:defRPr>
            </a:lvl1pPr>
          </a:lstStyle>
          <a:p>
            <a:pPr lvl="0"/>
            <a:r>
              <a:rPr lang="de-DE" dirty="0" smtClean="0"/>
              <a:t>Click to </a:t>
            </a:r>
            <a:r>
              <a:rPr lang="de-DE" dirty="0" err="1" smtClean="0"/>
              <a:t>add</a:t>
            </a:r>
            <a:r>
              <a:rPr lang="de-DE" dirty="0" smtClean="0"/>
              <a:t> </a:t>
            </a:r>
            <a:r>
              <a:rPr lang="de-DE" dirty="0" err="1" smtClean="0"/>
              <a:t>section</a:t>
            </a:r>
            <a:r>
              <a:rPr lang="de-DE" dirty="0" smtClean="0"/>
              <a:t> </a:t>
            </a:r>
            <a:r>
              <a:rPr lang="de-DE" dirty="0" err="1" smtClean="0"/>
              <a:t>number</a:t>
            </a:r>
            <a:endParaRPr lang="de-DE" dirty="0"/>
          </a:p>
        </p:txBody>
      </p:sp>
      <p:pic>
        <p:nvPicPr>
          <p:cNvPr id="8" name="Picture 7"/>
          <p:cNvPicPr>
            <a:picLocks/>
          </p:cNvPicPr>
          <p:nvPr userDrawn="1">
            <p:custDataLst>
              <p:tags r:id="rId2"/>
            </p:custDataLst>
          </p:nvPr>
        </p:nvPicPr>
        <p:blipFill>
          <a:blip r:embed="rId4" cstate="email">
            <a:extLst>
              <a:ext uri="{28A0092B-C50C-407E-A947-70E740481C1C}">
                <a14:useLocalDpi xmlns:a14="http://schemas.microsoft.com/office/drawing/2010/main"/>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83217204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ull bleed divider image 1">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smtClean="0"/>
          </a:p>
        </p:txBody>
      </p:sp>
    </p:spTree>
    <p:extLst>
      <p:ext uri="{BB962C8B-B14F-4D97-AF65-F5344CB8AC3E}">
        <p14:creationId xmlns:p14="http://schemas.microsoft.com/office/powerpoint/2010/main" val="306493995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ull bleed divider image 2">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2452816307"/>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ull bleed divider image 3">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11458544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ull bleed divider image 4">
    <p:spTree>
      <p:nvGrpSpPr>
        <p:cNvPr id="1" name=""/>
        <p:cNvGrpSpPr/>
        <p:nvPr/>
      </p:nvGrpSpPr>
      <p:grpSpPr>
        <a:xfrm>
          <a:off x="0" y="0"/>
          <a:ext cx="0" cy="0"/>
          <a:chOff x="0" y="0"/>
          <a:chExt cx="0" cy="0"/>
        </a:xfrm>
      </p:grpSpPr>
      <p:sp>
        <p:nvSpPr>
          <p:cNvPr id="8" name="Freeform 7"/>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362423597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ull bleed divider dark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80402066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ull bleed divider blue">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102777767"/>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ull bleed divider dark aqua">
    <p:spTree>
      <p:nvGrpSpPr>
        <p:cNvPr id="1" name=""/>
        <p:cNvGrpSpPr/>
        <p:nvPr/>
      </p:nvGrpSpPr>
      <p:grpSpPr>
        <a:xfrm>
          <a:off x="0" y="0"/>
          <a:ext cx="0" cy="0"/>
          <a:chOff x="0" y="0"/>
          <a:chExt cx="0" cy="0"/>
        </a:xfrm>
      </p:grpSpPr>
      <p:sp>
        <p:nvSpPr>
          <p:cNvPr id="4" name="Freihandform 3"/>
          <p:cNvSpPr/>
          <p:nvPr userDrawn="1">
            <p:custDataLst>
              <p:tags r:id="rId1"/>
            </p:custDataLst>
          </p:nvPr>
        </p:nvSpPr>
        <p:spPr bwMode="auto">
          <a:xfrm>
            <a:off x="0" y="0"/>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156570"/>
              </a:gs>
              <a:gs pos="100000">
                <a:srgbClr val="1E9D8B"/>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smtClean="0">
              <a:solidFill>
                <a:srgbClr val="000000"/>
              </a:solidFill>
              <a:latin typeface="Arial" charset="0"/>
            </a:endParaRPr>
          </a:p>
        </p:txBody>
      </p:sp>
      <p:sp>
        <p:nvSpPr>
          <p:cNvPr id="10" name="Text Placeholder 9"/>
          <p:cNvSpPr>
            <a:spLocks noGrp="1"/>
          </p:cNvSpPr>
          <p:nvPr>
            <p:ph type="body" sz="quarter" idx="10" hasCustomPrompt="1"/>
          </p:nvPr>
        </p:nvSpPr>
        <p:spPr>
          <a:xfrm>
            <a:off x="828000" y="2052000"/>
            <a:ext cx="5472000" cy="3420000"/>
          </a:xfrm>
          <a:prstGeom prst="rect">
            <a:avLst/>
          </a:prstGeom>
        </p:spPr>
        <p:txBody>
          <a:bodyPr lIns="0" tIns="0" rIns="0" bIns="0"/>
          <a:lstStyle>
            <a:lvl1pPr marL="0" indent="0" algn="l">
              <a:spcBef>
                <a:spcPts val="0"/>
              </a:spcBef>
              <a:buFontTx/>
              <a:buNone/>
              <a:defRPr sz="7200">
                <a:solidFill>
                  <a:schemeClr val="bg1"/>
                </a:solidFill>
              </a:defRPr>
            </a:lvl1pPr>
          </a:lstStyle>
          <a:p>
            <a:pPr lvl="0"/>
            <a:r>
              <a:rPr lang="de-DE" dirty="0" smtClean="0"/>
              <a:t>Click to </a:t>
            </a:r>
            <a:r>
              <a:rPr lang="de-DE" dirty="0" err="1" smtClean="0"/>
              <a:t>add</a:t>
            </a:r>
            <a:r>
              <a:rPr lang="de-DE" dirty="0" smtClean="0"/>
              <a:t> </a:t>
            </a:r>
            <a:r>
              <a:rPr lang="de-DE" dirty="0" err="1" smtClean="0"/>
              <a:t>text</a:t>
            </a:r>
            <a:endParaRPr lang="de-DE" dirty="0"/>
          </a:p>
        </p:txBody>
      </p:sp>
    </p:spTree>
    <p:extLst>
      <p:ext uri="{BB962C8B-B14F-4D97-AF65-F5344CB8AC3E}">
        <p14:creationId xmlns:p14="http://schemas.microsoft.com/office/powerpoint/2010/main" val="19752062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ags" Target="../tags/tag9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theme" Target="../theme/theme2.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slideLayout" Target="../slideLayouts/slideLayout102.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42" Type="http://schemas.openxmlformats.org/officeDocument/2006/relationships/slideLayout" Target="../slideLayouts/slideLayout105.xml"/><Relationship Id="rId47" Type="http://schemas.openxmlformats.org/officeDocument/2006/relationships/slideLayout" Target="../slideLayouts/slideLayout110.xml"/><Relationship Id="rId50" Type="http://schemas.openxmlformats.org/officeDocument/2006/relationships/slideLayout" Target="../slideLayouts/slideLayout113.xml"/><Relationship Id="rId55" Type="http://schemas.openxmlformats.org/officeDocument/2006/relationships/tags" Target="../tags/tag110.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46" Type="http://schemas.openxmlformats.org/officeDocument/2006/relationships/slideLayout" Target="../slideLayouts/slideLayout109.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41" Type="http://schemas.openxmlformats.org/officeDocument/2006/relationships/slideLayout" Target="../slideLayouts/slideLayout104.xml"/><Relationship Id="rId54" Type="http://schemas.openxmlformats.org/officeDocument/2006/relationships/tags" Target="../tags/tag10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slideLayout" Target="../slideLayouts/slideLayout103.xml"/><Relationship Id="rId45" Type="http://schemas.openxmlformats.org/officeDocument/2006/relationships/slideLayout" Target="../slideLayouts/slideLayout108.xml"/><Relationship Id="rId53"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49" Type="http://schemas.openxmlformats.org/officeDocument/2006/relationships/slideLayout" Target="../slideLayouts/slideLayout112.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4" Type="http://schemas.openxmlformats.org/officeDocument/2006/relationships/slideLayout" Target="../slideLayouts/slideLayout107.xml"/><Relationship Id="rId52" Type="http://schemas.openxmlformats.org/officeDocument/2006/relationships/slideLayout" Target="../slideLayouts/slideLayout115.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43" Type="http://schemas.openxmlformats.org/officeDocument/2006/relationships/slideLayout" Target="../slideLayouts/slideLayout106.xml"/><Relationship Id="rId48" Type="http://schemas.openxmlformats.org/officeDocument/2006/relationships/slideLayout" Target="../slideLayouts/slideLayout111.xml"/><Relationship Id="rId8" Type="http://schemas.openxmlformats.org/officeDocument/2006/relationships/slideLayout" Target="../slideLayouts/slideLayout71.xml"/><Relationship Id="rId51" Type="http://schemas.openxmlformats.org/officeDocument/2006/relationships/slideLayout" Target="../slideLayouts/slideLayout114.xml"/><Relationship Id="rId3"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9" Type="http://schemas.openxmlformats.org/officeDocument/2006/relationships/slideLayout" Target="../slideLayouts/slideLayout154.xml"/><Relationship Id="rId21" Type="http://schemas.openxmlformats.org/officeDocument/2006/relationships/slideLayout" Target="../slideLayouts/slideLayout136.xml"/><Relationship Id="rId34" Type="http://schemas.openxmlformats.org/officeDocument/2006/relationships/slideLayout" Target="../slideLayouts/slideLayout149.xml"/><Relationship Id="rId42" Type="http://schemas.openxmlformats.org/officeDocument/2006/relationships/slideLayout" Target="../slideLayouts/slideLayout157.xml"/><Relationship Id="rId47" Type="http://schemas.openxmlformats.org/officeDocument/2006/relationships/slideLayout" Target="../slideLayouts/slideLayout162.xml"/><Relationship Id="rId50" Type="http://schemas.openxmlformats.org/officeDocument/2006/relationships/slideLayout" Target="../slideLayouts/slideLayout165.xml"/><Relationship Id="rId55" Type="http://schemas.openxmlformats.org/officeDocument/2006/relationships/tags" Target="../tags/tag19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38" Type="http://schemas.openxmlformats.org/officeDocument/2006/relationships/slideLayout" Target="../slideLayouts/slideLayout153.xml"/><Relationship Id="rId46" Type="http://schemas.openxmlformats.org/officeDocument/2006/relationships/slideLayout" Target="../slideLayouts/slideLayout161.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41" Type="http://schemas.openxmlformats.org/officeDocument/2006/relationships/slideLayout" Target="../slideLayouts/slideLayout156.xml"/><Relationship Id="rId54" Type="http://schemas.openxmlformats.org/officeDocument/2006/relationships/tags" Target="../tags/tag19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37" Type="http://schemas.openxmlformats.org/officeDocument/2006/relationships/slideLayout" Target="../slideLayouts/slideLayout152.xml"/><Relationship Id="rId40" Type="http://schemas.openxmlformats.org/officeDocument/2006/relationships/slideLayout" Target="../slideLayouts/slideLayout155.xml"/><Relationship Id="rId45" Type="http://schemas.openxmlformats.org/officeDocument/2006/relationships/slideLayout" Target="../slideLayouts/slideLayout160.xml"/><Relationship Id="rId53" Type="http://schemas.openxmlformats.org/officeDocument/2006/relationships/theme" Target="../theme/theme4.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36" Type="http://schemas.openxmlformats.org/officeDocument/2006/relationships/slideLayout" Target="../slideLayouts/slideLayout151.xml"/><Relationship Id="rId49" Type="http://schemas.openxmlformats.org/officeDocument/2006/relationships/slideLayout" Target="../slideLayouts/slideLayout164.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4" Type="http://schemas.openxmlformats.org/officeDocument/2006/relationships/slideLayout" Target="../slideLayouts/slideLayout159.xml"/><Relationship Id="rId52" Type="http://schemas.openxmlformats.org/officeDocument/2006/relationships/slideLayout" Target="../slideLayouts/slideLayout167.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35" Type="http://schemas.openxmlformats.org/officeDocument/2006/relationships/slideLayout" Target="../slideLayouts/slideLayout150.xml"/><Relationship Id="rId43" Type="http://schemas.openxmlformats.org/officeDocument/2006/relationships/slideLayout" Target="../slideLayouts/slideLayout158.xml"/><Relationship Id="rId48" Type="http://schemas.openxmlformats.org/officeDocument/2006/relationships/slideLayout" Target="../slideLayouts/slideLayout163.xml"/><Relationship Id="rId8" Type="http://schemas.openxmlformats.org/officeDocument/2006/relationships/slideLayout" Target="../slideLayouts/slideLayout123.xml"/><Relationship Id="rId51" Type="http://schemas.openxmlformats.org/officeDocument/2006/relationships/slideLayout" Target="../slideLayouts/slideLayout166.xml"/><Relationship Id="rId3" Type="http://schemas.openxmlformats.org/officeDocument/2006/relationships/slideLayout" Target="../slideLayouts/slideLayout11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26" Type="http://schemas.openxmlformats.org/officeDocument/2006/relationships/slideLayout" Target="../slideLayouts/slideLayout193.xml"/><Relationship Id="rId39" Type="http://schemas.openxmlformats.org/officeDocument/2006/relationships/slideLayout" Target="../slideLayouts/slideLayout206.xml"/><Relationship Id="rId21" Type="http://schemas.openxmlformats.org/officeDocument/2006/relationships/slideLayout" Target="../slideLayouts/slideLayout188.xml"/><Relationship Id="rId34" Type="http://schemas.openxmlformats.org/officeDocument/2006/relationships/slideLayout" Target="../slideLayouts/slideLayout201.xml"/><Relationship Id="rId42" Type="http://schemas.openxmlformats.org/officeDocument/2006/relationships/slideLayout" Target="../slideLayouts/slideLayout209.xml"/><Relationship Id="rId47" Type="http://schemas.openxmlformats.org/officeDocument/2006/relationships/slideLayout" Target="../slideLayouts/slideLayout214.xml"/><Relationship Id="rId50" Type="http://schemas.openxmlformats.org/officeDocument/2006/relationships/slideLayout" Target="../slideLayouts/slideLayout217.xml"/><Relationship Id="rId55" Type="http://schemas.openxmlformats.org/officeDocument/2006/relationships/slideLayout" Target="../slideLayouts/slideLayout222.xml"/><Relationship Id="rId63" Type="http://schemas.openxmlformats.org/officeDocument/2006/relationships/tags" Target="../tags/tag286.xml"/><Relationship Id="rId7" Type="http://schemas.openxmlformats.org/officeDocument/2006/relationships/slideLayout" Target="../slideLayouts/slideLayout174.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20" Type="http://schemas.openxmlformats.org/officeDocument/2006/relationships/slideLayout" Target="../slideLayouts/slideLayout187.xml"/><Relationship Id="rId29" Type="http://schemas.openxmlformats.org/officeDocument/2006/relationships/slideLayout" Target="../slideLayouts/slideLayout196.xml"/><Relationship Id="rId41" Type="http://schemas.openxmlformats.org/officeDocument/2006/relationships/slideLayout" Target="../slideLayouts/slideLayout208.xml"/><Relationship Id="rId54" Type="http://schemas.openxmlformats.org/officeDocument/2006/relationships/slideLayout" Target="../slideLayouts/slideLayout221.xml"/><Relationship Id="rId62" Type="http://schemas.openxmlformats.org/officeDocument/2006/relationships/tags" Target="../tags/tag285.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24" Type="http://schemas.openxmlformats.org/officeDocument/2006/relationships/slideLayout" Target="../slideLayouts/slideLayout191.xml"/><Relationship Id="rId32" Type="http://schemas.openxmlformats.org/officeDocument/2006/relationships/slideLayout" Target="../slideLayouts/slideLayout199.xml"/><Relationship Id="rId37" Type="http://schemas.openxmlformats.org/officeDocument/2006/relationships/slideLayout" Target="../slideLayouts/slideLayout204.xml"/><Relationship Id="rId40" Type="http://schemas.openxmlformats.org/officeDocument/2006/relationships/slideLayout" Target="../slideLayouts/slideLayout207.xml"/><Relationship Id="rId45" Type="http://schemas.openxmlformats.org/officeDocument/2006/relationships/slideLayout" Target="../slideLayouts/slideLayout212.xml"/><Relationship Id="rId53" Type="http://schemas.openxmlformats.org/officeDocument/2006/relationships/slideLayout" Target="../slideLayouts/slideLayout220.xml"/><Relationship Id="rId58" Type="http://schemas.openxmlformats.org/officeDocument/2006/relationships/slideLayout" Target="../slideLayouts/slideLayout225.xml"/><Relationship Id="rId5" Type="http://schemas.openxmlformats.org/officeDocument/2006/relationships/slideLayout" Target="../slideLayouts/slideLayout172.xml"/><Relationship Id="rId15" Type="http://schemas.openxmlformats.org/officeDocument/2006/relationships/slideLayout" Target="../slideLayouts/slideLayout182.xml"/><Relationship Id="rId23" Type="http://schemas.openxmlformats.org/officeDocument/2006/relationships/slideLayout" Target="../slideLayouts/slideLayout190.xml"/><Relationship Id="rId28" Type="http://schemas.openxmlformats.org/officeDocument/2006/relationships/slideLayout" Target="../slideLayouts/slideLayout195.xml"/><Relationship Id="rId36" Type="http://schemas.openxmlformats.org/officeDocument/2006/relationships/slideLayout" Target="../slideLayouts/slideLayout203.xml"/><Relationship Id="rId49" Type="http://schemas.openxmlformats.org/officeDocument/2006/relationships/slideLayout" Target="../slideLayouts/slideLayout216.xml"/><Relationship Id="rId57" Type="http://schemas.openxmlformats.org/officeDocument/2006/relationships/slideLayout" Target="../slideLayouts/slideLayout224.xml"/><Relationship Id="rId61" Type="http://schemas.openxmlformats.org/officeDocument/2006/relationships/theme" Target="../theme/theme5.xml"/><Relationship Id="rId10" Type="http://schemas.openxmlformats.org/officeDocument/2006/relationships/slideLayout" Target="../slideLayouts/slideLayout177.xml"/><Relationship Id="rId19" Type="http://schemas.openxmlformats.org/officeDocument/2006/relationships/slideLayout" Target="../slideLayouts/slideLayout186.xml"/><Relationship Id="rId31" Type="http://schemas.openxmlformats.org/officeDocument/2006/relationships/slideLayout" Target="../slideLayouts/slideLayout198.xml"/><Relationship Id="rId44" Type="http://schemas.openxmlformats.org/officeDocument/2006/relationships/slideLayout" Target="../slideLayouts/slideLayout211.xml"/><Relationship Id="rId52" Type="http://schemas.openxmlformats.org/officeDocument/2006/relationships/slideLayout" Target="../slideLayouts/slideLayout219.xml"/><Relationship Id="rId60" Type="http://schemas.openxmlformats.org/officeDocument/2006/relationships/slideLayout" Target="../slideLayouts/slideLayout227.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 Id="rId22" Type="http://schemas.openxmlformats.org/officeDocument/2006/relationships/slideLayout" Target="../slideLayouts/slideLayout189.xml"/><Relationship Id="rId27" Type="http://schemas.openxmlformats.org/officeDocument/2006/relationships/slideLayout" Target="../slideLayouts/slideLayout194.xml"/><Relationship Id="rId30" Type="http://schemas.openxmlformats.org/officeDocument/2006/relationships/slideLayout" Target="../slideLayouts/slideLayout197.xml"/><Relationship Id="rId35" Type="http://schemas.openxmlformats.org/officeDocument/2006/relationships/slideLayout" Target="../slideLayouts/slideLayout202.xml"/><Relationship Id="rId43" Type="http://schemas.openxmlformats.org/officeDocument/2006/relationships/slideLayout" Target="../slideLayouts/slideLayout210.xml"/><Relationship Id="rId48" Type="http://schemas.openxmlformats.org/officeDocument/2006/relationships/slideLayout" Target="../slideLayouts/slideLayout215.xml"/><Relationship Id="rId56" Type="http://schemas.openxmlformats.org/officeDocument/2006/relationships/slideLayout" Target="../slideLayouts/slideLayout223.xml"/><Relationship Id="rId8" Type="http://schemas.openxmlformats.org/officeDocument/2006/relationships/slideLayout" Target="../slideLayouts/slideLayout175.xml"/><Relationship Id="rId51" Type="http://schemas.openxmlformats.org/officeDocument/2006/relationships/slideLayout" Target="../slideLayouts/slideLayout218.xml"/><Relationship Id="rId3" Type="http://schemas.openxmlformats.org/officeDocument/2006/relationships/slideLayout" Target="../slideLayouts/slideLayout170.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5" Type="http://schemas.openxmlformats.org/officeDocument/2006/relationships/slideLayout" Target="../slideLayouts/slideLayout192.xml"/><Relationship Id="rId33" Type="http://schemas.openxmlformats.org/officeDocument/2006/relationships/slideLayout" Target="../slideLayouts/slideLayout200.xml"/><Relationship Id="rId38" Type="http://schemas.openxmlformats.org/officeDocument/2006/relationships/slideLayout" Target="../slideLayouts/slideLayout205.xml"/><Relationship Id="rId46" Type="http://schemas.openxmlformats.org/officeDocument/2006/relationships/slideLayout" Target="../slideLayouts/slideLayout213.xml"/><Relationship Id="rId59" Type="http://schemas.openxmlformats.org/officeDocument/2006/relationships/slideLayout" Target="../slideLayouts/slideLayout2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a:spLocks/>
          </p:cNvSpPr>
          <p:nvPr>
            <p:custDataLst>
              <p:tags r:id="rId55"/>
            </p:custDataLst>
          </p:nvPr>
        </p:nvSpPr>
        <p:spPr>
          <a:xfrm>
            <a:off x="828002" y="6502400"/>
            <a:ext cx="4536478" cy="13970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900" dirty="0" smtClean="0">
                <a:solidFill>
                  <a:srgbClr val="000000"/>
                </a:solidFill>
                <a:latin typeface="Calibri"/>
              </a:rPr>
              <a:t>March 05, 2014      Philip</a:t>
            </a:r>
            <a:r>
              <a:rPr lang="en-US" sz="900" baseline="0" dirty="0" smtClean="0">
                <a:solidFill>
                  <a:srgbClr val="000000"/>
                </a:solidFill>
                <a:latin typeface="Calibri"/>
              </a:rPr>
              <a:t>s Design</a:t>
            </a:r>
            <a:r>
              <a:rPr lang="en-US" sz="900" dirty="0" smtClean="0">
                <a:solidFill>
                  <a:srgbClr val="000000"/>
                </a:solidFill>
                <a:latin typeface="Calibri"/>
              </a:rPr>
              <a:t>      Confidential</a:t>
            </a:r>
            <a:endParaRPr lang="en-US" sz="900" dirty="0">
              <a:solidFill>
                <a:srgbClr val="000000"/>
              </a:solidFill>
              <a:latin typeface="Calibri"/>
            </a:endParaRPr>
          </a:p>
        </p:txBody>
      </p:sp>
      <p:sp>
        <p:nvSpPr>
          <p:cNvPr id="3" name="TextBox 6"/>
          <p:cNvSpPr txBox="1">
            <a:spLocks/>
          </p:cNvSpPr>
          <p:nvPr>
            <p:custDataLst>
              <p:tags r:id="rId56"/>
            </p:custDataLst>
          </p:nvPr>
        </p:nvSpPr>
        <p:spPr>
          <a:xfrm>
            <a:off x="234950" y="6464300"/>
            <a:ext cx="508000" cy="18415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fld id="{AFB868B0-0EA7-468E-A823-2874C090DC2E}" type="slidenum">
              <a:rPr lang="de-DE" sz="1200" smtClean="0">
                <a:solidFill>
                  <a:schemeClr val="tx1"/>
                </a:solidFill>
              </a:rPr>
              <a:pPr/>
              <a:t>‹#›</a:t>
            </a:fld>
            <a:endParaRPr lang="en-US" sz="1200" dirty="0">
              <a:solidFill>
                <a:schemeClr val="tx1"/>
              </a:solidFill>
              <a:latin typeface="Calibri"/>
            </a:endParaRPr>
          </a:p>
        </p:txBody>
      </p:sp>
      <p:sp>
        <p:nvSpPr>
          <p:cNvPr id="4" name="Rectangle 3"/>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00353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 id="2147483691" r:id="rId46"/>
    <p:sldLayoutId id="2147483651" r:id="rId47"/>
    <p:sldLayoutId id="2147483654" r:id="rId48"/>
    <p:sldLayoutId id="2147483656" r:id="rId49"/>
    <p:sldLayoutId id="2147483655" r:id="rId50"/>
    <p:sldLayoutId id="2147483689" r:id="rId51"/>
    <p:sldLayoutId id="2147483696" r:id="rId52"/>
    <p:sldLayoutId id="2147483920" r:id="rId53"/>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6"/>
          <p:cNvSpPr txBox="1">
            <a:spLocks/>
          </p:cNvSpPr>
          <p:nvPr>
            <p:custDataLst>
              <p:tags r:id="rId12"/>
            </p:custDataLst>
          </p:nvPr>
        </p:nvSpPr>
        <p:spPr>
          <a:xfrm>
            <a:off x="234950" y="6464300"/>
            <a:ext cx="508000" cy="18415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fld id="{AFB868B0-0EA7-468E-A823-2874C090DC2E}" type="slidenum">
              <a:rPr lang="de-DE" sz="1200" smtClean="0">
                <a:solidFill>
                  <a:srgbClr val="000000"/>
                </a:solidFill>
              </a:rPr>
              <a:pPr/>
              <a:t>‹#›</a:t>
            </a:fld>
            <a:endParaRPr lang="en-US" sz="1200" dirty="0">
              <a:solidFill>
                <a:srgbClr val="000000"/>
              </a:solidFill>
            </a:endParaRPr>
          </a:p>
        </p:txBody>
      </p:sp>
    </p:spTree>
    <p:extLst>
      <p:ext uri="{BB962C8B-B14F-4D97-AF65-F5344CB8AC3E}">
        <p14:creationId xmlns:p14="http://schemas.microsoft.com/office/powerpoint/2010/main" val="10602156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921" r:id="rId10"/>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a:spLocks/>
          </p:cNvSpPr>
          <p:nvPr>
            <p:custDataLst>
              <p:tags r:id="rId54"/>
            </p:custDataLst>
          </p:nvPr>
        </p:nvSpPr>
        <p:spPr>
          <a:xfrm>
            <a:off x="828002" y="6502400"/>
            <a:ext cx="4536478" cy="13970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900" dirty="0" smtClean="0">
                <a:solidFill>
                  <a:srgbClr val="000000"/>
                </a:solidFill>
              </a:rPr>
              <a:t>March 05, 2014      Philips Design      Confidential</a:t>
            </a:r>
            <a:endParaRPr lang="en-US" sz="900" dirty="0">
              <a:solidFill>
                <a:srgbClr val="000000"/>
              </a:solidFill>
            </a:endParaRPr>
          </a:p>
        </p:txBody>
      </p:sp>
      <p:sp>
        <p:nvSpPr>
          <p:cNvPr id="3" name="TextBox 6"/>
          <p:cNvSpPr txBox="1">
            <a:spLocks/>
          </p:cNvSpPr>
          <p:nvPr>
            <p:custDataLst>
              <p:tags r:id="rId55"/>
            </p:custDataLst>
          </p:nvPr>
        </p:nvSpPr>
        <p:spPr>
          <a:xfrm>
            <a:off x="234950" y="6464300"/>
            <a:ext cx="508000" cy="18415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fld id="{AFB868B0-0EA7-468E-A823-2874C090DC2E}" type="slidenum">
              <a:rPr lang="de-DE" sz="1200" smtClean="0">
                <a:solidFill>
                  <a:srgbClr val="000000"/>
                </a:solidFill>
              </a:rPr>
              <a:pPr/>
              <a:t>‹#›</a:t>
            </a:fld>
            <a:endParaRPr lang="en-US" sz="1200" dirty="0">
              <a:solidFill>
                <a:srgbClr val="000000"/>
              </a:solidFill>
            </a:endParaRPr>
          </a:p>
        </p:txBody>
      </p:sp>
      <p:sp>
        <p:nvSpPr>
          <p:cNvPr id="4" name="Rectangle 3"/>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42049667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1" r:id="rId48"/>
    <p:sldLayoutId id="2147483802" r:id="rId49"/>
    <p:sldLayoutId id="2147483803" r:id="rId50"/>
    <p:sldLayoutId id="2147483804" r:id="rId51"/>
    <p:sldLayoutId id="2147483805" r:id="rId5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a:spLocks/>
          </p:cNvSpPr>
          <p:nvPr>
            <p:custDataLst>
              <p:tags r:id="rId54"/>
            </p:custDataLst>
          </p:nvPr>
        </p:nvSpPr>
        <p:spPr>
          <a:xfrm>
            <a:off x="828002" y="6502400"/>
            <a:ext cx="4536478" cy="13970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900" dirty="0" smtClean="0">
                <a:solidFill>
                  <a:srgbClr val="000000"/>
                </a:solidFill>
              </a:rPr>
              <a:t>March 05, 2014      Philips Design      Confidential</a:t>
            </a:r>
            <a:endParaRPr lang="en-US" sz="900" dirty="0">
              <a:solidFill>
                <a:srgbClr val="000000"/>
              </a:solidFill>
            </a:endParaRPr>
          </a:p>
        </p:txBody>
      </p:sp>
      <p:sp>
        <p:nvSpPr>
          <p:cNvPr id="3" name="TextBox 6"/>
          <p:cNvSpPr txBox="1">
            <a:spLocks/>
          </p:cNvSpPr>
          <p:nvPr>
            <p:custDataLst>
              <p:tags r:id="rId55"/>
            </p:custDataLst>
          </p:nvPr>
        </p:nvSpPr>
        <p:spPr>
          <a:xfrm>
            <a:off x="234950" y="6464300"/>
            <a:ext cx="508000" cy="18415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fld id="{AFB868B0-0EA7-468E-A823-2874C090DC2E}" type="slidenum">
              <a:rPr lang="de-DE" sz="1200" smtClean="0">
                <a:solidFill>
                  <a:srgbClr val="000000"/>
                </a:solidFill>
              </a:rPr>
              <a:pPr/>
              <a:t>‹#›</a:t>
            </a:fld>
            <a:endParaRPr lang="en-US" sz="1200" dirty="0">
              <a:solidFill>
                <a:srgbClr val="000000"/>
              </a:solidFill>
            </a:endParaRPr>
          </a:p>
        </p:txBody>
      </p:sp>
      <p:sp>
        <p:nvSpPr>
          <p:cNvPr id="4" name="Rectangle 3"/>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03789369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a:spLocks/>
          </p:cNvSpPr>
          <p:nvPr>
            <p:custDataLst>
              <p:tags r:id="rId62"/>
            </p:custDataLst>
          </p:nvPr>
        </p:nvSpPr>
        <p:spPr>
          <a:xfrm>
            <a:off x="828002" y="6502400"/>
            <a:ext cx="4536478" cy="13970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900" dirty="0" smtClean="0">
                <a:solidFill>
                  <a:srgbClr val="000000"/>
                </a:solidFill>
              </a:rPr>
              <a:t>March 05, 2014      Philips Design      Confidential</a:t>
            </a:r>
            <a:endParaRPr lang="en-US" sz="900" dirty="0">
              <a:solidFill>
                <a:srgbClr val="000000"/>
              </a:solidFill>
            </a:endParaRPr>
          </a:p>
        </p:txBody>
      </p:sp>
      <p:sp>
        <p:nvSpPr>
          <p:cNvPr id="3" name="TextBox 6"/>
          <p:cNvSpPr txBox="1">
            <a:spLocks/>
          </p:cNvSpPr>
          <p:nvPr>
            <p:custDataLst>
              <p:tags r:id="rId63"/>
            </p:custDataLst>
          </p:nvPr>
        </p:nvSpPr>
        <p:spPr>
          <a:xfrm>
            <a:off x="234950" y="6464300"/>
            <a:ext cx="508000" cy="18415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fld id="{AFB868B0-0EA7-468E-A823-2874C090DC2E}" type="slidenum">
              <a:rPr lang="de-DE" sz="1200" smtClean="0">
                <a:solidFill>
                  <a:srgbClr val="000000"/>
                </a:solidFill>
              </a:rPr>
              <a:pPr/>
              <a:t>‹#›</a:t>
            </a:fld>
            <a:endParaRPr lang="en-US" sz="1200" dirty="0">
              <a:solidFill>
                <a:srgbClr val="000000"/>
              </a:solidFill>
            </a:endParaRPr>
          </a:p>
        </p:txBody>
      </p:sp>
      <p:sp>
        <p:nvSpPr>
          <p:cNvPr id="4" name="Rectangle 3"/>
          <p:cNvSpPr/>
          <p:nvPr userDrawn="1"/>
        </p:nvSpPr>
        <p:spPr>
          <a:xfrm>
            <a:off x="0" y="6093296"/>
            <a:ext cx="9144000" cy="7647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21935088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3" r:id="rId24"/>
    <p:sldLayoutId id="2147483884" r:id="rId25"/>
    <p:sldLayoutId id="2147483885" r:id="rId26"/>
    <p:sldLayoutId id="2147483886" r:id="rId27"/>
    <p:sldLayoutId id="2147483887" r:id="rId28"/>
    <p:sldLayoutId id="2147483888" r:id="rId29"/>
    <p:sldLayoutId id="2147483889" r:id="rId30"/>
    <p:sldLayoutId id="2147483890" r:id="rId31"/>
    <p:sldLayoutId id="2147483891" r:id="rId32"/>
    <p:sldLayoutId id="2147483892" r:id="rId33"/>
    <p:sldLayoutId id="2147483893" r:id="rId34"/>
    <p:sldLayoutId id="2147483894" r:id="rId35"/>
    <p:sldLayoutId id="2147483895" r:id="rId36"/>
    <p:sldLayoutId id="2147483896" r:id="rId37"/>
    <p:sldLayoutId id="2147483897" r:id="rId38"/>
    <p:sldLayoutId id="2147483898" r:id="rId39"/>
    <p:sldLayoutId id="2147483899" r:id="rId40"/>
    <p:sldLayoutId id="2147483900" r:id="rId41"/>
    <p:sldLayoutId id="2147483901" r:id="rId42"/>
    <p:sldLayoutId id="2147483902" r:id="rId43"/>
    <p:sldLayoutId id="2147483903" r:id="rId44"/>
    <p:sldLayoutId id="2147483904" r:id="rId45"/>
    <p:sldLayoutId id="2147483905" r:id="rId46"/>
    <p:sldLayoutId id="2147483906" r:id="rId47"/>
    <p:sldLayoutId id="2147483907" r:id="rId48"/>
    <p:sldLayoutId id="2147483908" r:id="rId49"/>
    <p:sldLayoutId id="2147483909" r:id="rId50"/>
    <p:sldLayoutId id="2147483910" r:id="rId51"/>
    <p:sldLayoutId id="2147483911" r:id="rId52"/>
    <p:sldLayoutId id="2147483912" r:id="rId53"/>
    <p:sldLayoutId id="2147483913" r:id="rId54"/>
    <p:sldLayoutId id="2147483914" r:id="rId55"/>
    <p:sldLayoutId id="2147483915" r:id="rId56"/>
    <p:sldLayoutId id="2147483916" r:id="rId57"/>
    <p:sldLayoutId id="2147483917" r:id="rId58"/>
    <p:sldLayoutId id="2147483918" r:id="rId59"/>
    <p:sldLayoutId id="2147483919" r:id="rId6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5" Type="http://schemas.openxmlformats.org/officeDocument/2006/relationships/tags" Target="../tags/tag380.xml"/><Relationship Id="rId10" Type="http://schemas.openxmlformats.org/officeDocument/2006/relationships/image" Target="../media/image14.emf"/><Relationship Id="rId4" Type="http://schemas.openxmlformats.org/officeDocument/2006/relationships/tags" Target="../tags/tag379.xml"/><Relationship Id="rId9"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85.xml"/><Relationship Id="rId7" Type="http://schemas.openxmlformats.org/officeDocument/2006/relationships/slideLayout" Target="../slideLayouts/slideLayout62.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5.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30.emf"/><Relationship Id="rId4" Type="http://schemas.openxmlformats.org/officeDocument/2006/relationships/image" Target="../media/image26.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8" Type="http://schemas.openxmlformats.org/officeDocument/2006/relationships/image" Target="../media/image36.gif"/><Relationship Id="rId3" Type="http://schemas.openxmlformats.org/officeDocument/2006/relationships/image" Target="../media/image32.png"/><Relationship Id="rId7" Type="http://schemas.openxmlformats.org/officeDocument/2006/relationships/image" Target="../media/image35.emf"/><Relationship Id="rId2" Type="http://schemas.openxmlformats.org/officeDocument/2006/relationships/image" Target="../media/image31.png"/><Relationship Id="rId1" Type="http://schemas.openxmlformats.org/officeDocument/2006/relationships/slideLayout" Target="../slideLayouts/slideLayout15.xml"/><Relationship Id="rId6" Type="http://schemas.openxmlformats.org/officeDocument/2006/relationships/image" Target="../media/image30.emf"/><Relationship Id="rId5" Type="http://schemas.openxmlformats.org/officeDocument/2006/relationships/image" Target="../media/image34.gif"/><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91.xml"/><Relationship Id="rId7" Type="http://schemas.openxmlformats.org/officeDocument/2006/relationships/slideLayout" Target="../slideLayouts/slideLayout62.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9"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custDataLst>
              <p:tags r:id="rId2"/>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dirty="0" smtClean="0">
              <a:solidFill>
                <a:srgbClr val="000000"/>
              </a:solidFill>
              <a:latin typeface="Arial" charset="0"/>
            </a:endParaRPr>
          </a:p>
        </p:txBody>
      </p:sp>
      <p:pic>
        <p:nvPicPr>
          <p:cNvPr id="7" name="Picture 6"/>
          <p:cNvPicPr>
            <a:picLocks/>
          </p:cNvPicPr>
          <p:nvPr>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0" cstate="screen">
            <a:extLst>
              <a:ext uri="{28A0092B-C50C-407E-A947-70E740481C1C}">
                <a14:useLocalDpi xmlns:a14="http://schemas.microsoft.com/office/drawing/2010/main"/>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TextBox 4"/>
          <p:cNvSpPr txBox="1">
            <a:spLocks/>
          </p:cNvSpPr>
          <p:nvPr>
            <p:custDataLst>
              <p:tags r:id="rId5"/>
            </p:custDataLst>
          </p:nvPr>
        </p:nvSpPr>
        <p:spPr>
          <a:xfrm>
            <a:off x="828002" y="4941168"/>
            <a:ext cx="5976246"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sz="1600" dirty="0">
              <a:solidFill>
                <a:srgbClr val="FFFFFF"/>
              </a:solidFill>
            </a:endParaRPr>
          </a:p>
        </p:txBody>
      </p:sp>
      <p:sp>
        <p:nvSpPr>
          <p:cNvPr id="4" name="TextBox 3"/>
          <p:cNvSpPr txBox="1">
            <a:spLocks/>
          </p:cNvSpPr>
          <p:nvPr>
            <p:custDataLst>
              <p:tags r:id="rId6"/>
            </p:custDataLst>
          </p:nvPr>
        </p:nvSpPr>
        <p:spPr>
          <a:xfrm>
            <a:off x="828002" y="5260910"/>
            <a:ext cx="6840342"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r>
              <a:rPr lang="en-US" sz="1600" smtClean="0">
                <a:solidFill>
                  <a:srgbClr val="FFFFFF"/>
                </a:solidFill>
              </a:rPr>
              <a:t>October 18</a:t>
            </a:r>
            <a:r>
              <a:rPr lang="en-US" sz="1600" baseline="30000" smtClean="0">
                <a:solidFill>
                  <a:srgbClr val="FFFFFF"/>
                </a:solidFill>
              </a:rPr>
              <a:t>th</a:t>
            </a:r>
            <a:r>
              <a:rPr lang="en-US" sz="1600" smtClean="0">
                <a:solidFill>
                  <a:srgbClr val="FFFFFF"/>
                </a:solidFill>
              </a:rPr>
              <a:t>, 19</a:t>
            </a:r>
            <a:r>
              <a:rPr lang="en-US" sz="1600" baseline="30000" smtClean="0">
                <a:solidFill>
                  <a:srgbClr val="FFFFFF"/>
                </a:solidFill>
              </a:rPr>
              <a:t>th</a:t>
            </a:r>
            <a:r>
              <a:rPr lang="en-US" sz="1600" smtClean="0">
                <a:solidFill>
                  <a:srgbClr val="FFFFFF"/>
                </a:solidFill>
              </a:rPr>
              <a:t>  </a:t>
            </a:r>
            <a:r>
              <a:rPr lang="en-US" sz="1600" dirty="0" smtClean="0">
                <a:solidFill>
                  <a:srgbClr val="FFFFFF"/>
                </a:solidFill>
              </a:rPr>
              <a:t>2016,  Hassan, Guy.</a:t>
            </a:r>
            <a:endParaRPr lang="en-US" sz="1600" dirty="0">
              <a:solidFill>
                <a:srgbClr val="FFFFFF"/>
              </a:solidFill>
            </a:endParaRPr>
          </a:p>
        </p:txBody>
      </p:sp>
      <p:sp>
        <p:nvSpPr>
          <p:cNvPr id="2" name="Title 1"/>
          <p:cNvSpPr>
            <a:spLocks noGrp="1"/>
          </p:cNvSpPr>
          <p:nvPr>
            <p:ph type="ctrTitle"/>
            <p:custDataLst>
              <p:tags r:id="rId7"/>
            </p:custDataLst>
          </p:nvPr>
        </p:nvSpPr>
        <p:spPr>
          <a:xfrm>
            <a:off x="717550" y="2060848"/>
            <a:ext cx="7560422" cy="1619999"/>
          </a:xfrm>
          <a:ln w="0"/>
          <a:effectLst/>
          <a:extLst>
            <a:ext uri="{53640926-AAD7-44D8-BBD7-CCE9431645EC}">
              <a14:shadowObscured xmlns:a14="http://schemas.microsoft.com/office/drawing/2010/main"/>
            </a:ext>
          </a:extLst>
        </p:spPr>
        <p:txBody>
          <a:bodyPr wrap="square" lIns="0" tIns="0" rIns="0" bIns="0" anchor="t"/>
          <a:lstStyle/>
          <a:p>
            <a:r>
              <a:rPr lang="en-US" sz="4000" dirty="0" smtClean="0"/>
              <a:t>HSDP - Qualcomm 2net Integration</a:t>
            </a:r>
            <a:br>
              <a:rPr lang="en-US" sz="4000" dirty="0" smtClean="0"/>
            </a:br>
            <a:r>
              <a:rPr lang="en-US" sz="2800" dirty="0" smtClean="0"/>
              <a:t>Workshop #2 outcome</a:t>
            </a:r>
            <a:endParaRPr lang="en-US" sz="4000" dirty="0"/>
          </a:p>
        </p:txBody>
      </p:sp>
      <p:sp>
        <p:nvSpPr>
          <p:cNvPr id="11" name="Slide Number Placeholder 10"/>
          <p:cNvSpPr>
            <a:spLocks noGrp="1"/>
          </p:cNvSpPr>
          <p:nvPr>
            <p:ph type="sldNum" sz="quarter" idx="10"/>
          </p:nvPr>
        </p:nvSpPr>
        <p:spPr/>
        <p:txBody>
          <a:bodyPr/>
          <a:lstStyle/>
          <a:p>
            <a:fld id="{FEAA891F-CD07-4DC7-8E36-130DBBDDB57F}" type="slidenum">
              <a:rPr lang="en-US" smtClean="0"/>
              <a:pPr/>
              <a:t>1</a:t>
            </a:fld>
            <a:endParaRPr lang="en-US" dirty="0"/>
          </a:p>
        </p:txBody>
      </p:sp>
    </p:spTree>
    <p:custDataLst>
      <p:tags r:id="rId1"/>
    </p:custDataLst>
    <p:extLst>
      <p:ext uri="{BB962C8B-B14F-4D97-AF65-F5344CB8AC3E}">
        <p14:creationId xmlns:p14="http://schemas.microsoft.com/office/powerpoint/2010/main" val="380663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1560" y="548680"/>
            <a:ext cx="7488000" cy="512768"/>
          </a:xfrm>
        </p:spPr>
        <p:txBody>
          <a:bodyPr/>
          <a:lstStyle/>
          <a:p>
            <a:r>
              <a:rPr lang="en-US" sz="2800" dirty="0" smtClean="0"/>
              <a:t>QCL data </a:t>
            </a:r>
            <a:r>
              <a:rPr lang="en-US" sz="2800" dirty="0"/>
              <a:t>format sent </a:t>
            </a:r>
            <a:r>
              <a:rPr lang="en-US" sz="2800" dirty="0" smtClean="0"/>
              <a:t>by 2net platform</a:t>
            </a:r>
            <a:r>
              <a:rPr lang="en-US" sz="1800" dirty="0" smtClean="0"/>
              <a:t> (1/2)</a:t>
            </a:r>
            <a:endParaRPr lang="en-US" sz="2800" dirty="0"/>
          </a:p>
        </p:txBody>
      </p:sp>
      <p:sp>
        <p:nvSpPr>
          <p:cNvPr id="4" name="Text Placeholder 3"/>
          <p:cNvSpPr>
            <a:spLocks noGrp="1"/>
          </p:cNvSpPr>
          <p:nvPr>
            <p:ph type="body" sz="quarter" idx="13"/>
          </p:nvPr>
        </p:nvSpPr>
        <p:spPr>
          <a:xfrm>
            <a:off x="611560" y="1412776"/>
            <a:ext cx="7488000" cy="4680520"/>
          </a:xfrm>
        </p:spPr>
        <p:txBody>
          <a:bodyPr/>
          <a:lstStyle/>
          <a:p>
            <a:pPr lvl="1"/>
            <a:r>
              <a:rPr lang="en-US" sz="1600" dirty="0" smtClean="0"/>
              <a:t>The </a:t>
            </a:r>
            <a:r>
              <a:rPr lang="en-US" sz="1600" dirty="0" err="1" smtClean="0"/>
              <a:t>qcl_json_data</a:t>
            </a:r>
            <a:r>
              <a:rPr lang="en-US" sz="1600" dirty="0" smtClean="0"/>
              <a:t> sent to HSDP via HTTP POST as a single name value pair consist of two integral aspects: </a:t>
            </a:r>
            <a:br>
              <a:rPr lang="en-US" sz="1600" dirty="0" smtClean="0"/>
            </a:br>
            <a:endParaRPr lang="en-US" sz="1600" dirty="0" smtClean="0"/>
          </a:p>
          <a:p>
            <a:pPr lvl="2"/>
            <a:r>
              <a:rPr lang="en-US" sz="1600" u="sng" dirty="0" smtClean="0"/>
              <a:t>2net Properties </a:t>
            </a:r>
            <a:r>
              <a:rPr lang="en-US" sz="1600" dirty="0" smtClean="0"/>
              <a:t>- meta data available in 2net system that’s concatenated to the actual data uploaded by the biometric device. </a:t>
            </a:r>
            <a:r>
              <a:rPr lang="en-US" sz="1600" dirty="0" err="1" smtClean="0"/>
              <a:t>E.g</a:t>
            </a:r>
            <a:r>
              <a:rPr lang="en-US" sz="1600" dirty="0" smtClean="0"/>
              <a:t> 2net hub ID through which data gets uploaded, serial number of biometric device, time when data was received by 2net hub from biometric device </a:t>
            </a:r>
            <a:r>
              <a:rPr lang="en-US" sz="1600" dirty="0" err="1" smtClean="0"/>
              <a:t>etc</a:t>
            </a:r>
            <a:r>
              <a:rPr lang="en-US" sz="1600" dirty="0" smtClean="0"/>
              <a:t>…</a:t>
            </a:r>
            <a:br>
              <a:rPr lang="en-US" sz="1600" dirty="0" smtClean="0"/>
            </a:br>
            <a:endParaRPr lang="en-US" sz="1600" dirty="0" smtClean="0"/>
          </a:p>
          <a:p>
            <a:pPr lvl="2"/>
            <a:r>
              <a:rPr lang="en-US" sz="1600" dirty="0" smtClean="0"/>
              <a:t>Biometric data – All the information uploaded to 2net hub by the biometric device (includes the actual biometric measurement and any other meta data such as measurement time, battery level provided by the biometric device). This information varies per device model</a:t>
            </a:r>
            <a:br>
              <a:rPr lang="en-US" sz="1600" dirty="0" smtClean="0"/>
            </a:br>
            <a:endParaRPr lang="en-US" sz="1600" dirty="0" smtClean="0"/>
          </a:p>
          <a:p>
            <a:pPr lvl="1"/>
            <a:r>
              <a:rPr lang="en-US" sz="1600" dirty="0" smtClean="0"/>
              <a:t>2net Properties specified in section 4 of 80-KA083-1 document and </a:t>
            </a:r>
            <a:r>
              <a:rPr lang="en-US" sz="1600" dirty="0" err="1" smtClean="0"/>
              <a:t>json</a:t>
            </a:r>
            <a:r>
              <a:rPr lang="en-US" sz="1600" dirty="0" smtClean="0"/>
              <a:t> information in 80-KA213-x document shall be used together to understand what to expect in data post from 2net SP</a:t>
            </a:r>
            <a:endParaRPr lang="en-US" sz="1600" dirty="0"/>
          </a:p>
        </p:txBody>
      </p:sp>
    </p:spTree>
    <p:extLst>
      <p:ext uri="{BB962C8B-B14F-4D97-AF65-F5344CB8AC3E}">
        <p14:creationId xmlns:p14="http://schemas.microsoft.com/office/powerpoint/2010/main" val="56710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1560" y="548680"/>
            <a:ext cx="7488000" cy="512768"/>
          </a:xfrm>
        </p:spPr>
        <p:txBody>
          <a:bodyPr/>
          <a:lstStyle/>
          <a:p>
            <a:r>
              <a:rPr lang="en-US" sz="2800" dirty="0" smtClean="0"/>
              <a:t>QCL data </a:t>
            </a:r>
            <a:r>
              <a:rPr lang="en-US" sz="2800" dirty="0"/>
              <a:t>format sent by </a:t>
            </a:r>
            <a:r>
              <a:rPr lang="en-US" sz="2800" dirty="0" smtClean="0"/>
              <a:t>2net platform</a:t>
            </a:r>
            <a:r>
              <a:rPr lang="en-US" sz="1800" dirty="0" smtClean="0"/>
              <a:t> (2/2)</a:t>
            </a:r>
            <a:endParaRPr lang="en-US" sz="2800" dirty="0"/>
          </a:p>
        </p:txBody>
      </p:sp>
      <p:sp>
        <p:nvSpPr>
          <p:cNvPr id="4" name="Text Placeholder 3"/>
          <p:cNvSpPr>
            <a:spLocks noGrp="1"/>
          </p:cNvSpPr>
          <p:nvPr>
            <p:ph type="body" sz="quarter" idx="13"/>
          </p:nvPr>
        </p:nvSpPr>
        <p:spPr>
          <a:xfrm>
            <a:off x="611560" y="1412776"/>
            <a:ext cx="7488000" cy="5184576"/>
          </a:xfrm>
        </p:spPr>
        <p:txBody>
          <a:bodyPr/>
          <a:lstStyle/>
          <a:p>
            <a:pPr lvl="1"/>
            <a:r>
              <a:rPr lang="en-US" sz="1600" dirty="0" smtClean="0"/>
              <a:t>Device used by Philips H2H: A&amp;D UA-767PBT Ci BP, </a:t>
            </a:r>
            <a:r>
              <a:rPr lang="en-US" sz="1600" dirty="0" err="1" smtClean="0"/>
              <a:t>Polymap</a:t>
            </a:r>
            <a:r>
              <a:rPr lang="en-US" sz="1600" dirty="0" smtClean="0"/>
              <a:t> GMA, </a:t>
            </a:r>
            <a:r>
              <a:rPr lang="en-US" sz="1600" dirty="0" err="1" smtClean="0"/>
              <a:t>Nonin</a:t>
            </a:r>
            <a:r>
              <a:rPr lang="en-US" sz="1600" dirty="0" smtClean="0"/>
              <a:t> 3230 pulse ox and Philips Motiva weight scale.</a:t>
            </a:r>
            <a:br>
              <a:rPr lang="en-US" sz="1600" dirty="0" smtClean="0"/>
            </a:br>
            <a:endParaRPr lang="en-US" sz="1600" dirty="0" smtClean="0"/>
          </a:p>
          <a:p>
            <a:pPr lvl="2"/>
            <a:r>
              <a:rPr lang="en-US" sz="1600" dirty="0" err="1" smtClean="0"/>
              <a:t>Polymap</a:t>
            </a:r>
            <a:r>
              <a:rPr lang="en-US" sz="1600" dirty="0" smtClean="0"/>
              <a:t> GMA is an Bluetooth dongle which one can connect various mass market glucometers.</a:t>
            </a:r>
            <a:br>
              <a:rPr lang="en-US" sz="1600" dirty="0" smtClean="0"/>
            </a:br>
            <a:endParaRPr lang="en-US" sz="1600" dirty="0" smtClean="0"/>
          </a:p>
          <a:p>
            <a:pPr lvl="1"/>
            <a:r>
              <a:rPr lang="en-US" sz="1600" dirty="0" smtClean="0"/>
              <a:t>Note</a:t>
            </a:r>
            <a:r>
              <a:rPr lang="en-US" sz="1600" b="1" dirty="0" smtClean="0"/>
              <a:t>:</a:t>
            </a:r>
            <a:r>
              <a:rPr lang="en-US" sz="1600" dirty="0" smtClean="0"/>
              <a:t> Although the 80-KA083-1 is the 2net REST API document, the data post has nothing to do with REST API.</a:t>
            </a:r>
            <a:br>
              <a:rPr lang="en-US" sz="1600" dirty="0" smtClean="0"/>
            </a:br>
            <a:r>
              <a:rPr lang="en-US" sz="1600" dirty="0" smtClean="0"/>
              <a:t> </a:t>
            </a:r>
          </a:p>
          <a:p>
            <a:pPr lvl="1"/>
            <a:r>
              <a:rPr lang="en-US" sz="1600" dirty="0" smtClean="0"/>
              <a:t>HTTPS POST “www form URL encoded” form data with “</a:t>
            </a:r>
            <a:r>
              <a:rPr lang="en-US" sz="1600" dirty="0" err="1" smtClean="0"/>
              <a:t>qcl_json_data</a:t>
            </a:r>
            <a:r>
              <a:rPr lang="en-US" sz="1600" dirty="0" smtClean="0"/>
              <a:t>” name value pair.</a:t>
            </a:r>
            <a:br>
              <a:rPr lang="en-US" sz="1600" dirty="0" smtClean="0"/>
            </a:br>
            <a:endParaRPr lang="en-US" sz="1600" dirty="0" smtClean="0"/>
          </a:p>
          <a:p>
            <a:pPr lvl="1"/>
            <a:r>
              <a:rPr lang="en-US" sz="1600" dirty="0" smtClean="0"/>
              <a:t>2net SP supports 1-way or 2-way SSL controlled by your end point.</a:t>
            </a:r>
            <a:br>
              <a:rPr lang="en-US" sz="1600" dirty="0" smtClean="0"/>
            </a:br>
            <a:r>
              <a:rPr lang="en-US" sz="1600" dirty="0" smtClean="0"/>
              <a:t>2-way SSL using Windows IIS one-to-one cert mapping feature.</a:t>
            </a:r>
            <a:br>
              <a:rPr lang="en-US" sz="1600" dirty="0" smtClean="0"/>
            </a:br>
            <a:r>
              <a:rPr lang="en-US" sz="1600" dirty="0" smtClean="0"/>
              <a:t>Basic or other types of authentication NOT supported by 2net system. </a:t>
            </a:r>
            <a:br>
              <a:rPr lang="en-US" sz="1600" dirty="0" smtClean="0"/>
            </a:br>
            <a:endParaRPr lang="en-US" sz="1600" dirty="0" smtClean="0"/>
          </a:p>
          <a:p>
            <a:pPr lvl="1"/>
            <a:r>
              <a:rPr lang="en-US" sz="1600" dirty="0" smtClean="0"/>
              <a:t>2net system will attempt to post data as and when it gets the data from the respective 2net hubs. Current H2H frequency is 600 measurements / day</a:t>
            </a:r>
          </a:p>
          <a:p>
            <a:endParaRPr lang="en-US" sz="1600" dirty="0"/>
          </a:p>
        </p:txBody>
      </p:sp>
    </p:spTree>
    <p:extLst>
      <p:ext uri="{BB962C8B-B14F-4D97-AF65-F5344CB8AC3E}">
        <p14:creationId xmlns:p14="http://schemas.microsoft.com/office/powerpoint/2010/main" val="292542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custDataLst>
              <p:tags r:id="rId2"/>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dirty="0" smtClean="0">
              <a:solidFill>
                <a:srgbClr val="000000"/>
              </a:solidFill>
              <a:latin typeface="Arial" charset="0"/>
            </a:endParaRPr>
          </a:p>
        </p:txBody>
      </p:sp>
      <p:pic>
        <p:nvPicPr>
          <p:cNvPr id="7" name="Picture 6"/>
          <p:cNvPicPr>
            <a:picLocks/>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9" cstate="screen">
            <a:extLst>
              <a:ext uri="{28A0092B-C50C-407E-A947-70E740481C1C}">
                <a14:useLocalDpi xmlns:a14="http://schemas.microsoft.com/office/drawing/2010/main"/>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TextBox 4"/>
          <p:cNvSpPr txBox="1">
            <a:spLocks/>
          </p:cNvSpPr>
          <p:nvPr>
            <p:custDataLst>
              <p:tags r:id="rId5"/>
            </p:custDataLst>
          </p:nvPr>
        </p:nvSpPr>
        <p:spPr>
          <a:xfrm>
            <a:off x="828002" y="4941168"/>
            <a:ext cx="5976246"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sz="1600" dirty="0">
              <a:solidFill>
                <a:srgbClr val="FFFFFF"/>
              </a:solidFill>
            </a:endParaRPr>
          </a:p>
        </p:txBody>
      </p:sp>
      <p:sp>
        <p:nvSpPr>
          <p:cNvPr id="2" name="Title 1"/>
          <p:cNvSpPr>
            <a:spLocks noGrp="1"/>
          </p:cNvSpPr>
          <p:nvPr>
            <p:ph type="ctrTitle"/>
            <p:custDataLst>
              <p:tags r:id="rId6"/>
            </p:custDataLst>
          </p:nvPr>
        </p:nvSpPr>
        <p:spPr>
          <a:xfrm>
            <a:off x="828002" y="2052003"/>
            <a:ext cx="7487996" cy="1619999"/>
          </a:xfrm>
          <a:ln w="0"/>
          <a:effectLst/>
          <a:extLst>
            <a:ext uri="{53640926-AAD7-44D8-BBD7-CCE9431645EC}">
              <a14:shadowObscured xmlns:a14="http://schemas.microsoft.com/office/drawing/2010/main"/>
            </a:ext>
          </a:extLst>
        </p:spPr>
        <p:txBody>
          <a:bodyPr wrap="square" lIns="0" tIns="0" rIns="0" bIns="0" anchor="t"/>
          <a:lstStyle/>
          <a:p>
            <a:r>
              <a:rPr lang="en-US" dirty="0" smtClean="0"/>
              <a:t>Phase 2</a:t>
            </a:r>
            <a:endParaRPr lang="en-US" dirty="0"/>
          </a:p>
        </p:txBody>
      </p:sp>
      <p:sp>
        <p:nvSpPr>
          <p:cNvPr id="11" name="Slide Number Placeholder 10"/>
          <p:cNvSpPr>
            <a:spLocks noGrp="1"/>
          </p:cNvSpPr>
          <p:nvPr>
            <p:ph type="sldNum" sz="quarter" idx="10"/>
          </p:nvPr>
        </p:nvSpPr>
        <p:spPr/>
        <p:txBody>
          <a:bodyPr/>
          <a:lstStyle/>
          <a:p>
            <a:fld id="{FEAA891F-CD07-4DC7-8E36-130DBBDDB57F}" type="slidenum">
              <a:rPr lang="en-US" smtClean="0"/>
              <a:pPr/>
              <a:t>12</a:t>
            </a:fld>
            <a:endParaRPr lang="en-US" dirty="0"/>
          </a:p>
        </p:txBody>
      </p:sp>
    </p:spTree>
    <p:custDataLst>
      <p:tags r:id="rId1"/>
    </p:custDataLst>
    <p:extLst>
      <p:ext uri="{BB962C8B-B14F-4D97-AF65-F5344CB8AC3E}">
        <p14:creationId xmlns:p14="http://schemas.microsoft.com/office/powerpoint/2010/main" val="1342816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67544" y="1124744"/>
            <a:ext cx="8424936" cy="5400600"/>
          </a:xfrm>
        </p:spPr>
        <p:txBody>
          <a:bodyPr/>
          <a:lstStyle/>
          <a:p>
            <a:pPr marL="0" indent="0">
              <a:buNone/>
            </a:pPr>
            <a:r>
              <a:rPr lang="en-US" sz="1400" b="1" u="sng" dirty="0" smtClean="0"/>
              <a:t>Step-3</a:t>
            </a:r>
            <a:endParaRPr lang="en-US" sz="1400" dirty="0"/>
          </a:p>
          <a:p>
            <a:pPr marL="0" indent="0">
              <a:buNone/>
            </a:pPr>
            <a:endParaRPr lang="en-US" sz="1400" dirty="0" smtClean="0"/>
          </a:p>
          <a:p>
            <a:pPr marL="0" indent="0">
              <a:buNone/>
            </a:pPr>
            <a:r>
              <a:rPr lang="en-US" sz="1400" dirty="0" smtClean="0"/>
              <a:t>What </a:t>
            </a:r>
            <a:r>
              <a:rPr lang="en-US" sz="1400" dirty="0"/>
              <a:t>is it          </a:t>
            </a:r>
            <a:r>
              <a:rPr lang="en-US" sz="1400" dirty="0" smtClean="0"/>
              <a:t> : </a:t>
            </a:r>
            <a:r>
              <a:rPr lang="en-US" sz="1400" dirty="0"/>
              <a:t>Normalized data store in HSDP SDR and DDR</a:t>
            </a:r>
          </a:p>
          <a:p>
            <a:pPr marL="0" indent="0">
              <a:buNone/>
            </a:pPr>
            <a:endParaRPr lang="en-US" sz="1400" dirty="0"/>
          </a:p>
          <a:p>
            <a:pPr marL="0" indent="0">
              <a:buNone/>
            </a:pPr>
            <a:r>
              <a:rPr lang="en-US" sz="1400" dirty="0" smtClean="0"/>
              <a:t>Business </a:t>
            </a:r>
            <a:r>
              <a:rPr lang="en-US" sz="1400" dirty="0"/>
              <a:t>value </a:t>
            </a:r>
            <a:r>
              <a:rPr lang="en-US" sz="1400" dirty="0" smtClean="0"/>
              <a:t> : </a:t>
            </a:r>
            <a:r>
              <a:rPr lang="en-US" sz="1400" dirty="0"/>
              <a:t>This provides access to data in a standardized/normalized fashion though HSDP </a:t>
            </a:r>
            <a:r>
              <a:rPr lang="en-US" sz="1400" dirty="0" smtClean="0"/>
              <a:t>API’s</a:t>
            </a:r>
          </a:p>
          <a:p>
            <a:pPr marL="0" indent="0">
              <a:buNone/>
            </a:pPr>
            <a:r>
              <a:rPr lang="en-US" sz="1400" dirty="0"/>
              <a:t>	</a:t>
            </a:r>
            <a:r>
              <a:rPr lang="en-US" sz="1400" dirty="0" smtClean="0"/>
              <a:t>        without </a:t>
            </a:r>
            <a:r>
              <a:rPr lang="en-US" sz="1400" dirty="0"/>
              <a:t>the need to know device </a:t>
            </a:r>
            <a:r>
              <a:rPr lang="en-US" sz="1400" dirty="0" smtClean="0"/>
              <a:t>specifics.</a:t>
            </a:r>
            <a:endParaRPr lang="en-US" sz="1400" dirty="0"/>
          </a:p>
          <a:p>
            <a:pPr marL="0" indent="0">
              <a:buNone/>
            </a:pPr>
            <a:r>
              <a:rPr lang="en-US" sz="1400" dirty="0" smtClean="0"/>
              <a:t>	        Allows </a:t>
            </a:r>
            <a:r>
              <a:rPr lang="en-US" sz="1400" dirty="0"/>
              <a:t>use of other HSDP technology stacks and platform services such as the HSDP Big </a:t>
            </a:r>
            <a:r>
              <a:rPr lang="en-US" sz="1400" dirty="0" smtClean="0"/>
              <a:t>Data</a:t>
            </a:r>
          </a:p>
          <a:p>
            <a:pPr marL="0" indent="0">
              <a:buNone/>
            </a:pPr>
            <a:r>
              <a:rPr lang="en-US" sz="1400" dirty="0"/>
              <a:t>	</a:t>
            </a:r>
            <a:r>
              <a:rPr lang="en-US" sz="1400" dirty="0" smtClean="0"/>
              <a:t>        Analytics</a:t>
            </a:r>
            <a:r>
              <a:rPr lang="en-US" sz="1400" dirty="0"/>
              <a:t>, HSDP Big Data Science platform and the HSDP rules engine.</a:t>
            </a:r>
          </a:p>
          <a:p>
            <a:pPr marL="0" indent="0">
              <a:buNone/>
            </a:pPr>
            <a:r>
              <a:rPr lang="en-US" sz="1400" dirty="0" smtClean="0"/>
              <a:t>	        Allows </a:t>
            </a:r>
            <a:r>
              <a:rPr lang="en-US" sz="1400" dirty="0"/>
              <a:t>sharing of data with caregivers through the use of the HSDP Personal Health Record (PHR</a:t>
            </a:r>
            <a:r>
              <a:rPr lang="en-US" sz="1400" dirty="0" smtClean="0"/>
              <a:t>),</a:t>
            </a:r>
          </a:p>
          <a:p>
            <a:pPr marL="0" indent="0">
              <a:buNone/>
            </a:pPr>
            <a:r>
              <a:rPr lang="en-US" sz="1400" dirty="0"/>
              <a:t>	 </a:t>
            </a:r>
            <a:r>
              <a:rPr lang="en-US" sz="1400" dirty="0" smtClean="0"/>
              <a:t>       </a:t>
            </a:r>
            <a:r>
              <a:rPr lang="en-US" sz="1400" dirty="0"/>
              <a:t>Clinical Data Repository (CDR) and the HSDP consent management framework</a:t>
            </a:r>
          </a:p>
          <a:p>
            <a:pPr marL="0" indent="0">
              <a:buNone/>
            </a:pPr>
            <a:r>
              <a:rPr lang="en-US" sz="1400" dirty="0" smtClean="0"/>
              <a:t>	        Allows </a:t>
            </a:r>
            <a:r>
              <a:rPr lang="en-US" sz="1400" dirty="0"/>
              <a:t>to convert data from one protocol to another through the user of the HSDP </a:t>
            </a:r>
            <a:r>
              <a:rPr lang="en-US" sz="1400" dirty="0" smtClean="0"/>
              <a:t>transformation</a:t>
            </a:r>
          </a:p>
          <a:p>
            <a:pPr marL="0" indent="0">
              <a:buNone/>
            </a:pPr>
            <a:r>
              <a:rPr lang="en-US" sz="1400" dirty="0"/>
              <a:t>	 </a:t>
            </a:r>
            <a:r>
              <a:rPr lang="en-US" sz="1400" dirty="0" smtClean="0"/>
              <a:t>       </a:t>
            </a:r>
            <a:r>
              <a:rPr lang="en-US" sz="1400" dirty="0"/>
              <a:t>service (i.e. transformation from a simple JSON object to a FHIR object)</a:t>
            </a:r>
          </a:p>
          <a:p>
            <a:pPr marL="0" indent="0">
              <a:buNone/>
            </a:pPr>
            <a:endParaRPr lang="en-US" sz="1400" dirty="0" smtClean="0"/>
          </a:p>
          <a:p>
            <a:pPr marL="0" indent="0">
              <a:buNone/>
            </a:pPr>
            <a:r>
              <a:rPr lang="en-US" sz="1400" dirty="0" smtClean="0"/>
              <a:t>Data </a:t>
            </a:r>
            <a:r>
              <a:rPr lang="en-US" sz="1400" dirty="0"/>
              <a:t>ingestion   : Qualcomm endpoint defined at HSDP Data Broker which will normalize and store data in DDR/SDR</a:t>
            </a:r>
          </a:p>
          <a:p>
            <a:pPr marL="0" indent="0">
              <a:buNone/>
            </a:pPr>
            <a:endParaRPr lang="en-US" sz="1400" dirty="0" smtClean="0"/>
          </a:p>
          <a:p>
            <a:pPr marL="0" indent="0">
              <a:buNone/>
            </a:pPr>
            <a:r>
              <a:rPr lang="en-US" sz="1400" dirty="0" smtClean="0"/>
              <a:t>Access </a:t>
            </a:r>
            <a:r>
              <a:rPr lang="en-US" sz="1400" dirty="0"/>
              <a:t>the data : Allows for data to be accessed through HSDP SDR and DDR API’s</a:t>
            </a:r>
          </a:p>
          <a:p>
            <a:pPr marL="0" indent="0">
              <a:buNone/>
            </a:pPr>
            <a:endParaRPr lang="en-US" sz="1400" dirty="0" smtClean="0"/>
          </a:p>
          <a:p>
            <a:pPr marL="0" indent="0">
              <a:buNone/>
            </a:pPr>
            <a:r>
              <a:rPr lang="en-US" sz="1400" dirty="0" smtClean="0"/>
              <a:t>Customers</a:t>
            </a:r>
            <a:r>
              <a:rPr lang="en-US" sz="1400" dirty="0"/>
              <a:t>          : Qualcomm: will have access to the Qualcomm data</a:t>
            </a:r>
          </a:p>
          <a:p>
            <a:pPr marL="0" indent="0">
              <a:buNone/>
            </a:pPr>
            <a:r>
              <a:rPr lang="en-US" sz="1400" dirty="0" smtClean="0"/>
              <a:t>	      </a:t>
            </a:r>
            <a:r>
              <a:rPr lang="en-US" sz="1400" dirty="0"/>
              <a:t>  </a:t>
            </a:r>
            <a:r>
              <a:rPr lang="en-US" sz="1400" dirty="0" smtClean="0"/>
              <a:t> Philips</a:t>
            </a:r>
            <a:r>
              <a:rPr lang="en-US" sz="1400" dirty="0"/>
              <a:t>: This capability allows for Philips to have access to the Philips data</a:t>
            </a:r>
          </a:p>
          <a:p>
            <a:pPr marL="0" indent="0">
              <a:buNone/>
            </a:pPr>
            <a:r>
              <a:rPr lang="en-US" sz="1400" dirty="0" smtClean="0"/>
              <a:t>	      </a:t>
            </a:r>
            <a:r>
              <a:rPr lang="en-US" sz="1400" dirty="0"/>
              <a:t>  </a:t>
            </a:r>
            <a:r>
              <a:rPr lang="en-US" sz="1400" dirty="0" smtClean="0"/>
              <a:t> Other </a:t>
            </a:r>
            <a:r>
              <a:rPr lang="en-US" sz="1400" dirty="0"/>
              <a:t>2net and HSDP customers: This capability can be used by other customers as an end-point</a:t>
            </a:r>
          </a:p>
          <a:p>
            <a:pPr marL="0" indent="0">
              <a:buNone/>
            </a:pPr>
            <a:endParaRPr lang="en-US" sz="1400" dirty="0" smtClean="0"/>
          </a:p>
          <a:p>
            <a:pPr marL="0" indent="0">
              <a:buNone/>
            </a:pPr>
            <a:r>
              <a:rPr lang="en-US" sz="1600" b="1" dirty="0" smtClean="0">
                <a:solidFill>
                  <a:srgbClr val="FF0000"/>
                </a:solidFill>
              </a:rPr>
              <a:t>Action</a:t>
            </a:r>
            <a:r>
              <a:rPr lang="en-US" sz="1400" dirty="0" smtClean="0"/>
              <a:t>:</a:t>
            </a:r>
          </a:p>
          <a:p>
            <a:r>
              <a:rPr lang="en-US" sz="1400" dirty="0" smtClean="0"/>
              <a:t>Product </a:t>
            </a:r>
            <a:r>
              <a:rPr lang="en-US" sz="1400" dirty="0"/>
              <a:t>managers of 2net and HSDP work on </a:t>
            </a:r>
            <a:r>
              <a:rPr lang="en-US" sz="1400" dirty="0" smtClean="0"/>
              <a:t>this (Workshop </a:t>
            </a:r>
            <a:r>
              <a:rPr lang="en-US" sz="1400" dirty="0"/>
              <a:t>in </a:t>
            </a:r>
            <a:r>
              <a:rPr lang="en-US" sz="1400" dirty="0" err="1" smtClean="0"/>
              <a:t>Ehv</a:t>
            </a:r>
            <a:r>
              <a:rPr lang="en-US" sz="1400" dirty="0" smtClean="0"/>
              <a:t> end Jan.?) </a:t>
            </a:r>
            <a:r>
              <a:rPr lang="en-US" sz="1400" dirty="0" smtClean="0">
                <a:sym typeface="Wingdings" panose="05000000000000000000" pitchFamily="2" charset="2"/>
              </a:rPr>
              <a:t> </a:t>
            </a:r>
            <a:r>
              <a:rPr lang="en-US" sz="1400" dirty="0" smtClean="0"/>
              <a:t>Vlad </a:t>
            </a:r>
            <a:r>
              <a:rPr lang="en-US" sz="1400" dirty="0"/>
              <a:t>and Jurgen</a:t>
            </a:r>
          </a:p>
          <a:p>
            <a:pPr marL="0" indent="0">
              <a:buNone/>
            </a:pPr>
            <a:endParaRPr lang="en-US" sz="1400" dirty="0"/>
          </a:p>
        </p:txBody>
      </p:sp>
      <p:sp>
        <p:nvSpPr>
          <p:cNvPr id="6" name="TextBox 5"/>
          <p:cNvSpPr txBox="1"/>
          <p:nvPr/>
        </p:nvSpPr>
        <p:spPr>
          <a:xfrm>
            <a:off x="323528" y="457508"/>
            <a:ext cx="8370048" cy="523220"/>
          </a:xfrm>
          <a:prstGeom prst="rect">
            <a:avLst/>
          </a:prstGeom>
          <a:noFill/>
        </p:spPr>
        <p:txBody>
          <a:bodyPr wrap="none" rtlCol="0">
            <a:spAutoFit/>
          </a:bodyPr>
          <a:lstStyle/>
          <a:p>
            <a:r>
              <a:rPr lang="en-US" sz="2800" dirty="0" smtClean="0">
                <a:solidFill>
                  <a:srgbClr val="000000"/>
                </a:solidFill>
              </a:rPr>
              <a:t>Phase 2: Qualcomm will use HSDP as primary Data Store</a:t>
            </a:r>
          </a:p>
        </p:txBody>
      </p:sp>
    </p:spTree>
    <p:extLst>
      <p:ext uri="{BB962C8B-B14F-4D97-AF65-F5344CB8AC3E}">
        <p14:creationId xmlns:p14="http://schemas.microsoft.com/office/powerpoint/2010/main" val="29342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flipV="1">
            <a:off x="8388424" y="3192716"/>
            <a:ext cx="0" cy="1627926"/>
          </a:xfrm>
          <a:prstGeom prst="line">
            <a:avLst/>
          </a:prstGeom>
          <a:ln w="2540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sp>
        <p:nvSpPr>
          <p:cNvPr id="40" name="Rectangle 39"/>
          <p:cNvSpPr/>
          <p:nvPr/>
        </p:nvSpPr>
        <p:spPr>
          <a:xfrm>
            <a:off x="438762" y="1798201"/>
            <a:ext cx="953195" cy="2683781"/>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rgbClr val="000000"/>
              </a:solidFill>
            </a:endParaRPr>
          </a:p>
        </p:txBody>
      </p:sp>
      <p:sp>
        <p:nvSpPr>
          <p:cNvPr id="42" name="Rectangle 41"/>
          <p:cNvSpPr/>
          <p:nvPr/>
        </p:nvSpPr>
        <p:spPr>
          <a:xfrm>
            <a:off x="1619672" y="1798201"/>
            <a:ext cx="1368152" cy="268378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a:solidFill>
                <a:srgbClr val="000000"/>
              </a:solidFill>
            </a:endParaRPr>
          </a:p>
        </p:txBody>
      </p:sp>
      <p:pic>
        <p:nvPicPr>
          <p:cNvPr id="43" name="Picture 4" descr="http://www.qualcommlife.com/images/2net-Hub.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780631" y="2158149"/>
            <a:ext cx="847153" cy="7667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http://www.qualcommlife.com/images/2net-Mobil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07921" y="3222240"/>
            <a:ext cx="1035887" cy="96060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p:cNvPicPr>
            <a:picLocks noChangeAspect="1"/>
          </p:cNvPicPr>
          <p:nvPr/>
        </p:nvPicPr>
        <p:blipFill>
          <a:blip r:embed="rId5"/>
          <a:stretch>
            <a:fillRect/>
          </a:stretch>
        </p:blipFill>
        <p:spPr>
          <a:xfrm>
            <a:off x="601603" y="1947539"/>
            <a:ext cx="724884" cy="950268"/>
          </a:xfrm>
          <a:prstGeom prst="rect">
            <a:avLst/>
          </a:prstGeom>
        </p:spPr>
      </p:pic>
      <p:pic>
        <p:nvPicPr>
          <p:cNvPr id="50" name="Picture 49"/>
          <p:cNvPicPr>
            <a:picLocks noChangeAspect="1"/>
          </p:cNvPicPr>
          <p:nvPr/>
        </p:nvPicPr>
        <p:blipFill>
          <a:blip r:embed="rId6"/>
          <a:stretch>
            <a:fillRect/>
          </a:stretch>
        </p:blipFill>
        <p:spPr>
          <a:xfrm>
            <a:off x="683568" y="3047145"/>
            <a:ext cx="502357" cy="1282408"/>
          </a:xfrm>
          <a:prstGeom prst="rect">
            <a:avLst/>
          </a:prstGeom>
        </p:spPr>
      </p:pic>
      <p:cxnSp>
        <p:nvCxnSpPr>
          <p:cNvPr id="51" name="Straight Arrow Connector 50"/>
          <p:cNvCxnSpPr>
            <a:stCxn id="40" idx="3"/>
            <a:endCxn id="42" idx="1"/>
          </p:cNvCxnSpPr>
          <p:nvPr/>
        </p:nvCxnSpPr>
        <p:spPr>
          <a:xfrm>
            <a:off x="1391957" y="3140092"/>
            <a:ext cx="227715" cy="0"/>
          </a:xfrm>
          <a:prstGeom prst="straightConnector1">
            <a:avLst/>
          </a:prstGeom>
          <a:ln w="25400">
            <a:solidFill>
              <a:schemeClr val="accent3">
                <a:lumMod val="75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324935" y="456312"/>
            <a:ext cx="7128555" cy="523220"/>
          </a:xfrm>
          <a:prstGeom prst="rect">
            <a:avLst/>
          </a:prstGeom>
          <a:noFill/>
        </p:spPr>
        <p:txBody>
          <a:bodyPr wrap="none" rtlCol="0">
            <a:spAutoFit/>
          </a:bodyPr>
          <a:lstStyle/>
          <a:p>
            <a:r>
              <a:rPr lang="en-US" sz="2800" dirty="0" smtClean="0">
                <a:solidFill>
                  <a:srgbClr val="000000"/>
                </a:solidFill>
              </a:rPr>
              <a:t>Phase 2: Qualcomm 2net full HSDP integration</a:t>
            </a:r>
            <a:endParaRPr lang="en-US" sz="2800" dirty="0">
              <a:solidFill>
                <a:srgbClr val="000000"/>
              </a:solidFill>
            </a:endParaRPr>
          </a:p>
        </p:txBody>
      </p:sp>
      <p:sp>
        <p:nvSpPr>
          <p:cNvPr id="77" name="TextBox 76"/>
          <p:cNvSpPr txBox="1"/>
          <p:nvPr/>
        </p:nvSpPr>
        <p:spPr>
          <a:xfrm>
            <a:off x="3901332" y="4557128"/>
            <a:ext cx="1003801" cy="415498"/>
          </a:xfrm>
          <a:prstGeom prst="rect">
            <a:avLst/>
          </a:prstGeom>
          <a:noFill/>
        </p:spPr>
        <p:txBody>
          <a:bodyPr wrap="none" rtlCol="0">
            <a:spAutoFit/>
          </a:bodyPr>
          <a:lstStyle/>
          <a:p>
            <a:r>
              <a:rPr lang="en-US" sz="1050" dirty="0" smtClean="0">
                <a:solidFill>
                  <a:srgbClr val="000000"/>
                </a:solidFill>
              </a:rPr>
              <a:t>QCL</a:t>
            </a:r>
            <a:endParaRPr lang="en-US" sz="1050" dirty="0" smtClean="0">
              <a:solidFill>
                <a:srgbClr val="000000"/>
              </a:solidFill>
            </a:endParaRPr>
          </a:p>
          <a:p>
            <a:r>
              <a:rPr lang="en-US" sz="1050" dirty="0" smtClean="0">
                <a:solidFill>
                  <a:srgbClr val="000000"/>
                </a:solidFill>
              </a:rPr>
              <a:t>Customer Data</a:t>
            </a:r>
            <a:endParaRPr lang="en-US" sz="1050" dirty="0">
              <a:solidFill>
                <a:srgbClr val="000000"/>
              </a:solidFill>
            </a:endParaRPr>
          </a:p>
        </p:txBody>
      </p:sp>
      <p:sp>
        <p:nvSpPr>
          <p:cNvPr id="41" name="Rectangle 40"/>
          <p:cNvSpPr/>
          <p:nvPr/>
        </p:nvSpPr>
        <p:spPr>
          <a:xfrm>
            <a:off x="4932041" y="3429000"/>
            <a:ext cx="3744416" cy="21602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p:txBody>
      </p:sp>
      <p:sp>
        <p:nvSpPr>
          <p:cNvPr id="46" name="Can 45"/>
          <p:cNvSpPr/>
          <p:nvPr/>
        </p:nvSpPr>
        <p:spPr>
          <a:xfrm>
            <a:off x="7977696" y="4747531"/>
            <a:ext cx="621080" cy="5012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rPr>
              <a:t>SDR</a:t>
            </a:r>
            <a:endParaRPr lang="en-US" sz="1000" dirty="0">
              <a:solidFill>
                <a:srgbClr val="FFFFFF"/>
              </a:solidFill>
            </a:endParaRPr>
          </a:p>
        </p:txBody>
      </p:sp>
      <p:sp>
        <p:nvSpPr>
          <p:cNvPr id="47" name="Rounded Rectangle 46"/>
          <p:cNvSpPr/>
          <p:nvPr/>
        </p:nvSpPr>
        <p:spPr>
          <a:xfrm>
            <a:off x="5234399" y="4131150"/>
            <a:ext cx="783079" cy="720080"/>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Receiver (REST API)</a:t>
            </a:r>
            <a:endParaRPr lang="en-US" sz="1000" dirty="0">
              <a:solidFill>
                <a:srgbClr val="000000"/>
              </a:solidFill>
            </a:endParaRPr>
          </a:p>
        </p:txBody>
      </p:sp>
      <p:cxnSp>
        <p:nvCxnSpPr>
          <p:cNvPr id="48" name="Straight Arrow Connector 47"/>
          <p:cNvCxnSpPr/>
          <p:nvPr/>
        </p:nvCxnSpPr>
        <p:spPr>
          <a:xfrm>
            <a:off x="7477420" y="5042571"/>
            <a:ext cx="518884" cy="0"/>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52" name="Straight Arrow Connector 51"/>
          <p:cNvCxnSpPr/>
          <p:nvPr/>
        </p:nvCxnSpPr>
        <p:spPr>
          <a:xfrm>
            <a:off x="7477420" y="3841300"/>
            <a:ext cx="473284" cy="0"/>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53" name="Straight Connector 52"/>
          <p:cNvCxnSpPr/>
          <p:nvPr/>
        </p:nvCxnSpPr>
        <p:spPr>
          <a:xfrm>
            <a:off x="7477420" y="3841300"/>
            <a:ext cx="0" cy="439416"/>
          </a:xfrm>
          <a:prstGeom prst="line">
            <a:avLst/>
          </a:prstGeom>
          <a:ln w="31750">
            <a:solidFill>
              <a:srgbClr val="0070C0"/>
            </a:solidFill>
            <a:tailEnd type="none"/>
          </a:ln>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6555606" y="3625599"/>
            <a:ext cx="1256754" cy="153888"/>
          </a:xfrm>
          <a:prstGeom prst="rect">
            <a:avLst/>
          </a:prstGeom>
          <a:noFill/>
        </p:spPr>
        <p:txBody>
          <a:bodyPr wrap="none" lIns="0" tIns="0" rIns="0" bIns="0" rtlCol="0">
            <a:spAutoFit/>
          </a:bodyPr>
          <a:lstStyle/>
          <a:p>
            <a:r>
              <a:rPr lang="en-US" sz="1000" dirty="0" smtClean="0">
                <a:solidFill>
                  <a:srgbClr val="000000"/>
                </a:solidFill>
              </a:rPr>
              <a:t>Store Device Profile Info</a:t>
            </a:r>
            <a:endParaRPr lang="en-US" sz="1000" dirty="0">
              <a:solidFill>
                <a:srgbClr val="000000"/>
              </a:solidFill>
            </a:endParaRPr>
          </a:p>
        </p:txBody>
      </p:sp>
      <p:sp>
        <p:nvSpPr>
          <p:cNvPr id="57" name="TextBox 56"/>
          <p:cNvSpPr txBox="1"/>
          <p:nvPr/>
        </p:nvSpPr>
        <p:spPr>
          <a:xfrm>
            <a:off x="6858818" y="5105105"/>
            <a:ext cx="944169" cy="153888"/>
          </a:xfrm>
          <a:prstGeom prst="rect">
            <a:avLst/>
          </a:prstGeom>
          <a:noFill/>
        </p:spPr>
        <p:txBody>
          <a:bodyPr wrap="none" lIns="0" tIns="0" rIns="0" bIns="0" rtlCol="0">
            <a:spAutoFit/>
          </a:bodyPr>
          <a:lstStyle/>
          <a:p>
            <a:r>
              <a:rPr lang="en-US" sz="1000" dirty="0" smtClean="0">
                <a:solidFill>
                  <a:srgbClr val="000000"/>
                </a:solidFill>
              </a:rPr>
              <a:t>Store Observation</a:t>
            </a:r>
            <a:endParaRPr lang="en-US" sz="1000" dirty="0">
              <a:solidFill>
                <a:srgbClr val="000000"/>
              </a:solidFill>
            </a:endParaRPr>
          </a:p>
        </p:txBody>
      </p:sp>
      <p:sp>
        <p:nvSpPr>
          <p:cNvPr id="58" name="Rounded Rectangle 57"/>
          <p:cNvSpPr/>
          <p:nvPr/>
        </p:nvSpPr>
        <p:spPr>
          <a:xfrm>
            <a:off x="6239796" y="4221088"/>
            <a:ext cx="708468" cy="54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FFFF"/>
                </a:solidFill>
              </a:rPr>
              <a:t>Receiving Queue</a:t>
            </a:r>
            <a:endParaRPr lang="en-US" sz="900" dirty="0">
              <a:solidFill>
                <a:srgbClr val="FFFFFF"/>
              </a:solidFill>
            </a:endParaRPr>
          </a:p>
        </p:txBody>
      </p:sp>
      <p:cxnSp>
        <p:nvCxnSpPr>
          <p:cNvPr id="59" name="Straight Arrow Connector 58"/>
          <p:cNvCxnSpPr>
            <a:stCxn id="47" idx="3"/>
            <a:endCxn id="58" idx="1"/>
          </p:cNvCxnSpPr>
          <p:nvPr/>
        </p:nvCxnSpPr>
        <p:spPr>
          <a:xfrm>
            <a:off x="6017478" y="4491190"/>
            <a:ext cx="222318" cy="6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164288" y="4298174"/>
            <a:ext cx="914400" cy="381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rgbClr val="FFFFFF"/>
                </a:solidFill>
              </a:rPr>
              <a:t>Data Processor</a:t>
            </a:r>
            <a:endParaRPr lang="en-US" sz="800" dirty="0">
              <a:solidFill>
                <a:srgbClr val="FFFFFF"/>
              </a:solidFill>
            </a:endParaRPr>
          </a:p>
        </p:txBody>
      </p:sp>
      <p:cxnSp>
        <p:nvCxnSpPr>
          <p:cNvPr id="61" name="Straight Arrow Connector 60"/>
          <p:cNvCxnSpPr>
            <a:stCxn id="58" idx="3"/>
            <a:endCxn id="60" idx="1"/>
          </p:cNvCxnSpPr>
          <p:nvPr/>
        </p:nvCxnSpPr>
        <p:spPr>
          <a:xfrm flipV="1">
            <a:off x="6948264" y="4489071"/>
            <a:ext cx="216024" cy="27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477420" y="4645970"/>
            <a:ext cx="0" cy="396601"/>
          </a:xfrm>
          <a:prstGeom prst="line">
            <a:avLst/>
          </a:prstGeom>
          <a:ln w="31750">
            <a:solidFill>
              <a:srgbClr val="0070C0"/>
            </a:solidFill>
            <a:tailEnd type="none"/>
          </a:ln>
        </p:spPr>
        <p:style>
          <a:lnRef idx="1">
            <a:schemeClr val="accent5"/>
          </a:lnRef>
          <a:fillRef idx="0">
            <a:schemeClr val="accent5"/>
          </a:fillRef>
          <a:effectRef idx="0">
            <a:schemeClr val="accent5"/>
          </a:effectRef>
          <a:fontRef idx="minor">
            <a:schemeClr val="tx1"/>
          </a:fontRef>
        </p:style>
      </p:cxnSp>
      <p:cxnSp>
        <p:nvCxnSpPr>
          <p:cNvPr id="69" name="Straight Arrow Connector 68"/>
          <p:cNvCxnSpPr/>
          <p:nvPr/>
        </p:nvCxnSpPr>
        <p:spPr>
          <a:xfrm flipV="1">
            <a:off x="7345708" y="5589240"/>
            <a:ext cx="0" cy="526860"/>
          </a:xfrm>
          <a:prstGeom prst="straightConnector1">
            <a:avLst/>
          </a:prstGeom>
          <a:ln w="254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68144" y="5589240"/>
            <a:ext cx="1512830" cy="646331"/>
          </a:xfrm>
          <a:prstGeom prst="rect">
            <a:avLst/>
          </a:prstGeom>
        </p:spPr>
        <p:txBody>
          <a:bodyPr wrap="square">
            <a:spAutoFit/>
          </a:bodyPr>
          <a:lstStyle/>
          <a:p>
            <a:r>
              <a:rPr lang="en-US" sz="1200" dirty="0"/>
              <a:t>Mapping between device id and patient</a:t>
            </a:r>
          </a:p>
          <a:p>
            <a:r>
              <a:rPr lang="en-US" sz="1200" dirty="0"/>
              <a:t>- </a:t>
            </a:r>
            <a:r>
              <a:rPr lang="en-US" sz="1200" dirty="0" err="1"/>
              <a:t>openIDM</a:t>
            </a:r>
            <a:r>
              <a:rPr lang="en-US" sz="1200" dirty="0"/>
              <a:t> </a:t>
            </a:r>
          </a:p>
        </p:txBody>
      </p:sp>
      <p:cxnSp>
        <p:nvCxnSpPr>
          <p:cNvPr id="36" name="Straight Connector 35"/>
          <p:cNvCxnSpPr/>
          <p:nvPr/>
        </p:nvCxnSpPr>
        <p:spPr>
          <a:xfrm flipH="1" flipV="1">
            <a:off x="8142413" y="3189956"/>
            <a:ext cx="5580" cy="767901"/>
          </a:xfrm>
          <a:prstGeom prst="line">
            <a:avLst/>
          </a:prstGeom>
          <a:ln w="2540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sp>
        <p:nvSpPr>
          <p:cNvPr id="45" name="Can 44"/>
          <p:cNvSpPr/>
          <p:nvPr/>
        </p:nvSpPr>
        <p:spPr>
          <a:xfrm>
            <a:off x="7950704" y="3612048"/>
            <a:ext cx="648072" cy="5012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rPr>
              <a:t>DDR</a:t>
            </a:r>
            <a:endParaRPr lang="en-US" sz="1000" dirty="0">
              <a:solidFill>
                <a:srgbClr val="FFFFFF"/>
              </a:solidFill>
            </a:endParaRPr>
          </a:p>
        </p:txBody>
      </p:sp>
      <p:sp>
        <p:nvSpPr>
          <p:cNvPr id="54" name="Rectangle 53"/>
          <p:cNvSpPr/>
          <p:nvPr/>
        </p:nvSpPr>
        <p:spPr>
          <a:xfrm>
            <a:off x="3203825" y="2190466"/>
            <a:ext cx="1465133" cy="190453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a:solidFill>
                <a:srgbClr val="000000"/>
              </a:solidFill>
            </a:endParaRPr>
          </a:p>
        </p:txBody>
      </p:sp>
      <p:pic>
        <p:nvPicPr>
          <p:cNvPr id="63" name="Picture 8" descr="http://www.qualcommlife.com/images/2net-Platform.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275856" y="2751598"/>
            <a:ext cx="1347496" cy="821418"/>
          </a:xfrm>
          <a:prstGeom prst="rect">
            <a:avLst/>
          </a:prstGeom>
          <a:noFill/>
          <a:extLst>
            <a:ext uri="{909E8E84-426E-40DD-AFC4-6F175D3DCCD1}">
              <a14:hiddenFill xmlns:a14="http://schemas.microsoft.com/office/drawing/2010/main">
                <a:solidFill>
                  <a:srgbClr val="FFFFFF"/>
                </a:solidFill>
              </a14:hiddenFill>
            </a:ext>
          </a:extLst>
        </p:spPr>
      </p:pic>
      <p:cxnSp>
        <p:nvCxnSpPr>
          <p:cNvPr id="65" name="Straight Arrow Connector 64"/>
          <p:cNvCxnSpPr>
            <a:stCxn id="42" idx="3"/>
            <a:endCxn id="54" idx="1"/>
          </p:cNvCxnSpPr>
          <p:nvPr/>
        </p:nvCxnSpPr>
        <p:spPr>
          <a:xfrm>
            <a:off x="2987824" y="3140092"/>
            <a:ext cx="216001" cy="2642"/>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3" name="Elbow Connector 12"/>
          <p:cNvCxnSpPr>
            <a:stCxn id="54" idx="2"/>
            <a:endCxn id="47" idx="1"/>
          </p:cNvCxnSpPr>
          <p:nvPr/>
        </p:nvCxnSpPr>
        <p:spPr>
          <a:xfrm rot="16200000" flipH="1">
            <a:off x="4387301" y="3644092"/>
            <a:ext cx="396188" cy="1298007"/>
          </a:xfrm>
          <a:prstGeom prst="bentConnector2">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004048" y="3501008"/>
            <a:ext cx="689291" cy="169277"/>
          </a:xfrm>
          <a:prstGeom prst="rect">
            <a:avLst/>
          </a:prstGeom>
          <a:noFill/>
        </p:spPr>
        <p:txBody>
          <a:bodyPr wrap="none" lIns="0" tIns="0" rIns="0" bIns="0" rtlCol="0">
            <a:spAutoFit/>
          </a:bodyPr>
          <a:lstStyle/>
          <a:p>
            <a:r>
              <a:rPr lang="en-US" sz="1100" b="1" dirty="0" smtClean="0">
                <a:solidFill>
                  <a:srgbClr val="000000"/>
                </a:solidFill>
              </a:rPr>
              <a:t>HSDP Cloud</a:t>
            </a:r>
            <a:endParaRPr lang="en-US" sz="1100" b="1" dirty="0">
              <a:solidFill>
                <a:srgbClr val="000000"/>
              </a:solidFill>
            </a:endParaRPr>
          </a:p>
        </p:txBody>
      </p:sp>
      <p:sp>
        <p:nvSpPr>
          <p:cNvPr id="90" name="Rectangle 89"/>
          <p:cNvSpPr/>
          <p:nvPr/>
        </p:nvSpPr>
        <p:spPr>
          <a:xfrm>
            <a:off x="7180002" y="1676578"/>
            <a:ext cx="1656184" cy="10786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solidFill>
                <a:srgbClr val="000000"/>
              </a:solidFill>
            </a:endParaRPr>
          </a:p>
          <a:p>
            <a:pPr algn="ctr"/>
            <a:endParaRPr lang="en-US" dirty="0">
              <a:solidFill>
                <a:srgbClr val="000000"/>
              </a:solidFill>
            </a:endParaRPr>
          </a:p>
        </p:txBody>
      </p:sp>
      <p:sp>
        <p:nvSpPr>
          <p:cNvPr id="91" name="Can 90"/>
          <p:cNvSpPr/>
          <p:nvPr/>
        </p:nvSpPr>
        <p:spPr>
          <a:xfrm>
            <a:off x="7530562" y="1981367"/>
            <a:ext cx="955063" cy="4602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FF"/>
                </a:solidFill>
              </a:rPr>
              <a:t>CDR</a:t>
            </a:r>
            <a:endParaRPr lang="en-US" dirty="0">
              <a:solidFill>
                <a:srgbClr val="FFFFFF"/>
              </a:solidFill>
            </a:endParaRPr>
          </a:p>
        </p:txBody>
      </p:sp>
      <p:sp>
        <p:nvSpPr>
          <p:cNvPr id="92" name="Rectangle 91"/>
          <p:cNvSpPr/>
          <p:nvPr/>
        </p:nvSpPr>
        <p:spPr>
          <a:xfrm>
            <a:off x="5148064" y="1670835"/>
            <a:ext cx="1656184" cy="1072769"/>
          </a:xfrm>
          <a:prstGeom prst="rect">
            <a:avLst/>
          </a:prstGeom>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a:p>
            <a:pPr algn="ctr"/>
            <a:r>
              <a:rPr lang="en-US" dirty="0">
                <a:solidFill>
                  <a:srgbClr val="000000"/>
                </a:solidFill>
              </a:rPr>
              <a:t>Customer</a:t>
            </a:r>
          </a:p>
        </p:txBody>
      </p:sp>
      <p:sp>
        <p:nvSpPr>
          <p:cNvPr id="93" name="Can 92"/>
          <p:cNvSpPr/>
          <p:nvPr/>
        </p:nvSpPr>
        <p:spPr>
          <a:xfrm>
            <a:off x="5292080" y="2000508"/>
            <a:ext cx="504056" cy="348747"/>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FFFFFF"/>
              </a:solidFill>
            </a:endParaRPr>
          </a:p>
        </p:txBody>
      </p:sp>
      <p:sp>
        <p:nvSpPr>
          <p:cNvPr id="94" name="Rounded Rectangle 93"/>
          <p:cNvSpPr/>
          <p:nvPr/>
        </p:nvSpPr>
        <p:spPr>
          <a:xfrm>
            <a:off x="5976156" y="1895151"/>
            <a:ext cx="629282" cy="503306"/>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endParaRPr>
          </a:p>
        </p:txBody>
      </p:sp>
      <p:cxnSp>
        <p:nvCxnSpPr>
          <p:cNvPr id="95" name="Straight Arrow Connector 94"/>
          <p:cNvCxnSpPr>
            <a:stCxn id="92" idx="3"/>
            <a:endCxn id="91" idx="2"/>
          </p:cNvCxnSpPr>
          <p:nvPr/>
        </p:nvCxnSpPr>
        <p:spPr>
          <a:xfrm>
            <a:off x="6804248" y="2207220"/>
            <a:ext cx="726314" cy="4280"/>
          </a:xfrm>
          <a:prstGeom prst="straightConnector1">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8388424" y="2460774"/>
            <a:ext cx="0" cy="566329"/>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212716" y="1700808"/>
            <a:ext cx="665247" cy="169277"/>
          </a:xfrm>
          <a:prstGeom prst="rect">
            <a:avLst/>
          </a:prstGeom>
          <a:noFill/>
        </p:spPr>
        <p:txBody>
          <a:bodyPr wrap="none" lIns="0" tIns="0" rIns="0" bIns="0" rtlCol="0">
            <a:spAutoFit/>
          </a:bodyPr>
          <a:lstStyle/>
          <a:p>
            <a:r>
              <a:rPr lang="en-US" sz="1100" b="1" dirty="0" smtClean="0">
                <a:solidFill>
                  <a:srgbClr val="000000"/>
                </a:solidFill>
              </a:rPr>
              <a:t>HSDP Store</a:t>
            </a:r>
            <a:endParaRPr lang="en-US" sz="1100" b="1" dirty="0">
              <a:solidFill>
                <a:srgbClr val="000000"/>
              </a:solidFill>
            </a:endParaRPr>
          </a:p>
        </p:txBody>
      </p:sp>
      <p:pic>
        <p:nvPicPr>
          <p:cNvPr id="100" name="Picture 99" descr="icons + graphics-13.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441354" y="1676579"/>
            <a:ext cx="427546" cy="349115"/>
          </a:xfrm>
          <a:prstGeom prst="rect">
            <a:avLst/>
          </a:prstGeom>
        </p:spPr>
      </p:pic>
      <p:cxnSp>
        <p:nvCxnSpPr>
          <p:cNvPr id="101" name="Elbow Connector 100"/>
          <p:cNvCxnSpPr/>
          <p:nvPr/>
        </p:nvCxnSpPr>
        <p:spPr>
          <a:xfrm rot="10800000">
            <a:off x="5976156" y="2743605"/>
            <a:ext cx="1974548" cy="436787"/>
          </a:xfrm>
          <a:prstGeom prst="bentConnector2">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Picture 6" descr="Image result for qualcomm"/>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1602717" y="1842147"/>
            <a:ext cx="1404157" cy="29070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Image result for qualcomm"/>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3095835" y="2221237"/>
            <a:ext cx="1404157" cy="290709"/>
          </a:xfrm>
          <a:prstGeom prst="rect">
            <a:avLst/>
          </a:prstGeom>
          <a:noFill/>
          <a:extLst>
            <a:ext uri="{909E8E84-426E-40DD-AFC4-6F175D3DCCD1}">
              <a14:hiddenFill xmlns:a14="http://schemas.microsoft.com/office/drawing/2010/main">
                <a:solidFill>
                  <a:srgbClr val="FFFFFF"/>
                </a:solidFill>
              </a14:hiddenFill>
            </a:ext>
          </a:extLst>
        </p:spPr>
      </p:pic>
      <p:sp>
        <p:nvSpPr>
          <p:cNvPr id="68" name="Can 67"/>
          <p:cNvSpPr/>
          <p:nvPr/>
        </p:nvSpPr>
        <p:spPr>
          <a:xfrm>
            <a:off x="6922842" y="6021288"/>
            <a:ext cx="845731" cy="445372"/>
          </a:xfrm>
          <a:prstGeom prst="can">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FFFFFF"/>
              </a:solidFill>
            </a:endParaRPr>
          </a:p>
        </p:txBody>
      </p:sp>
    </p:spTree>
    <p:extLst>
      <p:ext uri="{BB962C8B-B14F-4D97-AF65-F5344CB8AC3E}">
        <p14:creationId xmlns:p14="http://schemas.microsoft.com/office/powerpoint/2010/main" val="3565201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9" name="Straight Connector 38"/>
          <p:cNvCxnSpPr/>
          <p:nvPr/>
        </p:nvCxnSpPr>
        <p:spPr>
          <a:xfrm flipV="1">
            <a:off x="8388424" y="3192716"/>
            <a:ext cx="0" cy="1627926"/>
          </a:xfrm>
          <a:prstGeom prst="line">
            <a:avLst/>
          </a:prstGeom>
          <a:ln w="2540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sp>
        <p:nvSpPr>
          <p:cNvPr id="40" name="Rectangle 39"/>
          <p:cNvSpPr/>
          <p:nvPr/>
        </p:nvSpPr>
        <p:spPr>
          <a:xfrm>
            <a:off x="755576" y="1798201"/>
            <a:ext cx="953195" cy="2683781"/>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rgbClr val="000000"/>
              </a:solidFill>
            </a:endParaRPr>
          </a:p>
        </p:txBody>
      </p:sp>
      <p:sp>
        <p:nvSpPr>
          <p:cNvPr id="42" name="Rectangle 41"/>
          <p:cNvSpPr/>
          <p:nvPr/>
        </p:nvSpPr>
        <p:spPr>
          <a:xfrm>
            <a:off x="1936486" y="1798201"/>
            <a:ext cx="1368152" cy="268378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smtClean="0">
              <a:solidFill>
                <a:srgbClr val="000000"/>
              </a:solidFill>
            </a:endParaRPr>
          </a:p>
          <a:p>
            <a:pPr algn="ctr"/>
            <a:endParaRPr lang="en-US" dirty="0">
              <a:solidFill>
                <a:srgbClr val="000000"/>
              </a:solidFill>
            </a:endParaRPr>
          </a:p>
          <a:p>
            <a:pPr algn="ctr"/>
            <a:endParaRPr lang="en-US" dirty="0">
              <a:solidFill>
                <a:srgbClr val="000000"/>
              </a:solidFill>
            </a:endParaRPr>
          </a:p>
        </p:txBody>
      </p:sp>
      <p:pic>
        <p:nvPicPr>
          <p:cNvPr id="43" name="Picture 4" descr="http://www.qualcommlife.com/images/2net-Hub.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97445" y="2158149"/>
            <a:ext cx="847153" cy="76679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http://www.qualcommlife.com/images/2net-Mobil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124735" y="3222240"/>
            <a:ext cx="1035887" cy="96060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p:cNvPicPr>
            <a:picLocks noChangeAspect="1"/>
          </p:cNvPicPr>
          <p:nvPr/>
        </p:nvPicPr>
        <p:blipFill>
          <a:blip r:embed="rId5"/>
          <a:stretch>
            <a:fillRect/>
          </a:stretch>
        </p:blipFill>
        <p:spPr>
          <a:xfrm>
            <a:off x="918417" y="1947539"/>
            <a:ext cx="724884" cy="950268"/>
          </a:xfrm>
          <a:prstGeom prst="rect">
            <a:avLst/>
          </a:prstGeom>
        </p:spPr>
      </p:pic>
      <p:pic>
        <p:nvPicPr>
          <p:cNvPr id="50" name="Picture 49"/>
          <p:cNvPicPr>
            <a:picLocks noChangeAspect="1"/>
          </p:cNvPicPr>
          <p:nvPr/>
        </p:nvPicPr>
        <p:blipFill>
          <a:blip r:embed="rId6"/>
          <a:stretch>
            <a:fillRect/>
          </a:stretch>
        </p:blipFill>
        <p:spPr>
          <a:xfrm>
            <a:off x="1000382" y="3047145"/>
            <a:ext cx="502357" cy="1282408"/>
          </a:xfrm>
          <a:prstGeom prst="rect">
            <a:avLst/>
          </a:prstGeom>
        </p:spPr>
      </p:pic>
      <p:cxnSp>
        <p:nvCxnSpPr>
          <p:cNvPr id="51" name="Straight Arrow Connector 50"/>
          <p:cNvCxnSpPr>
            <a:stCxn id="40" idx="3"/>
            <a:endCxn id="42" idx="1"/>
          </p:cNvCxnSpPr>
          <p:nvPr/>
        </p:nvCxnSpPr>
        <p:spPr>
          <a:xfrm>
            <a:off x="1708771" y="3140092"/>
            <a:ext cx="227715" cy="0"/>
          </a:xfrm>
          <a:prstGeom prst="straightConnector1">
            <a:avLst/>
          </a:prstGeom>
          <a:ln w="25400">
            <a:solidFill>
              <a:schemeClr val="accent3">
                <a:lumMod val="75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324935" y="456312"/>
            <a:ext cx="7789248" cy="523220"/>
          </a:xfrm>
          <a:prstGeom prst="rect">
            <a:avLst/>
          </a:prstGeom>
          <a:noFill/>
        </p:spPr>
        <p:txBody>
          <a:bodyPr wrap="none" rtlCol="0">
            <a:spAutoFit/>
          </a:bodyPr>
          <a:lstStyle/>
          <a:p>
            <a:r>
              <a:rPr lang="en-US" sz="2800" dirty="0" smtClean="0">
                <a:solidFill>
                  <a:srgbClr val="000000"/>
                </a:solidFill>
              </a:rPr>
              <a:t>Phase 3: Qualcomm will use HSDP DC3.0 as backend</a:t>
            </a:r>
            <a:endParaRPr lang="en-US" sz="2800" dirty="0">
              <a:solidFill>
                <a:srgbClr val="000000"/>
              </a:solidFill>
            </a:endParaRPr>
          </a:p>
        </p:txBody>
      </p:sp>
      <p:sp>
        <p:nvSpPr>
          <p:cNvPr id="18" name="Rectangle 17"/>
          <p:cNvSpPr/>
          <p:nvPr/>
        </p:nvSpPr>
        <p:spPr>
          <a:xfrm>
            <a:off x="5148064" y="1670835"/>
            <a:ext cx="1656184" cy="1072769"/>
          </a:xfrm>
          <a:prstGeom prst="rect">
            <a:avLst/>
          </a:prstGeom>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a:p>
            <a:pPr algn="ctr"/>
            <a:r>
              <a:rPr lang="en-US" dirty="0">
                <a:solidFill>
                  <a:srgbClr val="000000"/>
                </a:solidFill>
              </a:rPr>
              <a:t>Customer</a:t>
            </a:r>
          </a:p>
        </p:txBody>
      </p:sp>
      <p:sp>
        <p:nvSpPr>
          <p:cNvPr id="19" name="Can 18"/>
          <p:cNvSpPr/>
          <p:nvPr/>
        </p:nvSpPr>
        <p:spPr>
          <a:xfrm>
            <a:off x="5292080" y="2000508"/>
            <a:ext cx="504056" cy="348747"/>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FFFFFF"/>
              </a:solidFill>
            </a:endParaRPr>
          </a:p>
        </p:txBody>
      </p:sp>
      <p:sp>
        <p:nvSpPr>
          <p:cNvPr id="20" name="Rounded Rectangle 19"/>
          <p:cNvSpPr/>
          <p:nvPr/>
        </p:nvSpPr>
        <p:spPr>
          <a:xfrm>
            <a:off x="5976156" y="1895151"/>
            <a:ext cx="629282" cy="503306"/>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endParaRPr>
          </a:p>
        </p:txBody>
      </p:sp>
      <p:sp>
        <p:nvSpPr>
          <p:cNvPr id="41" name="Rectangle 40"/>
          <p:cNvSpPr/>
          <p:nvPr/>
        </p:nvSpPr>
        <p:spPr>
          <a:xfrm>
            <a:off x="6372200" y="3421264"/>
            <a:ext cx="2304257" cy="199975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p:txBody>
      </p:sp>
      <p:sp>
        <p:nvSpPr>
          <p:cNvPr id="46" name="Can 45"/>
          <p:cNvSpPr/>
          <p:nvPr/>
        </p:nvSpPr>
        <p:spPr>
          <a:xfrm>
            <a:off x="7977696" y="4747531"/>
            <a:ext cx="621080" cy="5012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rPr>
              <a:t>SDR</a:t>
            </a:r>
            <a:endParaRPr lang="en-US" sz="1000" dirty="0">
              <a:solidFill>
                <a:srgbClr val="FFFFFF"/>
              </a:solidFill>
            </a:endParaRPr>
          </a:p>
        </p:txBody>
      </p:sp>
      <p:cxnSp>
        <p:nvCxnSpPr>
          <p:cNvPr id="48" name="Straight Arrow Connector 47"/>
          <p:cNvCxnSpPr/>
          <p:nvPr/>
        </p:nvCxnSpPr>
        <p:spPr>
          <a:xfrm>
            <a:off x="7477420" y="5042571"/>
            <a:ext cx="518884" cy="0"/>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52" name="Straight Arrow Connector 51"/>
          <p:cNvCxnSpPr/>
          <p:nvPr/>
        </p:nvCxnSpPr>
        <p:spPr>
          <a:xfrm>
            <a:off x="7477420" y="3841300"/>
            <a:ext cx="473284" cy="0"/>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53" name="Straight Connector 52"/>
          <p:cNvCxnSpPr/>
          <p:nvPr/>
        </p:nvCxnSpPr>
        <p:spPr>
          <a:xfrm>
            <a:off x="7477420" y="3841300"/>
            <a:ext cx="0" cy="439416"/>
          </a:xfrm>
          <a:prstGeom prst="line">
            <a:avLst/>
          </a:prstGeom>
          <a:ln w="31750">
            <a:solidFill>
              <a:srgbClr val="0070C0"/>
            </a:solidFill>
            <a:tailEnd type="none"/>
          </a:ln>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6552294" y="3654309"/>
            <a:ext cx="1256754" cy="153888"/>
          </a:xfrm>
          <a:prstGeom prst="rect">
            <a:avLst/>
          </a:prstGeom>
          <a:noFill/>
        </p:spPr>
        <p:txBody>
          <a:bodyPr wrap="none" lIns="0" tIns="0" rIns="0" bIns="0" rtlCol="0">
            <a:spAutoFit/>
          </a:bodyPr>
          <a:lstStyle/>
          <a:p>
            <a:r>
              <a:rPr lang="en-US" sz="1000" dirty="0" smtClean="0">
                <a:solidFill>
                  <a:srgbClr val="000000"/>
                </a:solidFill>
              </a:rPr>
              <a:t>Store Device Profile Info</a:t>
            </a:r>
            <a:endParaRPr lang="en-US" sz="1000" dirty="0">
              <a:solidFill>
                <a:srgbClr val="000000"/>
              </a:solidFill>
            </a:endParaRPr>
          </a:p>
        </p:txBody>
      </p:sp>
      <p:sp>
        <p:nvSpPr>
          <p:cNvPr id="57" name="TextBox 56"/>
          <p:cNvSpPr txBox="1"/>
          <p:nvPr/>
        </p:nvSpPr>
        <p:spPr>
          <a:xfrm>
            <a:off x="6858818" y="5105105"/>
            <a:ext cx="944169" cy="153888"/>
          </a:xfrm>
          <a:prstGeom prst="rect">
            <a:avLst/>
          </a:prstGeom>
          <a:noFill/>
        </p:spPr>
        <p:txBody>
          <a:bodyPr wrap="none" lIns="0" tIns="0" rIns="0" bIns="0" rtlCol="0">
            <a:spAutoFit/>
          </a:bodyPr>
          <a:lstStyle/>
          <a:p>
            <a:r>
              <a:rPr lang="en-US" sz="1000" dirty="0" smtClean="0">
                <a:solidFill>
                  <a:srgbClr val="000000"/>
                </a:solidFill>
              </a:rPr>
              <a:t>Store Observation</a:t>
            </a:r>
            <a:endParaRPr lang="en-US" sz="1000" dirty="0">
              <a:solidFill>
                <a:srgbClr val="000000"/>
              </a:solidFill>
            </a:endParaRPr>
          </a:p>
        </p:txBody>
      </p:sp>
      <p:sp>
        <p:nvSpPr>
          <p:cNvPr id="60" name="Rectangle 59"/>
          <p:cNvSpPr/>
          <p:nvPr/>
        </p:nvSpPr>
        <p:spPr>
          <a:xfrm>
            <a:off x="7164288" y="4298174"/>
            <a:ext cx="914400" cy="381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rgbClr val="FFFFFF"/>
                </a:solidFill>
              </a:rPr>
              <a:t>Data Processor</a:t>
            </a:r>
            <a:endParaRPr lang="en-US" sz="800" dirty="0">
              <a:solidFill>
                <a:srgbClr val="FFFFFF"/>
              </a:solidFill>
            </a:endParaRPr>
          </a:p>
        </p:txBody>
      </p:sp>
      <p:cxnSp>
        <p:nvCxnSpPr>
          <p:cNvPr id="61" name="Straight Arrow Connector 60"/>
          <p:cNvCxnSpPr>
            <a:stCxn id="67" idx="3"/>
            <a:endCxn id="41" idx="1"/>
          </p:cNvCxnSpPr>
          <p:nvPr/>
        </p:nvCxnSpPr>
        <p:spPr>
          <a:xfrm flipV="1">
            <a:off x="5769728" y="4421141"/>
            <a:ext cx="602472" cy="3618"/>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a:xfrm>
            <a:off x="7477420" y="4645970"/>
            <a:ext cx="0" cy="396601"/>
          </a:xfrm>
          <a:prstGeom prst="line">
            <a:avLst/>
          </a:prstGeom>
          <a:ln w="31750">
            <a:solidFill>
              <a:srgbClr val="0070C0"/>
            </a:solidFill>
            <a:tailEnd type="none"/>
          </a:ln>
        </p:spPr>
        <p:style>
          <a:lnRef idx="1">
            <a:schemeClr val="accent5"/>
          </a:lnRef>
          <a:fillRef idx="0">
            <a:schemeClr val="accent5"/>
          </a:fillRef>
          <a:effectRef idx="0">
            <a:schemeClr val="accent5"/>
          </a:effectRef>
          <a:fontRef idx="minor">
            <a:schemeClr val="tx1"/>
          </a:fontRef>
        </p:style>
      </p:cxnSp>
      <p:sp>
        <p:nvSpPr>
          <p:cNvPr id="68" name="Can 67"/>
          <p:cNvSpPr/>
          <p:nvPr/>
        </p:nvSpPr>
        <p:spPr>
          <a:xfrm>
            <a:off x="7396304" y="5949280"/>
            <a:ext cx="845731" cy="445372"/>
          </a:xfrm>
          <a:prstGeom prst="can">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FFFFFF"/>
              </a:solidFill>
            </a:endParaRPr>
          </a:p>
        </p:txBody>
      </p:sp>
      <p:cxnSp>
        <p:nvCxnSpPr>
          <p:cNvPr id="69" name="Straight Arrow Connector 68"/>
          <p:cNvCxnSpPr>
            <a:stCxn id="68" idx="1"/>
          </p:cNvCxnSpPr>
          <p:nvPr/>
        </p:nvCxnSpPr>
        <p:spPr>
          <a:xfrm flipV="1">
            <a:off x="7819170" y="5422420"/>
            <a:ext cx="0" cy="526860"/>
          </a:xfrm>
          <a:prstGeom prst="straightConnector1">
            <a:avLst/>
          </a:prstGeom>
          <a:ln w="254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372200" y="5445224"/>
            <a:ext cx="1512830" cy="646331"/>
          </a:xfrm>
          <a:prstGeom prst="rect">
            <a:avLst/>
          </a:prstGeom>
        </p:spPr>
        <p:txBody>
          <a:bodyPr wrap="square">
            <a:spAutoFit/>
          </a:bodyPr>
          <a:lstStyle/>
          <a:p>
            <a:r>
              <a:rPr lang="en-US" sz="1200" dirty="0"/>
              <a:t>Mapping between device id and patient</a:t>
            </a:r>
          </a:p>
          <a:p>
            <a:r>
              <a:rPr lang="en-US" sz="1200" dirty="0"/>
              <a:t>- </a:t>
            </a:r>
            <a:r>
              <a:rPr lang="en-US" sz="1200" dirty="0" err="1"/>
              <a:t>openIDM</a:t>
            </a:r>
            <a:r>
              <a:rPr lang="en-US" sz="1200" dirty="0"/>
              <a:t> </a:t>
            </a:r>
          </a:p>
        </p:txBody>
      </p:sp>
      <p:cxnSp>
        <p:nvCxnSpPr>
          <p:cNvPr id="36" name="Straight Connector 35"/>
          <p:cNvCxnSpPr/>
          <p:nvPr/>
        </p:nvCxnSpPr>
        <p:spPr>
          <a:xfrm flipH="1" flipV="1">
            <a:off x="8142413" y="3189956"/>
            <a:ext cx="5580" cy="767901"/>
          </a:xfrm>
          <a:prstGeom prst="line">
            <a:avLst/>
          </a:prstGeom>
          <a:ln w="2540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sp>
        <p:nvSpPr>
          <p:cNvPr id="45" name="Can 44"/>
          <p:cNvSpPr/>
          <p:nvPr/>
        </p:nvSpPr>
        <p:spPr>
          <a:xfrm>
            <a:off x="7950704" y="3612048"/>
            <a:ext cx="648072" cy="5012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rPr>
              <a:t>DDR</a:t>
            </a:r>
            <a:endParaRPr lang="en-US" sz="1000" dirty="0">
              <a:solidFill>
                <a:srgbClr val="FFFFFF"/>
              </a:solidFill>
            </a:endParaRPr>
          </a:p>
        </p:txBody>
      </p:sp>
      <p:pic>
        <p:nvPicPr>
          <p:cNvPr id="64" name="Picture 6" descr="Image result for qualcomm"/>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1907704" y="1842147"/>
            <a:ext cx="1404157" cy="290709"/>
          </a:xfrm>
          <a:prstGeom prst="rect">
            <a:avLst/>
          </a:prstGeom>
          <a:noFill/>
          <a:extLst>
            <a:ext uri="{909E8E84-426E-40DD-AFC4-6F175D3DCCD1}">
              <a14:hiddenFill xmlns:a14="http://schemas.microsoft.com/office/drawing/2010/main">
                <a:solidFill>
                  <a:srgbClr val="FFFFFF"/>
                </a:solidFill>
              </a14:hiddenFill>
            </a:ext>
          </a:extLst>
        </p:spPr>
      </p:pic>
      <p:cxnSp>
        <p:nvCxnSpPr>
          <p:cNvPr id="65" name="Straight Arrow Connector 64"/>
          <p:cNvCxnSpPr/>
          <p:nvPr/>
        </p:nvCxnSpPr>
        <p:spPr>
          <a:xfrm>
            <a:off x="3304638" y="4061008"/>
            <a:ext cx="727852"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pic>
        <p:nvPicPr>
          <p:cNvPr id="2050" name="Picture 2" descr="Image result for future stamp"/>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rot="781830">
            <a:off x="982825" y="4918937"/>
            <a:ext cx="2046359" cy="136338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a:xfrm>
            <a:off x="4032490" y="3424882"/>
            <a:ext cx="1737238" cy="199975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p:txBody>
      </p:sp>
      <p:sp>
        <p:nvSpPr>
          <p:cNvPr id="71" name="TextBox 70"/>
          <p:cNvSpPr txBox="1"/>
          <p:nvPr/>
        </p:nvSpPr>
        <p:spPr>
          <a:xfrm>
            <a:off x="6459602" y="3453765"/>
            <a:ext cx="689291" cy="169277"/>
          </a:xfrm>
          <a:prstGeom prst="rect">
            <a:avLst/>
          </a:prstGeom>
          <a:noFill/>
        </p:spPr>
        <p:txBody>
          <a:bodyPr wrap="none" lIns="0" tIns="0" rIns="0" bIns="0" rtlCol="0">
            <a:spAutoFit/>
          </a:bodyPr>
          <a:lstStyle/>
          <a:p>
            <a:r>
              <a:rPr lang="en-US" sz="1100" b="1" dirty="0" smtClean="0">
                <a:solidFill>
                  <a:srgbClr val="000000"/>
                </a:solidFill>
              </a:rPr>
              <a:t>HSDP Cloud</a:t>
            </a:r>
            <a:endParaRPr lang="en-US" sz="1100" b="1" dirty="0">
              <a:solidFill>
                <a:srgbClr val="000000"/>
              </a:solidFill>
            </a:endParaRPr>
          </a:p>
        </p:txBody>
      </p:sp>
      <p:sp>
        <p:nvSpPr>
          <p:cNvPr id="72" name="TextBox 71"/>
          <p:cNvSpPr txBox="1"/>
          <p:nvPr/>
        </p:nvSpPr>
        <p:spPr>
          <a:xfrm>
            <a:off x="4098692" y="3479049"/>
            <a:ext cx="833562" cy="169277"/>
          </a:xfrm>
          <a:prstGeom prst="rect">
            <a:avLst/>
          </a:prstGeom>
          <a:noFill/>
        </p:spPr>
        <p:txBody>
          <a:bodyPr wrap="none" lIns="0" tIns="0" rIns="0" bIns="0" rtlCol="0">
            <a:spAutoFit/>
          </a:bodyPr>
          <a:lstStyle/>
          <a:p>
            <a:r>
              <a:rPr lang="en-US" sz="1100" b="1" dirty="0" smtClean="0">
                <a:solidFill>
                  <a:srgbClr val="000000"/>
                </a:solidFill>
              </a:rPr>
              <a:t>HSDP Connect</a:t>
            </a:r>
            <a:endParaRPr lang="en-US" sz="1100" b="1" dirty="0">
              <a:solidFill>
                <a:srgbClr val="000000"/>
              </a:solidFill>
            </a:endParaRPr>
          </a:p>
        </p:txBody>
      </p:sp>
      <p:grpSp>
        <p:nvGrpSpPr>
          <p:cNvPr id="73" name="Group 72"/>
          <p:cNvGrpSpPr/>
          <p:nvPr/>
        </p:nvGrpSpPr>
        <p:grpSpPr>
          <a:xfrm>
            <a:off x="4565022" y="3968440"/>
            <a:ext cx="670191" cy="695456"/>
            <a:chOff x="1049542" y="2250952"/>
            <a:chExt cx="989264" cy="989264"/>
          </a:xfrm>
        </p:grpSpPr>
        <p:sp>
          <p:nvSpPr>
            <p:cNvPr id="76" name="TextBox 75"/>
            <p:cNvSpPr txBox="1"/>
            <p:nvPr/>
          </p:nvSpPr>
          <p:spPr>
            <a:xfrm>
              <a:off x="1054116" y="2972557"/>
              <a:ext cx="980115" cy="262681"/>
            </a:xfrm>
            <a:prstGeom prst="rect">
              <a:avLst/>
            </a:prstGeom>
            <a:noFill/>
          </p:spPr>
          <p:txBody>
            <a:bodyPr wrap="square" lIns="0" tIns="0" rIns="0" bIns="0" rtlCol="0">
              <a:spAutoFit/>
            </a:bodyPr>
            <a:lstStyle/>
            <a:p>
              <a:pPr algn="ctr"/>
              <a:r>
                <a:rPr lang="en-US" sz="1200" b="1" dirty="0" smtClean="0">
                  <a:solidFill>
                    <a:srgbClr val="16527F"/>
                  </a:solidFill>
                  <a:latin typeface="Calibri"/>
                  <a:cs typeface="Calibri"/>
                </a:rPr>
                <a:t>Connect</a:t>
              </a:r>
            </a:p>
          </p:txBody>
        </p:sp>
        <p:pic>
          <p:nvPicPr>
            <p:cNvPr id="78" name="Picture 77" descr="final graphics 2-45.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49542" y="2250952"/>
              <a:ext cx="989264" cy="989264"/>
            </a:xfrm>
            <a:prstGeom prst="rect">
              <a:avLst/>
            </a:prstGeom>
          </p:spPr>
        </p:pic>
      </p:grpSp>
      <p:pic>
        <p:nvPicPr>
          <p:cNvPr id="83" name="Picture 8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727268" y="4722557"/>
            <a:ext cx="575575" cy="578651"/>
          </a:xfrm>
          <a:prstGeom prst="rect">
            <a:avLst/>
          </a:prstGeom>
        </p:spPr>
      </p:pic>
      <p:sp>
        <p:nvSpPr>
          <p:cNvPr id="84" name="TextBox 83"/>
          <p:cNvSpPr txBox="1"/>
          <p:nvPr/>
        </p:nvSpPr>
        <p:spPr>
          <a:xfrm>
            <a:off x="4499992" y="4837516"/>
            <a:ext cx="289759" cy="346249"/>
          </a:xfrm>
          <a:prstGeom prst="rect">
            <a:avLst/>
          </a:prstGeom>
          <a:noFill/>
        </p:spPr>
        <p:txBody>
          <a:bodyPr wrap="none" lIns="0" tIns="0" rIns="0" bIns="0" rtlCol="0">
            <a:spAutoFit/>
          </a:bodyPr>
          <a:lstStyle/>
          <a:p>
            <a:pPr algn="ctr"/>
            <a:r>
              <a:rPr lang="en-US" sz="1200" dirty="0" smtClean="0"/>
              <a:t>AWS</a:t>
            </a:r>
            <a:r>
              <a:rPr lang="en-US" sz="1050" dirty="0"/>
              <a:t/>
            </a:r>
            <a:br>
              <a:rPr lang="en-US" sz="1050" dirty="0"/>
            </a:br>
            <a:r>
              <a:rPr lang="en-US" sz="1050" dirty="0" smtClean="0"/>
              <a:t>IoT</a:t>
            </a:r>
            <a:endParaRPr lang="en-US" sz="1200" dirty="0"/>
          </a:p>
        </p:txBody>
      </p:sp>
      <p:sp>
        <p:nvSpPr>
          <p:cNvPr id="86" name="TextBox 85"/>
          <p:cNvSpPr txBox="1"/>
          <p:nvPr/>
        </p:nvSpPr>
        <p:spPr>
          <a:xfrm>
            <a:off x="4100432" y="3699021"/>
            <a:ext cx="913712" cy="161583"/>
          </a:xfrm>
          <a:prstGeom prst="rect">
            <a:avLst/>
          </a:prstGeom>
          <a:noFill/>
        </p:spPr>
        <p:txBody>
          <a:bodyPr wrap="none" lIns="0" tIns="0" rIns="0" bIns="0" rtlCol="0">
            <a:spAutoFit/>
          </a:bodyPr>
          <a:lstStyle/>
          <a:p>
            <a:r>
              <a:rPr lang="en-US" sz="1050" dirty="0" smtClean="0"/>
              <a:t>Device Cloud 3.0</a:t>
            </a:r>
            <a:endParaRPr lang="en-US" sz="1200" dirty="0"/>
          </a:p>
        </p:txBody>
      </p:sp>
      <p:sp>
        <p:nvSpPr>
          <p:cNvPr id="87" name="Rectangle 86"/>
          <p:cNvSpPr/>
          <p:nvPr/>
        </p:nvSpPr>
        <p:spPr>
          <a:xfrm>
            <a:off x="7180002" y="1676578"/>
            <a:ext cx="1656184" cy="10786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solidFill>
                <a:srgbClr val="000000"/>
              </a:solidFill>
            </a:endParaRPr>
          </a:p>
          <a:p>
            <a:pPr algn="ctr"/>
            <a:endParaRPr lang="en-US" dirty="0">
              <a:solidFill>
                <a:srgbClr val="000000"/>
              </a:solidFill>
            </a:endParaRPr>
          </a:p>
        </p:txBody>
      </p:sp>
      <p:sp>
        <p:nvSpPr>
          <p:cNvPr id="88" name="Can 87"/>
          <p:cNvSpPr/>
          <p:nvPr/>
        </p:nvSpPr>
        <p:spPr>
          <a:xfrm>
            <a:off x="7530562" y="1981367"/>
            <a:ext cx="955063" cy="4602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FF"/>
                </a:solidFill>
              </a:rPr>
              <a:t>CDR</a:t>
            </a:r>
            <a:endParaRPr lang="en-US" dirty="0">
              <a:solidFill>
                <a:srgbClr val="FFFFFF"/>
              </a:solidFill>
            </a:endParaRPr>
          </a:p>
        </p:txBody>
      </p:sp>
      <p:cxnSp>
        <p:nvCxnSpPr>
          <p:cNvPr id="89" name="Straight Arrow Connector 88"/>
          <p:cNvCxnSpPr>
            <a:stCxn id="18" idx="3"/>
            <a:endCxn id="88" idx="2"/>
          </p:cNvCxnSpPr>
          <p:nvPr/>
        </p:nvCxnSpPr>
        <p:spPr>
          <a:xfrm>
            <a:off x="6804248" y="2207220"/>
            <a:ext cx="726314" cy="4280"/>
          </a:xfrm>
          <a:prstGeom prst="straightConnector1">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8388424" y="2460774"/>
            <a:ext cx="0" cy="566329"/>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212716" y="1700808"/>
            <a:ext cx="665247" cy="169277"/>
          </a:xfrm>
          <a:prstGeom prst="rect">
            <a:avLst/>
          </a:prstGeom>
          <a:noFill/>
        </p:spPr>
        <p:txBody>
          <a:bodyPr wrap="none" lIns="0" tIns="0" rIns="0" bIns="0" rtlCol="0">
            <a:spAutoFit/>
          </a:bodyPr>
          <a:lstStyle/>
          <a:p>
            <a:r>
              <a:rPr lang="en-US" sz="1100" b="1" dirty="0" smtClean="0">
                <a:solidFill>
                  <a:srgbClr val="000000"/>
                </a:solidFill>
              </a:rPr>
              <a:t>HSDP Store</a:t>
            </a:r>
            <a:endParaRPr lang="en-US" sz="1100" b="1" dirty="0">
              <a:solidFill>
                <a:srgbClr val="000000"/>
              </a:solidFill>
            </a:endParaRPr>
          </a:p>
        </p:txBody>
      </p:sp>
      <p:pic>
        <p:nvPicPr>
          <p:cNvPr id="92" name="Picture 91" descr="icons + graphics-13.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441354" y="1676579"/>
            <a:ext cx="427546" cy="349115"/>
          </a:xfrm>
          <a:prstGeom prst="rect">
            <a:avLst/>
          </a:prstGeom>
        </p:spPr>
      </p:pic>
      <p:cxnSp>
        <p:nvCxnSpPr>
          <p:cNvPr id="23" name="Elbow Connector 22"/>
          <p:cNvCxnSpPr>
            <a:endCxn id="18" idx="2"/>
          </p:cNvCxnSpPr>
          <p:nvPr/>
        </p:nvCxnSpPr>
        <p:spPr>
          <a:xfrm rot="10800000">
            <a:off x="5976156" y="2743605"/>
            <a:ext cx="1974548" cy="436787"/>
          </a:xfrm>
          <a:prstGeom prst="bentConnector2">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436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HSDP Connect </a:t>
            </a:r>
            <a:r>
              <a:rPr lang="en-US" dirty="0" smtClean="0"/>
              <a:t>– Device Cloud 3.0</a:t>
            </a:r>
            <a:endParaRPr lang="en-US" dirty="0"/>
          </a:p>
          <a:p>
            <a:r>
              <a:rPr lang="en-US" sz="2400" i="1" dirty="0" smtClean="0"/>
              <a:t>AWS-based device management solution</a:t>
            </a:r>
            <a:endParaRPr lang="en-US" sz="2400" i="1" dirty="0"/>
          </a:p>
        </p:txBody>
      </p:sp>
      <p:sp>
        <p:nvSpPr>
          <p:cNvPr id="4" name="Rounded Rectangle 3"/>
          <p:cNvSpPr/>
          <p:nvPr/>
        </p:nvSpPr>
        <p:spPr>
          <a:xfrm>
            <a:off x="267139" y="2768296"/>
            <a:ext cx="8609546" cy="933783"/>
          </a:xfrm>
          <a:prstGeom prst="roundRect">
            <a:avLst/>
          </a:prstGeom>
        </p:spPr>
        <p:style>
          <a:lnRef idx="1">
            <a:schemeClr val="accent1"/>
          </a:lnRef>
          <a:fillRef idx="2">
            <a:schemeClr val="accent1"/>
          </a:fillRef>
          <a:effectRef idx="1">
            <a:schemeClr val="accent1"/>
          </a:effectRef>
          <a:fontRef idx="minor">
            <a:schemeClr val="dk1"/>
          </a:fontRef>
        </p:style>
        <p:txBody>
          <a:bodyPr vert="vert270" rtlCol="0" anchor="t" anchorCtr="0"/>
          <a:lstStyle/>
          <a:p>
            <a:pPr algn="ctr"/>
            <a:r>
              <a:rPr lang="en-US" sz="1200" dirty="0" smtClean="0"/>
              <a:t>HSDP Foundation</a:t>
            </a:r>
            <a:endParaRPr lang="en-US" sz="1200" dirty="0"/>
          </a:p>
        </p:txBody>
      </p:sp>
      <p:sp>
        <p:nvSpPr>
          <p:cNvPr id="5" name="Rounded Rectangle 4"/>
          <p:cNvSpPr/>
          <p:nvPr/>
        </p:nvSpPr>
        <p:spPr>
          <a:xfrm>
            <a:off x="267139" y="3826070"/>
            <a:ext cx="8609546" cy="1631824"/>
          </a:xfrm>
          <a:prstGeom prst="roundRect">
            <a:avLst/>
          </a:prstGeom>
        </p:spPr>
        <p:style>
          <a:lnRef idx="1">
            <a:schemeClr val="accent4"/>
          </a:lnRef>
          <a:fillRef idx="2">
            <a:schemeClr val="accent4"/>
          </a:fillRef>
          <a:effectRef idx="1">
            <a:schemeClr val="accent4"/>
          </a:effectRef>
          <a:fontRef idx="minor">
            <a:schemeClr val="dk1"/>
          </a:fontRef>
        </p:style>
        <p:txBody>
          <a:bodyPr vert="vert270" rtlCol="0" anchor="t" anchorCtr="0"/>
          <a:lstStyle/>
          <a:p>
            <a:pPr algn="ctr"/>
            <a:r>
              <a:rPr lang="en-US" sz="1200" dirty="0" smtClean="0"/>
              <a:t>AWS Services</a:t>
            </a:r>
            <a:endParaRPr lang="en-US" sz="1200" dirty="0"/>
          </a:p>
        </p:txBody>
      </p:sp>
      <p:sp>
        <p:nvSpPr>
          <p:cNvPr id="6" name="Rounded Rectangle 5"/>
          <p:cNvSpPr/>
          <p:nvPr/>
        </p:nvSpPr>
        <p:spPr>
          <a:xfrm>
            <a:off x="267139" y="1597485"/>
            <a:ext cx="8609546" cy="1066034"/>
          </a:xfrm>
          <a:prstGeom prst="roundRect">
            <a:avLst/>
          </a:prstGeom>
        </p:spPr>
        <p:style>
          <a:lnRef idx="1">
            <a:schemeClr val="accent1"/>
          </a:lnRef>
          <a:fillRef idx="2">
            <a:schemeClr val="accent1"/>
          </a:fillRef>
          <a:effectRef idx="1">
            <a:schemeClr val="accent1"/>
          </a:effectRef>
          <a:fontRef idx="minor">
            <a:schemeClr val="dk1"/>
          </a:fontRef>
        </p:style>
        <p:txBody>
          <a:bodyPr vert="vert270" rtlCol="0" anchor="t" anchorCtr="0"/>
          <a:lstStyle/>
          <a:p>
            <a:pPr algn="ctr"/>
            <a:r>
              <a:rPr lang="en-US" sz="1200" dirty="0" smtClean="0"/>
              <a:t>HSDP </a:t>
            </a:r>
            <a:br>
              <a:rPr lang="en-US" sz="1200" dirty="0" smtClean="0"/>
            </a:br>
            <a:r>
              <a:rPr lang="en-US" sz="1200" dirty="0" smtClean="0"/>
              <a:t>Device Cloud</a:t>
            </a:r>
            <a:endParaRPr lang="en-US" sz="1200" dirty="0"/>
          </a:p>
        </p:txBody>
      </p:sp>
      <p:sp>
        <p:nvSpPr>
          <p:cNvPr id="7" name="Rounded Rectangle 6"/>
          <p:cNvSpPr/>
          <p:nvPr/>
        </p:nvSpPr>
        <p:spPr>
          <a:xfrm>
            <a:off x="2908883" y="2893486"/>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a:t>HSDP IAM</a:t>
            </a:r>
          </a:p>
        </p:txBody>
      </p:sp>
      <p:sp>
        <p:nvSpPr>
          <p:cNvPr id="8" name="Rounded Rectangle 7"/>
          <p:cNvSpPr/>
          <p:nvPr/>
        </p:nvSpPr>
        <p:spPr>
          <a:xfrm>
            <a:off x="2956356" y="1774882"/>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Discovery Service</a:t>
            </a:r>
            <a:endParaRPr lang="en-US" sz="1000" dirty="0"/>
          </a:p>
        </p:txBody>
      </p:sp>
      <p:sp>
        <p:nvSpPr>
          <p:cNvPr id="9" name="Rounded Rectangle 8"/>
          <p:cNvSpPr/>
          <p:nvPr/>
        </p:nvSpPr>
        <p:spPr>
          <a:xfrm>
            <a:off x="4886803" y="2890322"/>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HSDP Logging &amp; Auditing</a:t>
            </a:r>
            <a:endParaRPr lang="en-US" sz="1000" dirty="0"/>
          </a:p>
        </p:txBody>
      </p:sp>
      <p:sp>
        <p:nvSpPr>
          <p:cNvPr id="10" name="Rounded Rectangle 9"/>
          <p:cNvSpPr/>
          <p:nvPr/>
        </p:nvSpPr>
        <p:spPr>
          <a:xfrm>
            <a:off x="3897843" y="2890970"/>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HSDP</a:t>
            </a:r>
            <a:br>
              <a:rPr lang="en-US" sz="1000" dirty="0" smtClean="0"/>
            </a:br>
            <a:r>
              <a:rPr lang="en-US" sz="1000" dirty="0" smtClean="0"/>
              <a:t>Self </a:t>
            </a:r>
            <a:r>
              <a:rPr lang="en-US" sz="1000" dirty="0"/>
              <a:t>Service Portal</a:t>
            </a:r>
          </a:p>
        </p:txBody>
      </p:sp>
      <p:sp>
        <p:nvSpPr>
          <p:cNvPr id="11" name="Rounded Rectangle 10"/>
          <p:cNvSpPr/>
          <p:nvPr/>
        </p:nvSpPr>
        <p:spPr>
          <a:xfrm>
            <a:off x="3904994" y="1774882"/>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lIns="36000" rIns="36000" rtlCol="0" anchor="ctr"/>
          <a:lstStyle/>
          <a:p>
            <a:pPr algn="ctr"/>
            <a:r>
              <a:rPr lang="en-US" sz="1000" dirty="0" smtClean="0"/>
              <a:t>Master Data Management</a:t>
            </a:r>
            <a:endParaRPr lang="en-US" sz="1000" dirty="0"/>
          </a:p>
        </p:txBody>
      </p:sp>
      <p:sp>
        <p:nvSpPr>
          <p:cNvPr id="12" name="Rounded Rectangle 11"/>
          <p:cNvSpPr/>
          <p:nvPr/>
        </p:nvSpPr>
        <p:spPr>
          <a:xfrm>
            <a:off x="6753147" y="1777215"/>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Provisioning Service</a:t>
            </a:r>
            <a:endParaRPr lang="en-US" sz="1000" dirty="0"/>
          </a:p>
        </p:txBody>
      </p:sp>
      <p:sp>
        <p:nvSpPr>
          <p:cNvPr id="13" name="Rounded Rectangle 12"/>
          <p:cNvSpPr/>
          <p:nvPr/>
        </p:nvSpPr>
        <p:spPr>
          <a:xfrm>
            <a:off x="7722265" y="1777215"/>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Reset Service</a:t>
            </a:r>
            <a:endParaRPr lang="en-US" sz="1000" dirty="0"/>
          </a:p>
        </p:txBody>
      </p:sp>
      <p:sp>
        <p:nvSpPr>
          <p:cNvPr id="14" name="Rounded Rectangle 13"/>
          <p:cNvSpPr/>
          <p:nvPr/>
        </p:nvSpPr>
        <p:spPr>
          <a:xfrm>
            <a:off x="1025810" y="1773586"/>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a:t>Messaging Services</a:t>
            </a:r>
          </a:p>
        </p:txBody>
      </p:sp>
      <p:sp>
        <p:nvSpPr>
          <p:cNvPr id="15" name="Rounded Rectangle 14"/>
          <p:cNvSpPr/>
          <p:nvPr/>
        </p:nvSpPr>
        <p:spPr>
          <a:xfrm>
            <a:off x="1987226" y="1778079"/>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Firmware Services</a:t>
            </a:r>
            <a:endParaRPr lang="en-US" sz="1000" dirty="0"/>
          </a:p>
        </p:txBody>
      </p:sp>
      <p:sp>
        <p:nvSpPr>
          <p:cNvPr id="16" name="Rounded Rectangle 15"/>
          <p:cNvSpPr/>
          <p:nvPr/>
        </p:nvSpPr>
        <p:spPr>
          <a:xfrm>
            <a:off x="4855871" y="1776649"/>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Data Broker Services</a:t>
            </a:r>
            <a:endParaRPr lang="en-US" sz="1000" dirty="0"/>
          </a:p>
        </p:txBody>
      </p:sp>
      <p:sp>
        <p:nvSpPr>
          <p:cNvPr id="17" name="Rounded Rectangle 16"/>
          <p:cNvSpPr/>
          <p:nvPr/>
        </p:nvSpPr>
        <p:spPr>
          <a:xfrm>
            <a:off x="5804509" y="1772812"/>
            <a:ext cx="904240"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Device Data Repository</a:t>
            </a:r>
            <a:endParaRPr lang="en-US" sz="1000" dirty="0"/>
          </a:p>
        </p:txBody>
      </p:sp>
      <p:sp>
        <p:nvSpPr>
          <p:cNvPr id="18" name="Rounded Rectangle 17"/>
          <p:cNvSpPr/>
          <p:nvPr/>
        </p:nvSpPr>
        <p:spPr>
          <a:xfrm>
            <a:off x="1930050" y="4704145"/>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(SNS) Simple Notification Service</a:t>
            </a:r>
            <a:endParaRPr lang="en-US" sz="1000" dirty="0"/>
          </a:p>
        </p:txBody>
      </p:sp>
      <p:sp>
        <p:nvSpPr>
          <p:cNvPr id="19" name="Rounded Rectangle 18"/>
          <p:cNvSpPr/>
          <p:nvPr/>
        </p:nvSpPr>
        <p:spPr>
          <a:xfrm>
            <a:off x="6891083" y="3950397"/>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Cloud Trail</a:t>
            </a:r>
            <a:endParaRPr lang="en-US" sz="1000" dirty="0"/>
          </a:p>
        </p:txBody>
      </p:sp>
      <p:sp>
        <p:nvSpPr>
          <p:cNvPr id="20" name="Rounded Rectangle 19"/>
          <p:cNvSpPr/>
          <p:nvPr/>
        </p:nvSpPr>
        <p:spPr>
          <a:xfrm>
            <a:off x="6891083" y="4707038"/>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Cloud Watch</a:t>
            </a:r>
            <a:endParaRPr lang="en-US" sz="1000" dirty="0"/>
          </a:p>
        </p:txBody>
      </p:sp>
      <p:sp>
        <p:nvSpPr>
          <p:cNvPr id="21" name="Rounded Rectangle 20"/>
          <p:cNvSpPr/>
          <p:nvPr/>
        </p:nvSpPr>
        <p:spPr>
          <a:xfrm>
            <a:off x="937254" y="4704145"/>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(SQS) Simple Queueing Service</a:t>
            </a:r>
            <a:endParaRPr lang="en-US" sz="1000" dirty="0"/>
          </a:p>
        </p:txBody>
      </p:sp>
      <p:sp>
        <p:nvSpPr>
          <p:cNvPr id="22" name="Rounded Rectangle 21"/>
          <p:cNvSpPr/>
          <p:nvPr/>
        </p:nvSpPr>
        <p:spPr>
          <a:xfrm>
            <a:off x="4905491" y="3954862"/>
            <a:ext cx="899018" cy="685800"/>
          </a:xfrm>
          <a:prstGeom prst="roundRect">
            <a:avLst/>
          </a:prstGeom>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smtClean="0"/>
              <a:t>Tunneling Service</a:t>
            </a:r>
            <a:endParaRPr lang="en-US" sz="1000" dirty="0"/>
          </a:p>
        </p:txBody>
      </p:sp>
      <p:sp>
        <p:nvSpPr>
          <p:cNvPr id="23" name="Rounded Rectangle 22"/>
          <p:cNvSpPr/>
          <p:nvPr/>
        </p:nvSpPr>
        <p:spPr>
          <a:xfrm>
            <a:off x="2917420" y="4704145"/>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Dynamo DB</a:t>
            </a:r>
            <a:endParaRPr lang="en-US" sz="1000" dirty="0"/>
          </a:p>
        </p:txBody>
      </p:sp>
      <p:sp>
        <p:nvSpPr>
          <p:cNvPr id="24" name="Rounded Rectangle 23"/>
          <p:cNvSpPr/>
          <p:nvPr/>
        </p:nvSpPr>
        <p:spPr>
          <a:xfrm>
            <a:off x="5898287" y="4707038"/>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Route 53</a:t>
            </a:r>
            <a:endParaRPr lang="en-US" sz="1000" dirty="0"/>
          </a:p>
        </p:txBody>
      </p:sp>
      <p:sp>
        <p:nvSpPr>
          <p:cNvPr id="25" name="Rounded Rectangle 24"/>
          <p:cNvSpPr/>
          <p:nvPr/>
        </p:nvSpPr>
        <p:spPr>
          <a:xfrm>
            <a:off x="5898287" y="3954862"/>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CloudFront</a:t>
            </a:r>
            <a:endParaRPr lang="en-US" sz="1000" dirty="0"/>
          </a:p>
        </p:txBody>
      </p:sp>
      <p:sp>
        <p:nvSpPr>
          <p:cNvPr id="26" name="Rounded Rectangle 25"/>
          <p:cNvSpPr/>
          <p:nvPr/>
        </p:nvSpPr>
        <p:spPr>
          <a:xfrm>
            <a:off x="4905491" y="4707038"/>
            <a:ext cx="899018" cy="685800"/>
          </a:xfrm>
          <a:prstGeom prst="roundRect">
            <a:avLst/>
          </a:prstGeom>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a:t>API Gateway</a:t>
            </a:r>
          </a:p>
        </p:txBody>
      </p:sp>
      <p:sp>
        <p:nvSpPr>
          <p:cNvPr id="27" name="Rounded Rectangle 26"/>
          <p:cNvSpPr/>
          <p:nvPr/>
        </p:nvSpPr>
        <p:spPr>
          <a:xfrm>
            <a:off x="3910216" y="4707038"/>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Lambda</a:t>
            </a:r>
            <a:endParaRPr lang="en-US" sz="1000" dirty="0"/>
          </a:p>
        </p:txBody>
      </p:sp>
      <p:sp>
        <p:nvSpPr>
          <p:cNvPr id="28" name="Rounded Rectangle 27"/>
          <p:cNvSpPr/>
          <p:nvPr/>
        </p:nvSpPr>
        <p:spPr>
          <a:xfrm>
            <a:off x="3910216" y="3956182"/>
            <a:ext cx="899018" cy="685800"/>
          </a:xfrm>
          <a:prstGeom prst="roundRect">
            <a:avLst/>
          </a:prstGeom>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smtClean="0"/>
              <a:t>IoT</a:t>
            </a:r>
            <a:endParaRPr lang="en-US" sz="1000" dirty="0"/>
          </a:p>
        </p:txBody>
      </p:sp>
      <p:sp>
        <p:nvSpPr>
          <p:cNvPr id="29" name="Rounded Rectangle 28"/>
          <p:cNvSpPr/>
          <p:nvPr/>
        </p:nvSpPr>
        <p:spPr>
          <a:xfrm>
            <a:off x="1930050" y="3950397"/>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(S3) Simple Storage Service</a:t>
            </a:r>
            <a:endParaRPr lang="en-US" sz="1000" dirty="0"/>
          </a:p>
        </p:txBody>
      </p:sp>
      <p:sp>
        <p:nvSpPr>
          <p:cNvPr id="30" name="Rounded Rectangle 29"/>
          <p:cNvSpPr/>
          <p:nvPr/>
        </p:nvSpPr>
        <p:spPr>
          <a:xfrm>
            <a:off x="2908883" y="3950397"/>
            <a:ext cx="899018"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smtClean="0"/>
              <a:t>Kinesis Streams</a:t>
            </a:r>
            <a:endParaRPr lang="en-US" sz="1000" dirty="0"/>
          </a:p>
        </p:txBody>
      </p:sp>
      <p:sp>
        <p:nvSpPr>
          <p:cNvPr id="31" name="Rounded Rectangle 30"/>
          <p:cNvSpPr/>
          <p:nvPr/>
        </p:nvSpPr>
        <p:spPr>
          <a:xfrm>
            <a:off x="5068501" y="5923606"/>
            <a:ext cx="691610" cy="326885"/>
          </a:xfrm>
          <a:prstGeom prst="roundRect">
            <a:avLst/>
          </a:prstGeom>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000" dirty="0"/>
          </a:p>
        </p:txBody>
      </p:sp>
      <p:sp>
        <p:nvSpPr>
          <p:cNvPr id="32" name="TextBox 31"/>
          <p:cNvSpPr txBox="1"/>
          <p:nvPr/>
        </p:nvSpPr>
        <p:spPr>
          <a:xfrm>
            <a:off x="5760111" y="5886994"/>
            <a:ext cx="3116574" cy="400110"/>
          </a:xfrm>
          <a:prstGeom prst="rect">
            <a:avLst/>
          </a:prstGeom>
          <a:noFill/>
        </p:spPr>
        <p:txBody>
          <a:bodyPr wrap="square" rtlCol="0">
            <a:spAutoFit/>
          </a:bodyPr>
          <a:lstStyle/>
          <a:p>
            <a:r>
              <a:rPr lang="en-US" sz="1000" dirty="0" smtClean="0"/>
              <a:t>AWS managed services newly to be created or adapted based on AWS/Philips device management requirements</a:t>
            </a:r>
            <a:endParaRPr lang="en-US" sz="1000" dirty="0"/>
          </a:p>
        </p:txBody>
      </p:sp>
    </p:spTree>
    <p:extLst>
      <p:ext uri="{BB962C8B-B14F-4D97-AF65-F5344CB8AC3E}">
        <p14:creationId xmlns:p14="http://schemas.microsoft.com/office/powerpoint/2010/main" val="1836144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Connector 84"/>
          <p:cNvCxnSpPr/>
          <p:nvPr/>
        </p:nvCxnSpPr>
        <p:spPr>
          <a:xfrm flipV="1">
            <a:off x="3382377" y="4744290"/>
            <a:ext cx="0" cy="434530"/>
          </a:xfrm>
          <a:prstGeom prst="line">
            <a:avLst/>
          </a:prstGeom>
          <a:ln w="3175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cxnSp>
        <p:nvCxnSpPr>
          <p:cNvPr id="84" name="Straight Connector 83"/>
          <p:cNvCxnSpPr/>
          <p:nvPr/>
        </p:nvCxnSpPr>
        <p:spPr>
          <a:xfrm flipV="1">
            <a:off x="1590726" y="4752707"/>
            <a:ext cx="0" cy="434530"/>
          </a:xfrm>
          <a:prstGeom prst="line">
            <a:avLst/>
          </a:prstGeom>
          <a:ln w="3175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sp>
        <p:nvSpPr>
          <p:cNvPr id="2" name="Text Placeholder 1"/>
          <p:cNvSpPr>
            <a:spLocks noGrp="1"/>
          </p:cNvSpPr>
          <p:nvPr>
            <p:ph type="body" sz="quarter" idx="10"/>
          </p:nvPr>
        </p:nvSpPr>
        <p:spPr>
          <a:xfrm>
            <a:off x="435936" y="376821"/>
            <a:ext cx="7488000" cy="512768"/>
          </a:xfrm>
        </p:spPr>
        <p:txBody>
          <a:bodyPr/>
          <a:lstStyle/>
          <a:p>
            <a:r>
              <a:rPr lang="en-US" dirty="0" smtClean="0"/>
              <a:t>HSDP Connect - future architecture</a:t>
            </a:r>
            <a:endParaRPr lang="en-US" dirty="0"/>
          </a:p>
        </p:txBody>
      </p:sp>
      <p:sp>
        <p:nvSpPr>
          <p:cNvPr id="5" name="Rectangle 4"/>
          <p:cNvSpPr/>
          <p:nvPr/>
        </p:nvSpPr>
        <p:spPr>
          <a:xfrm>
            <a:off x="2374908" y="2276601"/>
            <a:ext cx="4429340" cy="1517244"/>
          </a:xfrm>
          <a:prstGeom prst="rect">
            <a:avLst/>
          </a:prstGeom>
          <a:solidFill>
            <a:schemeClr val="accent1">
              <a:lumMod val="40000"/>
              <a:lumOff val="6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p:txBody>
      </p:sp>
      <p:sp>
        <p:nvSpPr>
          <p:cNvPr id="6" name="Can 5"/>
          <p:cNvSpPr/>
          <p:nvPr/>
        </p:nvSpPr>
        <p:spPr>
          <a:xfrm>
            <a:off x="1043608" y="5145622"/>
            <a:ext cx="1080120" cy="937903"/>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rgbClr val="FFFFFF"/>
                </a:solidFill>
              </a:rPr>
              <a:t>DDR</a:t>
            </a:r>
            <a:endParaRPr lang="en-US" sz="1000" b="1" dirty="0">
              <a:solidFill>
                <a:srgbClr val="FFFFFF"/>
              </a:solidFill>
            </a:endParaRPr>
          </a:p>
        </p:txBody>
      </p:sp>
      <p:sp>
        <p:nvSpPr>
          <p:cNvPr id="7" name="Can 6"/>
          <p:cNvSpPr/>
          <p:nvPr/>
        </p:nvSpPr>
        <p:spPr>
          <a:xfrm>
            <a:off x="4435270" y="5159697"/>
            <a:ext cx="1350464" cy="772042"/>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85000"/>
                    <a:lumOff val="15000"/>
                  </a:schemeClr>
                </a:solidFill>
              </a:rPr>
              <a:t>CDR / PHR</a:t>
            </a:r>
            <a:endParaRPr lang="en-US" sz="900" b="1" dirty="0">
              <a:solidFill>
                <a:schemeClr val="tx1">
                  <a:lumMod val="85000"/>
                  <a:lumOff val="15000"/>
                </a:schemeClr>
              </a:solidFill>
            </a:endParaRPr>
          </a:p>
        </p:txBody>
      </p:sp>
      <p:sp>
        <p:nvSpPr>
          <p:cNvPr id="8" name="Rounded Rectangle 7"/>
          <p:cNvSpPr/>
          <p:nvPr/>
        </p:nvSpPr>
        <p:spPr>
          <a:xfrm>
            <a:off x="3460639" y="2370222"/>
            <a:ext cx="720080" cy="343063"/>
          </a:xfrm>
          <a:prstGeom prst="round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Receiver</a:t>
            </a:r>
            <a:endParaRPr lang="en-US" sz="1000" dirty="0">
              <a:solidFill>
                <a:srgbClr val="000000"/>
              </a:solidFill>
            </a:endParaRPr>
          </a:p>
        </p:txBody>
      </p:sp>
      <p:cxnSp>
        <p:nvCxnSpPr>
          <p:cNvPr id="9" name="Straight Arrow Connector 8"/>
          <p:cNvCxnSpPr/>
          <p:nvPr/>
        </p:nvCxnSpPr>
        <p:spPr>
          <a:xfrm flipH="1">
            <a:off x="1698923" y="3802807"/>
            <a:ext cx="1288901" cy="823688"/>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p:cNvCxnSpPr/>
          <p:nvPr/>
        </p:nvCxnSpPr>
        <p:spPr>
          <a:xfrm flipH="1">
            <a:off x="6944916" y="3022177"/>
            <a:ext cx="321820" cy="0"/>
          </a:xfrm>
          <a:prstGeom prst="straightConnector1">
            <a:avLst/>
          </a:prstGeom>
          <a:ln w="31750">
            <a:solidFill>
              <a:schemeClr val="accent6">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12" name="TextBox 11"/>
          <p:cNvSpPr txBox="1"/>
          <p:nvPr/>
        </p:nvSpPr>
        <p:spPr>
          <a:xfrm>
            <a:off x="1102742" y="6200799"/>
            <a:ext cx="948978" cy="153888"/>
          </a:xfrm>
          <a:prstGeom prst="rect">
            <a:avLst/>
          </a:prstGeom>
          <a:noFill/>
        </p:spPr>
        <p:txBody>
          <a:bodyPr wrap="none" lIns="0" tIns="0" rIns="0" bIns="0" rtlCol="0">
            <a:spAutoFit/>
          </a:bodyPr>
          <a:lstStyle/>
          <a:p>
            <a:r>
              <a:rPr lang="en-US" sz="1000" dirty="0" smtClean="0">
                <a:solidFill>
                  <a:srgbClr val="000000"/>
                </a:solidFill>
              </a:rPr>
              <a:t>Device Profile Info</a:t>
            </a:r>
            <a:endParaRPr lang="en-US" sz="1000" dirty="0">
              <a:solidFill>
                <a:srgbClr val="000000"/>
              </a:solidFill>
            </a:endParaRPr>
          </a:p>
        </p:txBody>
      </p:sp>
      <p:sp>
        <p:nvSpPr>
          <p:cNvPr id="14" name="TextBox 13"/>
          <p:cNvSpPr txBox="1"/>
          <p:nvPr/>
        </p:nvSpPr>
        <p:spPr>
          <a:xfrm>
            <a:off x="2488390" y="2831122"/>
            <a:ext cx="910506" cy="369332"/>
          </a:xfrm>
          <a:prstGeom prst="rect">
            <a:avLst/>
          </a:prstGeom>
          <a:noFill/>
        </p:spPr>
        <p:txBody>
          <a:bodyPr wrap="none" lIns="0" tIns="0" rIns="0" bIns="0" rtlCol="0">
            <a:spAutoFit/>
          </a:bodyPr>
          <a:lstStyle/>
          <a:p>
            <a:pPr algn="ctr"/>
            <a:r>
              <a:rPr lang="en-US" sz="1200" b="1" dirty="0" smtClean="0">
                <a:solidFill>
                  <a:srgbClr val="000000"/>
                </a:solidFill>
              </a:rPr>
              <a:t>HSDP Connect</a:t>
            </a:r>
          </a:p>
          <a:p>
            <a:pPr algn="ctr"/>
            <a:r>
              <a:rPr lang="en-US" sz="1200" b="1" dirty="0" smtClean="0">
                <a:solidFill>
                  <a:srgbClr val="000000"/>
                </a:solidFill>
              </a:rPr>
              <a:t>DC 3.0 Broker</a:t>
            </a:r>
            <a:endParaRPr lang="en-US" sz="1200" b="1" dirty="0">
              <a:solidFill>
                <a:srgbClr val="000000"/>
              </a:solidFill>
            </a:endParaRPr>
          </a:p>
        </p:txBody>
      </p:sp>
      <p:sp>
        <p:nvSpPr>
          <p:cNvPr id="15" name="Rounded Rectangle 14"/>
          <p:cNvSpPr/>
          <p:nvPr/>
        </p:nvSpPr>
        <p:spPr>
          <a:xfrm>
            <a:off x="3825454" y="2889422"/>
            <a:ext cx="659941" cy="270730"/>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Queue</a:t>
            </a:r>
            <a:endParaRPr lang="en-US" sz="1000" dirty="0">
              <a:solidFill>
                <a:srgbClr val="000000"/>
              </a:solidFill>
            </a:endParaRPr>
          </a:p>
        </p:txBody>
      </p:sp>
      <p:sp>
        <p:nvSpPr>
          <p:cNvPr id="20" name="Oval 19"/>
          <p:cNvSpPr/>
          <p:nvPr/>
        </p:nvSpPr>
        <p:spPr>
          <a:xfrm>
            <a:off x="1169694" y="5688685"/>
            <a:ext cx="864096" cy="331989"/>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RIAK</a:t>
            </a:r>
            <a:br>
              <a:rPr lang="en-US" sz="1050" dirty="0" smtClean="0"/>
            </a:br>
            <a:r>
              <a:rPr lang="en-US" sz="1050" dirty="0" smtClean="0"/>
              <a:t>core</a:t>
            </a:r>
            <a:endParaRPr lang="en-US" sz="1050" dirty="0"/>
          </a:p>
        </p:txBody>
      </p:sp>
      <p:sp>
        <p:nvSpPr>
          <p:cNvPr id="21" name="Can 20"/>
          <p:cNvSpPr/>
          <p:nvPr/>
        </p:nvSpPr>
        <p:spPr>
          <a:xfrm>
            <a:off x="2843808" y="5179215"/>
            <a:ext cx="1080120" cy="937903"/>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rgbClr val="FFFFFF"/>
                </a:solidFill>
              </a:rPr>
              <a:t>SDR</a:t>
            </a:r>
          </a:p>
        </p:txBody>
      </p:sp>
      <p:sp>
        <p:nvSpPr>
          <p:cNvPr id="24" name="Rounded Rectangle 23"/>
          <p:cNvSpPr/>
          <p:nvPr/>
        </p:nvSpPr>
        <p:spPr>
          <a:xfrm>
            <a:off x="2627784" y="3335580"/>
            <a:ext cx="720080" cy="343063"/>
          </a:xfrm>
          <a:prstGeom prst="round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Adapter</a:t>
            </a:r>
            <a:endParaRPr lang="en-US" sz="1000" dirty="0">
              <a:solidFill>
                <a:srgbClr val="000000"/>
              </a:solidFill>
            </a:endParaRPr>
          </a:p>
        </p:txBody>
      </p:sp>
      <p:pic>
        <p:nvPicPr>
          <p:cNvPr id="4102" name="Picture 6" descr="Image result for qualcomm 2net"/>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4574810" y="1594424"/>
            <a:ext cx="900630" cy="380266"/>
          </a:xfrm>
          <a:prstGeom prst="rect">
            <a:avLst/>
          </a:prstGeom>
          <a:noFill/>
          <a:ln w="25400">
            <a:solidFill>
              <a:schemeClr val="tx1">
                <a:lumMod val="65000"/>
                <a:lumOff val="35000"/>
              </a:schemeClr>
            </a:solidFill>
          </a:ln>
          <a:extLst>
            <a:ext uri="{909E8E84-426E-40DD-AFC4-6F175D3DCCD1}">
              <a14:hiddenFill xmlns:a14="http://schemas.microsoft.com/office/drawing/2010/main">
                <a:solidFill>
                  <a:srgbClr val="FFFFFF"/>
                </a:solidFill>
              </a14:hiddenFill>
            </a:ext>
          </a:extLst>
        </p:spPr>
      </p:pic>
      <p:sp>
        <p:nvSpPr>
          <p:cNvPr id="34" name="Rounded Rectangle 33"/>
          <p:cNvSpPr/>
          <p:nvPr/>
        </p:nvSpPr>
        <p:spPr>
          <a:xfrm>
            <a:off x="4582157" y="2880423"/>
            <a:ext cx="800049" cy="270730"/>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Transform</a:t>
            </a:r>
            <a:endParaRPr lang="en-US" sz="1000" dirty="0">
              <a:solidFill>
                <a:srgbClr val="000000"/>
              </a:solidFill>
            </a:endParaRPr>
          </a:p>
        </p:txBody>
      </p:sp>
      <p:sp>
        <p:nvSpPr>
          <p:cNvPr id="35" name="Rounded Rectangle 34"/>
          <p:cNvSpPr/>
          <p:nvPr/>
        </p:nvSpPr>
        <p:spPr>
          <a:xfrm>
            <a:off x="5549691" y="2886812"/>
            <a:ext cx="850721" cy="270730"/>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Map / Filter</a:t>
            </a:r>
            <a:endParaRPr lang="en-US" sz="1000" dirty="0">
              <a:solidFill>
                <a:srgbClr val="000000"/>
              </a:solidFill>
            </a:endParaRPr>
          </a:p>
        </p:txBody>
      </p:sp>
      <p:sp>
        <p:nvSpPr>
          <p:cNvPr id="36" name="Can 35"/>
          <p:cNvSpPr/>
          <p:nvPr/>
        </p:nvSpPr>
        <p:spPr>
          <a:xfrm>
            <a:off x="7384683" y="2753542"/>
            <a:ext cx="931733" cy="531578"/>
          </a:xfrm>
          <a:prstGeom prst="can">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FFFF"/>
                </a:solidFill>
              </a:rPr>
              <a:t>Annotate</a:t>
            </a:r>
            <a:endParaRPr lang="en-US" sz="1000" dirty="0">
              <a:solidFill>
                <a:srgbClr val="FFFFFF"/>
              </a:solidFill>
            </a:endParaRPr>
          </a:p>
        </p:txBody>
      </p:sp>
      <p:cxnSp>
        <p:nvCxnSpPr>
          <p:cNvPr id="45" name="Straight Connector 44"/>
          <p:cNvCxnSpPr/>
          <p:nvPr/>
        </p:nvCxnSpPr>
        <p:spPr>
          <a:xfrm flipV="1">
            <a:off x="6994855" y="4662236"/>
            <a:ext cx="2344" cy="511748"/>
          </a:xfrm>
          <a:prstGeom prst="line">
            <a:avLst/>
          </a:prstGeom>
          <a:ln w="31750">
            <a:solidFill>
              <a:schemeClr val="accent3">
                <a:lumMod val="75000"/>
              </a:schemeClr>
            </a:solidFill>
            <a:tailEnd type="oval" w="lg" len="lg"/>
          </a:ln>
        </p:spPr>
        <p:style>
          <a:lnRef idx="1">
            <a:schemeClr val="accent5"/>
          </a:lnRef>
          <a:fillRef idx="0">
            <a:schemeClr val="accent5"/>
          </a:fillRef>
          <a:effectRef idx="0">
            <a:schemeClr val="accent5"/>
          </a:effectRef>
          <a:fontRef idx="minor">
            <a:schemeClr val="tx1"/>
          </a:fontRef>
        </p:style>
      </p:cxnSp>
      <p:sp>
        <p:nvSpPr>
          <p:cNvPr id="48" name="Rounded Rectangle 47"/>
          <p:cNvSpPr/>
          <p:nvPr/>
        </p:nvSpPr>
        <p:spPr>
          <a:xfrm>
            <a:off x="4669984" y="3347713"/>
            <a:ext cx="720080" cy="343063"/>
          </a:xfrm>
          <a:prstGeom prst="round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Adapter</a:t>
            </a:r>
            <a:endParaRPr lang="en-US" sz="1000" dirty="0">
              <a:solidFill>
                <a:srgbClr val="000000"/>
              </a:solidFill>
            </a:endParaRPr>
          </a:p>
        </p:txBody>
      </p:sp>
      <p:sp>
        <p:nvSpPr>
          <p:cNvPr id="49" name="Rounded Rectangle 48"/>
          <p:cNvSpPr/>
          <p:nvPr/>
        </p:nvSpPr>
        <p:spPr>
          <a:xfrm>
            <a:off x="5878301" y="3341240"/>
            <a:ext cx="720080" cy="343063"/>
          </a:xfrm>
          <a:prstGeom prst="round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Adapter</a:t>
            </a:r>
            <a:endParaRPr lang="en-US" sz="1000" dirty="0">
              <a:solidFill>
                <a:srgbClr val="000000"/>
              </a:solidFill>
            </a:endParaRPr>
          </a:p>
        </p:txBody>
      </p:sp>
      <p:cxnSp>
        <p:nvCxnSpPr>
          <p:cNvPr id="51" name="Straight Arrow Connector 50"/>
          <p:cNvCxnSpPr/>
          <p:nvPr/>
        </p:nvCxnSpPr>
        <p:spPr>
          <a:xfrm>
            <a:off x="2987824" y="3802807"/>
            <a:ext cx="360040" cy="823688"/>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p:cNvCxnSpPr/>
          <p:nvPr/>
        </p:nvCxnSpPr>
        <p:spPr>
          <a:xfrm flipV="1">
            <a:off x="4139952" y="4690704"/>
            <a:ext cx="778591" cy="7799"/>
          </a:xfrm>
          <a:prstGeom prst="straightConnector1">
            <a:avLst/>
          </a:prstGeom>
          <a:ln w="31750">
            <a:solidFill>
              <a:srgbClr val="00B050"/>
            </a:solidFill>
            <a:prstDash val="sysDot"/>
            <a:tailEnd type="triangle"/>
          </a:ln>
        </p:spPr>
        <p:style>
          <a:lnRef idx="1">
            <a:schemeClr val="accent5"/>
          </a:lnRef>
          <a:fillRef idx="0">
            <a:schemeClr val="accent5"/>
          </a:fillRef>
          <a:effectRef idx="0">
            <a:schemeClr val="accent5"/>
          </a:effectRef>
          <a:fontRef idx="minor">
            <a:schemeClr val="tx1"/>
          </a:fontRef>
        </p:style>
      </p:cxnSp>
      <p:sp>
        <p:nvSpPr>
          <p:cNvPr id="60" name="Rounded Rectangle 59"/>
          <p:cNvSpPr/>
          <p:nvPr/>
        </p:nvSpPr>
        <p:spPr>
          <a:xfrm>
            <a:off x="4510149" y="2370222"/>
            <a:ext cx="720080" cy="343063"/>
          </a:xfrm>
          <a:prstGeom prst="round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Receiver</a:t>
            </a:r>
            <a:endParaRPr lang="en-US" sz="1000" dirty="0">
              <a:solidFill>
                <a:srgbClr val="000000"/>
              </a:solidFill>
            </a:endParaRPr>
          </a:p>
        </p:txBody>
      </p:sp>
      <p:sp>
        <p:nvSpPr>
          <p:cNvPr id="61" name="Rounded Rectangle 60"/>
          <p:cNvSpPr/>
          <p:nvPr/>
        </p:nvSpPr>
        <p:spPr>
          <a:xfrm>
            <a:off x="5550556" y="2376282"/>
            <a:ext cx="720080" cy="343063"/>
          </a:xfrm>
          <a:prstGeom prst="round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Receiver</a:t>
            </a:r>
            <a:endParaRPr lang="en-US" sz="1000" dirty="0">
              <a:solidFill>
                <a:srgbClr val="000000"/>
              </a:solidFill>
            </a:endParaRPr>
          </a:p>
        </p:txBody>
      </p:sp>
      <p:cxnSp>
        <p:nvCxnSpPr>
          <p:cNvPr id="69" name="Straight Connector 68"/>
          <p:cNvCxnSpPr/>
          <p:nvPr/>
        </p:nvCxnSpPr>
        <p:spPr>
          <a:xfrm flipV="1">
            <a:off x="5004048" y="2132992"/>
            <a:ext cx="0" cy="144016"/>
          </a:xfrm>
          <a:prstGeom prst="line">
            <a:avLst/>
          </a:prstGeom>
          <a:ln w="31750">
            <a:solidFill>
              <a:srgbClr val="0070C0"/>
            </a:solidFill>
            <a:tailEnd type="oval" w="med" len="med"/>
          </a:ln>
        </p:spPr>
        <p:style>
          <a:lnRef idx="1">
            <a:schemeClr val="accent5"/>
          </a:lnRef>
          <a:fillRef idx="0">
            <a:schemeClr val="accent5"/>
          </a:fillRef>
          <a:effectRef idx="0">
            <a:schemeClr val="accent5"/>
          </a:effectRef>
          <a:fontRef idx="minor">
            <a:schemeClr val="tx1"/>
          </a:fontRef>
        </p:style>
      </p:cxnSp>
      <p:cxnSp>
        <p:nvCxnSpPr>
          <p:cNvPr id="73" name="Straight Connector 72"/>
          <p:cNvCxnSpPr/>
          <p:nvPr/>
        </p:nvCxnSpPr>
        <p:spPr>
          <a:xfrm flipV="1">
            <a:off x="6084168" y="2132992"/>
            <a:ext cx="0" cy="144016"/>
          </a:xfrm>
          <a:prstGeom prst="line">
            <a:avLst/>
          </a:prstGeom>
          <a:ln w="31750">
            <a:solidFill>
              <a:srgbClr val="0070C0"/>
            </a:solidFill>
            <a:tailEnd type="oval" w="med" len="med"/>
          </a:ln>
        </p:spPr>
        <p:style>
          <a:lnRef idx="1">
            <a:schemeClr val="accent5"/>
          </a:lnRef>
          <a:fillRef idx="0">
            <a:schemeClr val="accent5"/>
          </a:fillRef>
          <a:effectRef idx="0">
            <a:schemeClr val="accent5"/>
          </a:effectRef>
          <a:fontRef idx="minor">
            <a:schemeClr val="tx1"/>
          </a:fontRef>
        </p:style>
      </p:cxnSp>
      <p:sp>
        <p:nvSpPr>
          <p:cNvPr id="75" name="TextBox 74"/>
          <p:cNvSpPr txBox="1"/>
          <p:nvPr/>
        </p:nvSpPr>
        <p:spPr>
          <a:xfrm>
            <a:off x="2929376" y="6200799"/>
            <a:ext cx="944169" cy="153888"/>
          </a:xfrm>
          <a:prstGeom prst="rect">
            <a:avLst/>
          </a:prstGeom>
          <a:noFill/>
        </p:spPr>
        <p:txBody>
          <a:bodyPr wrap="none" lIns="0" tIns="0" rIns="0" bIns="0" rtlCol="0">
            <a:spAutoFit/>
          </a:bodyPr>
          <a:lstStyle/>
          <a:p>
            <a:r>
              <a:rPr lang="en-US" sz="1000" dirty="0">
                <a:solidFill>
                  <a:srgbClr val="000000"/>
                </a:solidFill>
              </a:rPr>
              <a:t>O</a:t>
            </a:r>
            <a:r>
              <a:rPr lang="en-US" sz="1000" dirty="0" smtClean="0">
                <a:solidFill>
                  <a:srgbClr val="000000"/>
                </a:solidFill>
              </a:rPr>
              <a:t>bservation Store</a:t>
            </a:r>
            <a:endParaRPr lang="en-US" sz="1000" dirty="0">
              <a:solidFill>
                <a:srgbClr val="000000"/>
              </a:solidFill>
            </a:endParaRPr>
          </a:p>
        </p:txBody>
      </p:sp>
      <p:grpSp>
        <p:nvGrpSpPr>
          <p:cNvPr id="76" name="Group 75"/>
          <p:cNvGrpSpPr/>
          <p:nvPr/>
        </p:nvGrpSpPr>
        <p:grpSpPr>
          <a:xfrm>
            <a:off x="2073578" y="5994647"/>
            <a:ext cx="698222" cy="602705"/>
            <a:chOff x="1054116" y="2332232"/>
            <a:chExt cx="1117499" cy="989264"/>
          </a:xfrm>
        </p:grpSpPr>
        <p:sp>
          <p:nvSpPr>
            <p:cNvPr id="77" name="TextBox 76"/>
            <p:cNvSpPr txBox="1"/>
            <p:nvPr/>
          </p:nvSpPr>
          <p:spPr>
            <a:xfrm>
              <a:off x="1054116" y="2972556"/>
              <a:ext cx="980116" cy="303106"/>
            </a:xfrm>
            <a:prstGeom prst="rect">
              <a:avLst/>
            </a:prstGeom>
            <a:noFill/>
          </p:spPr>
          <p:txBody>
            <a:bodyPr wrap="square" lIns="0" tIns="0" rIns="0" bIns="0" rtlCol="0">
              <a:spAutoFit/>
            </a:bodyPr>
            <a:lstStyle/>
            <a:p>
              <a:pPr algn="ctr"/>
              <a:r>
                <a:rPr lang="en-US" sz="1200" b="1" dirty="0" smtClean="0">
                  <a:solidFill>
                    <a:srgbClr val="16527F"/>
                  </a:solidFill>
                  <a:latin typeface="Calibri"/>
                  <a:cs typeface="Calibri"/>
                </a:rPr>
                <a:t>Connect</a:t>
              </a:r>
            </a:p>
          </p:txBody>
        </p:sp>
        <p:pic>
          <p:nvPicPr>
            <p:cNvPr id="78" name="Picture 77" descr="final graphics 2-45.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2351" y="2332232"/>
              <a:ext cx="989264" cy="989264"/>
            </a:xfrm>
            <a:prstGeom prst="rect">
              <a:avLst/>
            </a:prstGeom>
          </p:spPr>
        </p:pic>
      </p:grpSp>
      <p:grpSp>
        <p:nvGrpSpPr>
          <p:cNvPr id="79" name="Group 78"/>
          <p:cNvGrpSpPr/>
          <p:nvPr/>
        </p:nvGrpSpPr>
        <p:grpSpPr>
          <a:xfrm>
            <a:off x="4693240" y="5922639"/>
            <a:ext cx="834523" cy="652110"/>
            <a:chOff x="2242953" y="2189894"/>
            <a:chExt cx="1422237" cy="1279821"/>
          </a:xfrm>
        </p:grpSpPr>
        <p:sp>
          <p:nvSpPr>
            <p:cNvPr id="80" name="TextBox 79"/>
            <p:cNvSpPr txBox="1"/>
            <p:nvPr/>
          </p:nvSpPr>
          <p:spPr>
            <a:xfrm>
              <a:off x="2242953" y="3107292"/>
              <a:ext cx="1422237" cy="362423"/>
            </a:xfrm>
            <a:prstGeom prst="rect">
              <a:avLst/>
            </a:prstGeom>
            <a:noFill/>
          </p:spPr>
          <p:txBody>
            <a:bodyPr wrap="square" lIns="0" tIns="0" rIns="0" bIns="0" rtlCol="0">
              <a:spAutoFit/>
            </a:bodyPr>
            <a:lstStyle/>
            <a:p>
              <a:pPr algn="ctr"/>
              <a:r>
                <a:rPr lang="en-US" sz="1200" b="1" dirty="0" smtClean="0">
                  <a:solidFill>
                    <a:srgbClr val="5886B9"/>
                  </a:solidFill>
                  <a:latin typeface="Calibri"/>
                  <a:cs typeface="Calibri"/>
                </a:rPr>
                <a:t>Store</a:t>
              </a:r>
            </a:p>
          </p:txBody>
        </p:sp>
        <p:pic>
          <p:nvPicPr>
            <p:cNvPr id="81" name="Picture 80" descr="icons + graphics-13.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49198" y="2189894"/>
              <a:ext cx="1009749" cy="1009749"/>
            </a:xfrm>
            <a:prstGeom prst="rect">
              <a:avLst/>
            </a:prstGeom>
          </p:spPr>
        </p:pic>
      </p:grpSp>
      <p:grpSp>
        <p:nvGrpSpPr>
          <p:cNvPr id="4" name="Group 3"/>
          <p:cNvGrpSpPr/>
          <p:nvPr/>
        </p:nvGrpSpPr>
        <p:grpSpPr>
          <a:xfrm>
            <a:off x="2436619" y="1178828"/>
            <a:ext cx="869834" cy="831254"/>
            <a:chOff x="829701" y="1168250"/>
            <a:chExt cx="869834" cy="831254"/>
          </a:xfrm>
        </p:grpSpPr>
        <p:sp>
          <p:nvSpPr>
            <p:cNvPr id="28" name="TextBox 27"/>
            <p:cNvSpPr txBox="1"/>
            <p:nvPr/>
          </p:nvSpPr>
          <p:spPr>
            <a:xfrm>
              <a:off x="941818" y="1814838"/>
              <a:ext cx="604333" cy="184666"/>
            </a:xfrm>
            <a:prstGeom prst="rect">
              <a:avLst/>
            </a:prstGeom>
            <a:noFill/>
          </p:spPr>
          <p:txBody>
            <a:bodyPr wrap="none" lIns="0" tIns="0" rIns="0" bIns="0" rtlCol="0">
              <a:spAutoFit/>
            </a:bodyPr>
            <a:lstStyle/>
            <a:p>
              <a:r>
                <a:rPr lang="en-US" sz="1200" dirty="0" smtClean="0"/>
                <a:t>CPP </a:t>
              </a:r>
              <a:r>
                <a:rPr lang="en-US" sz="1050" dirty="0" smtClean="0"/>
                <a:t>DC1.0</a:t>
              </a:r>
              <a:endParaRPr lang="en-US" sz="1200" dirty="0"/>
            </a:p>
          </p:txBody>
        </p:sp>
        <p:sp>
          <p:nvSpPr>
            <p:cNvPr id="29" name="Rectangle 28"/>
            <p:cNvSpPr/>
            <p:nvPr/>
          </p:nvSpPr>
          <p:spPr>
            <a:xfrm>
              <a:off x="829701" y="1168250"/>
              <a:ext cx="869834" cy="8312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7733" y="1210759"/>
              <a:ext cx="631372" cy="634065"/>
            </a:xfrm>
            <a:prstGeom prst="rect">
              <a:avLst/>
            </a:prstGeom>
          </p:spPr>
        </p:pic>
      </p:grpSp>
      <p:grpSp>
        <p:nvGrpSpPr>
          <p:cNvPr id="47" name="Group 46"/>
          <p:cNvGrpSpPr/>
          <p:nvPr/>
        </p:nvGrpSpPr>
        <p:grpSpPr>
          <a:xfrm>
            <a:off x="5650528" y="1098103"/>
            <a:ext cx="882151" cy="906563"/>
            <a:chOff x="4663590" y="1462189"/>
            <a:chExt cx="882151" cy="906563"/>
          </a:xfrm>
        </p:grpSpPr>
        <p:pic>
          <p:nvPicPr>
            <p:cNvPr id="50" name="Picture 49"/>
            <p:cNvPicPr>
              <a:picLocks noChangeAspect="1"/>
            </p:cNvPicPr>
            <p:nvPr/>
          </p:nvPicPr>
          <p:blipFill>
            <a:blip r:embed="rId6"/>
            <a:stretch>
              <a:fillRect/>
            </a:stretch>
          </p:blipFill>
          <p:spPr>
            <a:xfrm>
              <a:off x="4663590" y="1462189"/>
              <a:ext cx="869834" cy="874482"/>
            </a:xfrm>
            <a:prstGeom prst="rect">
              <a:avLst/>
            </a:prstGeom>
          </p:spPr>
        </p:pic>
        <p:sp>
          <p:nvSpPr>
            <p:cNvPr id="52" name="TextBox 51"/>
            <p:cNvSpPr txBox="1"/>
            <p:nvPr/>
          </p:nvSpPr>
          <p:spPr>
            <a:xfrm>
              <a:off x="4788024" y="2184086"/>
              <a:ext cx="698909" cy="184666"/>
            </a:xfrm>
            <a:prstGeom prst="rect">
              <a:avLst/>
            </a:prstGeom>
            <a:noFill/>
          </p:spPr>
          <p:txBody>
            <a:bodyPr wrap="none" lIns="0" tIns="0" rIns="0" bIns="0" rtlCol="0">
              <a:spAutoFit/>
            </a:bodyPr>
            <a:lstStyle/>
            <a:p>
              <a:r>
                <a:rPr lang="en-US" sz="1200" dirty="0" smtClean="0"/>
                <a:t>HSDP</a:t>
              </a:r>
              <a:r>
                <a:rPr lang="en-US" sz="1050" dirty="0" smtClean="0"/>
                <a:t> DC3.0</a:t>
              </a:r>
              <a:endParaRPr lang="en-US" sz="1200" dirty="0"/>
            </a:p>
          </p:txBody>
        </p:sp>
        <p:sp>
          <p:nvSpPr>
            <p:cNvPr id="53" name="Rectangle 52"/>
            <p:cNvSpPr/>
            <p:nvPr/>
          </p:nvSpPr>
          <p:spPr>
            <a:xfrm>
              <a:off x="4675907" y="1537498"/>
              <a:ext cx="869834" cy="8312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p:cNvCxnSpPr/>
          <p:nvPr/>
        </p:nvCxnSpPr>
        <p:spPr>
          <a:xfrm flipV="1">
            <a:off x="2915816" y="2132992"/>
            <a:ext cx="0" cy="144016"/>
          </a:xfrm>
          <a:prstGeom prst="line">
            <a:avLst/>
          </a:prstGeom>
          <a:ln w="31750">
            <a:solidFill>
              <a:srgbClr val="0070C0"/>
            </a:solidFill>
            <a:tailEnd type="oval" w="med" len="med"/>
          </a:ln>
        </p:spPr>
        <p:style>
          <a:lnRef idx="1">
            <a:schemeClr val="accent5"/>
          </a:lnRef>
          <a:fillRef idx="0">
            <a:schemeClr val="accent5"/>
          </a:fillRef>
          <a:effectRef idx="0">
            <a:schemeClr val="accent5"/>
          </a:effectRef>
          <a:fontRef idx="minor">
            <a:schemeClr val="tx1"/>
          </a:fontRef>
        </p:style>
      </p:cxnSp>
      <p:cxnSp>
        <p:nvCxnSpPr>
          <p:cNvPr id="57" name="Straight Connector 56"/>
          <p:cNvCxnSpPr/>
          <p:nvPr/>
        </p:nvCxnSpPr>
        <p:spPr>
          <a:xfrm flipV="1">
            <a:off x="3926669" y="2131099"/>
            <a:ext cx="0" cy="144016"/>
          </a:xfrm>
          <a:prstGeom prst="line">
            <a:avLst/>
          </a:prstGeom>
          <a:ln w="31750">
            <a:solidFill>
              <a:srgbClr val="0070C0"/>
            </a:solidFill>
            <a:tailEnd type="oval" w="med" len="med"/>
          </a:ln>
        </p:spPr>
        <p:style>
          <a:lnRef idx="1">
            <a:schemeClr val="accent5"/>
          </a:lnRef>
          <a:fillRef idx="0">
            <a:schemeClr val="accent5"/>
          </a:fillRef>
          <a:effectRef idx="0">
            <a:schemeClr val="accent5"/>
          </a:effectRef>
          <a:fontRef idx="minor">
            <a:schemeClr val="tx1"/>
          </a:fontRef>
        </p:style>
      </p:cxnSp>
      <p:sp>
        <p:nvSpPr>
          <p:cNvPr id="65" name="Rounded Rectangle 64"/>
          <p:cNvSpPr/>
          <p:nvPr/>
        </p:nvSpPr>
        <p:spPr>
          <a:xfrm>
            <a:off x="2575844" y="2374184"/>
            <a:ext cx="720080" cy="343063"/>
          </a:xfrm>
          <a:prstGeom prst="round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Receiver</a:t>
            </a:r>
            <a:endParaRPr lang="en-US" sz="1000" dirty="0">
              <a:solidFill>
                <a:srgbClr val="000000"/>
              </a:solidFill>
            </a:endParaRPr>
          </a:p>
        </p:txBody>
      </p:sp>
      <p:sp>
        <p:nvSpPr>
          <p:cNvPr id="62" name="Oval 61"/>
          <p:cNvSpPr/>
          <p:nvPr/>
        </p:nvSpPr>
        <p:spPr>
          <a:xfrm>
            <a:off x="2974489" y="5742724"/>
            <a:ext cx="864096" cy="331989"/>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RIAK</a:t>
            </a:r>
            <a:br>
              <a:rPr lang="en-US" sz="1050" dirty="0" smtClean="0"/>
            </a:br>
            <a:r>
              <a:rPr lang="en-US" sz="1050" dirty="0" smtClean="0"/>
              <a:t>core</a:t>
            </a:r>
            <a:endParaRPr lang="en-US" sz="1050" dirty="0"/>
          </a:p>
        </p:txBody>
      </p:sp>
      <p:grpSp>
        <p:nvGrpSpPr>
          <p:cNvPr id="59" name="Group 58"/>
          <p:cNvGrpSpPr/>
          <p:nvPr/>
        </p:nvGrpSpPr>
        <p:grpSpPr>
          <a:xfrm>
            <a:off x="3505726" y="1182686"/>
            <a:ext cx="869834" cy="831254"/>
            <a:chOff x="829701" y="1168250"/>
            <a:chExt cx="869834" cy="831254"/>
          </a:xfrm>
        </p:grpSpPr>
        <p:sp>
          <p:nvSpPr>
            <p:cNvPr id="63" name="TextBox 62"/>
            <p:cNvSpPr txBox="1"/>
            <p:nvPr/>
          </p:nvSpPr>
          <p:spPr>
            <a:xfrm>
              <a:off x="878338" y="1398340"/>
              <a:ext cx="777457" cy="369332"/>
            </a:xfrm>
            <a:prstGeom prst="rect">
              <a:avLst/>
            </a:prstGeom>
            <a:noFill/>
          </p:spPr>
          <p:txBody>
            <a:bodyPr wrap="none" lIns="0" tIns="0" rIns="0" bIns="0" rtlCol="0">
              <a:spAutoFit/>
            </a:bodyPr>
            <a:lstStyle/>
            <a:p>
              <a:pPr algn="ctr"/>
              <a:r>
                <a:rPr lang="en-US" sz="1200" dirty="0" smtClean="0"/>
                <a:t>Connectivity</a:t>
              </a:r>
            </a:p>
            <a:p>
              <a:pPr algn="ctr"/>
              <a:r>
                <a:rPr lang="en-US" sz="1200" dirty="0" smtClean="0"/>
                <a:t>Provider</a:t>
              </a:r>
              <a:endParaRPr lang="en-US" sz="1200" dirty="0"/>
            </a:p>
          </p:txBody>
        </p:sp>
        <p:sp>
          <p:nvSpPr>
            <p:cNvPr id="64" name="Rectangle 63"/>
            <p:cNvSpPr/>
            <p:nvPr/>
          </p:nvSpPr>
          <p:spPr>
            <a:xfrm>
              <a:off x="829701" y="1168250"/>
              <a:ext cx="869834" cy="8312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an 66"/>
          <p:cNvSpPr/>
          <p:nvPr/>
        </p:nvSpPr>
        <p:spPr>
          <a:xfrm>
            <a:off x="6321366" y="5179215"/>
            <a:ext cx="1346978" cy="563509"/>
          </a:xfrm>
          <a:prstGeom prst="can">
            <a:avLst>
              <a:gd name="adj" fmla="val 50000"/>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smtClean="0">
                <a:solidFill>
                  <a:srgbClr val="FFFFFF"/>
                </a:solidFill>
              </a:rPr>
              <a:t>Analytics</a:t>
            </a:r>
            <a:br>
              <a:rPr lang="en-US" sz="1600" b="1" dirty="0" smtClean="0">
                <a:solidFill>
                  <a:srgbClr val="FFFFFF"/>
                </a:solidFill>
              </a:rPr>
            </a:br>
            <a:endParaRPr lang="en-US" sz="900" b="1" dirty="0">
              <a:solidFill>
                <a:srgbClr val="FFFFFF"/>
              </a:solidFill>
            </a:endParaRPr>
          </a:p>
        </p:txBody>
      </p:sp>
      <p:cxnSp>
        <p:nvCxnSpPr>
          <p:cNvPr id="68" name="Straight Arrow Connector 67"/>
          <p:cNvCxnSpPr/>
          <p:nvPr/>
        </p:nvCxnSpPr>
        <p:spPr>
          <a:xfrm>
            <a:off x="6238341" y="3802807"/>
            <a:ext cx="706575" cy="601249"/>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71" name="Straight Connector 70"/>
          <p:cNvCxnSpPr/>
          <p:nvPr/>
        </p:nvCxnSpPr>
        <p:spPr>
          <a:xfrm flipV="1">
            <a:off x="5092474" y="4705546"/>
            <a:ext cx="0" cy="434530"/>
          </a:xfrm>
          <a:prstGeom prst="line">
            <a:avLst/>
          </a:prstGeom>
          <a:ln w="3175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pic>
        <p:nvPicPr>
          <p:cNvPr id="19" name="Picture 18"/>
          <p:cNvPicPr>
            <a:picLocks noChangeAspect="1"/>
          </p:cNvPicPr>
          <p:nvPr/>
        </p:nvPicPr>
        <p:blipFill>
          <a:blip r:embed="rId7"/>
          <a:stretch>
            <a:fillRect/>
          </a:stretch>
        </p:blipFill>
        <p:spPr>
          <a:xfrm>
            <a:off x="6689562" y="5877272"/>
            <a:ext cx="690750" cy="600607"/>
          </a:xfrm>
          <a:prstGeom prst="rect">
            <a:avLst/>
          </a:prstGeom>
        </p:spPr>
      </p:pic>
      <p:cxnSp>
        <p:nvCxnSpPr>
          <p:cNvPr id="82" name="Straight Arrow Connector 81"/>
          <p:cNvCxnSpPr/>
          <p:nvPr/>
        </p:nvCxnSpPr>
        <p:spPr>
          <a:xfrm flipV="1">
            <a:off x="4164997" y="4481503"/>
            <a:ext cx="2617364" cy="11240"/>
          </a:xfrm>
          <a:prstGeom prst="straightConnector1">
            <a:avLst/>
          </a:prstGeom>
          <a:ln w="31750">
            <a:solidFill>
              <a:srgbClr val="00B050"/>
            </a:solidFill>
            <a:prstDash val="sysDot"/>
            <a:tailEnd type="triangle"/>
          </a:ln>
        </p:spPr>
        <p:style>
          <a:lnRef idx="1">
            <a:schemeClr val="accent5"/>
          </a:lnRef>
          <a:fillRef idx="0">
            <a:schemeClr val="accent5"/>
          </a:fillRef>
          <a:effectRef idx="0">
            <a:schemeClr val="accent5"/>
          </a:effectRef>
          <a:fontRef idx="minor">
            <a:schemeClr val="tx1"/>
          </a:fontRef>
        </p:style>
      </p:cxnSp>
      <p:sp>
        <p:nvSpPr>
          <p:cNvPr id="17" name="Flowchart: Alternate Process 16"/>
          <p:cNvSpPr/>
          <p:nvPr/>
        </p:nvSpPr>
        <p:spPr>
          <a:xfrm>
            <a:off x="3870708" y="4406666"/>
            <a:ext cx="629284" cy="448064"/>
          </a:xfrm>
          <a:prstGeom prst="flowChartAlternateProcess">
            <a:avLst/>
          </a:prstGeom>
          <a:solidFill>
            <a:srgbClr val="00B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endCxn id="17" idx="1"/>
          </p:cNvCxnSpPr>
          <p:nvPr/>
        </p:nvCxnSpPr>
        <p:spPr>
          <a:xfrm>
            <a:off x="3437272" y="4626495"/>
            <a:ext cx="433436" cy="4203"/>
          </a:xfrm>
          <a:prstGeom prst="straightConnector1">
            <a:avLst/>
          </a:prstGeom>
          <a:ln w="31750">
            <a:solidFill>
              <a:srgbClr val="00B050"/>
            </a:solidFill>
            <a:prstDash val="sysDot"/>
            <a:tailEnd type="triangle"/>
          </a:ln>
        </p:spPr>
        <p:style>
          <a:lnRef idx="1">
            <a:schemeClr val="accent5"/>
          </a:lnRef>
          <a:fillRef idx="0">
            <a:schemeClr val="accent5"/>
          </a:fillRef>
          <a:effectRef idx="0">
            <a:schemeClr val="accent5"/>
          </a:effectRef>
          <a:fontRef idx="minor">
            <a:schemeClr val="tx1"/>
          </a:fontRef>
        </p:style>
      </p:cxnSp>
      <p:sp>
        <p:nvSpPr>
          <p:cNvPr id="70" name="TextBox 69"/>
          <p:cNvSpPr txBox="1"/>
          <p:nvPr/>
        </p:nvSpPr>
        <p:spPr>
          <a:xfrm>
            <a:off x="2082254" y="4674622"/>
            <a:ext cx="833562" cy="338554"/>
          </a:xfrm>
          <a:prstGeom prst="rect">
            <a:avLst/>
          </a:prstGeom>
          <a:noFill/>
        </p:spPr>
        <p:txBody>
          <a:bodyPr wrap="none" lIns="0" tIns="0" rIns="0" bIns="0" rtlCol="0">
            <a:spAutoFit/>
          </a:bodyPr>
          <a:lstStyle/>
          <a:p>
            <a:pPr algn="ctr"/>
            <a:r>
              <a:rPr lang="en-US" sz="1100" b="1" dirty="0" smtClean="0">
                <a:solidFill>
                  <a:srgbClr val="000000"/>
                </a:solidFill>
              </a:rPr>
              <a:t>HSDP Connect</a:t>
            </a:r>
            <a:br>
              <a:rPr lang="en-US" sz="1100" b="1" dirty="0" smtClean="0">
                <a:solidFill>
                  <a:srgbClr val="000000"/>
                </a:solidFill>
              </a:rPr>
            </a:br>
            <a:r>
              <a:rPr lang="en-US" sz="1100" b="1" dirty="0" smtClean="0">
                <a:solidFill>
                  <a:srgbClr val="000000"/>
                </a:solidFill>
              </a:rPr>
              <a:t>Data Store</a:t>
            </a:r>
            <a:endParaRPr lang="en-US" sz="1100" b="1" dirty="0">
              <a:solidFill>
                <a:srgbClr val="000000"/>
              </a:solidFill>
            </a:endParaRPr>
          </a:p>
        </p:txBody>
      </p:sp>
      <p:sp>
        <p:nvSpPr>
          <p:cNvPr id="16" name="AutoShape 4" descr="Image result for tandwiel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6" descr="Image result for tandwiel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6432" y="4485323"/>
            <a:ext cx="282407" cy="281152"/>
          </a:xfrm>
          <a:prstGeom prst="rect">
            <a:avLst/>
          </a:prstGeom>
        </p:spPr>
      </p:pic>
    </p:spTree>
    <p:extLst>
      <p:ext uri="{BB962C8B-B14F-4D97-AF65-F5344CB8AC3E}">
        <p14:creationId xmlns:p14="http://schemas.microsoft.com/office/powerpoint/2010/main" val="332753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image00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99592" y="78870"/>
            <a:ext cx="7048277" cy="677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645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custDataLst>
              <p:tags r:id="rId2"/>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dirty="0" smtClean="0">
              <a:solidFill>
                <a:srgbClr val="000000"/>
              </a:solidFill>
              <a:latin typeface="Arial" charset="0"/>
            </a:endParaRPr>
          </a:p>
        </p:txBody>
      </p:sp>
      <p:pic>
        <p:nvPicPr>
          <p:cNvPr id="7" name="Picture 6"/>
          <p:cNvPicPr>
            <a:picLocks/>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9" cstate="screen">
            <a:extLst>
              <a:ext uri="{28A0092B-C50C-407E-A947-70E740481C1C}">
                <a14:useLocalDpi xmlns:a14="http://schemas.microsoft.com/office/drawing/2010/main"/>
              </a:ext>
            </a:extLst>
          </a:blip>
          <a:stretch>
            <a:fillRect/>
          </a:stretch>
        </p:blipFill>
        <p:spPr>
          <a:xfrm>
            <a:off x="828002" y="6400800"/>
            <a:ext cx="1728000" cy="270871"/>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TextBox 4"/>
          <p:cNvSpPr txBox="1">
            <a:spLocks/>
          </p:cNvSpPr>
          <p:nvPr>
            <p:custDataLst>
              <p:tags r:id="rId5"/>
            </p:custDataLst>
          </p:nvPr>
        </p:nvSpPr>
        <p:spPr>
          <a:xfrm>
            <a:off x="828002" y="4941168"/>
            <a:ext cx="5976246" cy="252006"/>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endParaRPr lang="en-US" sz="1600" dirty="0">
              <a:solidFill>
                <a:srgbClr val="FFFFFF"/>
              </a:solidFill>
            </a:endParaRPr>
          </a:p>
        </p:txBody>
      </p:sp>
      <p:sp>
        <p:nvSpPr>
          <p:cNvPr id="2" name="Title 1"/>
          <p:cNvSpPr>
            <a:spLocks noGrp="1"/>
          </p:cNvSpPr>
          <p:nvPr>
            <p:ph type="ctrTitle"/>
            <p:custDataLst>
              <p:tags r:id="rId6"/>
            </p:custDataLst>
          </p:nvPr>
        </p:nvSpPr>
        <p:spPr>
          <a:xfrm>
            <a:off x="828002" y="2052003"/>
            <a:ext cx="7487996" cy="1619999"/>
          </a:xfrm>
          <a:ln w="0"/>
          <a:effectLst/>
          <a:extLst>
            <a:ext uri="{53640926-AAD7-44D8-BBD7-CCE9431645EC}">
              <a14:shadowObscured xmlns:a14="http://schemas.microsoft.com/office/drawing/2010/main"/>
            </a:ext>
          </a:extLst>
        </p:spPr>
        <p:txBody>
          <a:bodyPr wrap="square" lIns="0" tIns="0" rIns="0" bIns="0" anchor="t"/>
          <a:lstStyle/>
          <a:p>
            <a:r>
              <a:rPr lang="en-US" dirty="0" smtClean="0"/>
              <a:t>EOF</a:t>
            </a:r>
            <a:endParaRPr lang="en-US" dirty="0"/>
          </a:p>
        </p:txBody>
      </p:sp>
      <p:sp>
        <p:nvSpPr>
          <p:cNvPr id="11" name="Slide Number Placeholder 10"/>
          <p:cNvSpPr>
            <a:spLocks noGrp="1"/>
          </p:cNvSpPr>
          <p:nvPr>
            <p:ph type="sldNum" sz="quarter" idx="10"/>
          </p:nvPr>
        </p:nvSpPr>
        <p:spPr/>
        <p:txBody>
          <a:bodyPr/>
          <a:lstStyle/>
          <a:p>
            <a:fld id="{FEAA891F-CD07-4DC7-8E36-130DBBDDB57F}" type="slidenum">
              <a:rPr lang="en-US" smtClean="0"/>
              <a:pPr/>
              <a:t>19</a:t>
            </a:fld>
            <a:endParaRPr lang="en-US" dirty="0"/>
          </a:p>
        </p:txBody>
      </p:sp>
    </p:spTree>
    <p:custDataLst>
      <p:tags r:id="rId1"/>
    </p:custDataLst>
    <p:extLst>
      <p:ext uri="{BB962C8B-B14F-4D97-AF65-F5344CB8AC3E}">
        <p14:creationId xmlns:p14="http://schemas.microsoft.com/office/powerpoint/2010/main" val="3232929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57508"/>
            <a:ext cx="6513193" cy="523220"/>
          </a:xfrm>
          <a:prstGeom prst="rect">
            <a:avLst/>
          </a:prstGeom>
          <a:noFill/>
        </p:spPr>
        <p:txBody>
          <a:bodyPr wrap="none" rtlCol="0">
            <a:spAutoFit/>
          </a:bodyPr>
          <a:lstStyle/>
          <a:p>
            <a:r>
              <a:rPr lang="en-US" sz="2800" dirty="0" smtClean="0">
                <a:solidFill>
                  <a:srgbClr val="000000"/>
                </a:solidFill>
              </a:rPr>
              <a:t>Phase 1: Qualcomm integration assignment</a:t>
            </a:r>
            <a:endParaRPr lang="en-US" sz="2800" dirty="0">
              <a:solidFill>
                <a:srgbClr val="000000"/>
              </a:solidFill>
            </a:endParaRPr>
          </a:p>
        </p:txBody>
      </p:sp>
      <p:grpSp>
        <p:nvGrpSpPr>
          <p:cNvPr id="4" name="Group 3"/>
          <p:cNvGrpSpPr/>
          <p:nvPr/>
        </p:nvGrpSpPr>
        <p:grpSpPr>
          <a:xfrm>
            <a:off x="107504" y="2190750"/>
            <a:ext cx="8847957" cy="3200396"/>
            <a:chOff x="107504" y="2190750"/>
            <a:chExt cx="8847957" cy="3200396"/>
          </a:xfrm>
        </p:grpSpPr>
        <p:pic>
          <p:nvPicPr>
            <p:cNvPr id="1026" name="Picture 2" descr="image00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504" y="2190750"/>
              <a:ext cx="87725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00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11560" y="4296912"/>
              <a:ext cx="8343901" cy="109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p:cNvSpPr txBox="1"/>
          <p:nvPr/>
        </p:nvSpPr>
        <p:spPr>
          <a:xfrm>
            <a:off x="395536" y="1331476"/>
            <a:ext cx="2967159" cy="369332"/>
          </a:xfrm>
          <a:prstGeom prst="rect">
            <a:avLst/>
          </a:prstGeom>
          <a:noFill/>
        </p:spPr>
        <p:txBody>
          <a:bodyPr wrap="none" rtlCol="0">
            <a:spAutoFit/>
          </a:bodyPr>
          <a:lstStyle/>
          <a:p>
            <a:r>
              <a:rPr lang="en-US" dirty="0" smtClean="0"/>
              <a:t>Statement in Letter of Intend:</a:t>
            </a:r>
            <a:endParaRPr lang="en-US" dirty="0"/>
          </a:p>
        </p:txBody>
      </p:sp>
    </p:spTree>
    <p:extLst>
      <p:ext uri="{BB962C8B-B14F-4D97-AF65-F5344CB8AC3E}">
        <p14:creationId xmlns:p14="http://schemas.microsoft.com/office/powerpoint/2010/main" val="3745402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886700" cy="576064"/>
          </a:xfrm>
        </p:spPr>
        <p:txBody>
          <a:bodyPr/>
          <a:lstStyle/>
          <a:p>
            <a:pPr algn="l"/>
            <a:r>
              <a:rPr lang="en-US" sz="2800" dirty="0" smtClean="0"/>
              <a:t>Participants Workshop #2</a:t>
            </a:r>
            <a:endParaRPr lang="en-US" dirty="0"/>
          </a:p>
        </p:txBody>
      </p:sp>
      <p:sp>
        <p:nvSpPr>
          <p:cNvPr id="3" name="Content Placeholder 2"/>
          <p:cNvSpPr>
            <a:spLocks noGrp="1"/>
          </p:cNvSpPr>
          <p:nvPr>
            <p:ph idx="1"/>
          </p:nvPr>
        </p:nvSpPr>
        <p:spPr>
          <a:xfrm>
            <a:off x="683568" y="1196752"/>
            <a:ext cx="7705918" cy="5040560"/>
          </a:xfrm>
        </p:spPr>
        <p:txBody>
          <a:bodyPr>
            <a:noAutofit/>
          </a:bodyPr>
          <a:lstStyle/>
          <a:p>
            <a:pPr marL="0" indent="0" eaLnBrk="0" fontAlgn="base" hangingPunct="0">
              <a:spcBef>
                <a:spcPct val="0"/>
              </a:spcBef>
              <a:spcAft>
                <a:spcPct val="0"/>
              </a:spcAft>
              <a:buNone/>
            </a:pP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Qualcomm QCL Participants:</a:t>
            </a:r>
          </a:p>
          <a:p>
            <a:pPr marL="0" indent="0" eaLnBrk="0" fontAlgn="base" hangingPunct="0">
              <a:spcBef>
                <a:spcPct val="0"/>
              </a:spcBef>
              <a:spcAft>
                <a:spcPct val="0"/>
              </a:spcAft>
              <a:buNone/>
            </a:pPr>
            <a:endPar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endParaRPr>
          </a:p>
          <a:p>
            <a:pPr lvl="0"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Chris Fickle / Business Development lead for Philips</a:t>
            </a:r>
            <a:endParaRPr lang="en-US" altLang="en-US" sz="500" dirty="0">
              <a:latin typeface="Arial" panose="020B0604020202020204" pitchFamily="34" charset="0"/>
            </a:endParaRPr>
          </a:p>
          <a:p>
            <a:pPr lvl="0"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Jim Pyers / TAM for Philips</a:t>
            </a:r>
            <a:endParaRPr lang="en-US" altLang="en-US" sz="500" dirty="0">
              <a:latin typeface="Arial" panose="020B0604020202020204" pitchFamily="34" charset="0"/>
            </a:endParaRPr>
          </a:p>
          <a:p>
            <a:pPr lvl="0"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Audrey Salda / Program Manager for Philips </a:t>
            </a:r>
            <a:endParaRPr lang="en-US" altLang="en-US" sz="500" dirty="0">
              <a:latin typeface="Arial" panose="020B0604020202020204" pitchFamily="34" charset="0"/>
            </a:endParaRPr>
          </a:p>
          <a:p>
            <a:pPr lvl="0"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Vladimir Ivanov / 2net Gateway Product Manager</a:t>
            </a:r>
            <a:endParaRPr lang="en-US" altLang="en-US" sz="500" dirty="0">
              <a:latin typeface="Arial" panose="020B0604020202020204" pitchFamily="34" charset="0"/>
            </a:endParaRPr>
          </a:p>
          <a:p>
            <a:pPr lvl="0"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rPr>
              <a:t>Anand</a:t>
            </a: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a:t>
            </a:r>
            <a:r>
              <a:rPr kumimoji="0" lang="en-US" altLang="en-US" sz="12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rPr>
              <a:t>Thomre</a:t>
            </a: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 Cloud &amp; Services Development lead</a:t>
            </a:r>
            <a:endParaRPr lang="en-US" altLang="en-US" sz="500" dirty="0">
              <a:latin typeface="Arial" panose="020B0604020202020204" pitchFamily="34" charset="0"/>
            </a:endParaRPr>
          </a:p>
          <a:p>
            <a:pPr lvl="0"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Jeremy Schroetter / Director of Engineering </a:t>
            </a:r>
            <a:endParaRPr lang="en-US" altLang="en-US" sz="500" dirty="0">
              <a:latin typeface="Arial" panose="020B0604020202020204" pitchFamily="34" charset="0"/>
            </a:endParaRPr>
          </a:p>
          <a:p>
            <a:pPr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Gabriel Perez / Cloud Architect</a:t>
            </a:r>
            <a:r>
              <a:rPr lang="en-US" altLang="en-US" sz="1200" dirty="0">
                <a:latin typeface="Arial" panose="020B0604020202020204" pitchFamily="34" charset="0"/>
                <a:ea typeface="Calibri" panose="020F0502020204030204" pitchFamily="34" charset="0"/>
              </a:rPr>
              <a:t> (remote</a:t>
            </a:r>
            <a:r>
              <a:rPr lang="en-US" altLang="en-US" sz="1200" dirty="0" smtClean="0">
                <a:latin typeface="Arial" panose="020B0604020202020204" pitchFamily="34" charset="0"/>
                <a:ea typeface="Calibri" panose="020F0502020204030204" pitchFamily="34" charset="0"/>
              </a:rPr>
              <a:t>)</a:t>
            </a: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a:t>
            </a:r>
            <a:endParaRPr lang="en-US" altLang="en-US" sz="500" dirty="0" smtClean="0">
              <a:latin typeface="Arial" panose="020B0604020202020204" pitchFamily="34" charset="0"/>
            </a:endParaRPr>
          </a:p>
          <a:p>
            <a:pPr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Vijay </a:t>
            </a:r>
            <a:r>
              <a:rPr kumimoji="0" lang="en-US" altLang="en-US" sz="12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rPr>
              <a:t>Sadagopan</a:t>
            </a: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 Operations</a:t>
            </a:r>
            <a:r>
              <a:rPr lang="en-US" altLang="en-US" sz="1200" dirty="0" smtClean="0">
                <a:latin typeface="Arial" panose="020B0604020202020204" pitchFamily="34" charset="0"/>
                <a:ea typeface="Calibri" panose="020F0502020204030204" pitchFamily="34" charset="0"/>
              </a:rPr>
              <a:t> </a:t>
            </a:r>
            <a:r>
              <a:rPr lang="en-US" altLang="en-US" sz="1200" dirty="0">
                <a:latin typeface="Arial" panose="020B0604020202020204" pitchFamily="34" charset="0"/>
                <a:ea typeface="Calibri" panose="020F0502020204030204" pitchFamily="34" charset="0"/>
              </a:rPr>
              <a:t>(remote</a:t>
            </a:r>
            <a:r>
              <a:rPr lang="en-US" altLang="en-US" sz="1200" dirty="0" smtClean="0">
                <a:latin typeface="Arial" panose="020B0604020202020204" pitchFamily="34" charset="0"/>
                <a:ea typeface="Calibri" panose="020F0502020204030204" pitchFamily="34" charset="0"/>
              </a:rPr>
              <a:t>)</a:t>
            </a:r>
            <a:endParaRPr lang="en-US" altLang="en-US" sz="500" dirty="0">
              <a:latin typeface="Arial" panose="020B0604020202020204" pitchFamily="34" charset="0"/>
            </a:endParaRPr>
          </a:p>
          <a:p>
            <a:pPr eaLnBrk="0" fontAlgn="base" hangingPunct="0">
              <a:spcBef>
                <a:spcPct val="0"/>
              </a:spcBef>
              <a:spcAft>
                <a:spcPct val="0"/>
              </a:spcAft>
              <a:buFont typeface="Wingdings" panose="05000000000000000000" pitchFamily="2" charset="2"/>
              <a:buChar char="§"/>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Daphna </a:t>
            </a:r>
            <a:r>
              <a:rPr kumimoji="0" lang="en-US" altLang="en-US" sz="12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rPr>
              <a:t>Zeilingold</a:t>
            </a: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 System Engineering</a:t>
            </a:r>
            <a:r>
              <a:rPr lang="en-US" altLang="en-US" sz="1200" dirty="0">
                <a:latin typeface="Arial" panose="020B0604020202020204" pitchFamily="34" charset="0"/>
                <a:ea typeface="Calibri" panose="020F0502020204030204" pitchFamily="34" charset="0"/>
              </a:rPr>
              <a:t> (remote</a:t>
            </a:r>
            <a:r>
              <a:rPr lang="en-US" altLang="en-US" sz="1200" dirty="0" smtClean="0">
                <a:latin typeface="Arial" panose="020B0604020202020204" pitchFamily="34" charset="0"/>
                <a:ea typeface="Calibri" panose="020F0502020204030204" pitchFamily="34"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endParaRPr>
          </a:p>
          <a:p>
            <a:pPr marL="0" indent="0" eaLnBrk="0" fontAlgn="base" hangingPunct="0">
              <a:spcBef>
                <a:spcPct val="0"/>
              </a:spcBef>
              <a:spcAft>
                <a:spcPct val="0"/>
              </a:spcAft>
              <a:buNone/>
            </a:pPr>
            <a:endParaRPr lang="en-US" altLang="en-US" sz="500" dirty="0">
              <a:latin typeface="Arial" panose="020B0604020202020204" pitchFamily="34" charset="0"/>
            </a:endParaRPr>
          </a:p>
          <a:p>
            <a:pPr marL="0" indent="0" eaLnBrk="0" fontAlgn="base" hangingPunct="0">
              <a:spcBef>
                <a:spcPct val="0"/>
              </a:spcBef>
              <a:spcAft>
                <a:spcPct val="0"/>
              </a:spcAft>
              <a:buNone/>
            </a:pPr>
            <a:endParaRPr lang="en-US" altLang="en-US" sz="1200" dirty="0" smtClean="0">
              <a:latin typeface="Arial" panose="020B0604020202020204" pitchFamily="34" charset="0"/>
              <a:ea typeface="Calibri" panose="020F0502020204030204" pitchFamily="34" charset="0"/>
            </a:endParaRPr>
          </a:p>
          <a:p>
            <a:pPr marL="0" indent="0" eaLnBrk="0" fontAlgn="base" hangingPunct="0">
              <a:spcBef>
                <a:spcPct val="0"/>
              </a:spcBef>
              <a:spcAft>
                <a:spcPct val="0"/>
              </a:spcAft>
              <a:buNone/>
            </a:pPr>
            <a:endParaRPr lang="en-US" altLang="en-US" sz="1200" dirty="0" smtClean="0">
              <a:latin typeface="Arial" panose="020B0604020202020204" pitchFamily="34" charset="0"/>
              <a:ea typeface="Calibri" panose="020F0502020204030204" pitchFamily="34" charset="0"/>
            </a:endParaRPr>
          </a:p>
          <a:p>
            <a:pPr marL="0" indent="0" eaLnBrk="0" fontAlgn="base" hangingPunct="0">
              <a:spcBef>
                <a:spcPct val="0"/>
              </a:spcBef>
              <a:spcAft>
                <a:spcPct val="0"/>
              </a:spcAft>
              <a:buNone/>
            </a:pPr>
            <a:r>
              <a:rPr lang="en-US" altLang="en-US" sz="1400" b="1" dirty="0" smtClean="0">
                <a:latin typeface="Arial" panose="020B0604020202020204" pitchFamily="34" charset="0"/>
                <a:ea typeface="Calibri" panose="020F0502020204030204" pitchFamily="34" charset="0"/>
              </a:rPr>
              <a:t>Philips HSDP participants:</a:t>
            </a:r>
          </a:p>
          <a:p>
            <a:pPr marL="0" indent="0" eaLnBrk="0" fontAlgn="base" hangingPunct="0">
              <a:spcBef>
                <a:spcPct val="0"/>
              </a:spcBef>
              <a:spcAft>
                <a:spcPct val="0"/>
              </a:spcAft>
              <a:buNone/>
            </a:pPr>
            <a:endParaRPr lang="en-US" altLang="en-US" sz="1200" b="1" dirty="0" smtClean="0">
              <a:latin typeface="Arial" panose="020B0604020202020204" pitchFamily="34" charset="0"/>
              <a:ea typeface="Calibri" panose="020F0502020204030204" pitchFamily="34" charset="0"/>
            </a:endParaRPr>
          </a:p>
          <a:p>
            <a:pPr eaLnBrk="0" fontAlgn="base" hangingPunct="0">
              <a:spcBef>
                <a:spcPct val="0"/>
              </a:spcBef>
              <a:spcAft>
                <a:spcPct val="0"/>
              </a:spcAft>
              <a:buFont typeface="Wingdings" panose="05000000000000000000" pitchFamily="2" charset="2"/>
              <a:buChar char="§"/>
            </a:pPr>
            <a:r>
              <a:rPr lang="en-US" altLang="en-US" sz="1200" dirty="0">
                <a:latin typeface="Arial" panose="020B0604020202020204" pitchFamily="34" charset="0"/>
                <a:ea typeface="Calibri" panose="020F0502020204030204" pitchFamily="34" charset="0"/>
              </a:rPr>
              <a:t>Sergio Levi</a:t>
            </a:r>
          </a:p>
          <a:p>
            <a:pPr eaLnBrk="0" fontAlgn="base" hangingPunct="0">
              <a:spcBef>
                <a:spcPct val="0"/>
              </a:spcBef>
              <a:spcAft>
                <a:spcPct val="0"/>
              </a:spcAft>
              <a:buFont typeface="Wingdings" panose="05000000000000000000" pitchFamily="2" charset="2"/>
              <a:buChar char="§"/>
            </a:pPr>
            <a:r>
              <a:rPr lang="en-US" altLang="en-US" sz="1200" dirty="0">
                <a:latin typeface="Arial" panose="020B0604020202020204" pitchFamily="34" charset="0"/>
                <a:ea typeface="Calibri" panose="020F0502020204030204" pitchFamily="34" charset="0"/>
              </a:rPr>
              <a:t>Ad Dijkhoff</a:t>
            </a:r>
          </a:p>
          <a:p>
            <a:pPr eaLnBrk="0" fontAlgn="base" hangingPunct="0">
              <a:spcBef>
                <a:spcPct val="0"/>
              </a:spcBef>
              <a:spcAft>
                <a:spcPct val="0"/>
              </a:spcAft>
              <a:buFont typeface="Wingdings" panose="05000000000000000000" pitchFamily="2" charset="2"/>
              <a:buChar char="§"/>
            </a:pPr>
            <a:r>
              <a:rPr lang="en-US" altLang="en-US" sz="1200" dirty="0">
                <a:latin typeface="Arial" panose="020B0604020202020204" pitchFamily="34" charset="0"/>
                <a:ea typeface="Calibri" panose="020F0502020204030204" pitchFamily="34" charset="0"/>
              </a:rPr>
              <a:t>Rich Ridolfo (partly)</a:t>
            </a:r>
          </a:p>
          <a:p>
            <a:pPr lvl="0" eaLnBrk="0" fontAlgn="base" hangingPunct="0">
              <a:spcBef>
                <a:spcPct val="0"/>
              </a:spcBef>
              <a:spcAft>
                <a:spcPct val="0"/>
              </a:spcAft>
              <a:buFont typeface="Wingdings" panose="05000000000000000000" pitchFamily="2" charset="2"/>
              <a:buChar char="§"/>
            </a:pPr>
            <a:r>
              <a:rPr lang="en-US" altLang="en-US" sz="1200" dirty="0" smtClean="0">
                <a:latin typeface="Arial" panose="020B0604020202020204" pitchFamily="34" charset="0"/>
                <a:ea typeface="Calibri" panose="020F0502020204030204" pitchFamily="34" charset="0"/>
              </a:rPr>
              <a:t>Hassan Mousaid</a:t>
            </a:r>
          </a:p>
          <a:p>
            <a:pPr lvl="0" eaLnBrk="0" fontAlgn="base" hangingPunct="0">
              <a:spcBef>
                <a:spcPct val="0"/>
              </a:spcBef>
              <a:spcAft>
                <a:spcPct val="0"/>
              </a:spcAft>
              <a:buFont typeface="Wingdings" panose="05000000000000000000" pitchFamily="2" charset="2"/>
              <a:buChar char="§"/>
            </a:pPr>
            <a:r>
              <a:rPr lang="en-US" altLang="en-US" sz="1200" dirty="0" smtClean="0">
                <a:latin typeface="Arial" panose="020B0604020202020204" pitchFamily="34" charset="0"/>
                <a:ea typeface="Calibri" panose="020F0502020204030204" pitchFamily="34" charset="0"/>
              </a:rPr>
              <a:t>Allan Bugos</a:t>
            </a:r>
          </a:p>
          <a:p>
            <a:pPr lvl="0" eaLnBrk="0" fontAlgn="base" hangingPunct="0">
              <a:spcBef>
                <a:spcPct val="0"/>
              </a:spcBef>
              <a:spcAft>
                <a:spcPct val="0"/>
              </a:spcAft>
              <a:buFont typeface="Wingdings" panose="05000000000000000000" pitchFamily="2" charset="2"/>
              <a:buChar char="§"/>
            </a:pPr>
            <a:r>
              <a:rPr lang="en-US" altLang="en-US" sz="1200" dirty="0" smtClean="0">
                <a:latin typeface="Arial" panose="020B0604020202020204" pitchFamily="34" charset="0"/>
                <a:ea typeface="Calibri" panose="020F0502020204030204" pitchFamily="34" charset="0"/>
              </a:rPr>
              <a:t>Tomas Russ</a:t>
            </a:r>
          </a:p>
          <a:p>
            <a:pPr lvl="0" eaLnBrk="0" fontAlgn="base" hangingPunct="0">
              <a:spcBef>
                <a:spcPct val="0"/>
              </a:spcBef>
              <a:spcAft>
                <a:spcPct val="0"/>
              </a:spcAft>
              <a:buFont typeface="Wingdings" panose="05000000000000000000" pitchFamily="2" charset="2"/>
              <a:buChar char="§"/>
            </a:pPr>
            <a:r>
              <a:rPr lang="en-US" altLang="en-US" sz="1200" dirty="0" smtClean="0">
                <a:latin typeface="Arial" panose="020B0604020202020204" pitchFamily="34" charset="0"/>
                <a:ea typeface="Calibri" panose="020F0502020204030204" pitchFamily="34" charset="0"/>
              </a:rPr>
              <a:t>Guy Maris (remote)</a:t>
            </a:r>
          </a:p>
          <a:p>
            <a:pPr lvl="0" eaLnBrk="0" fontAlgn="base" hangingPunct="0">
              <a:spcBef>
                <a:spcPct val="0"/>
              </a:spcBef>
              <a:spcAft>
                <a:spcPct val="0"/>
              </a:spcAft>
              <a:buFont typeface="Wingdings" panose="05000000000000000000" pitchFamily="2" charset="2"/>
              <a:buChar char="§"/>
            </a:pPr>
            <a:r>
              <a:rPr lang="en-US" altLang="en-US" sz="1200" dirty="0" smtClean="0">
                <a:latin typeface="Arial" panose="020B0604020202020204" pitchFamily="34" charset="0"/>
                <a:ea typeface="Calibri" panose="020F0502020204030204" pitchFamily="34" charset="0"/>
              </a:rPr>
              <a:t>Jurgen Heijmans (remote)</a:t>
            </a:r>
          </a:p>
          <a:p>
            <a:pPr lvl="0" eaLnBrk="0" fontAlgn="base" hangingPunct="0">
              <a:spcBef>
                <a:spcPct val="0"/>
              </a:spcBef>
              <a:spcAft>
                <a:spcPct val="0"/>
              </a:spcAft>
              <a:buFont typeface="Wingdings" panose="05000000000000000000" pitchFamily="2" charset="2"/>
              <a:buChar char="§"/>
            </a:pPr>
            <a:r>
              <a:rPr lang="en-US" altLang="en-US" sz="1200" dirty="0" smtClean="0">
                <a:latin typeface="Arial" panose="020B0604020202020204" pitchFamily="34" charset="0"/>
                <a:ea typeface="Calibri" panose="020F0502020204030204" pitchFamily="34" charset="0"/>
              </a:rPr>
              <a:t>Jan Poesse (remote)</a:t>
            </a:r>
            <a:endParaRPr lang="en-US" altLang="en-US" sz="1200" dirty="0">
              <a:latin typeface="Arial" panose="020B0604020202020204" pitchFamily="34" charset="0"/>
              <a:ea typeface="Calibri" panose="020F0502020204030204" pitchFamily="34" charset="0"/>
            </a:endParaRPr>
          </a:p>
          <a:p>
            <a:pPr marL="0" indent="0">
              <a:buNone/>
            </a:pPr>
            <a:endParaRPr lang="en-US" sz="1200" dirty="0"/>
          </a:p>
        </p:txBody>
      </p:sp>
    </p:spTree>
    <p:extLst>
      <p:ext uri="{BB962C8B-B14F-4D97-AF65-F5344CB8AC3E}">
        <p14:creationId xmlns:p14="http://schemas.microsoft.com/office/powerpoint/2010/main" val="3851971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9552" y="1484784"/>
            <a:ext cx="7705113" cy="4896544"/>
          </a:xfrm>
        </p:spPr>
        <p:txBody>
          <a:bodyPr/>
          <a:lstStyle/>
          <a:p>
            <a:pPr marL="0" indent="0">
              <a:buNone/>
            </a:pPr>
            <a:r>
              <a:rPr lang="en-US" sz="1600" dirty="0" smtClean="0"/>
              <a:t>The future solution will be using </a:t>
            </a:r>
            <a:r>
              <a:rPr lang="en-US" sz="1600" dirty="0"/>
              <a:t>the HSDP PaaS building </a:t>
            </a:r>
            <a:r>
              <a:rPr lang="en-US" sz="1600" dirty="0" smtClean="0"/>
              <a:t>blocks. Two </a:t>
            </a:r>
            <a:r>
              <a:rPr lang="en-US" sz="1600" dirty="0"/>
              <a:t>HSDP capabilities </a:t>
            </a:r>
            <a:r>
              <a:rPr lang="en-US" sz="1600" dirty="0" smtClean="0"/>
              <a:t>are used:  the </a:t>
            </a:r>
            <a:r>
              <a:rPr lang="en-US" sz="1600" dirty="0"/>
              <a:t>Device Profile </a:t>
            </a:r>
            <a:r>
              <a:rPr lang="en-US" sz="1600" dirty="0" smtClean="0"/>
              <a:t>Repository and </a:t>
            </a:r>
            <a:r>
              <a:rPr lang="en-US" sz="1600" dirty="0"/>
              <a:t>the Observation Store</a:t>
            </a:r>
            <a:r>
              <a:rPr lang="en-US" sz="1600" dirty="0" smtClean="0"/>
              <a:t>.</a:t>
            </a:r>
            <a:r>
              <a:rPr lang="en-US" sz="1600" dirty="0"/>
              <a:t> </a:t>
            </a:r>
            <a:r>
              <a:rPr lang="en-US" sz="1600" dirty="0" smtClean="0"/>
              <a:t>Initially this store will contain data from </a:t>
            </a:r>
            <a:r>
              <a:rPr lang="en-US" sz="1600" dirty="0"/>
              <a:t>Philips propositions only</a:t>
            </a:r>
            <a:r>
              <a:rPr lang="en-US" sz="1600" dirty="0" smtClean="0"/>
              <a:t>.</a:t>
            </a:r>
          </a:p>
          <a:p>
            <a:pPr marL="0" indent="0">
              <a:buNone/>
            </a:pPr>
            <a:endParaRPr lang="en-US" sz="1600" dirty="0" smtClean="0"/>
          </a:p>
          <a:p>
            <a:pPr marL="0" indent="0">
              <a:buNone/>
            </a:pPr>
            <a:r>
              <a:rPr lang="en-US" sz="1600" dirty="0"/>
              <a:t>HSDP will expose an API which QCL can use to send the data to. A different URI will be used to discriminate between the different QCL accounts/propositions.</a:t>
            </a:r>
          </a:p>
          <a:p>
            <a:pPr marL="0" indent="0">
              <a:buNone/>
            </a:pPr>
            <a:endParaRPr lang="en-US" sz="1600" dirty="0" smtClean="0"/>
          </a:p>
          <a:p>
            <a:pPr marL="0" indent="0">
              <a:buNone/>
            </a:pPr>
            <a:r>
              <a:rPr lang="en-US" sz="1600" dirty="0" smtClean="0"/>
              <a:t>Since </a:t>
            </a:r>
            <a:r>
              <a:rPr lang="en-US" sz="1600" dirty="0"/>
              <a:t>the QLC data </a:t>
            </a:r>
            <a:r>
              <a:rPr lang="en-US" sz="1600" dirty="0" smtClean="0"/>
              <a:t>objects </a:t>
            </a:r>
            <a:r>
              <a:rPr lang="en-US" sz="1600" dirty="0"/>
              <a:t>consist of both peripheral </a:t>
            </a:r>
            <a:r>
              <a:rPr lang="en-US" sz="1600" dirty="0" smtClean="0"/>
              <a:t>device identity </a:t>
            </a:r>
            <a:r>
              <a:rPr lang="en-US" sz="1600" dirty="0"/>
              <a:t>and the observation data we will need to create a </a:t>
            </a:r>
            <a:r>
              <a:rPr lang="en-US" sz="1600" dirty="0" smtClean="0"/>
              <a:t>micro </a:t>
            </a:r>
            <a:r>
              <a:rPr lang="en-US" sz="1600" dirty="0"/>
              <a:t>service to act as end-point for </a:t>
            </a:r>
            <a:r>
              <a:rPr lang="en-US" sz="1600" dirty="0" smtClean="0"/>
              <a:t>2net </a:t>
            </a:r>
            <a:r>
              <a:rPr lang="en-US" sz="1600" dirty="0"/>
              <a:t>which accepts incoming </a:t>
            </a:r>
            <a:r>
              <a:rPr lang="en-US" sz="1600" dirty="0" smtClean="0"/>
              <a:t>messages </a:t>
            </a:r>
            <a:r>
              <a:rPr lang="en-US" sz="1600" dirty="0"/>
              <a:t>from </a:t>
            </a:r>
            <a:r>
              <a:rPr lang="en-US" sz="1600" dirty="0" smtClean="0"/>
              <a:t>2net </a:t>
            </a:r>
            <a:r>
              <a:rPr lang="en-US" sz="1600" dirty="0"/>
              <a:t>and split the data into a Device Profile and the Device Observation part</a:t>
            </a:r>
            <a:r>
              <a:rPr lang="en-US" sz="1600" dirty="0" smtClean="0"/>
              <a:t>.</a:t>
            </a:r>
          </a:p>
          <a:p>
            <a:pPr marL="0" indent="0">
              <a:buNone/>
            </a:pPr>
            <a:endParaRPr lang="en-US" sz="1600" dirty="0"/>
          </a:p>
          <a:p>
            <a:pPr marL="0" indent="0">
              <a:buNone/>
            </a:pPr>
            <a:r>
              <a:rPr lang="en-US" sz="1600" dirty="0"/>
              <a:t>For all peripherals </a:t>
            </a:r>
            <a:r>
              <a:rPr lang="en-US" sz="1600" dirty="0" smtClean="0"/>
              <a:t>a </a:t>
            </a:r>
            <a:r>
              <a:rPr lang="en-US" sz="1600" dirty="0"/>
              <a:t>unique profile record will be created when a peripheral is seen for the first time. Updates will be done each time new data is arrived. All observations are stored in the observation store annotated with the unique peripheral ID. </a:t>
            </a:r>
          </a:p>
          <a:p>
            <a:pPr marL="0" indent="0">
              <a:buNone/>
            </a:pPr>
            <a:endParaRPr lang="en-US" sz="1600" dirty="0" smtClean="0"/>
          </a:p>
          <a:p>
            <a:pPr marL="0" indent="0">
              <a:buNone/>
            </a:pPr>
            <a:r>
              <a:rPr lang="en-US" sz="1600" dirty="0" smtClean="0"/>
              <a:t>The </a:t>
            </a:r>
            <a:r>
              <a:rPr lang="en-US" sz="1600" dirty="0"/>
              <a:t>data </a:t>
            </a:r>
            <a:r>
              <a:rPr lang="en-US" sz="1600" dirty="0" smtClean="0"/>
              <a:t>ownership and </a:t>
            </a:r>
            <a:r>
              <a:rPr lang="en-US" sz="1600" dirty="0"/>
              <a:t>access rights stay with Qualcomm.</a:t>
            </a:r>
          </a:p>
        </p:txBody>
      </p:sp>
      <p:sp>
        <p:nvSpPr>
          <p:cNvPr id="5" name="TextBox 4"/>
          <p:cNvSpPr txBox="1"/>
          <p:nvPr/>
        </p:nvSpPr>
        <p:spPr>
          <a:xfrm>
            <a:off x="395536" y="457508"/>
            <a:ext cx="6434005" cy="523220"/>
          </a:xfrm>
          <a:prstGeom prst="rect">
            <a:avLst/>
          </a:prstGeom>
          <a:noFill/>
        </p:spPr>
        <p:txBody>
          <a:bodyPr wrap="none" rtlCol="0">
            <a:spAutoFit/>
          </a:bodyPr>
          <a:lstStyle/>
          <a:p>
            <a:r>
              <a:rPr lang="en-US" sz="2800" dirty="0" smtClean="0">
                <a:solidFill>
                  <a:srgbClr val="000000"/>
                </a:solidFill>
              </a:rPr>
              <a:t>Qualcomm will use HSDP as Archive Store</a:t>
            </a:r>
            <a:endParaRPr lang="en-US" sz="2800" dirty="0">
              <a:solidFill>
                <a:srgbClr val="000000"/>
              </a:solidFill>
            </a:endParaRPr>
          </a:p>
        </p:txBody>
      </p:sp>
    </p:spTree>
    <p:extLst>
      <p:ext uri="{BB962C8B-B14F-4D97-AF65-F5344CB8AC3E}">
        <p14:creationId xmlns:p14="http://schemas.microsoft.com/office/powerpoint/2010/main" val="86336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9552" y="1340768"/>
            <a:ext cx="8424936" cy="4968552"/>
          </a:xfrm>
        </p:spPr>
        <p:txBody>
          <a:bodyPr/>
          <a:lstStyle/>
          <a:p>
            <a:pPr marL="0" indent="0">
              <a:buNone/>
            </a:pPr>
            <a:r>
              <a:rPr lang="en-US" b="1" u="sng" dirty="0" smtClean="0"/>
              <a:t>Step-1</a:t>
            </a:r>
            <a:r>
              <a:rPr lang="en-US" dirty="0" smtClean="0"/>
              <a:t> </a:t>
            </a:r>
            <a:r>
              <a:rPr lang="en-US" dirty="0">
                <a:solidFill>
                  <a:schemeClr val="accent3">
                    <a:lumMod val="75000"/>
                  </a:schemeClr>
                </a:solidFill>
                <a:sym typeface="Wingdings" panose="05000000000000000000" pitchFamily="2" charset="2"/>
              </a:rPr>
              <a:t> </a:t>
            </a:r>
            <a:r>
              <a:rPr lang="en-US" dirty="0" smtClean="0">
                <a:solidFill>
                  <a:schemeClr val="accent3">
                    <a:lumMod val="75000"/>
                  </a:schemeClr>
                </a:solidFill>
              </a:rPr>
              <a:t>QCL in the lead.</a:t>
            </a:r>
            <a:endParaRPr lang="en-US" dirty="0">
              <a:solidFill>
                <a:schemeClr val="accent3">
                  <a:lumMod val="75000"/>
                </a:schemeClr>
              </a:solidFill>
            </a:endParaRPr>
          </a:p>
          <a:p>
            <a:pPr marL="0" indent="0">
              <a:buNone/>
            </a:pPr>
            <a:endParaRPr lang="en-US" sz="1400" dirty="0"/>
          </a:p>
          <a:p>
            <a:pPr marL="0" indent="0">
              <a:buNone/>
            </a:pPr>
            <a:r>
              <a:rPr lang="en-US" sz="1400" dirty="0"/>
              <a:t>What is it           : Raw </a:t>
            </a:r>
            <a:r>
              <a:rPr lang="en-US" sz="1400" dirty="0" smtClean="0"/>
              <a:t>archive data </a:t>
            </a:r>
            <a:r>
              <a:rPr lang="en-US" sz="1400" dirty="0"/>
              <a:t>store in HSDP managed Amazon S3 buckets</a:t>
            </a:r>
          </a:p>
          <a:p>
            <a:pPr marL="0" indent="0">
              <a:buNone/>
            </a:pPr>
            <a:endParaRPr lang="en-US" sz="1400" dirty="0" smtClean="0"/>
          </a:p>
          <a:p>
            <a:pPr marL="0" indent="0">
              <a:buNone/>
            </a:pPr>
            <a:r>
              <a:rPr lang="en-US" sz="1400" dirty="0" smtClean="0"/>
              <a:t>Business </a:t>
            </a:r>
            <a:r>
              <a:rPr lang="en-US" sz="1400" dirty="0"/>
              <a:t>value  : This allows for Qualcomm only to store and access to the data. , targeted for limited functionality.</a:t>
            </a:r>
          </a:p>
          <a:p>
            <a:pPr marL="0" indent="0">
              <a:buNone/>
            </a:pPr>
            <a:r>
              <a:rPr lang="en-US" sz="1400" dirty="0"/>
              <a:t>	 </a:t>
            </a:r>
            <a:r>
              <a:rPr lang="en-US" sz="1400" dirty="0" smtClean="0"/>
              <a:t>       -</a:t>
            </a:r>
            <a:r>
              <a:rPr lang="en-US" sz="1400" dirty="0"/>
              <a:t> </a:t>
            </a:r>
            <a:r>
              <a:rPr lang="en-US" sz="1400" dirty="0" smtClean="0"/>
              <a:t> </a:t>
            </a:r>
            <a:r>
              <a:rPr lang="en-US" sz="1400" dirty="0"/>
              <a:t>Data ingestion   : Qualcomm to provide </a:t>
            </a:r>
            <a:r>
              <a:rPr lang="en-US" sz="1400" dirty="0" smtClean="0"/>
              <a:t>2net </a:t>
            </a:r>
            <a:r>
              <a:rPr lang="en-US" sz="1400" dirty="0"/>
              <a:t>– AWS integration </a:t>
            </a:r>
          </a:p>
          <a:p>
            <a:pPr marL="0" indent="0">
              <a:buNone/>
            </a:pPr>
            <a:r>
              <a:rPr lang="en-US" sz="1400" dirty="0" smtClean="0"/>
              <a:t>	        -</a:t>
            </a:r>
            <a:r>
              <a:rPr lang="en-US" sz="1400" dirty="0"/>
              <a:t>  Access the data : Qualcomm reading/accessing S3 API’s</a:t>
            </a:r>
          </a:p>
          <a:p>
            <a:pPr marL="0" indent="0">
              <a:buNone/>
            </a:pPr>
            <a:endParaRPr lang="en-US" sz="1400" dirty="0" smtClean="0"/>
          </a:p>
          <a:p>
            <a:pPr marL="0" indent="0">
              <a:buNone/>
            </a:pPr>
            <a:r>
              <a:rPr lang="en-US" sz="1400" dirty="0" smtClean="0"/>
              <a:t>Customers</a:t>
            </a:r>
            <a:r>
              <a:rPr lang="en-US" sz="1400" dirty="0"/>
              <a:t>          : </a:t>
            </a:r>
            <a:r>
              <a:rPr lang="en-US" sz="1400" dirty="0" smtClean="0"/>
              <a:t>Dedicated </a:t>
            </a:r>
            <a:r>
              <a:rPr lang="en-US" sz="1400" dirty="0"/>
              <a:t>for Qualcomm</a:t>
            </a:r>
          </a:p>
          <a:p>
            <a:pPr marL="0" indent="0">
              <a:buNone/>
            </a:pPr>
            <a:endParaRPr lang="en-US" sz="1400" dirty="0" smtClean="0"/>
          </a:p>
          <a:p>
            <a:pPr marL="0" indent="0">
              <a:buNone/>
            </a:pPr>
            <a:r>
              <a:rPr lang="en-US" sz="1400" dirty="0" smtClean="0"/>
              <a:t>When </a:t>
            </a:r>
            <a:r>
              <a:rPr lang="en-US" sz="1400" dirty="0"/>
              <a:t>available : Qualcomm </a:t>
            </a:r>
            <a:r>
              <a:rPr lang="en-US" sz="1400" dirty="0" smtClean="0"/>
              <a:t>timing</a:t>
            </a:r>
          </a:p>
          <a:p>
            <a:pPr marL="0" indent="0">
              <a:buNone/>
            </a:pPr>
            <a:endParaRPr lang="en-US" sz="1400" dirty="0" smtClean="0"/>
          </a:p>
          <a:p>
            <a:pPr marL="0" lvl="0" indent="0" fontAlgn="ctr">
              <a:buNone/>
            </a:pPr>
            <a:r>
              <a:rPr lang="en-US" sz="1600" b="1" dirty="0" smtClean="0">
                <a:solidFill>
                  <a:srgbClr val="FF0000"/>
                </a:solidFill>
              </a:rPr>
              <a:t>Actions</a:t>
            </a:r>
            <a:r>
              <a:rPr lang="en-US" sz="1400" dirty="0" smtClean="0"/>
              <a:t>:</a:t>
            </a:r>
          </a:p>
          <a:p>
            <a:pPr fontAlgn="ctr"/>
            <a:r>
              <a:rPr lang="en-US" sz="1400" dirty="0" smtClean="0"/>
              <a:t>2net </a:t>
            </a:r>
            <a:r>
              <a:rPr lang="en-US" sz="1400" dirty="0"/>
              <a:t>OPS work with HSDP OPS to </a:t>
            </a:r>
            <a:r>
              <a:rPr lang="en-US" sz="1400" dirty="0" smtClean="0"/>
              <a:t>acquire HSDP S3 URL’s </a:t>
            </a:r>
            <a:r>
              <a:rPr lang="en-US" sz="1400" dirty="0" smtClean="0">
                <a:sym typeface="Wingdings" panose="05000000000000000000" pitchFamily="2" charset="2"/>
              </a:rPr>
              <a:t></a:t>
            </a:r>
            <a:r>
              <a:rPr lang="en-US" sz="1400" dirty="0" smtClean="0"/>
              <a:t> Audrey/Hassan</a:t>
            </a:r>
          </a:p>
          <a:p>
            <a:pPr fontAlgn="ctr"/>
            <a:endParaRPr lang="en-US" sz="1400" dirty="0" smtClean="0"/>
          </a:p>
          <a:p>
            <a:pPr fontAlgn="ctr"/>
            <a:r>
              <a:rPr lang="en-US" sz="1400" dirty="0" smtClean="0"/>
              <a:t>2net </a:t>
            </a:r>
            <a:r>
              <a:rPr lang="en-US" sz="1400" dirty="0"/>
              <a:t>OPS works with 2net OPS to investigate </a:t>
            </a:r>
            <a:r>
              <a:rPr lang="en-US" sz="1400" dirty="0" err="1" smtClean="0"/>
              <a:t>Lift&amp;Shift</a:t>
            </a:r>
            <a:r>
              <a:rPr lang="en-US" sz="1400" dirty="0" smtClean="0"/>
              <a:t> </a:t>
            </a:r>
            <a:r>
              <a:rPr lang="en-US" sz="1400" dirty="0"/>
              <a:t>of 2net to HSDP </a:t>
            </a:r>
            <a:r>
              <a:rPr lang="en-US" sz="1400" dirty="0" smtClean="0"/>
              <a:t>infra.</a:t>
            </a:r>
            <a:br>
              <a:rPr lang="en-US" sz="1400" dirty="0" smtClean="0"/>
            </a:br>
            <a:r>
              <a:rPr lang="en-US" sz="1400" dirty="0" smtClean="0"/>
              <a:t>Initial </a:t>
            </a:r>
            <a:r>
              <a:rPr lang="en-US" sz="1400" dirty="0"/>
              <a:t>call within 2 weeks, decide on big/complex to simple/small </a:t>
            </a:r>
            <a:r>
              <a:rPr lang="en-US" sz="1400" dirty="0" smtClean="0">
                <a:sym typeface="Wingdings" panose="05000000000000000000" pitchFamily="2" charset="2"/>
              </a:rPr>
              <a:t></a:t>
            </a:r>
            <a:r>
              <a:rPr lang="en-US" sz="1400" dirty="0" smtClean="0"/>
              <a:t> Rich/Audrey</a:t>
            </a:r>
          </a:p>
          <a:p>
            <a:pPr fontAlgn="ctr"/>
            <a:endParaRPr lang="en-US" sz="1400" dirty="0"/>
          </a:p>
          <a:p>
            <a:r>
              <a:rPr lang="en-US" sz="1400" dirty="0" err="1" smtClean="0"/>
              <a:t>Lift&amp;Shift</a:t>
            </a:r>
            <a:r>
              <a:rPr lang="en-US" sz="1400" dirty="0" smtClean="0"/>
              <a:t> </a:t>
            </a:r>
            <a:r>
              <a:rPr lang="en-US" sz="1400" dirty="0"/>
              <a:t>H2H and </a:t>
            </a:r>
            <a:r>
              <a:rPr lang="en-US" sz="1400" dirty="0" err="1" smtClean="0"/>
              <a:t>Respironics</a:t>
            </a:r>
            <a:r>
              <a:rPr lang="en-US" sz="1400" dirty="0" smtClean="0"/>
              <a:t> </a:t>
            </a:r>
            <a:r>
              <a:rPr lang="en-US" sz="1400" dirty="0"/>
              <a:t>onto 2net instance on HSDP infra as a proof-point/first </a:t>
            </a:r>
            <a:r>
              <a:rPr lang="en-US" sz="1400" dirty="0" smtClean="0"/>
              <a:t>step</a:t>
            </a:r>
            <a:br>
              <a:rPr lang="en-US" sz="1400" dirty="0" smtClean="0"/>
            </a:br>
            <a:r>
              <a:rPr lang="en-US" sz="1400" dirty="0" smtClean="0"/>
              <a:t>Decision </a:t>
            </a:r>
            <a:r>
              <a:rPr lang="en-US" sz="1400" dirty="0"/>
              <a:t>on viable path for L&amp;S end of </a:t>
            </a:r>
            <a:r>
              <a:rPr lang="en-US" sz="1400" dirty="0" smtClean="0"/>
              <a:t>November. </a:t>
            </a:r>
            <a:r>
              <a:rPr lang="en-US" sz="1400" dirty="0" smtClean="0">
                <a:sym typeface="Wingdings" panose="05000000000000000000" pitchFamily="2" charset="2"/>
              </a:rPr>
              <a:t></a:t>
            </a:r>
            <a:r>
              <a:rPr lang="en-US" sz="1400" dirty="0" smtClean="0"/>
              <a:t> Philips/QCL</a:t>
            </a:r>
            <a:endParaRPr lang="en-US" sz="1400" dirty="0"/>
          </a:p>
          <a:p>
            <a:pPr marL="0" indent="0">
              <a:buNone/>
            </a:pPr>
            <a:endParaRPr lang="en-US" sz="1400" dirty="0"/>
          </a:p>
        </p:txBody>
      </p:sp>
      <p:sp>
        <p:nvSpPr>
          <p:cNvPr id="5" name="TextBox 4"/>
          <p:cNvSpPr txBox="1"/>
          <p:nvPr/>
        </p:nvSpPr>
        <p:spPr>
          <a:xfrm>
            <a:off x="395536" y="476672"/>
            <a:ext cx="7556107" cy="523220"/>
          </a:xfrm>
          <a:prstGeom prst="rect">
            <a:avLst/>
          </a:prstGeom>
          <a:noFill/>
        </p:spPr>
        <p:txBody>
          <a:bodyPr wrap="none" rtlCol="0">
            <a:spAutoFit/>
          </a:bodyPr>
          <a:lstStyle/>
          <a:p>
            <a:r>
              <a:rPr lang="en-US" sz="2800" dirty="0" smtClean="0">
                <a:solidFill>
                  <a:srgbClr val="000000"/>
                </a:solidFill>
              </a:rPr>
              <a:t>Phase 1: Qualcomm will use HSDP as Archive Store</a:t>
            </a:r>
            <a:endParaRPr lang="en-US" sz="2800" dirty="0">
              <a:solidFill>
                <a:srgbClr val="000000"/>
              </a:solidFill>
            </a:endParaRPr>
          </a:p>
        </p:txBody>
      </p:sp>
    </p:spTree>
    <p:extLst>
      <p:ext uri="{BB962C8B-B14F-4D97-AF65-F5344CB8AC3E}">
        <p14:creationId xmlns:p14="http://schemas.microsoft.com/office/powerpoint/2010/main" val="234665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7255032" y="3274046"/>
            <a:ext cx="917368" cy="1954369"/>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p:txBody>
      </p:sp>
      <p:sp>
        <p:nvSpPr>
          <p:cNvPr id="23" name="Rectangle 22"/>
          <p:cNvSpPr/>
          <p:nvPr/>
        </p:nvSpPr>
        <p:spPr>
          <a:xfrm>
            <a:off x="694961" y="2321127"/>
            <a:ext cx="912227" cy="2394284"/>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a:solidFill>
                <a:srgbClr val="000000"/>
              </a:solidFill>
            </a:endParaRPr>
          </a:p>
        </p:txBody>
      </p:sp>
      <p:sp>
        <p:nvSpPr>
          <p:cNvPr id="13" name="Rectangle 12"/>
          <p:cNvSpPr/>
          <p:nvPr/>
        </p:nvSpPr>
        <p:spPr>
          <a:xfrm>
            <a:off x="3347864" y="2331248"/>
            <a:ext cx="1465133" cy="23788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a:solidFill>
                <a:srgbClr val="000000"/>
              </a:solidFill>
            </a:endParaRPr>
          </a:p>
        </p:txBody>
      </p:sp>
      <p:sp>
        <p:nvSpPr>
          <p:cNvPr id="8" name="Rectangle 7"/>
          <p:cNvSpPr/>
          <p:nvPr/>
        </p:nvSpPr>
        <p:spPr>
          <a:xfrm>
            <a:off x="1835696" y="2321127"/>
            <a:ext cx="1183775" cy="239428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a:solidFill>
                <a:srgbClr val="000000"/>
              </a:solidFill>
            </a:endParaRPr>
          </a:p>
        </p:txBody>
      </p:sp>
      <p:pic>
        <p:nvPicPr>
          <p:cNvPr id="1028" name="Picture 4" descr="http://www.qualcommlife.com/images/2net-Hub.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879929" y="2496349"/>
            <a:ext cx="1035887" cy="8364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qualcommlife.com/images/2net-Mobil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69983" y="3605358"/>
            <a:ext cx="1117841" cy="9247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qualcommlife.com/images/2net-Platform.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91932" y="3071972"/>
            <a:ext cx="1347496" cy="82141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377849" y="3274831"/>
            <a:ext cx="1739368" cy="195436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p:txBody>
      </p:sp>
      <p:pic>
        <p:nvPicPr>
          <p:cNvPr id="10" name="Picture 9"/>
          <p:cNvPicPr>
            <a:picLocks noChangeAspect="1"/>
          </p:cNvPicPr>
          <p:nvPr/>
        </p:nvPicPr>
        <p:blipFill>
          <a:blip r:embed="rId6"/>
          <a:stretch>
            <a:fillRect/>
          </a:stretch>
        </p:blipFill>
        <p:spPr>
          <a:xfrm>
            <a:off x="822780" y="2470464"/>
            <a:ext cx="724884" cy="847763"/>
          </a:xfrm>
          <a:prstGeom prst="rect">
            <a:avLst/>
          </a:prstGeom>
        </p:spPr>
      </p:pic>
      <p:pic>
        <p:nvPicPr>
          <p:cNvPr id="11" name="Picture 10"/>
          <p:cNvPicPr>
            <a:picLocks noChangeAspect="1"/>
          </p:cNvPicPr>
          <p:nvPr/>
        </p:nvPicPr>
        <p:blipFill>
          <a:blip r:embed="rId7"/>
          <a:stretch>
            <a:fillRect/>
          </a:stretch>
        </p:blipFill>
        <p:spPr>
          <a:xfrm>
            <a:off x="973299" y="3460395"/>
            <a:ext cx="502357" cy="1144076"/>
          </a:xfrm>
          <a:prstGeom prst="rect">
            <a:avLst/>
          </a:prstGeom>
        </p:spPr>
      </p:pic>
      <p:cxnSp>
        <p:nvCxnSpPr>
          <p:cNvPr id="22" name="Straight Arrow Connector 21"/>
          <p:cNvCxnSpPr>
            <a:stCxn id="23" idx="3"/>
            <a:endCxn id="8" idx="1"/>
          </p:cNvCxnSpPr>
          <p:nvPr/>
        </p:nvCxnSpPr>
        <p:spPr>
          <a:xfrm>
            <a:off x="1607188" y="3518269"/>
            <a:ext cx="228508" cy="0"/>
          </a:xfrm>
          <a:prstGeom prst="straightConnector1">
            <a:avLst/>
          </a:prstGeom>
          <a:ln w="31750">
            <a:solidFill>
              <a:schemeClr val="accent3">
                <a:lumMod val="75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a:off x="3042224" y="3518269"/>
            <a:ext cx="328393" cy="2408"/>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63" name="Rectangle 62"/>
          <p:cNvSpPr/>
          <p:nvPr/>
        </p:nvSpPr>
        <p:spPr>
          <a:xfrm>
            <a:off x="5630410" y="1841822"/>
            <a:ext cx="1656184" cy="1072769"/>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b"/>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r>
              <a:rPr lang="en-US" sz="1200" dirty="0" smtClean="0">
                <a:solidFill>
                  <a:srgbClr val="000000"/>
                </a:solidFill>
              </a:rPr>
              <a:t>Customer</a:t>
            </a:r>
            <a:endParaRPr lang="en-US" sz="1200" dirty="0">
              <a:solidFill>
                <a:srgbClr val="000000"/>
              </a:solidFill>
            </a:endParaRPr>
          </a:p>
        </p:txBody>
      </p:sp>
      <p:sp>
        <p:nvSpPr>
          <p:cNvPr id="64" name="Can 63"/>
          <p:cNvSpPr/>
          <p:nvPr/>
        </p:nvSpPr>
        <p:spPr>
          <a:xfrm>
            <a:off x="5810430" y="2117705"/>
            <a:ext cx="504056" cy="348747"/>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FFFFFF"/>
              </a:solidFill>
            </a:endParaRPr>
          </a:p>
        </p:txBody>
      </p:sp>
      <p:cxnSp>
        <p:nvCxnSpPr>
          <p:cNvPr id="1041" name="Straight Arrow Connector 1040"/>
          <p:cNvCxnSpPr/>
          <p:nvPr/>
        </p:nvCxnSpPr>
        <p:spPr>
          <a:xfrm>
            <a:off x="4819840" y="4295234"/>
            <a:ext cx="1463340" cy="0"/>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1042" name="TextBox 1041"/>
          <p:cNvSpPr txBox="1"/>
          <p:nvPr/>
        </p:nvSpPr>
        <p:spPr>
          <a:xfrm>
            <a:off x="4819840" y="3741236"/>
            <a:ext cx="632353" cy="553998"/>
          </a:xfrm>
          <a:prstGeom prst="rect">
            <a:avLst/>
          </a:prstGeom>
          <a:noFill/>
        </p:spPr>
        <p:txBody>
          <a:bodyPr wrap="square" rtlCol="0">
            <a:spAutoFit/>
          </a:bodyPr>
          <a:lstStyle/>
          <a:p>
            <a:r>
              <a:rPr lang="en-US" sz="1000" dirty="0" smtClean="0">
                <a:solidFill>
                  <a:srgbClr val="000000"/>
                </a:solidFill>
              </a:rPr>
              <a:t>QCL</a:t>
            </a:r>
          </a:p>
          <a:p>
            <a:r>
              <a:rPr lang="en-US" sz="1000" dirty="0" smtClean="0">
                <a:solidFill>
                  <a:srgbClr val="000000"/>
                </a:solidFill>
              </a:rPr>
              <a:t>Archive Stream</a:t>
            </a:r>
            <a:endParaRPr lang="en-US" sz="1000" dirty="0">
              <a:solidFill>
                <a:srgbClr val="000000"/>
              </a:solidFill>
            </a:endParaRPr>
          </a:p>
        </p:txBody>
      </p:sp>
      <p:cxnSp>
        <p:nvCxnSpPr>
          <p:cNvPr id="1044" name="Straight Arrow Connector 1043"/>
          <p:cNvCxnSpPr/>
          <p:nvPr/>
        </p:nvCxnSpPr>
        <p:spPr>
          <a:xfrm>
            <a:off x="4816416" y="2589895"/>
            <a:ext cx="818270" cy="0"/>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70" name="TextBox 69"/>
          <p:cNvSpPr txBox="1"/>
          <p:nvPr/>
        </p:nvSpPr>
        <p:spPr>
          <a:xfrm>
            <a:off x="4814919" y="2606067"/>
            <a:ext cx="832279" cy="400110"/>
          </a:xfrm>
          <a:prstGeom prst="rect">
            <a:avLst/>
          </a:prstGeom>
          <a:noFill/>
        </p:spPr>
        <p:txBody>
          <a:bodyPr wrap="none" rtlCol="0">
            <a:spAutoFit/>
          </a:bodyPr>
          <a:lstStyle/>
          <a:p>
            <a:r>
              <a:rPr lang="en-US" sz="1000" dirty="0" smtClean="0">
                <a:solidFill>
                  <a:srgbClr val="000000"/>
                </a:solidFill>
              </a:rPr>
              <a:t>Customer</a:t>
            </a:r>
            <a:br>
              <a:rPr lang="en-US" sz="1000" dirty="0" smtClean="0">
                <a:solidFill>
                  <a:srgbClr val="000000"/>
                </a:solidFill>
              </a:rPr>
            </a:br>
            <a:r>
              <a:rPr lang="en-US" sz="1000" dirty="0" smtClean="0">
                <a:solidFill>
                  <a:srgbClr val="000000"/>
                </a:solidFill>
              </a:rPr>
              <a:t>Data Stream</a:t>
            </a:r>
            <a:endParaRPr lang="en-US" sz="1000" dirty="0">
              <a:solidFill>
                <a:srgbClr val="000000"/>
              </a:solidFill>
            </a:endParaRPr>
          </a:p>
        </p:txBody>
      </p:sp>
      <p:sp>
        <p:nvSpPr>
          <p:cNvPr id="3" name="Rounded Rectangle 2"/>
          <p:cNvSpPr/>
          <p:nvPr/>
        </p:nvSpPr>
        <p:spPr>
          <a:xfrm>
            <a:off x="6494506" y="2012348"/>
            <a:ext cx="629282" cy="503306"/>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endParaRPr>
          </a:p>
        </p:txBody>
      </p:sp>
      <p:sp>
        <p:nvSpPr>
          <p:cNvPr id="39" name="TextBox 38"/>
          <p:cNvSpPr txBox="1"/>
          <p:nvPr/>
        </p:nvSpPr>
        <p:spPr>
          <a:xfrm>
            <a:off x="380035" y="321203"/>
            <a:ext cx="7631897" cy="892552"/>
          </a:xfrm>
          <a:prstGeom prst="rect">
            <a:avLst/>
          </a:prstGeom>
          <a:noFill/>
        </p:spPr>
        <p:txBody>
          <a:bodyPr wrap="none" rtlCol="0">
            <a:spAutoFit/>
          </a:bodyPr>
          <a:lstStyle/>
          <a:p>
            <a:r>
              <a:rPr lang="en-US" sz="2800" dirty="0" smtClean="0">
                <a:solidFill>
                  <a:srgbClr val="000000"/>
                </a:solidFill>
              </a:rPr>
              <a:t>Phase 1: Qualcomm will use HSDP as Archive Store</a:t>
            </a:r>
          </a:p>
          <a:p>
            <a:r>
              <a:rPr lang="en-US" sz="2400" dirty="0" smtClean="0">
                <a:solidFill>
                  <a:srgbClr val="000000"/>
                </a:solidFill>
              </a:rPr>
              <a:t>Step-1: AWS S3 bucket scenario by </a:t>
            </a:r>
            <a:r>
              <a:rPr lang="en-US" sz="2400" b="1" dirty="0" smtClean="0">
                <a:solidFill>
                  <a:srgbClr val="000000"/>
                </a:solidFill>
              </a:rPr>
              <a:t>Qualcomm</a:t>
            </a:r>
            <a:endParaRPr lang="en-US" sz="2400" b="1" dirty="0">
              <a:solidFill>
                <a:srgbClr val="000000"/>
              </a:solidFill>
            </a:endParaRPr>
          </a:p>
        </p:txBody>
      </p:sp>
      <p:sp>
        <p:nvSpPr>
          <p:cNvPr id="41" name="Rectangle 40"/>
          <p:cNvSpPr/>
          <p:nvPr/>
        </p:nvSpPr>
        <p:spPr>
          <a:xfrm>
            <a:off x="6017046" y="4114844"/>
            <a:ext cx="974008" cy="381793"/>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Data Processor</a:t>
            </a:r>
          </a:p>
        </p:txBody>
      </p:sp>
      <p:sp>
        <p:nvSpPr>
          <p:cNvPr id="57" name="TextBox 56"/>
          <p:cNvSpPr txBox="1"/>
          <p:nvPr/>
        </p:nvSpPr>
        <p:spPr>
          <a:xfrm>
            <a:off x="7438469" y="3306506"/>
            <a:ext cx="503343" cy="307777"/>
          </a:xfrm>
          <a:prstGeom prst="rect">
            <a:avLst/>
          </a:prstGeom>
          <a:noFill/>
        </p:spPr>
        <p:txBody>
          <a:bodyPr wrap="none" lIns="0" tIns="0" rIns="0" bIns="0" rtlCol="0">
            <a:spAutoFit/>
          </a:bodyPr>
          <a:lstStyle/>
          <a:p>
            <a:pPr algn="ctr"/>
            <a:r>
              <a:rPr lang="en-US" sz="1000" b="1" dirty="0" smtClean="0">
                <a:solidFill>
                  <a:srgbClr val="000000"/>
                </a:solidFill>
              </a:rPr>
              <a:t>HSDP</a:t>
            </a:r>
            <a:br>
              <a:rPr lang="en-US" sz="1000" b="1" dirty="0" smtClean="0">
                <a:solidFill>
                  <a:srgbClr val="000000"/>
                </a:solidFill>
              </a:rPr>
            </a:br>
            <a:r>
              <a:rPr lang="en-US" sz="1000" b="1" dirty="0" smtClean="0">
                <a:solidFill>
                  <a:srgbClr val="000000"/>
                </a:solidFill>
              </a:rPr>
              <a:t>AWS IaaS</a:t>
            </a:r>
            <a:endParaRPr lang="en-US" sz="1000" b="1" dirty="0">
              <a:solidFill>
                <a:srgbClr val="000000"/>
              </a:solidFill>
            </a:endParaRPr>
          </a:p>
        </p:txBody>
      </p:sp>
      <p:pic>
        <p:nvPicPr>
          <p:cNvPr id="40" name="Picture 6" descr="Image result for qualcomm"/>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3239851" y="2354843"/>
            <a:ext cx="1404157" cy="29070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qualcomm"/>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5256075" y="3279305"/>
            <a:ext cx="1404157" cy="29070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Image result for aws s3 icon"/>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7420207" y="3940168"/>
            <a:ext cx="729502" cy="8136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7605301" y="4677029"/>
            <a:ext cx="357470" cy="153888"/>
          </a:xfrm>
          <a:prstGeom prst="rect">
            <a:avLst/>
          </a:prstGeom>
          <a:noFill/>
        </p:spPr>
        <p:txBody>
          <a:bodyPr wrap="none" lIns="0" tIns="0" rIns="0" bIns="0" rtlCol="0">
            <a:spAutoFit/>
          </a:bodyPr>
          <a:lstStyle/>
          <a:p>
            <a:r>
              <a:rPr lang="en-US" sz="1000" dirty="0" smtClean="0">
                <a:solidFill>
                  <a:srgbClr val="000000"/>
                </a:solidFill>
              </a:rPr>
              <a:t>Bucket</a:t>
            </a:r>
            <a:endParaRPr lang="en-US" sz="1000" dirty="0">
              <a:solidFill>
                <a:srgbClr val="000000"/>
              </a:solidFill>
            </a:endParaRPr>
          </a:p>
        </p:txBody>
      </p:sp>
      <p:cxnSp>
        <p:nvCxnSpPr>
          <p:cNvPr id="52" name="Straight Arrow Connector 51"/>
          <p:cNvCxnSpPr>
            <a:stCxn id="41" idx="3"/>
          </p:cNvCxnSpPr>
          <p:nvPr/>
        </p:nvCxnSpPr>
        <p:spPr>
          <a:xfrm flipV="1">
            <a:off x="6991054" y="4305307"/>
            <a:ext cx="564853" cy="434"/>
          </a:xfrm>
          <a:prstGeom prst="straightConnector1">
            <a:avLst/>
          </a:prstGeom>
          <a:ln w="31750">
            <a:solidFill>
              <a:srgbClr val="7030A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425645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9552" y="1340768"/>
            <a:ext cx="8424936" cy="4968552"/>
          </a:xfrm>
        </p:spPr>
        <p:txBody>
          <a:bodyPr/>
          <a:lstStyle/>
          <a:p>
            <a:pPr marL="0" indent="0">
              <a:buNone/>
            </a:pPr>
            <a:r>
              <a:rPr lang="en-US" sz="1400" dirty="0"/>
              <a:t> </a:t>
            </a:r>
            <a:r>
              <a:rPr lang="en-US" b="1" u="sng" dirty="0" smtClean="0"/>
              <a:t>Step-2 </a:t>
            </a:r>
            <a:r>
              <a:rPr lang="en-US" dirty="0">
                <a:solidFill>
                  <a:schemeClr val="accent3">
                    <a:lumMod val="75000"/>
                  </a:schemeClr>
                </a:solidFill>
                <a:sym typeface="Wingdings" panose="05000000000000000000" pitchFamily="2" charset="2"/>
              </a:rPr>
              <a:t> </a:t>
            </a:r>
            <a:r>
              <a:rPr lang="en-US" dirty="0" smtClean="0">
                <a:solidFill>
                  <a:schemeClr val="accent3">
                    <a:lumMod val="75000"/>
                  </a:schemeClr>
                </a:solidFill>
                <a:sym typeface="Wingdings" panose="05000000000000000000" pitchFamily="2" charset="2"/>
              </a:rPr>
              <a:t>Philips in the lead</a:t>
            </a:r>
            <a:endParaRPr lang="en-US" dirty="0">
              <a:solidFill>
                <a:schemeClr val="accent3">
                  <a:lumMod val="75000"/>
                </a:schemeClr>
              </a:solidFill>
            </a:endParaRPr>
          </a:p>
          <a:p>
            <a:pPr marL="0" indent="0">
              <a:buNone/>
            </a:pPr>
            <a:endParaRPr lang="en-US" sz="1400" dirty="0"/>
          </a:p>
          <a:p>
            <a:pPr marL="0" indent="0">
              <a:buNone/>
            </a:pPr>
            <a:r>
              <a:rPr lang="en-US" sz="1400" dirty="0" smtClean="0"/>
              <a:t>What </a:t>
            </a:r>
            <a:r>
              <a:rPr lang="en-US" sz="1400" dirty="0"/>
              <a:t>is it           </a:t>
            </a:r>
            <a:r>
              <a:rPr lang="en-US" sz="1400" dirty="0" smtClean="0"/>
              <a:t>: </a:t>
            </a:r>
            <a:r>
              <a:rPr lang="en-US" sz="1400" dirty="0"/>
              <a:t>Raw data store in HSDP </a:t>
            </a:r>
            <a:r>
              <a:rPr lang="en-US" sz="1400" dirty="0" smtClean="0"/>
              <a:t>Connect Data Stores SDR </a:t>
            </a:r>
            <a:r>
              <a:rPr lang="en-US" sz="1400" dirty="0"/>
              <a:t>and DDR</a:t>
            </a:r>
          </a:p>
          <a:p>
            <a:pPr marL="0" indent="0">
              <a:buNone/>
            </a:pPr>
            <a:endParaRPr lang="en-US" sz="1400" dirty="0" smtClean="0"/>
          </a:p>
          <a:p>
            <a:pPr marL="0" indent="0">
              <a:buNone/>
            </a:pPr>
            <a:r>
              <a:rPr lang="en-US" sz="1400" dirty="0" smtClean="0"/>
              <a:t>Business </a:t>
            </a:r>
            <a:r>
              <a:rPr lang="en-US" sz="1400" dirty="0"/>
              <a:t>value  : Allows for data to be stored in HSDP and accessed through HSDP API’s</a:t>
            </a:r>
          </a:p>
          <a:p>
            <a:pPr marL="0" indent="0">
              <a:buNone/>
            </a:pPr>
            <a:r>
              <a:rPr lang="en-US" sz="1400" dirty="0" smtClean="0"/>
              <a:t>	     </a:t>
            </a:r>
            <a:r>
              <a:rPr lang="en-US" sz="1400" dirty="0"/>
              <a:t>   </a:t>
            </a:r>
            <a:r>
              <a:rPr lang="en-US" sz="1400" dirty="0" smtClean="0"/>
              <a:t>Device </a:t>
            </a:r>
            <a:r>
              <a:rPr lang="en-US" sz="1400" dirty="0"/>
              <a:t>specifics need to be known, since raw data can have many device specific elements</a:t>
            </a:r>
          </a:p>
          <a:p>
            <a:pPr marL="0" indent="0">
              <a:buNone/>
            </a:pPr>
            <a:endParaRPr lang="en-US" sz="1400" dirty="0" smtClean="0"/>
          </a:p>
          <a:p>
            <a:pPr marL="0" indent="0">
              <a:buNone/>
            </a:pPr>
            <a:r>
              <a:rPr lang="en-US" sz="1400" dirty="0" smtClean="0"/>
              <a:t>Data </a:t>
            </a:r>
            <a:r>
              <a:rPr lang="en-US" sz="1400" dirty="0"/>
              <a:t>ingestion   : HSDP will configure an endpoint to receive Qualcomm 2net data (end-point per customer/account)</a:t>
            </a:r>
          </a:p>
          <a:p>
            <a:pPr marL="0" indent="0">
              <a:buNone/>
            </a:pPr>
            <a:endParaRPr lang="en-US" sz="1400" dirty="0" smtClean="0"/>
          </a:p>
          <a:p>
            <a:pPr marL="0" indent="0">
              <a:buNone/>
            </a:pPr>
            <a:r>
              <a:rPr lang="en-US" sz="1400" dirty="0" smtClean="0"/>
              <a:t>Access </a:t>
            </a:r>
            <a:r>
              <a:rPr lang="en-US" sz="1400" dirty="0"/>
              <a:t>the data : Allows for data to be accessed through HSDP SDR and DDR API’s</a:t>
            </a:r>
          </a:p>
          <a:p>
            <a:pPr marL="0" indent="0">
              <a:buNone/>
            </a:pPr>
            <a:endParaRPr lang="en-US" sz="1400" dirty="0" smtClean="0"/>
          </a:p>
          <a:p>
            <a:pPr marL="0" indent="0">
              <a:buNone/>
            </a:pPr>
            <a:r>
              <a:rPr lang="en-US" sz="1400" dirty="0" smtClean="0"/>
              <a:t>Customers</a:t>
            </a:r>
            <a:r>
              <a:rPr lang="en-US" sz="1400" dirty="0"/>
              <a:t>          : Qualcomm: will have access to the Qualcomm data</a:t>
            </a:r>
          </a:p>
          <a:p>
            <a:pPr marL="0" indent="0">
              <a:buNone/>
            </a:pPr>
            <a:r>
              <a:rPr lang="en-US" sz="1400" dirty="0" smtClean="0"/>
              <a:t>	       </a:t>
            </a:r>
            <a:r>
              <a:rPr lang="en-US" sz="1400" dirty="0"/>
              <a:t>  Philips: This capability allows for Philips to have access to the Philips data</a:t>
            </a:r>
          </a:p>
          <a:p>
            <a:pPr marL="0" indent="0">
              <a:buNone/>
            </a:pPr>
            <a:r>
              <a:rPr lang="en-US" sz="1400" dirty="0"/>
              <a:t> </a:t>
            </a:r>
            <a:r>
              <a:rPr lang="en-US" sz="1400" dirty="0" smtClean="0"/>
              <a:t>	         </a:t>
            </a:r>
            <a:r>
              <a:rPr lang="en-US" sz="1400" dirty="0"/>
              <a:t>Other 2net and HSDP customers: This capability can be used by other customers as an end-point</a:t>
            </a:r>
          </a:p>
          <a:p>
            <a:pPr marL="0" indent="0">
              <a:buNone/>
            </a:pPr>
            <a:endParaRPr lang="en-US" sz="1400" dirty="0" smtClean="0"/>
          </a:p>
          <a:p>
            <a:pPr marL="0" indent="0">
              <a:buNone/>
            </a:pPr>
            <a:r>
              <a:rPr lang="en-US" sz="1400" dirty="0" smtClean="0"/>
              <a:t>When </a:t>
            </a:r>
            <a:r>
              <a:rPr lang="en-US" sz="1400" dirty="0"/>
              <a:t>available : Q1 </a:t>
            </a:r>
            <a:r>
              <a:rPr lang="en-US" sz="1400" dirty="0" smtClean="0"/>
              <a:t>2017</a:t>
            </a:r>
          </a:p>
          <a:p>
            <a:pPr marL="0" indent="0">
              <a:buNone/>
            </a:pPr>
            <a:endParaRPr lang="en-US" sz="1400" dirty="0"/>
          </a:p>
          <a:p>
            <a:pPr marL="0" lvl="0" indent="0" fontAlgn="ctr">
              <a:buNone/>
            </a:pPr>
            <a:r>
              <a:rPr lang="en-US" sz="1600" b="1" dirty="0">
                <a:solidFill>
                  <a:srgbClr val="FF0000"/>
                </a:solidFill>
              </a:rPr>
              <a:t>Actions</a:t>
            </a:r>
            <a:r>
              <a:rPr lang="en-US" sz="1400" dirty="0"/>
              <a:t>:</a:t>
            </a:r>
          </a:p>
          <a:p>
            <a:pPr fontAlgn="ctr"/>
            <a:r>
              <a:rPr lang="en-US" sz="1400" dirty="0"/>
              <a:t>Develop pricing model </a:t>
            </a:r>
            <a:r>
              <a:rPr lang="en-US" sz="1400" dirty="0" smtClean="0"/>
              <a:t>for DDR/SDR </a:t>
            </a:r>
            <a:r>
              <a:rPr lang="en-US" sz="1400" dirty="0"/>
              <a:t>store only compared to store and use the data. </a:t>
            </a:r>
            <a:r>
              <a:rPr lang="en-US" sz="1400" dirty="0" smtClean="0">
                <a:sym typeface="Wingdings" panose="05000000000000000000" pitchFamily="2" charset="2"/>
              </a:rPr>
              <a:t></a:t>
            </a:r>
            <a:r>
              <a:rPr lang="en-US" sz="1400" dirty="0" smtClean="0"/>
              <a:t> </a:t>
            </a:r>
            <a:r>
              <a:rPr lang="en-US" sz="1400" dirty="0"/>
              <a:t>Action Ad </a:t>
            </a:r>
            <a:r>
              <a:rPr lang="en-US" sz="1400" dirty="0" smtClean="0"/>
              <a:t>(mid </a:t>
            </a:r>
            <a:r>
              <a:rPr lang="en-US" sz="1400" dirty="0"/>
              <a:t>N</a:t>
            </a:r>
            <a:r>
              <a:rPr lang="en-US" sz="1400" dirty="0" smtClean="0"/>
              <a:t>ov),</a:t>
            </a:r>
            <a:br>
              <a:rPr lang="en-US" sz="1400" dirty="0" smtClean="0"/>
            </a:br>
            <a:r>
              <a:rPr lang="en-US" sz="1400" dirty="0" smtClean="0"/>
              <a:t>decision </a:t>
            </a:r>
            <a:r>
              <a:rPr lang="en-US" sz="1400" dirty="0"/>
              <a:t>Q</a:t>
            </a:r>
            <a:r>
              <a:rPr lang="en-US" sz="1400" dirty="0" smtClean="0"/>
              <a:t>ualcomm end November.</a:t>
            </a:r>
            <a:endParaRPr lang="en-US" sz="1400" dirty="0"/>
          </a:p>
        </p:txBody>
      </p:sp>
      <p:sp>
        <p:nvSpPr>
          <p:cNvPr id="5" name="TextBox 4"/>
          <p:cNvSpPr txBox="1"/>
          <p:nvPr/>
        </p:nvSpPr>
        <p:spPr>
          <a:xfrm>
            <a:off x="395536" y="476672"/>
            <a:ext cx="7556107" cy="523220"/>
          </a:xfrm>
          <a:prstGeom prst="rect">
            <a:avLst/>
          </a:prstGeom>
          <a:noFill/>
        </p:spPr>
        <p:txBody>
          <a:bodyPr wrap="none" rtlCol="0">
            <a:spAutoFit/>
          </a:bodyPr>
          <a:lstStyle/>
          <a:p>
            <a:r>
              <a:rPr lang="en-US" sz="2800" dirty="0" smtClean="0">
                <a:solidFill>
                  <a:srgbClr val="000000"/>
                </a:solidFill>
              </a:rPr>
              <a:t>Phase 1: Qualcomm will use HSDP as Archive Store</a:t>
            </a:r>
            <a:endParaRPr lang="en-US" sz="2800" dirty="0">
              <a:solidFill>
                <a:srgbClr val="000000"/>
              </a:solidFill>
            </a:endParaRPr>
          </a:p>
        </p:txBody>
      </p:sp>
    </p:spTree>
    <p:extLst>
      <p:ext uri="{BB962C8B-B14F-4D97-AF65-F5344CB8AC3E}">
        <p14:creationId xmlns:p14="http://schemas.microsoft.com/office/powerpoint/2010/main" val="378455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184577" y="2842783"/>
            <a:ext cx="3491879" cy="19543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p:txBody>
      </p:sp>
      <p:sp>
        <p:nvSpPr>
          <p:cNvPr id="63" name="Rectangle 62"/>
          <p:cNvSpPr/>
          <p:nvPr/>
        </p:nvSpPr>
        <p:spPr>
          <a:xfrm>
            <a:off x="5441833" y="1336352"/>
            <a:ext cx="1656184" cy="1072769"/>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b"/>
          <a:lstStyle/>
          <a:p>
            <a:pPr algn="ctr"/>
            <a:endParaRPr lang="en-US" sz="1000" dirty="0" smtClean="0">
              <a:solidFill>
                <a:srgbClr val="000000"/>
              </a:solidFill>
            </a:endParaRPr>
          </a:p>
          <a:p>
            <a:pPr algn="ctr"/>
            <a:endParaRPr lang="en-US" sz="1000" dirty="0">
              <a:solidFill>
                <a:srgbClr val="000000"/>
              </a:solidFill>
            </a:endParaRPr>
          </a:p>
          <a:p>
            <a:pPr algn="ctr"/>
            <a:endParaRPr lang="en-US" sz="1000" dirty="0" smtClean="0">
              <a:solidFill>
                <a:srgbClr val="000000"/>
              </a:solidFill>
            </a:endParaRPr>
          </a:p>
          <a:p>
            <a:pPr algn="ctr"/>
            <a:r>
              <a:rPr lang="en-US" sz="1200" dirty="0" smtClean="0">
                <a:solidFill>
                  <a:srgbClr val="000000"/>
                </a:solidFill>
              </a:rPr>
              <a:t>Customer</a:t>
            </a:r>
            <a:endParaRPr lang="en-US" sz="1200" dirty="0">
              <a:solidFill>
                <a:srgbClr val="000000"/>
              </a:solidFill>
            </a:endParaRPr>
          </a:p>
        </p:txBody>
      </p:sp>
      <p:sp>
        <p:nvSpPr>
          <p:cNvPr id="64" name="Can 63"/>
          <p:cNvSpPr/>
          <p:nvPr/>
        </p:nvSpPr>
        <p:spPr>
          <a:xfrm>
            <a:off x="5621853" y="1612235"/>
            <a:ext cx="504056" cy="348747"/>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FFFFFF"/>
              </a:solidFill>
            </a:endParaRPr>
          </a:p>
        </p:txBody>
      </p:sp>
      <p:cxnSp>
        <p:nvCxnSpPr>
          <p:cNvPr id="1044" name="Straight Arrow Connector 1043"/>
          <p:cNvCxnSpPr/>
          <p:nvPr/>
        </p:nvCxnSpPr>
        <p:spPr>
          <a:xfrm>
            <a:off x="4627839" y="2084425"/>
            <a:ext cx="818270" cy="0"/>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70" name="TextBox 69"/>
          <p:cNvSpPr txBox="1"/>
          <p:nvPr/>
        </p:nvSpPr>
        <p:spPr>
          <a:xfrm>
            <a:off x="4626342" y="2100597"/>
            <a:ext cx="832279" cy="400110"/>
          </a:xfrm>
          <a:prstGeom prst="rect">
            <a:avLst/>
          </a:prstGeom>
          <a:noFill/>
        </p:spPr>
        <p:txBody>
          <a:bodyPr wrap="none" rtlCol="0">
            <a:spAutoFit/>
          </a:bodyPr>
          <a:lstStyle/>
          <a:p>
            <a:r>
              <a:rPr lang="en-US" sz="1000" dirty="0" smtClean="0">
                <a:solidFill>
                  <a:srgbClr val="000000"/>
                </a:solidFill>
              </a:rPr>
              <a:t>Customer</a:t>
            </a:r>
            <a:br>
              <a:rPr lang="en-US" sz="1000" dirty="0" smtClean="0">
                <a:solidFill>
                  <a:srgbClr val="000000"/>
                </a:solidFill>
              </a:rPr>
            </a:br>
            <a:r>
              <a:rPr lang="en-US" sz="1000" dirty="0" smtClean="0">
                <a:solidFill>
                  <a:srgbClr val="000000"/>
                </a:solidFill>
              </a:rPr>
              <a:t>Data Stream</a:t>
            </a:r>
            <a:endParaRPr lang="en-US" sz="1000" dirty="0">
              <a:solidFill>
                <a:srgbClr val="000000"/>
              </a:solidFill>
            </a:endParaRPr>
          </a:p>
        </p:txBody>
      </p:sp>
      <p:sp>
        <p:nvSpPr>
          <p:cNvPr id="7" name="Rounded Rectangle 6"/>
          <p:cNvSpPr/>
          <p:nvPr/>
        </p:nvSpPr>
        <p:spPr>
          <a:xfrm>
            <a:off x="5302093" y="3459928"/>
            <a:ext cx="720080" cy="720080"/>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Data Receiver (REST API)</a:t>
            </a:r>
            <a:endParaRPr lang="en-US" sz="1000" dirty="0">
              <a:solidFill>
                <a:srgbClr val="000000"/>
              </a:solidFill>
            </a:endParaRPr>
          </a:p>
        </p:txBody>
      </p:sp>
      <p:cxnSp>
        <p:nvCxnSpPr>
          <p:cNvPr id="46" name="Straight Arrow Connector 45"/>
          <p:cNvCxnSpPr/>
          <p:nvPr/>
        </p:nvCxnSpPr>
        <p:spPr>
          <a:xfrm>
            <a:off x="7482115" y="4343265"/>
            <a:ext cx="518884" cy="0"/>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52" name="Straight Arrow Connector 51"/>
          <p:cNvCxnSpPr/>
          <p:nvPr/>
        </p:nvCxnSpPr>
        <p:spPr>
          <a:xfrm>
            <a:off x="7482115" y="3141994"/>
            <a:ext cx="473284" cy="0"/>
          </a:xfrm>
          <a:prstGeom prst="straightConnector1">
            <a:avLst/>
          </a:prstGeom>
          <a:ln w="31750">
            <a:solidFill>
              <a:srgbClr val="0070C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p:nvPr/>
        </p:nvCxnSpPr>
        <p:spPr>
          <a:xfrm>
            <a:off x="7482115" y="3141994"/>
            <a:ext cx="0" cy="439416"/>
          </a:xfrm>
          <a:prstGeom prst="line">
            <a:avLst/>
          </a:prstGeom>
          <a:ln w="31750">
            <a:solidFill>
              <a:srgbClr val="0070C0"/>
            </a:solidFill>
            <a:tailEnd type="none"/>
          </a:ln>
        </p:spPr>
        <p:style>
          <a:lnRef idx="1">
            <a:schemeClr val="accent5"/>
          </a:lnRef>
          <a:fillRef idx="0">
            <a:schemeClr val="accent5"/>
          </a:fillRef>
          <a:effectRef idx="0">
            <a:schemeClr val="accent5"/>
          </a:effectRef>
          <a:fontRef idx="minor">
            <a:schemeClr val="tx1"/>
          </a:fontRef>
        </p:style>
      </p:cxnSp>
      <p:sp>
        <p:nvSpPr>
          <p:cNvPr id="24" name="TextBox 23"/>
          <p:cNvSpPr txBox="1"/>
          <p:nvPr/>
        </p:nvSpPr>
        <p:spPr>
          <a:xfrm>
            <a:off x="380035" y="5079081"/>
            <a:ext cx="5636959" cy="1446550"/>
          </a:xfrm>
          <a:prstGeom prst="rect">
            <a:avLst/>
          </a:prstGeom>
          <a:noFill/>
          <a:ln>
            <a:solidFill>
              <a:schemeClr val="bg2">
                <a:lumMod val="25000"/>
              </a:schemeClr>
            </a:solidFill>
          </a:ln>
        </p:spPr>
        <p:txBody>
          <a:bodyPr wrap="square" rtlCol="0">
            <a:spAutoFit/>
          </a:bodyPr>
          <a:lstStyle/>
          <a:p>
            <a:r>
              <a:rPr lang="en-US" sz="1100" i="1" dirty="0" smtClean="0">
                <a:solidFill>
                  <a:srgbClr val="000000"/>
                </a:solidFill>
              </a:rPr>
              <a:t>The Qualcomm 2net data stream comprises the peripheral meta data and the observation.</a:t>
            </a:r>
          </a:p>
          <a:p>
            <a:r>
              <a:rPr lang="en-US" sz="1100" i="1" dirty="0" smtClean="0">
                <a:solidFill>
                  <a:srgbClr val="000000"/>
                </a:solidFill>
              </a:rPr>
              <a:t>A micro service (Data Receiver) splits this stream to separate the peripheral meta data (brand/type/SN ,status,…) and the observation.</a:t>
            </a:r>
          </a:p>
          <a:p>
            <a:endParaRPr lang="en-US" sz="1100" i="1" dirty="0" smtClean="0">
              <a:solidFill>
                <a:srgbClr val="000000"/>
              </a:solidFill>
            </a:endParaRPr>
          </a:p>
          <a:p>
            <a:r>
              <a:rPr lang="en-US" sz="1100" i="1" dirty="0" smtClean="0">
                <a:solidFill>
                  <a:srgbClr val="000000"/>
                </a:solidFill>
              </a:rPr>
              <a:t>With the peripheral meta data a Device Data Repository (DDR) record is created or updated. The DDR will contain all the unique peripheral records with meta data.</a:t>
            </a:r>
          </a:p>
          <a:p>
            <a:endParaRPr lang="en-US" sz="1100" i="1" dirty="0" smtClean="0">
              <a:solidFill>
                <a:srgbClr val="000000"/>
              </a:solidFill>
            </a:endParaRPr>
          </a:p>
          <a:p>
            <a:r>
              <a:rPr lang="en-US" sz="1100" i="1" dirty="0" smtClean="0">
                <a:solidFill>
                  <a:srgbClr val="000000"/>
                </a:solidFill>
              </a:rPr>
              <a:t>The Sensor Data Repository (SDR) will store all the observations under the unique peripheral ID.</a:t>
            </a:r>
          </a:p>
        </p:txBody>
      </p:sp>
      <p:sp>
        <p:nvSpPr>
          <p:cNvPr id="17" name="TextBox 16"/>
          <p:cNvSpPr txBox="1"/>
          <p:nvPr/>
        </p:nvSpPr>
        <p:spPr>
          <a:xfrm>
            <a:off x="6598237" y="2935855"/>
            <a:ext cx="1256754" cy="153888"/>
          </a:xfrm>
          <a:prstGeom prst="rect">
            <a:avLst/>
          </a:prstGeom>
          <a:noFill/>
        </p:spPr>
        <p:txBody>
          <a:bodyPr wrap="none" lIns="0" tIns="0" rIns="0" bIns="0" rtlCol="0">
            <a:spAutoFit/>
          </a:bodyPr>
          <a:lstStyle/>
          <a:p>
            <a:r>
              <a:rPr lang="en-US" sz="1000" dirty="0" smtClean="0">
                <a:solidFill>
                  <a:srgbClr val="000000"/>
                </a:solidFill>
              </a:rPr>
              <a:t>Store Device Profile Info</a:t>
            </a:r>
            <a:endParaRPr lang="en-US" sz="1000" dirty="0">
              <a:solidFill>
                <a:srgbClr val="000000"/>
              </a:solidFill>
            </a:endParaRPr>
          </a:p>
        </p:txBody>
      </p:sp>
      <p:sp>
        <p:nvSpPr>
          <p:cNvPr id="25" name="TextBox 24"/>
          <p:cNvSpPr txBox="1"/>
          <p:nvPr/>
        </p:nvSpPr>
        <p:spPr>
          <a:xfrm>
            <a:off x="6913568" y="4402632"/>
            <a:ext cx="944169" cy="153888"/>
          </a:xfrm>
          <a:prstGeom prst="rect">
            <a:avLst/>
          </a:prstGeom>
          <a:noFill/>
        </p:spPr>
        <p:txBody>
          <a:bodyPr wrap="none" lIns="0" tIns="0" rIns="0" bIns="0" rtlCol="0">
            <a:spAutoFit/>
          </a:bodyPr>
          <a:lstStyle/>
          <a:p>
            <a:r>
              <a:rPr lang="en-US" sz="1000" dirty="0" smtClean="0">
                <a:solidFill>
                  <a:srgbClr val="000000"/>
                </a:solidFill>
              </a:rPr>
              <a:t>Store Observation</a:t>
            </a:r>
            <a:endParaRPr lang="en-US" sz="1000" dirty="0">
              <a:solidFill>
                <a:srgbClr val="000000"/>
              </a:solidFill>
            </a:endParaRPr>
          </a:p>
        </p:txBody>
      </p:sp>
      <p:sp>
        <p:nvSpPr>
          <p:cNvPr id="29" name="TextBox 28"/>
          <p:cNvSpPr txBox="1"/>
          <p:nvPr/>
        </p:nvSpPr>
        <p:spPr>
          <a:xfrm>
            <a:off x="5266236" y="2912742"/>
            <a:ext cx="833562" cy="169277"/>
          </a:xfrm>
          <a:prstGeom prst="rect">
            <a:avLst/>
          </a:prstGeom>
          <a:noFill/>
        </p:spPr>
        <p:txBody>
          <a:bodyPr wrap="none" lIns="0" tIns="0" rIns="0" bIns="0" rtlCol="0">
            <a:spAutoFit/>
          </a:bodyPr>
          <a:lstStyle/>
          <a:p>
            <a:r>
              <a:rPr lang="en-US" sz="1100" b="1" dirty="0" smtClean="0">
                <a:solidFill>
                  <a:srgbClr val="000000"/>
                </a:solidFill>
              </a:rPr>
              <a:t>HSDP Connect</a:t>
            </a:r>
            <a:endParaRPr lang="en-US" sz="1100" b="1" dirty="0">
              <a:solidFill>
                <a:srgbClr val="000000"/>
              </a:solidFill>
            </a:endParaRPr>
          </a:p>
        </p:txBody>
      </p:sp>
      <p:sp>
        <p:nvSpPr>
          <p:cNvPr id="31" name="Rounded Rectangle 30"/>
          <p:cNvSpPr/>
          <p:nvPr/>
        </p:nvSpPr>
        <p:spPr>
          <a:xfrm>
            <a:off x="6185545" y="3535107"/>
            <a:ext cx="659941" cy="541460"/>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0000"/>
                </a:solidFill>
              </a:rPr>
              <a:t>Queue</a:t>
            </a:r>
            <a:endParaRPr lang="en-US" sz="1000" dirty="0">
              <a:solidFill>
                <a:srgbClr val="000000"/>
              </a:solidFill>
            </a:endParaRPr>
          </a:p>
        </p:txBody>
      </p:sp>
      <p:cxnSp>
        <p:nvCxnSpPr>
          <p:cNvPr id="37" name="Straight Arrow Connector 36"/>
          <p:cNvCxnSpPr>
            <a:stCxn id="7" idx="3"/>
          </p:cNvCxnSpPr>
          <p:nvPr/>
        </p:nvCxnSpPr>
        <p:spPr>
          <a:xfrm>
            <a:off x="6022173" y="3819968"/>
            <a:ext cx="163372" cy="0"/>
          </a:xfrm>
          <a:prstGeom prst="straightConnector1">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067991" y="3598868"/>
            <a:ext cx="914400" cy="381793"/>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Data Processor</a:t>
            </a:r>
          </a:p>
        </p:txBody>
      </p:sp>
      <p:cxnSp>
        <p:nvCxnSpPr>
          <p:cNvPr id="43" name="Straight Arrow Connector 42"/>
          <p:cNvCxnSpPr>
            <a:endCxn id="41" idx="1"/>
          </p:cNvCxnSpPr>
          <p:nvPr/>
        </p:nvCxnSpPr>
        <p:spPr>
          <a:xfrm flipV="1">
            <a:off x="6845486" y="3789765"/>
            <a:ext cx="222505" cy="8036"/>
          </a:xfrm>
          <a:prstGeom prst="straightConnector1">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482115" y="3946664"/>
            <a:ext cx="0" cy="396601"/>
          </a:xfrm>
          <a:prstGeom prst="line">
            <a:avLst/>
          </a:prstGeom>
          <a:ln w="31750">
            <a:solidFill>
              <a:srgbClr val="0070C0"/>
            </a:solidFill>
            <a:tailEnd type="none"/>
          </a:ln>
        </p:spPr>
        <p:style>
          <a:lnRef idx="1">
            <a:schemeClr val="accent5"/>
          </a:lnRef>
          <a:fillRef idx="0">
            <a:schemeClr val="accent5"/>
          </a:fillRef>
          <a:effectRef idx="0">
            <a:schemeClr val="accent5"/>
          </a:effectRef>
          <a:fontRef idx="minor">
            <a:schemeClr val="tx1"/>
          </a:fontRef>
        </p:style>
      </p:cxnSp>
      <p:sp>
        <p:nvSpPr>
          <p:cNvPr id="3" name="Rounded Rectangle 2"/>
          <p:cNvSpPr/>
          <p:nvPr/>
        </p:nvSpPr>
        <p:spPr>
          <a:xfrm>
            <a:off x="6305929" y="1506878"/>
            <a:ext cx="629282" cy="503306"/>
          </a:xfrm>
          <a:prstGeom prst="round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endParaRPr>
          </a:p>
        </p:txBody>
      </p:sp>
      <p:sp>
        <p:nvSpPr>
          <p:cNvPr id="39" name="TextBox 38"/>
          <p:cNvSpPr txBox="1"/>
          <p:nvPr/>
        </p:nvSpPr>
        <p:spPr>
          <a:xfrm>
            <a:off x="380035" y="321203"/>
            <a:ext cx="7556107" cy="892552"/>
          </a:xfrm>
          <a:prstGeom prst="rect">
            <a:avLst/>
          </a:prstGeom>
          <a:noFill/>
        </p:spPr>
        <p:txBody>
          <a:bodyPr wrap="none" rtlCol="0">
            <a:spAutoFit/>
          </a:bodyPr>
          <a:lstStyle/>
          <a:p>
            <a:r>
              <a:rPr lang="en-US" sz="2800" dirty="0" smtClean="0">
                <a:solidFill>
                  <a:srgbClr val="000000"/>
                </a:solidFill>
              </a:rPr>
              <a:t>Phase 1: Qualcomm will use HSDP as Archive Store</a:t>
            </a:r>
          </a:p>
          <a:p>
            <a:r>
              <a:rPr lang="en-US" sz="2400" dirty="0" smtClean="0">
                <a:solidFill>
                  <a:srgbClr val="000000"/>
                </a:solidFill>
              </a:rPr>
              <a:t>Step-2: Connect Data Store DDR/SDR scenario</a:t>
            </a:r>
            <a:endParaRPr lang="en-US" sz="2800" dirty="0">
              <a:solidFill>
                <a:srgbClr val="000000"/>
              </a:solidFill>
            </a:endParaRPr>
          </a:p>
        </p:txBody>
      </p:sp>
      <p:pic>
        <p:nvPicPr>
          <p:cNvPr id="2050" name="Picture 2" descr="Afbeeldingsresultaat voor approved stamp"/>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1413778">
            <a:off x="6806672" y="5138078"/>
            <a:ext cx="1683953" cy="1096387"/>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508217" y="1815657"/>
            <a:ext cx="912227" cy="2394284"/>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a:solidFill>
                <a:srgbClr val="000000"/>
              </a:solidFill>
            </a:endParaRPr>
          </a:p>
        </p:txBody>
      </p:sp>
      <p:sp>
        <p:nvSpPr>
          <p:cNvPr id="40" name="Rectangle 39"/>
          <p:cNvSpPr/>
          <p:nvPr/>
        </p:nvSpPr>
        <p:spPr>
          <a:xfrm>
            <a:off x="3161120" y="1825778"/>
            <a:ext cx="1465133" cy="23788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a:solidFill>
                <a:srgbClr val="000000"/>
              </a:solidFill>
            </a:endParaRPr>
          </a:p>
        </p:txBody>
      </p:sp>
      <p:sp>
        <p:nvSpPr>
          <p:cNvPr id="42" name="Rectangle 41"/>
          <p:cNvSpPr/>
          <p:nvPr/>
        </p:nvSpPr>
        <p:spPr>
          <a:xfrm>
            <a:off x="1648952" y="1815657"/>
            <a:ext cx="1183775" cy="239428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a:solidFill>
                <a:srgbClr val="000000"/>
              </a:solidFill>
            </a:endParaRPr>
          </a:p>
        </p:txBody>
      </p:sp>
      <p:pic>
        <p:nvPicPr>
          <p:cNvPr id="44" name="Picture 4" descr="http://www.qualcommlife.com/images/2net-Hub.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693185" y="1990879"/>
            <a:ext cx="1035887" cy="83648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www.qualcommlife.com/images/2net-Mobil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83239" y="3099888"/>
            <a:ext cx="1117841" cy="92478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http://www.qualcommlife.com/images/2net-Platform.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205188" y="2566502"/>
            <a:ext cx="1347496" cy="82141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p:cNvPicPr>
          <p:nvPr/>
        </p:nvPicPr>
        <p:blipFill>
          <a:blip r:embed="rId7"/>
          <a:stretch>
            <a:fillRect/>
          </a:stretch>
        </p:blipFill>
        <p:spPr>
          <a:xfrm>
            <a:off x="671058" y="1964994"/>
            <a:ext cx="724884" cy="847763"/>
          </a:xfrm>
          <a:prstGeom prst="rect">
            <a:avLst/>
          </a:prstGeom>
        </p:spPr>
      </p:pic>
      <p:pic>
        <p:nvPicPr>
          <p:cNvPr id="49" name="Picture 48"/>
          <p:cNvPicPr>
            <a:picLocks noChangeAspect="1"/>
          </p:cNvPicPr>
          <p:nvPr/>
        </p:nvPicPr>
        <p:blipFill>
          <a:blip r:embed="rId8"/>
          <a:stretch>
            <a:fillRect/>
          </a:stretch>
        </p:blipFill>
        <p:spPr>
          <a:xfrm>
            <a:off x="786555" y="2954925"/>
            <a:ext cx="502357" cy="1144076"/>
          </a:xfrm>
          <a:prstGeom prst="rect">
            <a:avLst/>
          </a:prstGeom>
        </p:spPr>
      </p:pic>
      <p:cxnSp>
        <p:nvCxnSpPr>
          <p:cNvPr id="50" name="Straight Arrow Connector 49"/>
          <p:cNvCxnSpPr>
            <a:stCxn id="38" idx="3"/>
            <a:endCxn id="42" idx="1"/>
          </p:cNvCxnSpPr>
          <p:nvPr/>
        </p:nvCxnSpPr>
        <p:spPr>
          <a:xfrm>
            <a:off x="1420444" y="3012799"/>
            <a:ext cx="228508" cy="0"/>
          </a:xfrm>
          <a:prstGeom prst="straightConnector1">
            <a:avLst/>
          </a:prstGeom>
          <a:ln w="31750">
            <a:solidFill>
              <a:schemeClr val="accent3">
                <a:lumMod val="75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51" name="Straight Arrow Connector 50"/>
          <p:cNvCxnSpPr/>
          <p:nvPr/>
        </p:nvCxnSpPr>
        <p:spPr>
          <a:xfrm>
            <a:off x="2855480" y="3012799"/>
            <a:ext cx="328393" cy="2408"/>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cxnSp>
        <p:nvCxnSpPr>
          <p:cNvPr id="53" name="Straight Arrow Connector 52"/>
          <p:cNvCxnSpPr/>
          <p:nvPr/>
        </p:nvCxnSpPr>
        <p:spPr>
          <a:xfrm>
            <a:off x="4628175" y="3819968"/>
            <a:ext cx="562930" cy="0"/>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54" name="TextBox 53"/>
          <p:cNvSpPr txBox="1"/>
          <p:nvPr/>
        </p:nvSpPr>
        <p:spPr>
          <a:xfrm>
            <a:off x="4633096" y="3235766"/>
            <a:ext cx="632353" cy="553998"/>
          </a:xfrm>
          <a:prstGeom prst="rect">
            <a:avLst/>
          </a:prstGeom>
          <a:noFill/>
        </p:spPr>
        <p:txBody>
          <a:bodyPr wrap="square" rtlCol="0">
            <a:spAutoFit/>
          </a:bodyPr>
          <a:lstStyle/>
          <a:p>
            <a:r>
              <a:rPr lang="en-US" sz="1000" dirty="0" smtClean="0">
                <a:solidFill>
                  <a:srgbClr val="000000"/>
                </a:solidFill>
              </a:rPr>
              <a:t>QCL</a:t>
            </a:r>
          </a:p>
          <a:p>
            <a:r>
              <a:rPr lang="en-US" sz="1000" dirty="0" smtClean="0">
                <a:solidFill>
                  <a:srgbClr val="000000"/>
                </a:solidFill>
              </a:rPr>
              <a:t>Archive Stream</a:t>
            </a:r>
            <a:endParaRPr lang="en-US" sz="1000" dirty="0">
              <a:solidFill>
                <a:srgbClr val="000000"/>
              </a:solidFill>
            </a:endParaRPr>
          </a:p>
        </p:txBody>
      </p:sp>
      <p:cxnSp>
        <p:nvCxnSpPr>
          <p:cNvPr id="56" name="Straight Connector 55"/>
          <p:cNvCxnSpPr/>
          <p:nvPr/>
        </p:nvCxnSpPr>
        <p:spPr>
          <a:xfrm flipV="1">
            <a:off x="8391780" y="2480074"/>
            <a:ext cx="0" cy="1627926"/>
          </a:xfrm>
          <a:prstGeom prst="line">
            <a:avLst/>
          </a:prstGeom>
          <a:ln w="2540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cxnSp>
        <p:nvCxnSpPr>
          <p:cNvPr id="57" name="Straight Connector 56"/>
          <p:cNvCxnSpPr/>
          <p:nvPr/>
        </p:nvCxnSpPr>
        <p:spPr>
          <a:xfrm flipH="1" flipV="1">
            <a:off x="8145769" y="2477314"/>
            <a:ext cx="5580" cy="767901"/>
          </a:xfrm>
          <a:prstGeom prst="line">
            <a:avLst/>
          </a:prstGeom>
          <a:ln w="25400">
            <a:solidFill>
              <a:srgbClr val="0070C0"/>
            </a:solidFill>
            <a:tailEnd type="oval" w="lg" len="lg"/>
          </a:ln>
        </p:spPr>
        <p:style>
          <a:lnRef idx="1">
            <a:schemeClr val="accent5"/>
          </a:lnRef>
          <a:fillRef idx="0">
            <a:schemeClr val="accent5"/>
          </a:fillRef>
          <a:effectRef idx="0">
            <a:schemeClr val="accent5"/>
          </a:effectRef>
          <a:fontRef idx="minor">
            <a:schemeClr val="tx1"/>
          </a:fontRef>
        </p:style>
      </p:cxnSp>
      <p:sp>
        <p:nvSpPr>
          <p:cNvPr id="9" name="Can 8"/>
          <p:cNvSpPr/>
          <p:nvPr/>
        </p:nvSpPr>
        <p:spPr>
          <a:xfrm>
            <a:off x="7955399" y="2912742"/>
            <a:ext cx="648072" cy="5012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DDR</a:t>
            </a:r>
            <a:endParaRPr lang="en-US" sz="1000" b="1" dirty="0">
              <a:solidFill>
                <a:srgbClr val="FFFFFF"/>
              </a:solidFill>
            </a:endParaRPr>
          </a:p>
        </p:txBody>
      </p:sp>
      <p:sp>
        <p:nvSpPr>
          <p:cNvPr id="16" name="Can 15"/>
          <p:cNvSpPr/>
          <p:nvPr/>
        </p:nvSpPr>
        <p:spPr>
          <a:xfrm>
            <a:off x="7982391" y="4048225"/>
            <a:ext cx="621080" cy="5012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FF"/>
                </a:solidFill>
              </a:rPr>
              <a:t>SDR</a:t>
            </a:r>
            <a:endParaRPr lang="en-US" sz="1000" b="1" dirty="0">
              <a:solidFill>
                <a:srgbClr val="FFFFFF"/>
              </a:solidFill>
            </a:endParaRPr>
          </a:p>
        </p:txBody>
      </p:sp>
      <p:sp>
        <p:nvSpPr>
          <p:cNvPr id="58" name="TextBox 57"/>
          <p:cNvSpPr txBox="1"/>
          <p:nvPr/>
        </p:nvSpPr>
        <p:spPr>
          <a:xfrm>
            <a:off x="8027313" y="1947760"/>
            <a:ext cx="495328" cy="461665"/>
          </a:xfrm>
          <a:prstGeom prst="rect">
            <a:avLst/>
          </a:prstGeom>
          <a:noFill/>
        </p:spPr>
        <p:txBody>
          <a:bodyPr wrap="none" lIns="0" tIns="0" rIns="0" bIns="0" rtlCol="0">
            <a:spAutoFit/>
          </a:bodyPr>
          <a:lstStyle/>
          <a:p>
            <a:pPr algn="ctr"/>
            <a:r>
              <a:rPr lang="en-US" sz="1000" b="1" dirty="0" smtClean="0">
                <a:solidFill>
                  <a:srgbClr val="000000"/>
                </a:solidFill>
              </a:rPr>
              <a:t>Step-2b</a:t>
            </a:r>
            <a:r>
              <a:rPr lang="en-US" sz="1000" dirty="0" smtClean="0">
                <a:solidFill>
                  <a:srgbClr val="000000"/>
                </a:solidFill>
              </a:rPr>
              <a:t/>
            </a:r>
            <a:br>
              <a:rPr lang="en-US" sz="1000" dirty="0" smtClean="0">
                <a:solidFill>
                  <a:srgbClr val="000000"/>
                </a:solidFill>
              </a:rPr>
            </a:br>
            <a:r>
              <a:rPr lang="en-US" sz="1000" dirty="0" smtClean="0">
                <a:solidFill>
                  <a:srgbClr val="000000"/>
                </a:solidFill>
              </a:rPr>
              <a:t>Read API</a:t>
            </a:r>
            <a:br>
              <a:rPr lang="en-US" sz="1000" dirty="0" smtClean="0">
                <a:solidFill>
                  <a:srgbClr val="000000"/>
                </a:solidFill>
              </a:rPr>
            </a:br>
            <a:r>
              <a:rPr lang="en-US" sz="1000" dirty="0" smtClean="0">
                <a:solidFill>
                  <a:srgbClr val="000000"/>
                </a:solidFill>
              </a:rPr>
              <a:t>Write API</a:t>
            </a:r>
            <a:endParaRPr lang="en-US" sz="1000" dirty="0">
              <a:solidFill>
                <a:srgbClr val="000000"/>
              </a:solidFill>
            </a:endParaRPr>
          </a:p>
        </p:txBody>
      </p:sp>
      <p:pic>
        <p:nvPicPr>
          <p:cNvPr id="59" name="Picture 6" descr="Image result for qualcomm"/>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3059832" y="1851112"/>
            <a:ext cx="1404157" cy="290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839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9552" y="1268760"/>
            <a:ext cx="8136904" cy="5040560"/>
          </a:xfrm>
        </p:spPr>
        <p:txBody>
          <a:bodyPr/>
          <a:lstStyle/>
          <a:p>
            <a:pPr marL="0" indent="0">
              <a:buNone/>
            </a:pPr>
            <a:r>
              <a:rPr lang="en-US" sz="1400" dirty="0"/>
              <a:t>A few clarifications to confirm a common understanding and slightly nuanced view of “</a:t>
            </a:r>
            <a:r>
              <a:rPr lang="en-US" sz="1400" dirty="0" smtClean="0"/>
              <a:t>Step-2a” </a:t>
            </a:r>
            <a:r>
              <a:rPr lang="en-US" sz="1400" dirty="0"/>
              <a:t>and “</a:t>
            </a:r>
            <a:r>
              <a:rPr lang="en-US" sz="1400" dirty="0" smtClean="0"/>
              <a:t>Step-2b”:</a:t>
            </a:r>
            <a:r>
              <a:rPr lang="en-US" sz="1400" dirty="0"/>
              <a:t> </a:t>
            </a:r>
            <a:endParaRPr lang="en-US" sz="1400" dirty="0" smtClean="0"/>
          </a:p>
          <a:p>
            <a:pPr marL="0" indent="0">
              <a:buNone/>
            </a:pPr>
            <a:r>
              <a:rPr lang="en-US" sz="1400" dirty="0" smtClean="0"/>
              <a:t>For </a:t>
            </a:r>
            <a:r>
              <a:rPr lang="en-US" sz="1400" dirty="0"/>
              <a:t>the purposes of simplicity, we are viewing “</a:t>
            </a:r>
            <a:r>
              <a:rPr lang="en-US" sz="1400" dirty="0" smtClean="0"/>
              <a:t>Step-2a” </a:t>
            </a:r>
            <a:r>
              <a:rPr lang="en-US" sz="1400" dirty="0"/>
              <a:t>as the distribution (sending) of 2net sensor data to the HSDP platform in JSON format via HTTP POST.    “</a:t>
            </a:r>
            <a:r>
              <a:rPr lang="en-US" sz="1400" dirty="0" smtClean="0"/>
              <a:t>Step-2b” </a:t>
            </a:r>
            <a:r>
              <a:rPr lang="en-US" sz="1400" dirty="0"/>
              <a:t>would be the ability (via API) for 2net to read (send/receive) data from HSDP.</a:t>
            </a:r>
          </a:p>
          <a:p>
            <a:pPr marL="0" indent="0">
              <a:buNone/>
            </a:pPr>
            <a:r>
              <a:rPr lang="en-US" sz="1400" dirty="0"/>
              <a:t> </a:t>
            </a:r>
          </a:p>
          <a:p>
            <a:pPr marL="0" lvl="0" indent="0">
              <a:buNone/>
            </a:pPr>
            <a:r>
              <a:rPr lang="en-US" sz="1400" b="1" dirty="0" smtClean="0"/>
              <a:t>Step-2a.</a:t>
            </a:r>
            <a:endParaRPr lang="en-US" sz="1400" dirty="0"/>
          </a:p>
          <a:p>
            <a:pPr marL="216000" lvl="1" indent="0">
              <a:buNone/>
            </a:pPr>
            <a:r>
              <a:rPr lang="en-US" sz="1400" dirty="0" smtClean="0"/>
              <a:t>2net </a:t>
            </a:r>
            <a:r>
              <a:rPr lang="en-US" sz="1400" dirty="0"/>
              <a:t>to post sensor data from the Philips H2H and Philips </a:t>
            </a:r>
            <a:r>
              <a:rPr lang="en-US" sz="1400" dirty="0" err="1"/>
              <a:t>Respironics</a:t>
            </a:r>
            <a:r>
              <a:rPr lang="en-US" sz="1400" dirty="0"/>
              <a:t> (Trilogy) to </a:t>
            </a:r>
            <a:r>
              <a:rPr lang="en-US" sz="1400" dirty="0" smtClean="0"/>
              <a:t>the HSDP </a:t>
            </a:r>
            <a:r>
              <a:rPr lang="en-US" sz="1400" dirty="0"/>
              <a:t>end </a:t>
            </a:r>
            <a:r>
              <a:rPr lang="en-US" sz="1400" dirty="0" smtClean="0"/>
              <a:t>point.</a:t>
            </a:r>
          </a:p>
          <a:p>
            <a:pPr marL="216000" lvl="1" indent="0">
              <a:buNone/>
            </a:pPr>
            <a:r>
              <a:rPr lang="en-US" sz="1400" dirty="0" smtClean="0"/>
              <a:t>We </a:t>
            </a:r>
            <a:r>
              <a:rPr lang="en-US" sz="1400" dirty="0"/>
              <a:t>will need these endpoints definition(s) from Philips to configure (URLs).  </a:t>
            </a:r>
          </a:p>
          <a:p>
            <a:pPr marL="216000" lvl="1" indent="0">
              <a:buNone/>
            </a:pPr>
            <a:endParaRPr lang="en-US" sz="1400" dirty="0" smtClean="0"/>
          </a:p>
          <a:p>
            <a:pPr marL="216000" lvl="1" indent="0">
              <a:buNone/>
            </a:pPr>
            <a:r>
              <a:rPr lang="en-US" sz="1400" dirty="0" smtClean="0"/>
              <a:t>Note</a:t>
            </a:r>
            <a:r>
              <a:rPr lang="en-US" sz="1400" dirty="0"/>
              <a:t>: we propose that Philips provide an HSDP test &amp; prod endpoint for initial testing and </a:t>
            </a:r>
            <a:r>
              <a:rPr lang="en-US" sz="1400" dirty="0" smtClean="0"/>
              <a:t>then</a:t>
            </a:r>
          </a:p>
          <a:p>
            <a:pPr marL="216000" lvl="1" indent="0">
              <a:buNone/>
            </a:pPr>
            <a:r>
              <a:rPr lang="en-US" sz="1400" dirty="0"/>
              <a:t> </a:t>
            </a:r>
            <a:r>
              <a:rPr lang="en-US" sz="1400" dirty="0" smtClean="0"/>
              <a:t>           production </a:t>
            </a:r>
            <a:r>
              <a:rPr lang="en-US" sz="1400" dirty="0"/>
              <a:t>implementation.  We also have a test environment for this purpose</a:t>
            </a:r>
            <a:r>
              <a:rPr lang="en-US" sz="1400" dirty="0" smtClean="0"/>
              <a:t>.</a:t>
            </a:r>
          </a:p>
          <a:p>
            <a:pPr marL="216000" lvl="1" indent="0">
              <a:buNone/>
            </a:pPr>
            <a:r>
              <a:rPr lang="en-US" sz="1400" dirty="0" smtClean="0"/>
              <a:t>Note</a:t>
            </a:r>
            <a:r>
              <a:rPr lang="en-US" sz="1400" dirty="0"/>
              <a:t>: </a:t>
            </a:r>
            <a:r>
              <a:rPr lang="en-US" sz="1400" dirty="0" smtClean="0"/>
              <a:t>There </a:t>
            </a:r>
            <a:r>
              <a:rPr lang="en-US" sz="1400" dirty="0"/>
              <a:t>can be multiple endpoints (for example to DDR and SDR)</a:t>
            </a:r>
          </a:p>
          <a:p>
            <a:pPr marL="216000" lvl="1" indent="0">
              <a:buNone/>
            </a:pPr>
            <a:r>
              <a:rPr lang="en-US" sz="1400" dirty="0"/>
              <a:t>Note: </a:t>
            </a:r>
            <a:r>
              <a:rPr lang="en-US" sz="1400" dirty="0" smtClean="0"/>
              <a:t>Once </a:t>
            </a:r>
            <a:r>
              <a:rPr lang="en-US" sz="1400" dirty="0"/>
              <a:t>2net Philips data posts are configured to HSDP, the data posts from 2net will continue </a:t>
            </a:r>
            <a:r>
              <a:rPr lang="en-US" sz="1400" dirty="0" smtClean="0"/>
              <a:t>to</a:t>
            </a:r>
          </a:p>
          <a:p>
            <a:pPr marL="216000" lvl="1" indent="0">
              <a:buNone/>
            </a:pPr>
            <a:r>
              <a:rPr lang="en-US" sz="1400" dirty="0"/>
              <a:t> </a:t>
            </a:r>
            <a:r>
              <a:rPr lang="en-US" sz="1400" dirty="0" smtClean="0"/>
              <a:t>          flow </a:t>
            </a:r>
            <a:r>
              <a:rPr lang="en-US" sz="1400" dirty="0"/>
              <a:t>to current Philips BU defined end points.</a:t>
            </a:r>
          </a:p>
          <a:p>
            <a:pPr marL="0" lvl="0" indent="0">
              <a:buNone/>
            </a:pPr>
            <a:r>
              <a:rPr lang="en-US" sz="1400" dirty="0"/>
              <a:t> </a:t>
            </a:r>
            <a:endParaRPr lang="en-US" sz="1400" dirty="0" smtClean="0"/>
          </a:p>
          <a:p>
            <a:pPr marL="0" lvl="0" indent="0">
              <a:buNone/>
            </a:pPr>
            <a:r>
              <a:rPr lang="en-US" sz="1400" b="1" dirty="0" smtClean="0"/>
              <a:t>Step-2b</a:t>
            </a:r>
            <a:r>
              <a:rPr lang="en-US" sz="1400" dirty="0"/>
              <a:t>.</a:t>
            </a:r>
          </a:p>
          <a:p>
            <a:pPr marL="216000" lvl="1" indent="0">
              <a:buNone/>
            </a:pPr>
            <a:r>
              <a:rPr lang="en-US" sz="1400" dirty="0"/>
              <a:t>Audrey is working with engineering/ops teams to plan the steps for access the HSDP API’s for sending/receiving data from HSDP to the 2net platform.  We will report back shortly on this</a:t>
            </a:r>
          </a:p>
          <a:p>
            <a:pPr marL="0" indent="0">
              <a:buNone/>
            </a:pPr>
            <a:endParaRPr lang="en-US" sz="1400" dirty="0" smtClean="0"/>
          </a:p>
          <a:p>
            <a:pPr marL="0" indent="0">
              <a:buNone/>
            </a:pPr>
            <a:r>
              <a:rPr lang="en-US" sz="1400" dirty="0" smtClean="0"/>
              <a:t>Based </a:t>
            </a:r>
            <a:r>
              <a:rPr lang="en-US" sz="1400" dirty="0"/>
              <a:t>on your note below, I would say we are ready to complete </a:t>
            </a:r>
            <a:r>
              <a:rPr lang="en-US" sz="1400" dirty="0" smtClean="0"/>
              <a:t>Step-2a and/or Step-2b </a:t>
            </a:r>
            <a:r>
              <a:rPr lang="en-US" sz="1400" dirty="0"/>
              <a:t>from the outbound perspective – however, that step won’t be implemented until we have configured the backend and tested the data post capabilities.  This is a very straightforward process and is precipitated by a request to our ops team to update the configuration according to Philips request.  (a matter of a days, not weeks – after testing</a:t>
            </a:r>
            <a:r>
              <a:rPr lang="en-US" sz="1400" dirty="0" smtClean="0"/>
              <a:t>)</a:t>
            </a:r>
            <a:endParaRPr lang="en-US" sz="1400" dirty="0"/>
          </a:p>
        </p:txBody>
      </p:sp>
      <p:sp>
        <p:nvSpPr>
          <p:cNvPr id="3" name="TextBox 2"/>
          <p:cNvSpPr txBox="1"/>
          <p:nvPr/>
        </p:nvSpPr>
        <p:spPr>
          <a:xfrm>
            <a:off x="395536" y="404664"/>
            <a:ext cx="5341783" cy="523220"/>
          </a:xfrm>
          <a:prstGeom prst="rect">
            <a:avLst/>
          </a:prstGeom>
          <a:noFill/>
        </p:spPr>
        <p:txBody>
          <a:bodyPr wrap="none" rtlCol="0">
            <a:spAutoFit/>
          </a:bodyPr>
          <a:lstStyle/>
          <a:p>
            <a:r>
              <a:rPr lang="en-US" sz="2800" dirty="0" smtClean="0">
                <a:solidFill>
                  <a:srgbClr val="000000"/>
                </a:solidFill>
              </a:rPr>
              <a:t>Phase 1: Clarification by Qualcomm</a:t>
            </a:r>
            <a:endParaRPr lang="en-US" sz="2800" dirty="0">
              <a:solidFill>
                <a:srgbClr val="000000"/>
              </a:solidFill>
            </a:endParaRPr>
          </a:p>
        </p:txBody>
      </p:sp>
    </p:spTree>
    <p:extLst>
      <p:ext uri="{BB962C8B-B14F-4D97-AF65-F5344CB8AC3E}">
        <p14:creationId xmlns:p14="http://schemas.microsoft.com/office/powerpoint/2010/main" val="22667172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SlideFooterFontC"/>
  <p:tag name="FONTSETCLASSNAME" val="FontSet1"/>
  <p:tag name="COLORS" val="-2;-2;-2;-2;SlideFooterFontColorDark;-2"/>
  <p:tag name="COLORSETCLASSNAME" val="ColorSet1"/>
  <p:tag name="SCRIPT" val="1"/>
  <p:tag name="FIELDS" val="DATE;DIVISION;ADDINFO;"/>
  <p:tag name="MLI" val="1"/>
  <p:tag name="SHAPESETGROUPCLASSNAME" val="ShapeSetGroup2"/>
  <p:tag name="SHAPESETCLASSNAME" val="FORMCOLORTEXT01"/>
  <p:tag name="COLORSETGROUPCLASSNAME" val="ColorSetGroupLight"/>
  <p:tag name="FONTSETGROUPCLASSNAME" val="FontSetGroup1"/>
  <p:tag name="SHAPECLASSNAME" val="FLineInfo1BlackG1S3"/>
  <p:tag name="SHAPECLASSPROTECTIONTYPE" val="63"/>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00.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10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02.xml><?xml version="1.0" encoding="utf-8"?>
<p:tagLst xmlns:a="http://schemas.openxmlformats.org/drawingml/2006/main" xmlns:r="http://schemas.openxmlformats.org/officeDocument/2006/relationships" xmlns:p="http://schemas.openxmlformats.org/presentationml/2006/main">
  <p:tag name="SHAPECLASSNAME" val="CustFormEnd001Rectangle"/>
</p:tagLst>
</file>

<file path=ppt/tags/tag103.xml><?xml version="1.0" encoding="utf-8"?>
<p:tagLst xmlns:a="http://schemas.openxmlformats.org/drawingml/2006/main" xmlns:r="http://schemas.openxmlformats.org/officeDocument/2006/relationships" xmlns:p="http://schemas.openxmlformats.org/presentationml/2006/main">
  <p:tag name="FONT" val="SlideFoot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SHAPECLASSNAME" val="HiddenFooter"/>
  <p:tag name="SHAPECLASSPROTECTIONTYPE" val="31"/>
  <p:tag name="FONTSETGROUPCLASSNAME" val="FontSetGroup1"/>
</p:tagLst>
</file>

<file path=ppt/tags/tag104.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SHAPECLASSNAME" val="HiddenDate"/>
  <p:tag name="SHAPECLASSPROTECTIONTYPE" val="31"/>
  <p:tag name="FONTSETGROUPCLASSNAME" val="FontSetGroup1"/>
</p:tagLst>
</file>

<file path=ppt/tags/tag10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2"/>
  <p:tag name="SHAPESETCLASSNAME" val="TitleSlide"/>
  <p:tag name="COLORSETGROUPCLASSNAME" val="ColorSetGroupLight"/>
  <p:tag name="SHAPECLASSNAME" val="TitleOnTitleSlide"/>
  <p:tag name="FONT" val="TitleSlideTitleFontC"/>
  <p:tag name="COLORS" val="-2;-2;-2;-2;TitleSlideTitleFontColorLight;-2"/>
  <p:tag name="FONTSETGROUPCLASSNAME" val="FontSetGroup1"/>
  <p:tag name="SHAPECLASSPROTECTIONTYPE" val="3"/>
</p:tagLst>
</file>

<file path=ppt/tags/tag106.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SHAPECLASSNAME" val="HiddenSubtitle"/>
  <p:tag name="SHAPECLASSPROTECTIONTYPE" val="31"/>
  <p:tag name="FONTSETGROUPCLASSNAME" val="FontSetGroup1"/>
</p:tagLst>
</file>

<file path=ppt/tags/tag107.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SHAPECLASSPROTECTIONTYPE" val="31"/>
  <p:tag name="COLORS" val="-2;-2;-2;-2;SlideColor;-2"/>
  <p:tag name="SHAPESETCLASSNAME" val="TitleSlide"/>
  <p:tag name="SHAPECLASSNAME" val="HiddenPageNumber"/>
  <p:tag name="FONTSETGROUPCLASSNAME" val="FontSetGroup1"/>
</p:tagLst>
</file>

<file path=ppt/tags/tag10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COLORSETGROUPCLASSNAME" val="ColorSetGroupLight"/>
  <p:tag name="FONTSETGROUPCLASSNAME" val="FontSetGroup1"/>
  <p:tag name="SHAPECLASSNAME" val="PhilipsLogoLarge"/>
  <p:tag name="SHAPECLASSFILE" val="PHLRTR3$C.gif"/>
  <p:tag name="SHAPECLASSPROTECTIONTYPE" val="31"/>
</p:tagLst>
</file>

<file path=ppt/tags/tag109.xml><?xml version="1.0" encoding="utf-8"?>
<p:tagLst xmlns:a="http://schemas.openxmlformats.org/drawingml/2006/main" xmlns:r="http://schemas.openxmlformats.org/officeDocument/2006/relationships" xmlns:p="http://schemas.openxmlformats.org/presentationml/2006/main">
  <p:tag name="FONT" val="SlideFooterFontC"/>
  <p:tag name="FONTSETCLASSNAME" val="FontSet1"/>
  <p:tag name="COLORS" val="-2;-2;-2;-2;SlideFooterFontColorDark;-2"/>
  <p:tag name="COLORSETCLASSNAME" val="ColorSet1"/>
  <p:tag name="SCRIPT" val="1"/>
  <p:tag name="FIELDS" val="DATE;DIVISION;ADDINFO;"/>
  <p:tag name="MLI" val="1"/>
  <p:tag name="SHAPESETGROUPCLASSNAME" val="ShapeSetGroup2"/>
  <p:tag name="SHAPESETCLASSNAME" val="FORMCOLORTEXT01"/>
  <p:tag name="COLORSETGROUPCLASSNAME" val="ColorSetGroupLight"/>
  <p:tag name="FONTSETGROUPCLASSNAME" val="FontSetGroup1"/>
  <p:tag name="SHAPECLASSNAME" val="FLineInfo1BlackG1S3"/>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10.xml><?xml version="1.0" encoding="utf-8"?>
<p:tagLst xmlns:a="http://schemas.openxmlformats.org/drawingml/2006/main" xmlns:r="http://schemas.openxmlformats.org/officeDocument/2006/relationships" xmlns:p="http://schemas.openxmlformats.org/presentationml/2006/main">
  <p:tag name="FONT" val="SlidePageNumberFontC"/>
  <p:tag name="FONTSETCLASSNAME" val="FontSet1"/>
  <p:tag name="COLORS" val="-2;-2;-2;-2;SlidePageNoFontColorLight;-2"/>
  <p:tag name="COLORSETCLASSNAME" val="ColorSet1"/>
  <p:tag name="SCRIPT" val="1"/>
  <p:tag name="MLI" val="1"/>
  <p:tag name="SHAPESETGROUPCLASSNAME" val="ShapeSetGroup2"/>
  <p:tag name="SHAPESETCLASSNAME" val="COLORSLIDE01"/>
  <p:tag name="COLORSETGROUPCLASSNAME" val="ColorSetGroupLight"/>
  <p:tag name="FONTSETGROUPCLASSNAME" val="FontSetGroup1"/>
  <p:tag name="SHAPECLASSNAME" val="PageNoWhiteG1S3"/>
  <p:tag name="SHAPECLASSPROTECTIONTYPE" val="47"/>
</p:tagLst>
</file>

<file path=ppt/tags/tag111.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1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13.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1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15.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1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17.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1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1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2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3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1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3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3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3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41.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14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43.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1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45.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146.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1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4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5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5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5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5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5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5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5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6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1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6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6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6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68.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169.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1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70.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171.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172.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73.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74.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7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76.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77.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78.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79.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81.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82.xml><?xml version="1.0" encoding="utf-8"?>
<p:tagLst xmlns:a="http://schemas.openxmlformats.org/drawingml/2006/main" xmlns:r="http://schemas.openxmlformats.org/officeDocument/2006/relationships" xmlns:p="http://schemas.openxmlformats.org/presentationml/2006/main">
  <p:tag name="SHAPECLASSNAME" val="CustFormEnd001Rectangle"/>
</p:tagLst>
</file>

<file path=ppt/tags/tag18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ENDESLIDE01"/>
  <p:tag name="COLORSETGROUPCLASSNAME" val="ColorSetGroupLight"/>
  <p:tag name="FONTSETGROUPCLASSNAME" val="FontSetGroup1"/>
  <p:tag name="SHAPECLASSNAME" val="PhilipsShieldWihte"/>
  <p:tag name="SHAPECLASSFILE" val="PHSHIELDWIHTE2013$C.emf"/>
  <p:tag name="SHAPECLASSPROTECTIONTYPE" val="31"/>
</p:tagLst>
</file>

<file path=ppt/tags/tag18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8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88.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18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190.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19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92.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193.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1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95.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1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97.xml><?xml version="1.0" encoding="utf-8"?>
<p:tagLst xmlns:a="http://schemas.openxmlformats.org/drawingml/2006/main" xmlns:r="http://schemas.openxmlformats.org/officeDocument/2006/relationships" xmlns:p="http://schemas.openxmlformats.org/presentationml/2006/main">
  <p:tag name="FONT" val="SlideFooterFontC"/>
  <p:tag name="FONTSETCLASSNAME" val="FontSet1"/>
  <p:tag name="COLORS" val="-2;-2;-2;-2;SlideFooterFontColorDark;-2"/>
  <p:tag name="COLORSETCLASSNAME" val="ColorSet1"/>
  <p:tag name="SCRIPT" val="1"/>
  <p:tag name="FIELDS" val="DATE;DIVISION;ADDINFO;"/>
  <p:tag name="MLI" val="1"/>
  <p:tag name="SHAPESETGROUPCLASSNAME" val="ShapeSetGroup2"/>
  <p:tag name="SHAPESETCLASSNAME" val="FORMCOLORTEXT01"/>
  <p:tag name="COLORSETGROUPCLASSNAME" val="ColorSetGroupLight"/>
  <p:tag name="FONTSETGROUPCLASSNAME" val="FontSetGroup1"/>
  <p:tag name="SHAPECLASSNAME" val="FLineInfo1BlackG1S3"/>
  <p:tag name="SHAPECLASSPROTECTIONTYPE" val="63"/>
</p:tagLst>
</file>

<file path=ppt/tags/tag198.xml><?xml version="1.0" encoding="utf-8"?>
<p:tagLst xmlns:a="http://schemas.openxmlformats.org/drawingml/2006/main" xmlns:r="http://schemas.openxmlformats.org/officeDocument/2006/relationships" xmlns:p="http://schemas.openxmlformats.org/presentationml/2006/main">
  <p:tag name="FONT" val="SlidePageNumberFontC"/>
  <p:tag name="FONTSETCLASSNAME" val="FontSet1"/>
  <p:tag name="COLORS" val="-2;-2;-2;-2;SlidePageNoFontColorLight;-2"/>
  <p:tag name="COLORSETCLASSNAME" val="ColorSet1"/>
  <p:tag name="SCRIPT" val="1"/>
  <p:tag name="MLI" val="1"/>
  <p:tag name="SHAPESETGROUPCLASSNAME" val="ShapeSetGroup2"/>
  <p:tag name="SHAPESETCLASSNAME" val="COLORSLIDE01"/>
  <p:tag name="COLORSETGROUPCLASSNAME" val="ColorSetGroupLight"/>
  <p:tag name="FONTSETGROUPCLASSNAME" val="FontSetGroup1"/>
  <p:tag name="SHAPECLASSNAME" val="PageNoWhiteG1S3"/>
  <p:tag name="SHAPECLASSPROTECTIONTYPE" val="47"/>
</p:tagLst>
</file>

<file path=ppt/tags/tag199.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xml><?xml version="1.0" encoding="utf-8"?>
<p:tagLst xmlns:a="http://schemas.openxmlformats.org/drawingml/2006/main" xmlns:r="http://schemas.openxmlformats.org/officeDocument/2006/relationships" xmlns:p="http://schemas.openxmlformats.org/presentationml/2006/main">
  <p:tag name="FONT" val="SlidePageNumberFontC"/>
  <p:tag name="FONTSETCLASSNAME" val="FontSet1"/>
  <p:tag name="COLORS" val="-2;-2;-2;-2;SlidePageNoFontColorLight;-2"/>
  <p:tag name="COLORSETCLASSNAME" val="ColorSet1"/>
  <p:tag name="SCRIPT" val="1"/>
  <p:tag name="MLI" val="1"/>
  <p:tag name="SHAPESETGROUPCLASSNAME" val="ShapeSetGroup2"/>
  <p:tag name="SHAPESETCLASSNAME" val="COLORSLIDE01"/>
  <p:tag name="COLORSETGROUPCLASSNAME" val="ColorSetGroupLight"/>
  <p:tag name="FONTSETGROUPCLASSNAME" val="FontSetGroup1"/>
  <p:tag name="SHAPECLASSNAME" val="PageNoWhiteG1S3"/>
  <p:tag name="SHAPECLASSPROTECTIONTYPE" val="47"/>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0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01.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0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03.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0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05.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0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0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0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1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1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1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1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1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2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2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2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2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29.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2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2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31.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2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33.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234.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23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3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3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4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4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4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4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4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4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2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5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5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5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56.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257.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258.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259.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2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60.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1.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2.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3.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4.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6.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7.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8.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69.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70.xml><?xml version="1.0" encoding="utf-8"?>
<p:tagLst xmlns:a="http://schemas.openxmlformats.org/drawingml/2006/main" xmlns:r="http://schemas.openxmlformats.org/officeDocument/2006/relationships" xmlns:p="http://schemas.openxmlformats.org/presentationml/2006/main">
  <p:tag name="SHAPECLASSNAME" val="CustFormEnd001Rectangle"/>
</p:tagLst>
</file>

<file path=ppt/tags/tag27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ENDESLIDE01"/>
  <p:tag name="COLORSETGROUPCLASSNAME" val="ColorSetGroupLight"/>
  <p:tag name="FONTSETGROUPCLASSNAME" val="FontSetGroup1"/>
  <p:tag name="SHAPECLASSNAME" val="PhilipsShieldWihte"/>
  <p:tag name="SHAPECLASSFILE" val="PHSHIELDWIHTE2013$C.emf"/>
  <p:tag name="SHAPECLASSPROTECTIONTYPE" val="31"/>
</p:tagLst>
</file>

<file path=ppt/tags/tag27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76.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27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78.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27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80.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281.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28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83.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85.xml><?xml version="1.0" encoding="utf-8"?>
<p:tagLst xmlns:a="http://schemas.openxmlformats.org/drawingml/2006/main" xmlns:r="http://schemas.openxmlformats.org/officeDocument/2006/relationships" xmlns:p="http://schemas.openxmlformats.org/presentationml/2006/main">
  <p:tag name="FONT" val="SlideFooterFontC"/>
  <p:tag name="FONTSETCLASSNAME" val="FontSet1"/>
  <p:tag name="COLORS" val="-2;-2;-2;-2;SlideFooterFontColorDark;-2"/>
  <p:tag name="COLORSETCLASSNAME" val="ColorSet1"/>
  <p:tag name="SCRIPT" val="1"/>
  <p:tag name="FIELDS" val="DATE;DIVISION;ADDINFO;"/>
  <p:tag name="MLI" val="1"/>
  <p:tag name="SHAPESETGROUPCLASSNAME" val="ShapeSetGroup2"/>
  <p:tag name="SHAPESETCLASSNAME" val="FORMCOLORTEXT01"/>
  <p:tag name="COLORSETGROUPCLASSNAME" val="ColorSetGroupLight"/>
  <p:tag name="FONTSETGROUPCLASSNAME" val="FontSetGroup1"/>
  <p:tag name="SHAPECLASSNAME" val="FLineInfo1BlackG1S3"/>
  <p:tag name="SHAPECLASSPROTECTIONTYPE" val="63"/>
</p:tagLst>
</file>

<file path=ppt/tags/tag286.xml><?xml version="1.0" encoding="utf-8"?>
<p:tagLst xmlns:a="http://schemas.openxmlformats.org/drawingml/2006/main" xmlns:r="http://schemas.openxmlformats.org/officeDocument/2006/relationships" xmlns:p="http://schemas.openxmlformats.org/presentationml/2006/main">
  <p:tag name="FONT" val="SlidePageNumberFontC"/>
  <p:tag name="FONTSETCLASSNAME" val="FontSet1"/>
  <p:tag name="COLORS" val="-2;-2;-2;-2;SlidePageNoFontColorLight;-2"/>
  <p:tag name="COLORSETCLASSNAME" val="ColorSet1"/>
  <p:tag name="SCRIPT" val="1"/>
  <p:tag name="MLI" val="1"/>
  <p:tag name="SHAPESETGROUPCLASSNAME" val="ShapeSetGroup2"/>
  <p:tag name="SHAPESETCLASSNAME" val="COLORSLIDE01"/>
  <p:tag name="COLORSETGROUPCLASSNAME" val="ColorSetGroupLight"/>
  <p:tag name="FONTSETGROUPCLASSNAME" val="FontSetGroup1"/>
  <p:tag name="SHAPECLASSNAME" val="PageNoWhiteG1S3"/>
  <p:tag name="SHAPECLASSPROTECTIONTYPE" val="47"/>
</p:tagLst>
</file>

<file path=ppt/tags/tag287.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8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89.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9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91.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9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93.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2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9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9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29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29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0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0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0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0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0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05.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07.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30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09.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1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1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17.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3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19.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21.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322.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3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2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2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2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2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33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3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3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3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3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3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3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3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4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4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4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44.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345.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346.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347.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348.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49.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350.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1.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2.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3.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4.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6.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7.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358.xml><?xml version="1.0" encoding="utf-8"?>
<p:tagLst xmlns:a="http://schemas.openxmlformats.org/drawingml/2006/main" xmlns:r="http://schemas.openxmlformats.org/officeDocument/2006/relationships" xmlns:p="http://schemas.openxmlformats.org/presentationml/2006/main">
  <p:tag name="SHAPECLASSNAME" val="CustFormEnd001Rectangle"/>
</p:tagLst>
</file>

<file path=ppt/tags/tag35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ENDESLIDE01"/>
  <p:tag name="COLORSETGROUPCLASSNAME" val="ColorSetGroupLight"/>
  <p:tag name="FONTSETGROUPCLASSNAME" val="FontSetGroup1"/>
  <p:tag name="SHAPECLASSNAME" val="PhilipsShieldWihte"/>
  <p:tag name="SHAPECLASSFILE" val="PHSHIELDWIHTE2013$C.emf"/>
  <p:tag name="SHAPECLASSPROTECTIONTYPE" val="31"/>
</p:tagLst>
</file>

<file path=ppt/tags/tag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6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PhilipsLogo"/>
  <p:tag name="SHAPECLASSFILE" val="PHSMTR2$C.gif"/>
  <p:tag name="SHAPECLASSPROTECTIONTYPE" val="31"/>
</p:tagLst>
</file>

<file path=ppt/tags/tag361.xml><?xml version="1.0" encoding="utf-8"?>
<p:tagLst xmlns:a="http://schemas.openxmlformats.org/drawingml/2006/main" xmlns:r="http://schemas.openxmlformats.org/officeDocument/2006/relationships" xmlns:p="http://schemas.openxmlformats.org/presentationml/2006/main">
  <p:tag name="FONT" val="SlideAddInfoFont"/>
  <p:tag name="FONTSETCLASSNAME" val="FontSet1"/>
  <p:tag name="COLORS" val="-2;-2;-2;-2;SlideFooterFontColor;-2"/>
  <p:tag name="COLORSETCLASSNAME" val="ColorSet1"/>
  <p:tag name="SCRIPT" val="1"/>
  <p:tag name="FIELDS" val="ADDINFO;"/>
  <p:tag name="MLI" val="1"/>
  <p:tag name="SHAPESETGROUPCLASSNAME" val="ShapeSetGroup2"/>
  <p:tag name="SHAPESETCLASSNAME" val="Slide"/>
  <p:tag name="COLORSETGROUPCLASSNAME" val="ColorSetGroupLight"/>
  <p:tag name="FONTSETGROUPCLASSNAME" val="FontSetGroup2"/>
  <p:tag name="SHAPECLASSNAME" val="AdditonalInformations"/>
  <p:tag name="SHAPECLASSPROTECTIONTYPE" val="47"/>
</p:tagLst>
</file>

<file path=ppt/tags/tag362.xml><?xml version="1.0" encoding="utf-8"?>
<p:tagLst xmlns:a="http://schemas.openxmlformats.org/drawingml/2006/main" xmlns:r="http://schemas.openxmlformats.org/officeDocument/2006/relationships" xmlns:p="http://schemas.openxmlformats.org/presentationml/2006/main">
  <p:tag name="SHAPECLASSNAME" val="CustFormEnd001Rectangle"/>
</p:tagLst>
</file>

<file path=ppt/tags/tag36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6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67.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36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69.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37.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37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71.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372.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3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74.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3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376.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
  <p:tag name="COLORSETGROUPCLASSNAME" val="ColorSetGroupLight"/>
  <p:tag name="COLORSETCLASSNAME" val="ColorSet1"/>
  <p:tag name="STYLESETGROUPCLASSNAME" val="StyleSetGroup1"/>
  <p:tag name="MAPNAME" val="Map1"/>
  <p:tag name="CFG.LAYOUT" val="Default"/>
  <p:tag name="MLI" val="1"/>
  <p:tag name="ML_LAYOUT_RESOURCE" val="PHI_PRESENT4_3.MCR"/>
  <p:tag name="FONTSETGROUPCLASSNAME" val="FontSetGroup1"/>
  <p:tag name="CONFIG" val="Default"/>
  <p:tag name="PICTURE 2_SHAPECLASSPROTECTIONTYPE" val="31"/>
  <p:tag name="PICTURE 6_SHAPECLASSPROTECTIONTYPE" val="31"/>
  <p:tag name="TEXTBOX 3_SHAPECLASSPROTECTIONTYPE" val="63"/>
  <p:tag name="TEXTBOX 4_SHAPECLASSPROTECTIONTYPE" val="63"/>
  <p:tag name="TEXTBOX 5_SHAPECLASSPROTECTIONTYPE" val="63"/>
  <p:tag name="TITLE 1_SHAPECLASSPROTECTIONTYPE" val="3"/>
  <p:tag name="NBTXT" val="Minimum Viable Platform CTO Charter"/>
  <p:tag name="NBTXTC" val="Minimum Viable Platform CTO Charter"/>
  <p:tag name="AGTX" val="Minimum Viable Platform CTO Charter"/>
  <p:tag name="AGTXC" val="Minimum Viable Platform CTO Charter"/>
</p:tagLst>
</file>

<file path=ppt/tags/tag377.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
  <p:tag name="MLI" val="1"/>
  <p:tag name="COLORS" val="PhilColorsBlue3;Scheme5;-2;-2;-1;-2"/>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38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DIVISION;"/>
  <p:tag name="MLI" val="1"/>
  <p:tag name="SHAPESETGROUPCLASSNAME" val="ShapeSetGroup2"/>
  <p:tag name="SHAPESETCLASSNAME" val="TITLE"/>
  <p:tag name="COLORSETGROUPCLASSNAME" val="ColorSetGroupLight"/>
  <p:tag name="SHAPECLASSNAME" val="Division"/>
  <p:tag name="FONT" val="TitleSlideTextFontC"/>
  <p:tag name="COLORS" val="-2;-2;-2;-2;TitleSlideTextFontColorLight;-2"/>
  <p:tag name="FONTSETGROUPCLASSNAME" val="FontSetGroup1"/>
  <p:tag name="SHAPECLASSPROTECTIONTYPE" val="63"/>
</p:tagLst>
</file>

<file path=ppt/tags/tag38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DATE;"/>
  <p:tag name="MLI" val="1"/>
  <p:tag name="SHAPESETGROUPCLASSNAME" val="ShapeSetGroup2"/>
  <p:tag name="SHAPESETCLASSNAME" val="TITLE"/>
  <p:tag name="COLORSETGROUPCLASSNAME" val="ColorSetGroupLight"/>
  <p:tag name="SHAPECLASSNAME" val="Date"/>
  <p:tag name="FONT" val="TitleSlideTextFontC"/>
  <p:tag name="COLORS" val="-2;-2;-2;-2;TitleSlideTextFontColorLight;-2"/>
  <p:tag name="FONTSETGROUPCLASSNAME" val="FontSetGroup1"/>
  <p:tag name="SHAPECLASSPROTECTIONTYPE" val="63"/>
</p:tagLst>
</file>

<file path=ppt/tags/tag38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2"/>
  <p:tag name="SHAPESETCLASSNAME" val="TITLE"/>
  <p:tag name="COLORSETGROUPCLASSNAME" val="ColorSetGroupLight"/>
  <p:tag name="SHAPECLASSNAME" val="TitleOnTitleSlide"/>
  <p:tag name="FONT" val="TitleSlideTitleFontC"/>
  <p:tag name="COLORS" val="-2;-2;-2;-2;TitleSlideTitleFontColorLight;-2"/>
  <p:tag name="FONTSETGROUPCLASSNAME" val="FontSetGroup1"/>
  <p:tag name="SHAPECLASSPROTECTIONTYPE" val="3"/>
</p:tagLst>
</file>

<file path=ppt/tags/tag383.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
  <p:tag name="COLORSETGROUPCLASSNAME" val="ColorSetGroupLight"/>
  <p:tag name="COLORSETCLASSNAME" val="ColorSet1"/>
  <p:tag name="STYLESETGROUPCLASSNAME" val="StyleSetGroup1"/>
  <p:tag name="MAPNAME" val="Map1"/>
  <p:tag name="CFG.LAYOUT" val="Default"/>
  <p:tag name="MLI" val="1"/>
  <p:tag name="ML_LAYOUT_RESOURCE" val="PHI_PRESENT4_3.MCR"/>
  <p:tag name="FONTSETGROUPCLASSNAME" val="FontSetGroup1"/>
  <p:tag name="CONFIG" val="Default"/>
  <p:tag name="PICTURE 2_SHAPECLASSPROTECTIONTYPE" val="31"/>
  <p:tag name="PICTURE 6_SHAPECLASSPROTECTIONTYPE" val="31"/>
  <p:tag name="TEXTBOX 3_SHAPECLASSPROTECTIONTYPE" val="63"/>
  <p:tag name="TEXTBOX 4_SHAPECLASSPROTECTIONTYPE" val="63"/>
  <p:tag name="TEXTBOX 5_SHAPECLASSPROTECTIONTYPE" val="63"/>
  <p:tag name="TITLE 1_SHAPECLASSPROTECTIONTYPE" val="3"/>
  <p:tag name="NBTXT" val="Minimum Viable Platform CTO Charter"/>
  <p:tag name="NBTXTC" val="Minimum Viable Platform CTO Charter"/>
  <p:tag name="AGTX" val="Minimum Viable Platform CTO Charter"/>
  <p:tag name="AGTXC" val="Minimum Viable Platform CTO Charter"/>
</p:tagLst>
</file>

<file path=ppt/tags/tag384.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
  <p:tag name="MLI" val="1"/>
  <p:tag name="COLORS" val="PhilColorsBlue3;Scheme5;-2;-2;-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38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DIVISION;"/>
  <p:tag name="MLI" val="1"/>
  <p:tag name="SHAPESETGROUPCLASSNAME" val="ShapeSetGroup2"/>
  <p:tag name="SHAPESETCLASSNAME" val="TITLE"/>
  <p:tag name="COLORSETGROUPCLASSNAME" val="ColorSetGroupLight"/>
  <p:tag name="SHAPECLASSNAME" val="Division"/>
  <p:tag name="FONT" val="TitleSlideTextFontC"/>
  <p:tag name="COLORS" val="-2;-2;-2;-2;TitleSlideTextFontColorLight;-2"/>
  <p:tag name="FONTSETGROUPCLASSNAME" val="FontSetGroup1"/>
  <p:tag name="SHAPECLASSPROTECTIONTYPE" val="63"/>
</p:tagLst>
</file>

<file path=ppt/tags/tag38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2"/>
  <p:tag name="SHAPESETCLASSNAME" val="TITLE"/>
  <p:tag name="COLORSETGROUPCLASSNAME" val="ColorSetGroupLight"/>
  <p:tag name="SHAPECLASSNAME" val="TitleOnTitleSlide"/>
  <p:tag name="FONT" val="TitleSlideTitleFontC"/>
  <p:tag name="COLORS" val="-2;-2;-2;-2;TitleSlideTitleFontColorLight;-2"/>
  <p:tag name="FONTSETGROUPCLASSNAME" val="FontSetGroup1"/>
  <p:tag name="SHAPECLASSPROTECTIONTYPE" val="3"/>
</p:tagLst>
</file>

<file path=ppt/tags/tag389.xml><?xml version="1.0" encoding="utf-8"?>
<p:tagLst xmlns:a="http://schemas.openxmlformats.org/drawingml/2006/main" xmlns:r="http://schemas.openxmlformats.org/officeDocument/2006/relationships" xmlns:p="http://schemas.openxmlformats.org/presentationml/2006/main">
  <p:tag name="FIELDS.INITIALIZED" val="1"/>
  <p:tag name="ML_1" val="Phi"/>
  <p:tag name="SHAPESETGROUPCLASSNAME" val="ShapeSetGroup2"/>
  <p:tag name="SHAPESETCLASSNAME" val="TITLE"/>
  <p:tag name="COLORSETGROUPCLASSNAME" val="ColorSetGroupLight"/>
  <p:tag name="COLORSETCLASSNAME" val="ColorSet1"/>
  <p:tag name="STYLESETGROUPCLASSNAME" val="StyleSetGroup1"/>
  <p:tag name="MAPNAME" val="Map1"/>
  <p:tag name="CFG.LAYOUT" val="Default"/>
  <p:tag name="MLI" val="1"/>
  <p:tag name="ML_LAYOUT_RESOURCE" val="PHI_PRESENT4_3.MCR"/>
  <p:tag name="FONTSETGROUPCLASSNAME" val="FontSetGroup1"/>
  <p:tag name="CONFIG" val="Default"/>
  <p:tag name="PICTURE 2_SHAPECLASSPROTECTIONTYPE" val="31"/>
  <p:tag name="PICTURE 6_SHAPECLASSPROTECTIONTYPE" val="31"/>
  <p:tag name="TEXTBOX 3_SHAPECLASSPROTECTIONTYPE" val="63"/>
  <p:tag name="TEXTBOX 4_SHAPECLASSPROTECTIONTYPE" val="63"/>
  <p:tag name="TEXTBOX 5_SHAPECLASSPROTECTIONTYPE" val="63"/>
  <p:tag name="TITLE 1_SHAPECLASSPROTECTIONTYPE" val="3"/>
  <p:tag name="NBTXT" val="Minimum Viable Platform CTO Charter"/>
  <p:tag name="NBTXTC" val="Minimum Viable Platform CTO Charter"/>
  <p:tag name="AGTX" val="Minimum Viable Platform CTO Charter"/>
  <p:tag name="AGTXC" val="Minimum Viable Platform CTO Charter"/>
</p:tagLst>
</file>

<file path=ppt/tags/tag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390.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 name="SHAPECLASSPROTECTIONTYPE" val="27"/>
  <p:tag name="SHAPESETCLASSNAME" val="TITLE"/>
  <p:tag name="MLI" val="1"/>
  <p:tag name="COLORS" val="PhilColorsBlue3;Scheme5;-2;-2;-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
  <p:tag name="COLORSETGROUPCLASSNAME" val="ColorSetGroupLight"/>
  <p:tag name="FONTSETGROUPCLASSNAME" val="FontSetGroup1"/>
  <p:tag name="SHAPECLASSNAME" val="PhilipsLogoLarge"/>
  <p:tag name="SHAPECLASSFILE" val="PHGMCWORDMARK2008$C.emf"/>
  <p:tag name="SHAPECLASSPROTECTIONTYPE" val="31"/>
  <p:tag name="COLORS" val="-2;-2;-2;-2;-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
  <p:tag name="COLORSETGROUPCLASSNAME" val="ColorSetGroupLight"/>
  <p:tag name="FONTSETGROUPCLASSNAME" val="FontSetGroup1"/>
  <p:tag name="SHAPECLASSNAME" val="InnovationYou"/>
  <p:tag name="SHAPECLASSFILE" val="PHINNOVATION$C.emf"/>
  <p:tag name="SHAPECLASSPROTECTIONTYPE" val="31"/>
  <p:tag name="COLORS" val="-2;-2;-2;-2;-1;-2"/>
</p:tagLst>
</file>

<file path=ppt/tags/tag39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DIVISION;"/>
  <p:tag name="MLI" val="1"/>
  <p:tag name="SHAPESETGROUPCLASSNAME" val="ShapeSetGroup2"/>
  <p:tag name="SHAPESETCLASSNAME" val="TITLE"/>
  <p:tag name="COLORSETGROUPCLASSNAME" val="ColorSetGroupLight"/>
  <p:tag name="SHAPECLASSNAME" val="Division"/>
  <p:tag name="FONT" val="TitleSlideTextFontC"/>
  <p:tag name="COLORS" val="-2;-2;-2;-2;TitleSlideTextFontColorLight;-2"/>
  <p:tag name="FONTSETGROUPCLASSNAME" val="FontSetGroup1"/>
  <p:tag name="SHAPECLASSPROTECTIONTYPE" val="63"/>
</p:tagLst>
</file>

<file path=ppt/tags/tag39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2"/>
  <p:tag name="SHAPESETCLASSNAME" val="TITLE"/>
  <p:tag name="COLORSETGROUPCLASSNAME" val="ColorSetGroupLight"/>
  <p:tag name="SHAPECLASSNAME" val="TitleOnTitleSlide"/>
  <p:tag name="FONT" val="TitleSlideTitleFontC"/>
  <p:tag name="COLORS" val="-2;-2;-2;-2;TitleSlideTitleFontColorLight;-2"/>
  <p:tag name="FONTSETGROUPCLASSNAME" val="FontSetGroup1"/>
  <p:tag name="SHAPECLASSPROTECTIONTYPE" val="3"/>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4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4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4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50.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2.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Lst>
</file>

<file path=ppt/tags/tag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4.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5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8.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5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60.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61.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62.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63.xml><?xml version="1.0" encoding="utf-8"?>
<p:tagLst xmlns:a="http://schemas.openxmlformats.org/drawingml/2006/main" xmlns:r="http://schemas.openxmlformats.org/officeDocument/2006/relationships" xmlns:p="http://schemas.openxmlformats.org/presentationml/2006/main">
  <p:tag name="SHAPECLASSNAME" val="CustFormCol001Rectangle"/>
</p:tagLst>
</file>

<file path=ppt/tags/tag64.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6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66.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67.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68.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69.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7.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70.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71.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72.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73.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74.xml><?xml version="1.0" encoding="utf-8"?>
<p:tagLst xmlns:a="http://schemas.openxmlformats.org/drawingml/2006/main" xmlns:r="http://schemas.openxmlformats.org/officeDocument/2006/relationships" xmlns:p="http://schemas.openxmlformats.org/presentationml/2006/main">
  <p:tag name="SHAPECLASSNAME" val="CustFormEnd001Rectangle"/>
</p:tagLst>
</file>

<file path=ppt/tags/tag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ENDESLIDE01"/>
  <p:tag name="COLORSETGROUPCLASSNAME" val="ColorSetGroupLight"/>
  <p:tag name="FONTSETGROUPCLASSNAME" val="FontSetGroup1"/>
  <p:tag name="SHAPECLASSNAME" val="PhilipsShieldWihte"/>
  <p:tag name="SHAPECLASSFILE" val="PHSHIELDWIHTE2013$C.emf"/>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7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7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80.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8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82.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8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ags/tag85.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LeftTopG3S3"/>
  <p:tag name="SHAPECLASSPROTECTIONTYPE" val="3"/>
</p:tagLst>
</file>

<file path=ppt/tags/tag8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8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SHAPECLASSNAME" val="CustFormImg001RoundSingleCornerRectangle"/>
</p:tagLst>
</file>

<file path=ppt/tags/tag90.xml><?xml version="1.0" encoding="utf-8"?>
<p:tagLst xmlns:a="http://schemas.openxmlformats.org/drawingml/2006/main" xmlns:r="http://schemas.openxmlformats.org/officeDocument/2006/relationships" xmlns:p="http://schemas.openxmlformats.org/presentationml/2006/main">
  <p:tag name="FONT" val="SlidePageNumberFontC"/>
  <p:tag name="FONTSETCLASSNAME" val="FontSet1"/>
  <p:tag name="COLORS" val="-2;-2;-2;-2;SlidePageNoFontColorLight;-2"/>
  <p:tag name="COLORSETCLASSNAME" val="ColorSet1"/>
  <p:tag name="SCRIPT" val="1"/>
  <p:tag name="MLI" val="1"/>
  <p:tag name="SHAPESETGROUPCLASSNAME" val="ShapeSetGroup2"/>
  <p:tag name="SHAPESETCLASSNAME" val="COLORSLIDE01"/>
  <p:tag name="COLORSETGROUPCLASSNAME" val="ColorSetGroupLight"/>
  <p:tag name="FONTSETGROUPCLASSNAME" val="FontSetGroup1"/>
  <p:tag name="SHAPECLASSNAME" val="PageNoWhiteG1S3"/>
  <p:tag name="SHAPECLASSPROTECTIONTYPE" val="47"/>
</p:tagLst>
</file>

<file path=ppt/tags/tag91.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9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5.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CONTENTTITLETEXT01"/>
  <p:tag name="COLORSETGROUPCLASSNAME" val="ColorSetGroupLight"/>
  <p:tag name="FONTSETGROUPCLASSNAME" val="FontSetGroup1"/>
  <p:tag name="SHAPECLASSNAME" val="ContentSmalLeftG3S1"/>
  <p:tag name="SHAPECLASSPROTECTIONTYPE" val="3"/>
</p:tagLst>
</file>

<file path=ppt/tags/tag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7.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BIGCONTENTTEXT01"/>
  <p:tag name="COLORSETGROUPCLASSNAME" val="ColorSetGroupLight"/>
  <p:tag name="FONTSETGROUPCLASSNAME" val="FontSetGroup1"/>
  <p:tag name="SHAPECLASSNAME" val="ContentBigRightG3S4"/>
  <p:tag name="SHAPECLASSPROTECTIONTYPE" val="3"/>
</p:tagLst>
</file>

<file path=ppt/tags/tag9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9.xml><?xml version="1.0" encoding="utf-8"?>
<p:tagLst xmlns:a="http://schemas.openxmlformats.org/drawingml/2006/main" xmlns:r="http://schemas.openxmlformats.org/officeDocument/2006/relationships" xmlns:p="http://schemas.openxmlformats.org/presentationml/2006/main">
  <p:tag name="COLORS" val="-2;-2;-2;-2;SlideTextFontColorLight;-2"/>
  <p:tag name="COLORSETCLASSNAME" val="ColorSet1"/>
  <p:tag name="MLI" val="1"/>
  <p:tag name="SHAPESETGROUPCLASSNAME" val="ShapeSetGroup2"/>
  <p:tag name="SHAPESETCLASSNAME" val="TITLETWOCONTENTTWOTEXT01"/>
  <p:tag name="COLORSETGROUPCLASSNAME" val="ColorSetGroupLight"/>
  <p:tag name="FONTSETGROUPCLASSNAME" val="FontSetGroup1"/>
  <p:tag name="SHAPECLASSNAME" val="ContentRightTopG3S3"/>
  <p:tag name="SHAPECLASSPROTECTIONTYPE" val="3"/>
</p:tagLst>
</file>

<file path=ppt/theme/theme1.xml><?xml version="1.0" encoding="utf-8"?>
<a:theme xmlns:a="http://schemas.openxmlformats.org/drawingml/2006/main" name="philips_presentation_template_nov13">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200" dirty="0"/>
        </a:defPPr>
      </a:lstStyle>
    </a:txDef>
  </a:objectDefaults>
  <a:extraClrSchemeLst/>
  <a:extLst>
    <a:ext uri="{05A4C25C-085E-4340-85A3-A5531E510DB2}">
      <thm15:themeFamily xmlns:thm15="http://schemas.microsoft.com/office/thememl/2012/main" xmlns="" name="philips_presentation_template_nov13.pptx" id="{6219C8AF-650B-4FE9-973F-1669F7AB164A}" vid="{0FEA75D1-DAF6-4EC9-A456-BB5B59A250AB}"/>
    </a:ext>
  </a:extLst>
</a:theme>
</file>

<file path=ppt/theme/theme2.xml><?xml version="1.0" encoding="utf-8"?>
<a:theme xmlns:a="http://schemas.openxmlformats.org/drawingml/2006/main" name="philips_internal_documentation_template_nov13">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hilips_internal_documentation_template_nov13.pptx" id="{DE36B277-C83F-4A85-9819-A77CE0CA1F6F}" vid="{FCDF7755-76C1-4ABB-A274-22B823C3C882}"/>
    </a:ext>
  </a:extLst>
</a:theme>
</file>

<file path=ppt/theme/theme3.xml><?xml version="1.0" encoding="utf-8"?>
<a:theme xmlns:a="http://schemas.openxmlformats.org/drawingml/2006/main" name="1_philips_presentation_template_nov13">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200" dirty="0"/>
        </a:defPPr>
      </a:lstStyle>
    </a:txDef>
  </a:objectDefaults>
  <a:extraClrSchemeLst/>
  <a:extLst>
    <a:ext uri="{05A4C25C-085E-4340-85A3-A5531E510DB2}">
      <thm15:themeFamily xmlns:thm15="http://schemas.microsoft.com/office/thememl/2012/main" xmlns="" name="philips_presentation_template_nov13.pptx" id="{6219C8AF-650B-4FE9-973F-1669F7AB164A}" vid="{0FEA75D1-DAF6-4EC9-A456-BB5B59A250AB}"/>
    </a:ext>
  </a:extLst>
</a:theme>
</file>

<file path=ppt/theme/theme4.xml><?xml version="1.0" encoding="utf-8"?>
<a:theme xmlns:a="http://schemas.openxmlformats.org/drawingml/2006/main" name="2_philips_presentation_template_nov13">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200" dirty="0"/>
        </a:defPPr>
      </a:lstStyle>
    </a:txDef>
  </a:objectDefaults>
  <a:extraClrSchemeLst/>
  <a:extLst>
    <a:ext uri="{05A4C25C-085E-4340-85A3-A5531E510DB2}">
      <thm15:themeFamily xmlns:thm15="http://schemas.microsoft.com/office/thememl/2012/main" xmlns="" name="philips_presentation_template_nov13.pptx" id="{6219C8AF-650B-4FE9-973F-1669F7AB164A}" vid="{0FEA75D1-DAF6-4EC9-A456-BB5B59A250AB}"/>
    </a:ext>
  </a:extLst>
</a:theme>
</file>

<file path=ppt/theme/theme5.xml><?xml version="1.0" encoding="utf-8"?>
<a:theme xmlns:a="http://schemas.openxmlformats.org/drawingml/2006/main" name="3_philips_presentation_template_nov13">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200" dirty="0"/>
        </a:defPPr>
      </a:lstStyle>
    </a:txDef>
  </a:objectDefaults>
  <a:extraClrSchemeLst/>
  <a:extLst>
    <a:ext uri="{05A4C25C-085E-4340-85A3-A5531E510DB2}">
      <thm15:themeFamily xmlns:thm15="http://schemas.microsoft.com/office/thememl/2012/main" xmlns="" name="philips_presentation_template_nov13.pptx" id="{6219C8AF-650B-4FE9-973F-1669F7AB164A}" vid="{0FEA75D1-DAF6-4EC9-A456-BB5B59A250A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AEF0B361BD4A478D30EB8B8A785380" ma:contentTypeVersion="0" ma:contentTypeDescription="Create a new document." ma:contentTypeScope="" ma:versionID="7540f63ae16092cf17f444846142b7fc">
  <xsd:schema xmlns:xsd="http://www.w3.org/2001/XMLSchema" xmlns:xs="http://www.w3.org/2001/XMLSchema" xmlns:p="http://schemas.microsoft.com/office/2006/metadata/properties" targetNamespace="http://schemas.microsoft.com/office/2006/metadata/properties" ma:root="true" ma:fieldsID="4b9fc50a684103711674ecd1185a107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D37593-C60C-4B6E-AE60-60B4762C1796}">
  <ds:schemaRefs>
    <ds:schemaRef ds:uri="http://www.w3.org/XML/1998/namespace"/>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C19C4E1-D194-4D4D-8DAA-9D2F025704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C390668-C1AF-4425-B901-F864F7F03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175892</TotalTime>
  <Words>919</Words>
  <Application>Microsoft Office PowerPoint</Application>
  <PresentationFormat>On-screen Show (4:3)</PresentationFormat>
  <Paragraphs>334</Paragraphs>
  <Slides>19</Slides>
  <Notes>4</Notes>
  <HiddenSlides>1</HiddenSlides>
  <MMClips>0</MMClips>
  <ScaleCrop>false</ScaleCrop>
  <HeadingPairs>
    <vt:vector size="4" baseType="variant">
      <vt:variant>
        <vt:lpstr>Theme</vt:lpstr>
      </vt:variant>
      <vt:variant>
        <vt:i4>5</vt:i4>
      </vt:variant>
      <vt:variant>
        <vt:lpstr>Slide Titles</vt:lpstr>
      </vt:variant>
      <vt:variant>
        <vt:i4>19</vt:i4>
      </vt:variant>
    </vt:vector>
  </HeadingPairs>
  <TitlesOfParts>
    <vt:vector size="24" baseType="lpstr">
      <vt:lpstr>philips_presentation_template_nov13</vt:lpstr>
      <vt:lpstr>philips_internal_documentation_template_nov13</vt:lpstr>
      <vt:lpstr>1_philips_presentation_template_nov13</vt:lpstr>
      <vt:lpstr>2_philips_presentation_template_nov13</vt:lpstr>
      <vt:lpstr>3_philips_presentation_template_nov13</vt:lpstr>
      <vt:lpstr>HSDP - Qualcomm 2net Integration Workshop #2 outcome</vt:lpstr>
      <vt:lpstr>PowerPoint Presentation</vt:lpstr>
      <vt:lpstr>Participants Workshop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2</vt:lpstr>
      <vt:lpstr>PowerPoint Presentation</vt:lpstr>
      <vt:lpstr>PowerPoint Presentation</vt:lpstr>
      <vt:lpstr>PowerPoint Presentation</vt:lpstr>
      <vt:lpstr>PowerPoint Presentation</vt:lpstr>
      <vt:lpstr>PowerPoint Presentation</vt:lpstr>
      <vt:lpstr>PowerPoint Presentation</vt:lpstr>
      <vt:lpstr>EOF</vt:lpstr>
    </vt:vector>
  </TitlesOfParts>
  <Manager>Ad Dijkhoff</Manager>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HSDP Qualcomm integration</dc:title>
  <dc:creator>guy.maris@philips.com</dc:creator>
  <cp:keywords>DC 3.0, DDR, SDR, 2Net</cp:keywords>
  <dc:description>Used in Qualcomm workshop 2</dc:description>
  <cp:lastModifiedBy>Guy Maris</cp:lastModifiedBy>
  <cp:revision>1399</cp:revision>
  <cp:lastPrinted>2014-10-31T21:31:54Z</cp:lastPrinted>
  <dcterms:created xsi:type="dcterms:W3CDTF">2013-11-18T08:20:14Z</dcterms:created>
  <dcterms:modified xsi:type="dcterms:W3CDTF">2016-10-24T13:34:41Z</dcterms:modified>
  <cp:category>Architecture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36200466-7767-416b-a599-ab3ce9e2ec9c</vt:lpwstr>
  </property>
  <property fmtid="{D5CDD505-2E9C-101B-9397-08002B2CF9AE}" pid="3" name="ContentTypeId">
    <vt:lpwstr>0x01010063AEF0B361BD4A478D30EB8B8A785380</vt:lpwstr>
  </property>
  <property fmtid="{D5CDD505-2E9C-101B-9397-08002B2CF9AE}" pid="4" name="IsMyDocuments">
    <vt:bool>true</vt:bool>
  </property>
</Properties>
</file>