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7" r:id="rId9"/>
    <p:sldId id="261" r:id="rId10"/>
    <p:sldId id="266" r:id="rId11"/>
    <p:sldId id="265" r:id="rId12"/>
    <p:sldId id="264" r:id="rId13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B4AC3F8-6D50-4514-B7F2-5E53F0DB2A8B}">
          <p14:sldIdLst>
            <p14:sldId id="256"/>
            <p14:sldId id="257"/>
            <p14:sldId id="258"/>
            <p14:sldId id="260"/>
            <p14:sldId id="259"/>
            <p14:sldId id="262"/>
            <p14:sldId id="263"/>
            <p14:sldId id="267"/>
            <p14:sldId id="261"/>
            <p14:sldId id="266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56659D-E568-59B0-3B21-7439EC1AAD4C}" v="449" dt="2025-01-09T22:22:56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3355" autoAdjust="0"/>
  </p:normalViewPr>
  <p:slideViewPr>
    <p:cSldViewPr snapToGrid="0">
      <p:cViewPr varScale="1">
        <p:scale>
          <a:sx n="119" d="100"/>
          <a:sy n="119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669A63A-7243-43A0-B0D2-A0322F7ADA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63D0D6-1F39-4ED9-AA68-D36D6D0B6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630AF-4A22-442B-A90C-CF8A5596C07A}" type="datetime1">
              <a:rPr lang="fr-FR" smtClean="0"/>
              <a:t>09/01/2025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D0D389-31C2-4F3F-8C86-A9FC85FA1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237D49-08AC-4133-B71B-123DFD1BB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A1D3C-81E3-4F82-A636-A03F4EB40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962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2032E-1DA1-4EB9-8EAC-82ECCBFFB3BF}" type="datetime1">
              <a:rPr lang="fr-FR" smtClean="0"/>
              <a:pPr/>
              <a:t>09/01/2025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5C75A-E371-44FC-B30A-F7354713727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409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5C75A-E371-44FC-B30A-F7354713727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36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e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e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e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e libre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e libre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e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e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e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e libre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e libre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e libre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e libre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e libre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e libre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e libre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e libre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e libre 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e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e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e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e libre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e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e libre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e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e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e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e libre 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e libre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e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e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e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e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e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e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e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e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e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e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e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e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e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e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e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e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e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e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e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e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e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e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CF08D668-4BC0-4CDB-9B86-DE682481DFF9}" type="datetime1">
              <a:rPr lang="fr-FR" noProof="0" smtClean="0"/>
              <a:t>09/01/2025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2A2F9B-B86E-43F2-B18A-D15C606BA300}" type="datetime1">
              <a:rPr lang="fr-FR" noProof="0" smtClean="0"/>
              <a:t>09/01/2025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4344E-2C8A-4FC4-815A-156BDBB794F2}" type="datetime1">
              <a:rPr lang="fr-FR" noProof="0" smtClean="0"/>
              <a:t>09/01/2025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9E2943-6345-49E8-B783-0A66EF9421BF}" type="datetime1">
              <a:rPr lang="fr-FR" noProof="0" smtClean="0"/>
              <a:t>09/01/2025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0" name="Zone de text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Zone de text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73B138-4BC2-48EB-B6B5-1F9010E477D6}" type="datetime1">
              <a:rPr lang="fr-FR" noProof="0" smtClean="0"/>
              <a:t>09/01/2025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C8AC54-47E8-455F-B946-6C2146701BCA}" type="datetime1">
              <a:rPr lang="fr-FR" noProof="0" smtClean="0"/>
              <a:t>09/01/2025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02EE67-FF17-4DF0-9829-ED602516B6AB}" type="datetime1">
              <a:rPr lang="fr-FR" noProof="0" smtClean="0"/>
              <a:t>09/01/2025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00739E-7E62-4E1D-904B-086EE85DD8B1}" type="datetime1">
              <a:rPr lang="fr-FR" noProof="0" smtClean="0"/>
              <a:t>09/01/2025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EC66CD-B356-4D5C-AD50-6BD69D931936}" type="datetime1">
              <a:rPr lang="fr-FR" noProof="0" smtClean="0"/>
              <a:t>09/01/2025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35E71B-828B-42B2-8FFF-8F54F3728D31}" type="datetime1">
              <a:rPr lang="fr-FR" noProof="0" smtClean="0"/>
              <a:t>09/01/2025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978BD7-C93B-4C81-8808-0602EEAA0D4F}" type="datetime1">
              <a:rPr lang="fr-FR" noProof="0" smtClean="0"/>
              <a:t>09/01/2025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9D595D-8C95-4E32-87C5-13737C68A710}" type="datetime1">
              <a:rPr lang="fr-FR" noProof="0" smtClean="0"/>
              <a:t>09/01/2025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DA759D-04B2-44BC-90BE-4B87CBA3108B}" type="datetime1">
              <a:rPr lang="fr-FR" noProof="0" smtClean="0"/>
              <a:t>09/01/2025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1026B5-A485-46D6-AB07-2FC62B781980}" type="datetime1">
              <a:rPr lang="fr-FR" noProof="0" smtClean="0"/>
              <a:t>09/01/2025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0F356B-B2AC-4095-9654-914AF32EFF7B}" type="datetime1">
              <a:rPr lang="fr-FR" noProof="0" smtClean="0"/>
              <a:t>09/01/2025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F51B8-F97F-4B39-9088-1B1A9605BAAD}" type="datetime1">
              <a:rPr lang="fr-FR" noProof="0" smtClean="0"/>
              <a:t>09/01/2025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2467C-5233-4442-B487-3C3607DDD274}" type="datetime1">
              <a:rPr lang="fr-FR" noProof="0" smtClean="0"/>
              <a:t>09/01/2025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e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e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e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e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e libre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e libre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e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e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e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e libre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gne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e libre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e libre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e libre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e libre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e libre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e libre 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e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e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e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e libre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e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e libre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e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e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e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e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e libre 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e libre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e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e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e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e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e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06F074-D86C-47E3-B58D-F95F5D2B8846}" type="datetime1">
              <a:rPr lang="fr-FR" noProof="0" smtClean="0"/>
              <a:t>09/01/2025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otball-data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otball-data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3432" y="302732"/>
            <a:ext cx="7472483" cy="940441"/>
          </a:xfrm>
        </p:spPr>
        <p:txBody>
          <a:bodyPr rtlCol="0"/>
          <a:lstStyle/>
          <a:p>
            <a:pPr algn="ctr"/>
            <a:r>
              <a:rPr lang="fr-FR" dirty="0"/>
              <a:t>PROJET DATA MINING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73432" y="1495332"/>
            <a:ext cx="8791575" cy="49150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b="1" u="sng" dirty="0">
                <a:solidFill>
                  <a:schemeClr val="bg1"/>
                </a:solidFill>
                <a:ea typeface="+mn-lt"/>
                <a:cs typeface="+mn-lt"/>
              </a:rPr>
              <a:t>Prédiction de scores de matchs de football à partir de la Football Data API</a:t>
            </a:r>
            <a:endParaRPr lang="fr-FR" b="1" u="sng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tx1"/>
                </a:solidFill>
                <a:ea typeface="+mn-lt"/>
                <a:cs typeface="+mn-lt"/>
              </a:rPr>
              <a:t>Analyse, modélisation et démonstration d’un modèle de Machine Learning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  <a:ea typeface="+mn-lt"/>
                <a:cs typeface="+mn-lt"/>
              </a:rPr>
              <a:t>Équipe 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MOUHAMADOU N'DIAYE, ADAM MEZIANE ET MEHDI MSAKNI</a:t>
            </a:r>
          </a:p>
          <a:p>
            <a:r>
              <a:rPr lang="fr-FR" b="1" dirty="0">
                <a:solidFill>
                  <a:schemeClr val="bg1"/>
                </a:solidFill>
                <a:ea typeface="+mn-lt"/>
                <a:cs typeface="+mn-lt"/>
              </a:rPr>
              <a:t>Points-clés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: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fr-FR" dirty="0">
                <a:solidFill>
                  <a:schemeClr val="tx1"/>
                </a:solidFill>
                <a:ea typeface="+mn-lt"/>
                <a:cs typeface="+mn-lt"/>
              </a:rPr>
              <a:t>Récupération de données via l’API</a:t>
            </a:r>
            <a:endParaRPr lang="fr-FR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fr-FR" dirty="0">
                <a:solidFill>
                  <a:schemeClr val="tx1"/>
                </a:solidFill>
                <a:ea typeface="+mn-lt"/>
                <a:cs typeface="+mn-lt"/>
              </a:rPr>
              <a:t>Préparation et exploration</a:t>
            </a:r>
            <a:endParaRPr lang="fr-FR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fr-FR" dirty="0">
                <a:solidFill>
                  <a:schemeClr val="tx1"/>
                </a:solidFill>
                <a:ea typeface="+mn-lt"/>
                <a:cs typeface="+mn-lt"/>
              </a:rPr>
              <a:t>Modélisation et évaluation</a:t>
            </a:r>
            <a:endParaRPr lang="fr-FR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fr-FR" dirty="0">
                <a:solidFill>
                  <a:schemeClr val="tx1"/>
                </a:solidFill>
                <a:ea typeface="+mn-lt"/>
                <a:cs typeface="+mn-lt"/>
              </a:rPr>
              <a:t>Résultats et conclusions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34C61-E859-1A1C-7007-0DF2EB6B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ea typeface="+mj-lt"/>
                <a:cs typeface="+mj-lt"/>
              </a:rPr>
              <a:t>Résultats et analyse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B606F6-D8E8-26ED-9980-D5F1E9725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fr-FR" b="1" u="sng" dirty="0">
                <a:solidFill>
                  <a:schemeClr val="bg1"/>
                </a:solidFill>
                <a:ea typeface="+mn-lt"/>
                <a:cs typeface="+mn-lt"/>
              </a:rPr>
              <a:t>Performance</a:t>
            </a:r>
            <a:endParaRPr lang="fr-FR" u="sng" dirty="0">
              <a:solidFill>
                <a:schemeClr val="bg1"/>
              </a:solidFill>
            </a:endParaRPr>
          </a:p>
          <a:p>
            <a:pPr lvl="1"/>
            <a:r>
              <a:rPr lang="fr-FR" dirty="0">
                <a:ea typeface="+mn-lt"/>
                <a:cs typeface="+mn-lt"/>
              </a:rPr>
              <a:t>MSE domicile : </a:t>
            </a:r>
            <a:r>
              <a:rPr lang="fr-FR" i="1" dirty="0">
                <a:ea typeface="+mn-lt"/>
                <a:cs typeface="+mn-lt"/>
              </a:rPr>
              <a:t>valeur exemple</a:t>
            </a:r>
            <a:endParaRPr lang="fr-FR" dirty="0"/>
          </a:p>
          <a:p>
            <a:pPr lvl="1"/>
            <a:r>
              <a:rPr lang="fr-FR" dirty="0">
                <a:ea typeface="+mn-lt"/>
                <a:cs typeface="+mn-lt"/>
              </a:rPr>
              <a:t>MSE extérieur : </a:t>
            </a:r>
            <a:r>
              <a:rPr lang="fr-FR" i="1" dirty="0">
                <a:ea typeface="+mn-lt"/>
                <a:cs typeface="+mn-lt"/>
              </a:rPr>
              <a:t>valeur exemple</a:t>
            </a:r>
            <a:endParaRPr lang="fr-FR" dirty="0"/>
          </a:p>
          <a:p>
            <a:pPr marL="0" indent="0">
              <a:buNone/>
            </a:pPr>
            <a:r>
              <a:rPr lang="fr-FR" b="1" u="sng" dirty="0">
                <a:solidFill>
                  <a:schemeClr val="bg1"/>
                </a:solidFill>
                <a:ea typeface="+mn-lt"/>
                <a:cs typeface="+mn-lt"/>
              </a:rPr>
              <a:t>Observations</a:t>
            </a:r>
            <a:endParaRPr lang="fr-FR" u="sng" dirty="0">
              <a:solidFill>
                <a:schemeClr val="bg1"/>
              </a:solidFill>
            </a:endParaRPr>
          </a:p>
          <a:p>
            <a:pPr lvl="1"/>
            <a:r>
              <a:rPr lang="fr-FR" dirty="0">
                <a:ea typeface="+mn-lt"/>
                <a:cs typeface="+mn-lt"/>
              </a:rPr>
              <a:t>Modèle relativement stable, mais perfectible.</a:t>
            </a:r>
            <a:endParaRPr lang="fr-FR" dirty="0"/>
          </a:p>
          <a:p>
            <a:pPr lvl="1"/>
            <a:r>
              <a:rPr lang="fr-FR" dirty="0">
                <a:ea typeface="+mn-lt"/>
                <a:cs typeface="+mn-lt"/>
              </a:rPr>
              <a:t>Les équipes avec de nombreuses données historiques sont mieux prédictibles.</a:t>
            </a:r>
            <a:endParaRPr lang="fr-FR" dirty="0"/>
          </a:p>
          <a:p>
            <a:pPr marL="0" indent="0">
              <a:buNone/>
            </a:pPr>
            <a:r>
              <a:rPr lang="fr-FR" b="1" u="sng" dirty="0">
                <a:solidFill>
                  <a:schemeClr val="bg1"/>
                </a:solidFill>
                <a:ea typeface="+mn-lt"/>
                <a:cs typeface="+mn-lt"/>
              </a:rPr>
              <a:t>Limites</a:t>
            </a:r>
            <a:endParaRPr lang="fr-FR" u="sng" dirty="0">
              <a:solidFill>
                <a:schemeClr val="bg1"/>
              </a:solidFill>
            </a:endParaRPr>
          </a:p>
          <a:p>
            <a:pPr lvl="1"/>
            <a:r>
              <a:rPr lang="fr-FR" b="1" dirty="0">
                <a:ea typeface="+mn-lt"/>
                <a:cs typeface="+mn-lt"/>
              </a:rPr>
              <a:t>API</a:t>
            </a:r>
            <a:r>
              <a:rPr lang="fr-FR" dirty="0">
                <a:ea typeface="+mn-lt"/>
                <a:cs typeface="+mn-lt"/>
              </a:rPr>
              <a:t> : certaines compétitions peu ou pas renseignées.</a:t>
            </a:r>
            <a:endParaRPr lang="fr-FR" dirty="0"/>
          </a:p>
          <a:p>
            <a:pPr lvl="1"/>
            <a:r>
              <a:rPr lang="fr-FR" b="1" dirty="0" err="1">
                <a:ea typeface="+mn-lt"/>
                <a:cs typeface="+mn-lt"/>
              </a:rPr>
              <a:t>Features</a:t>
            </a:r>
            <a:r>
              <a:rPr lang="fr-FR" b="1" dirty="0">
                <a:ea typeface="+mn-lt"/>
                <a:cs typeface="+mn-lt"/>
              </a:rPr>
              <a:t> simples</a:t>
            </a:r>
            <a:r>
              <a:rPr lang="fr-FR" dirty="0">
                <a:ea typeface="+mn-lt"/>
                <a:cs typeface="+mn-lt"/>
              </a:rPr>
              <a:t> : on ne tient pas compte des joueurs clés, des blessures, etc.</a:t>
            </a:r>
            <a:endParaRPr lang="fr-FR" dirty="0"/>
          </a:p>
          <a:p>
            <a:pPr lvl="1"/>
            <a:r>
              <a:rPr lang="fr-FR" b="1" dirty="0">
                <a:ea typeface="+mn-lt"/>
                <a:cs typeface="+mn-lt"/>
              </a:rPr>
              <a:t>Évolution des équipes</a:t>
            </a:r>
            <a:r>
              <a:rPr lang="fr-FR" dirty="0">
                <a:ea typeface="+mn-lt"/>
                <a:cs typeface="+mn-lt"/>
              </a:rPr>
              <a:t> : transferts de joueurs d’une saison à l’autre.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77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FCF6C81-C7B9-594F-D3D7-D93FDFE8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fr-FR" sz="3200" dirty="0">
                <a:ea typeface="+mj-lt"/>
                <a:cs typeface="+mj-lt"/>
              </a:rPr>
              <a:t>Fonction de prédiction &amp; démonstration</a:t>
            </a:r>
            <a:endParaRPr lang="fr-FR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664836-CFC5-E5A4-4A34-6D85C107D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000" b="1" u="sng" dirty="0">
                <a:solidFill>
                  <a:schemeClr val="bg1"/>
                </a:solidFill>
                <a:ea typeface="+mn-lt"/>
                <a:cs typeface="+mn-lt"/>
              </a:rPr>
              <a:t>Exemple d’utilisation</a:t>
            </a:r>
            <a:r>
              <a:rPr lang="fr-FR" sz="2000" u="sng" dirty="0">
                <a:solidFill>
                  <a:schemeClr val="bg1"/>
                </a:solidFill>
                <a:ea typeface="+mn-lt"/>
                <a:cs typeface="+mn-lt"/>
              </a:rPr>
              <a:t> :</a:t>
            </a:r>
            <a:endParaRPr lang="fr-FR" sz="2000" u="sng" dirty="0">
              <a:solidFill>
                <a:schemeClr val="bg1"/>
              </a:solidFill>
            </a:endParaRPr>
          </a:p>
          <a:p>
            <a:r>
              <a:rPr lang="fr-FR" sz="2000" dirty="0">
                <a:ea typeface="+mn-lt"/>
                <a:cs typeface="+mn-lt"/>
              </a:rPr>
              <a:t>L’utilisateur choisit l’équipe à domicile et à l’extérieur.</a:t>
            </a:r>
            <a:endParaRPr lang="fr-FR" sz="2000" dirty="0"/>
          </a:p>
          <a:p>
            <a:r>
              <a:rPr lang="fr-FR" sz="2000" dirty="0">
                <a:ea typeface="+mn-lt"/>
                <a:cs typeface="+mn-lt"/>
              </a:rPr>
              <a:t>Le script retourne : </a:t>
            </a:r>
            <a:r>
              <a:rPr lang="fr-FR" sz="2000" i="1" dirty="0">
                <a:ea typeface="+mn-lt"/>
                <a:cs typeface="+mn-lt"/>
              </a:rPr>
              <a:t>PSG 2 - 1 Liverpool</a:t>
            </a:r>
            <a:r>
              <a:rPr lang="fr-FR" sz="2000" dirty="0">
                <a:ea typeface="+mn-lt"/>
                <a:cs typeface="+mn-lt"/>
              </a:rPr>
              <a:t> (prédiction).</a:t>
            </a:r>
            <a:endParaRPr lang="fr-FR" sz="2000" dirty="0"/>
          </a:p>
          <a:p>
            <a:endParaRPr lang="fr-FR" sz="2000"/>
          </a:p>
        </p:txBody>
      </p:sp>
      <p:pic>
        <p:nvPicPr>
          <p:cNvPr id="4" name="Image 3" descr="Une image contenant texte, capture d’écran, Police, affichage&#10;&#10;Description générée automatiquement">
            <a:extLst>
              <a:ext uri="{FF2B5EF4-FFF2-40B4-BE49-F238E27FC236}">
                <a16:creationId xmlns:a16="http://schemas.microsoft.com/office/drawing/2014/main" id="{A0982C66-0239-7FE1-1E9A-BA3D169A5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781" y="4788038"/>
            <a:ext cx="7754185" cy="128128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335556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7B4455-6EE0-233E-69A0-B79A1517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82" y="-200"/>
            <a:ext cx="9905998" cy="1478570"/>
          </a:xfrm>
        </p:spPr>
        <p:txBody>
          <a:bodyPr/>
          <a:lstStyle/>
          <a:p>
            <a:pPr algn="ctr"/>
            <a:r>
              <a:rPr lang="fr-FR" dirty="0">
                <a:ea typeface="+mj-lt"/>
                <a:cs typeface="+mj-lt"/>
              </a:rPr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B5221C-44ED-13E2-6B0D-5E6364817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3539"/>
            <a:ext cx="10251178" cy="512432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fr-FR" b="1" u="sng" dirty="0">
                <a:solidFill>
                  <a:schemeClr val="bg1"/>
                </a:solidFill>
                <a:ea typeface="+mn-lt"/>
                <a:cs typeface="+mn-lt"/>
              </a:rPr>
              <a:t>Bilan</a:t>
            </a:r>
            <a:r>
              <a:rPr lang="fr-FR" u="sng" dirty="0">
                <a:solidFill>
                  <a:schemeClr val="bg1"/>
                </a:solidFill>
                <a:ea typeface="+mn-lt"/>
                <a:cs typeface="+mn-lt"/>
              </a:rPr>
              <a:t> :</a:t>
            </a:r>
            <a:endParaRPr lang="fr-FR" u="sng">
              <a:solidFill>
                <a:schemeClr val="bg1"/>
              </a:solidFill>
            </a:endParaRPr>
          </a:p>
          <a:p>
            <a:r>
              <a:rPr lang="fr-FR" dirty="0">
                <a:ea typeface="+mn-lt"/>
                <a:cs typeface="+mn-lt"/>
              </a:rPr>
              <a:t>Les données de l’API Football-Data ont permis de construire un pipeline complet.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La modélisation via </a:t>
            </a:r>
            <a:r>
              <a:rPr lang="fr-FR" dirty="0" err="1">
                <a:ea typeface="+mn-lt"/>
                <a:cs typeface="+mn-lt"/>
              </a:rPr>
              <a:t>RandomForestRegressor</a:t>
            </a:r>
            <a:r>
              <a:rPr lang="fr-FR" dirty="0">
                <a:ea typeface="+mn-lt"/>
                <a:cs typeface="+mn-lt"/>
              </a:rPr>
              <a:t> donne des résultats intéressants, mais dépend de la qualité des </a:t>
            </a:r>
            <a:r>
              <a:rPr lang="fr-FR" dirty="0" err="1">
                <a:ea typeface="+mn-lt"/>
                <a:cs typeface="+mn-lt"/>
              </a:rPr>
              <a:t>features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  <a:p>
            <a:pPr marL="0" indent="0">
              <a:buNone/>
            </a:pPr>
            <a:r>
              <a:rPr lang="fr-FR" b="1" dirty="0">
                <a:solidFill>
                  <a:schemeClr val="bg1"/>
                </a:solidFill>
                <a:ea typeface="+mn-lt"/>
                <a:cs typeface="+mn-lt"/>
              </a:rPr>
              <a:t>Perspectives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:</a:t>
            </a:r>
            <a:endParaRPr lang="fr-FR">
              <a:solidFill>
                <a:schemeClr val="bg1"/>
              </a:solidFill>
            </a:endParaRPr>
          </a:p>
          <a:p>
            <a:r>
              <a:rPr lang="fr-FR" dirty="0">
                <a:ea typeface="+mn-lt"/>
                <a:cs typeface="+mn-lt"/>
              </a:rPr>
              <a:t>Ajouter des données plus fines (forme des joueurs, historique récent, etc.).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Tester d’autres modèles (</a:t>
            </a:r>
            <a:r>
              <a:rPr lang="fr-FR" dirty="0" err="1">
                <a:ea typeface="+mn-lt"/>
                <a:cs typeface="+mn-lt"/>
              </a:rPr>
              <a:t>XGBoost</a:t>
            </a:r>
            <a:r>
              <a:rPr lang="fr-FR" dirty="0">
                <a:ea typeface="+mn-lt"/>
                <a:cs typeface="+mn-lt"/>
              </a:rPr>
              <a:t>, réseaux de neurones).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Intégrer des métriques complémentaires (MAE, R²).</a:t>
            </a:r>
            <a:endParaRPr lang="fr-FR" dirty="0"/>
          </a:p>
          <a:p>
            <a:pPr marL="0" indent="0">
              <a:buNone/>
            </a:pPr>
            <a:r>
              <a:rPr lang="fr-FR" b="1" dirty="0">
                <a:solidFill>
                  <a:schemeClr val="bg1"/>
                </a:solidFill>
                <a:ea typeface="+mn-lt"/>
                <a:cs typeface="+mn-lt"/>
              </a:rPr>
              <a:t>Remerciements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dirty="0">
                <a:ea typeface="+mn-lt"/>
                <a:cs typeface="+mn-lt"/>
              </a:rPr>
              <a:t>:</a:t>
            </a:r>
            <a:endParaRPr lang="fr-FR" dirty="0"/>
          </a:p>
          <a:p>
            <a:r>
              <a:rPr lang="fr-FR" dirty="0">
                <a:ea typeface="+mn-lt"/>
                <a:cs typeface="+mn-lt"/>
                <a:hlinkClick r:id="rId2"/>
              </a:rPr>
              <a:t>Football-Data.org</a:t>
            </a:r>
            <a:endParaRPr lang="fr-FR"/>
          </a:p>
          <a:p>
            <a:r>
              <a:rPr lang="fr-FR" dirty="0">
                <a:ea typeface="+mn-lt"/>
                <a:cs typeface="+mn-lt"/>
              </a:rPr>
              <a:t>Communauté open source (pandas, </a:t>
            </a:r>
            <a:r>
              <a:rPr lang="fr-FR" dirty="0" err="1">
                <a:ea typeface="+mn-lt"/>
                <a:cs typeface="+mn-lt"/>
              </a:rPr>
              <a:t>scikit-learn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 err="1">
                <a:ea typeface="+mn-lt"/>
                <a:cs typeface="+mn-lt"/>
              </a:rPr>
              <a:t>Matplotlib</a:t>
            </a:r>
            <a:r>
              <a:rPr lang="fr-FR" dirty="0">
                <a:ea typeface="+mn-lt"/>
                <a:cs typeface="+mn-lt"/>
              </a:rPr>
              <a:t>…)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559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32FD57-4620-8892-D3F7-20A01036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4669"/>
            <a:ext cx="9905998" cy="1478570"/>
          </a:xfrm>
        </p:spPr>
        <p:txBody>
          <a:bodyPr/>
          <a:lstStyle/>
          <a:p>
            <a:pPr algn="ctr"/>
            <a:r>
              <a:rPr lang="fr-FR">
                <a:ea typeface="+mj-lt"/>
                <a:cs typeface="+mj-lt"/>
              </a:rPr>
              <a:t>Contexte et objectifs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33603-629B-3690-404B-392CE908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4059"/>
            <a:ext cx="9905999" cy="459186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b="1" u="sng" dirty="0">
                <a:solidFill>
                  <a:schemeClr val="bg1"/>
                </a:solidFill>
                <a:ea typeface="+mn-lt"/>
                <a:cs typeface="+mn-lt"/>
              </a:rPr>
              <a:t>Contexte</a:t>
            </a:r>
            <a:r>
              <a:rPr lang="fr-FR" u="sng" dirty="0">
                <a:solidFill>
                  <a:schemeClr val="bg1"/>
                </a:solidFill>
                <a:ea typeface="+mn-lt"/>
                <a:cs typeface="+mn-lt"/>
              </a:rPr>
              <a:t> :</a:t>
            </a:r>
            <a:endParaRPr lang="fr-FR" u="sng" dirty="0">
              <a:solidFill>
                <a:schemeClr val="bg1"/>
              </a:solidFill>
            </a:endParaRPr>
          </a:p>
          <a:p>
            <a:r>
              <a:rPr lang="fr-FR" dirty="0">
                <a:ea typeface="+mn-lt"/>
                <a:cs typeface="+mn-lt"/>
              </a:rPr>
              <a:t>La prédiction de résultats sportifs est un domaine en pleine expansion.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L’API </a:t>
            </a:r>
            <a:r>
              <a:rPr lang="fr-FR" dirty="0">
                <a:ea typeface="+mn-lt"/>
                <a:cs typeface="+mn-lt"/>
                <a:hlinkClick r:id="rId2"/>
              </a:rPr>
              <a:t>football-data.org</a:t>
            </a:r>
            <a:r>
              <a:rPr lang="fr-FR" dirty="0">
                <a:ea typeface="+mn-lt"/>
                <a:cs typeface="+mn-lt"/>
              </a:rPr>
              <a:t> fournit des informations sur les matchs, les scores et les équipes.</a:t>
            </a:r>
            <a:endParaRPr lang="fr-FR" dirty="0"/>
          </a:p>
          <a:p>
            <a:pPr marL="0" indent="0">
              <a:buNone/>
            </a:pPr>
            <a:r>
              <a:rPr lang="fr-FR" b="1" u="sng" dirty="0">
                <a:solidFill>
                  <a:schemeClr val="bg1"/>
                </a:solidFill>
                <a:ea typeface="+mn-lt"/>
                <a:cs typeface="+mn-lt"/>
              </a:rPr>
              <a:t>Objectifs</a:t>
            </a:r>
            <a:r>
              <a:rPr lang="fr-FR" u="sng" dirty="0">
                <a:solidFill>
                  <a:schemeClr val="bg1"/>
                </a:solidFill>
                <a:ea typeface="+mn-lt"/>
                <a:cs typeface="+mn-lt"/>
              </a:rPr>
              <a:t> :</a:t>
            </a:r>
            <a:endParaRPr lang="fr-FR" u="sng" dirty="0">
              <a:solidFill>
                <a:schemeClr val="bg1"/>
              </a:solidFill>
            </a:endParaRPr>
          </a:p>
          <a:p>
            <a:r>
              <a:rPr lang="fr-FR" dirty="0">
                <a:ea typeface="+mn-lt"/>
                <a:cs typeface="+mn-lt"/>
              </a:rPr>
              <a:t>Récupérer des données multi-ligues sur plusieurs saisons.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Nettoyer et préparer les données pour l’analyse.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Construire un modèle de régression pour prédire les scores (domicile et extérieur).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Évaluer les performances et discuter des limites du modèle.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30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363D27-336B-097C-9D57-7E8BDED8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4669"/>
            <a:ext cx="9905998" cy="748587"/>
          </a:xfrm>
        </p:spPr>
        <p:txBody>
          <a:bodyPr/>
          <a:lstStyle/>
          <a:p>
            <a:pPr algn="ctr"/>
            <a:r>
              <a:rPr lang="fr-FR" dirty="0">
                <a:ea typeface="+mj-lt"/>
                <a:cs typeface="+mj-lt"/>
              </a:rPr>
              <a:t>Méthodologie globale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0CA46E-948B-F491-E26A-08C668C5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84076"/>
            <a:ext cx="9905999" cy="5603595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fr-FR" b="1" u="sng" dirty="0">
                <a:solidFill>
                  <a:schemeClr val="bg1"/>
                </a:solidFill>
                <a:ea typeface="+mn-lt"/>
                <a:cs typeface="+mn-lt"/>
              </a:rPr>
              <a:t>1. Collecte des données</a:t>
            </a:r>
            <a:endParaRPr lang="fr-FR" u="sng" dirty="0">
              <a:solidFill>
                <a:schemeClr val="bg1"/>
              </a:solidFill>
            </a:endParaRPr>
          </a:p>
          <a:p>
            <a:r>
              <a:rPr lang="fr-FR" dirty="0" err="1">
                <a:ea typeface="+mn-lt"/>
                <a:cs typeface="+mn-lt"/>
              </a:rPr>
              <a:t>Endpoints</a:t>
            </a:r>
            <a:r>
              <a:rPr lang="fr-FR" dirty="0">
                <a:ea typeface="+mn-lt"/>
                <a:cs typeface="+mn-lt"/>
              </a:rPr>
              <a:t> de l’API : </a:t>
            </a:r>
            <a:r>
              <a:rPr lang="fr-FR" dirty="0" err="1">
                <a:latin typeface="Consolas"/>
              </a:rPr>
              <a:t>competitions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>
                <a:latin typeface="Consolas"/>
              </a:rPr>
              <a:t>matches</a:t>
            </a:r>
            <a:r>
              <a:rPr lang="fr-FR" dirty="0">
                <a:ea typeface="+mn-lt"/>
                <a:cs typeface="+mn-lt"/>
              </a:rPr>
              <a:t>, etc.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Gestion des quotas d’appel (temps d’attente).</a:t>
            </a:r>
            <a:endParaRPr lang="fr-FR" dirty="0"/>
          </a:p>
          <a:p>
            <a:pPr marL="0" indent="0">
              <a:buNone/>
            </a:pPr>
            <a:r>
              <a:rPr lang="fr-FR" b="1" u="sng" dirty="0">
                <a:solidFill>
                  <a:schemeClr val="bg1"/>
                </a:solidFill>
                <a:ea typeface="+mn-lt"/>
                <a:cs typeface="+mn-lt"/>
              </a:rPr>
              <a:t>2. Préparation</a:t>
            </a:r>
            <a:endParaRPr lang="fr-FR" u="sng" dirty="0">
              <a:solidFill>
                <a:schemeClr val="bg1"/>
              </a:solidFill>
            </a:endParaRPr>
          </a:p>
          <a:p>
            <a:r>
              <a:rPr lang="fr-FR" dirty="0">
                <a:ea typeface="+mn-lt"/>
                <a:cs typeface="+mn-lt"/>
              </a:rPr>
              <a:t>Conversion en </a:t>
            </a:r>
            <a:r>
              <a:rPr lang="fr-FR" dirty="0" err="1">
                <a:ea typeface="+mn-lt"/>
                <a:cs typeface="+mn-lt"/>
              </a:rPr>
              <a:t>DataFrame</a:t>
            </a:r>
            <a:r>
              <a:rPr lang="fr-FR" dirty="0">
                <a:ea typeface="+mn-lt"/>
                <a:cs typeface="+mn-lt"/>
              </a:rPr>
              <a:t> pandas.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Filtrage : matchs terminés (“FINISHED”).</a:t>
            </a:r>
            <a:endParaRPr lang="fr-FR" dirty="0"/>
          </a:p>
          <a:p>
            <a:pPr marL="0" indent="0">
              <a:buNone/>
            </a:pPr>
            <a:r>
              <a:rPr lang="fr-FR" b="1" u="sng" dirty="0">
                <a:solidFill>
                  <a:schemeClr val="bg1"/>
                </a:solidFill>
                <a:ea typeface="+mn-lt"/>
                <a:cs typeface="+mn-lt"/>
              </a:rPr>
              <a:t>3. Exploration</a:t>
            </a:r>
            <a:endParaRPr lang="fr-FR" u="sng" dirty="0">
              <a:solidFill>
                <a:schemeClr val="bg1"/>
              </a:solidFill>
            </a:endParaRPr>
          </a:p>
          <a:p>
            <a:r>
              <a:rPr lang="fr-FR" dirty="0">
                <a:ea typeface="+mn-lt"/>
                <a:cs typeface="+mn-lt"/>
              </a:rPr>
              <a:t>Analyse statistique (moyenne de buts…).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Visualisations (bar charts pour les buts à domicile).</a:t>
            </a:r>
            <a:endParaRPr lang="fr-FR" dirty="0"/>
          </a:p>
          <a:p>
            <a:pPr marL="0" indent="0">
              <a:buNone/>
            </a:pPr>
            <a:r>
              <a:rPr lang="fr-FR" b="1" u="sng" dirty="0">
                <a:solidFill>
                  <a:schemeClr val="bg1"/>
                </a:solidFill>
                <a:ea typeface="+mn-lt"/>
                <a:cs typeface="+mn-lt"/>
              </a:rPr>
              <a:t>4. Modélisation</a:t>
            </a:r>
            <a:endParaRPr lang="fr-FR" u="sng" dirty="0">
              <a:solidFill>
                <a:schemeClr val="bg1"/>
              </a:solidFill>
            </a:endParaRPr>
          </a:p>
          <a:p>
            <a:r>
              <a:rPr lang="fr-FR" dirty="0" err="1">
                <a:ea typeface="+mn-lt"/>
                <a:cs typeface="+mn-lt"/>
              </a:rPr>
              <a:t>RandomForestRegressor</a:t>
            </a:r>
            <a:r>
              <a:rPr lang="fr-FR" dirty="0">
                <a:ea typeface="+mn-lt"/>
                <a:cs typeface="+mn-lt"/>
              </a:rPr>
              <a:t> pour le score à domicile et à l’extérieur.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Séparation train/test, calcul de la MSE.</a:t>
            </a:r>
            <a:endParaRPr lang="fr-FR" dirty="0"/>
          </a:p>
          <a:p>
            <a:pPr marL="0" indent="0">
              <a:buNone/>
            </a:pPr>
            <a:r>
              <a:rPr lang="fr-FR" b="1" u="sng" dirty="0">
                <a:solidFill>
                  <a:schemeClr val="bg1"/>
                </a:solidFill>
                <a:ea typeface="+mn-lt"/>
                <a:cs typeface="+mn-lt"/>
              </a:rPr>
              <a:t>5. Prédiction</a:t>
            </a:r>
            <a:endParaRPr lang="fr-FR" u="sng" dirty="0">
              <a:solidFill>
                <a:schemeClr val="bg1"/>
              </a:solidFill>
            </a:endParaRPr>
          </a:p>
          <a:p>
            <a:r>
              <a:rPr lang="fr-FR" dirty="0">
                <a:ea typeface="+mn-lt"/>
                <a:cs typeface="+mn-lt"/>
              </a:rPr>
              <a:t>Création d’une fonction interactive pour prédire un match donné.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25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AEA015-0073-BBF9-2CD9-2615018A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839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ea typeface="+mj-lt"/>
                <a:cs typeface="+mj-lt"/>
              </a:rPr>
              <a:t>Récupération et préparation des données (Code)</a:t>
            </a:r>
            <a:endParaRPr lang="fr-FR"/>
          </a:p>
        </p:txBody>
      </p:sp>
      <p:pic>
        <p:nvPicPr>
          <p:cNvPr id="5" name="Image 4" descr="Une image contenant texte, capture d’écran, Police, affichage&#10;&#10;Description générée automatiquement">
            <a:extLst>
              <a:ext uri="{FF2B5EF4-FFF2-40B4-BE49-F238E27FC236}">
                <a16:creationId xmlns:a16="http://schemas.microsoft.com/office/drawing/2014/main" id="{5685620F-4ADF-0254-2931-405FA4494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096102"/>
            <a:ext cx="6020809" cy="222466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BDF986-551F-D1B7-7D50-5E8AC78D4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408" y="4503471"/>
            <a:ext cx="4928397" cy="1960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b="1" u="sng" dirty="0">
                <a:solidFill>
                  <a:schemeClr val="bg1"/>
                </a:solidFill>
                <a:ea typeface="+mn-lt"/>
                <a:cs typeface="+mn-lt"/>
              </a:rPr>
              <a:t>Points à retenir</a:t>
            </a:r>
            <a:r>
              <a:rPr lang="fr-FR" u="sng" dirty="0">
                <a:solidFill>
                  <a:schemeClr val="bg1"/>
                </a:solidFill>
                <a:ea typeface="+mn-lt"/>
                <a:cs typeface="+mn-lt"/>
              </a:rPr>
              <a:t> :</a:t>
            </a:r>
            <a:endParaRPr lang="fr-FR" u="sng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fr-FR" dirty="0">
                <a:ea typeface="+mn-lt"/>
                <a:cs typeface="+mn-lt"/>
              </a:rPr>
              <a:t>Vérifier les statuts (200 → OK).</a:t>
            </a:r>
            <a:endParaRPr lang="fr-FR"/>
          </a:p>
          <a:p>
            <a:pPr>
              <a:lnSpc>
                <a:spcPct val="110000"/>
              </a:lnSpc>
            </a:pPr>
            <a:r>
              <a:rPr lang="fr-FR" dirty="0">
                <a:ea typeface="+mn-lt"/>
                <a:cs typeface="+mn-lt"/>
              </a:rPr>
              <a:t>Respecter les limites de l’API (</a:t>
            </a:r>
            <a:r>
              <a:rPr lang="fr-FR" err="1">
                <a:ea typeface="+mn-lt"/>
                <a:cs typeface="+mn-lt"/>
              </a:rPr>
              <a:t>sleep</a:t>
            </a:r>
            <a:r>
              <a:rPr lang="fr-FR" dirty="0">
                <a:ea typeface="+mn-lt"/>
                <a:cs typeface="+mn-lt"/>
              </a:rPr>
              <a:t> entre les appels).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95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8BD7EEC-5263-2778-E0D8-5FF7DEEA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6140" y="233670"/>
            <a:ext cx="4459286" cy="1478570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ea typeface="+mj-lt"/>
                <a:cs typeface="+mj-lt"/>
              </a:rPr>
              <a:t>Préparation et transformation</a:t>
            </a:r>
            <a:endParaRPr lang="fr-FR" sz="32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6DC7F-1A9B-55C7-65D0-F06EFC874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337" y="3408496"/>
            <a:ext cx="4715421" cy="33567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b="1" u="sng" dirty="0">
                <a:solidFill>
                  <a:schemeClr val="bg1"/>
                </a:solidFill>
                <a:ea typeface="+mn-lt"/>
                <a:cs typeface="+mn-lt"/>
              </a:rPr>
              <a:t>Étapes</a:t>
            </a:r>
            <a:r>
              <a:rPr lang="fr-FR" u="sng" dirty="0">
                <a:solidFill>
                  <a:schemeClr val="bg1"/>
                </a:solidFill>
                <a:ea typeface="+mn-lt"/>
                <a:cs typeface="+mn-lt"/>
              </a:rPr>
              <a:t> :</a:t>
            </a:r>
            <a:endParaRPr lang="fr-FR" u="sng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fr-FR" dirty="0">
                <a:ea typeface="+mn-lt"/>
                <a:cs typeface="+mn-lt"/>
              </a:rPr>
              <a:t>Sélectionner uniquement les matchs terminés.</a:t>
            </a:r>
            <a:endParaRPr lang="fr-FR" dirty="0"/>
          </a:p>
          <a:p>
            <a:pPr>
              <a:lnSpc>
                <a:spcPct val="110000"/>
              </a:lnSpc>
            </a:pPr>
            <a:r>
              <a:rPr lang="fr-FR" dirty="0">
                <a:ea typeface="+mn-lt"/>
                <a:cs typeface="+mn-lt"/>
              </a:rPr>
              <a:t>Extraire </a:t>
            </a:r>
            <a:r>
              <a:rPr lang="fr-FR" b="1" dirty="0" err="1">
                <a:ea typeface="+mn-lt"/>
                <a:cs typeface="+mn-lt"/>
              </a:rPr>
              <a:t>score_domicile</a:t>
            </a:r>
            <a:r>
              <a:rPr lang="fr-FR" dirty="0">
                <a:ea typeface="+mn-lt"/>
                <a:cs typeface="+mn-lt"/>
              </a:rPr>
              <a:t> et </a:t>
            </a:r>
            <a:r>
              <a:rPr lang="fr-FR" b="1" dirty="0" err="1">
                <a:ea typeface="+mn-lt"/>
                <a:cs typeface="+mn-lt"/>
              </a:rPr>
              <a:t>score_exterieur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  <a:p>
            <a:pPr>
              <a:lnSpc>
                <a:spcPct val="110000"/>
              </a:lnSpc>
            </a:pPr>
            <a:r>
              <a:rPr lang="fr-FR" dirty="0">
                <a:ea typeface="+mn-lt"/>
                <a:cs typeface="+mn-lt"/>
              </a:rPr>
              <a:t>Créer un </a:t>
            </a:r>
            <a:r>
              <a:rPr lang="fr-FR" err="1">
                <a:ea typeface="+mn-lt"/>
                <a:cs typeface="+mn-lt"/>
              </a:rPr>
              <a:t>DataFrame</a:t>
            </a:r>
            <a:r>
              <a:rPr lang="fr-FR" dirty="0">
                <a:ea typeface="+mn-lt"/>
                <a:cs typeface="+mn-lt"/>
              </a:rPr>
              <a:t> unifié pour toutes les ligues et saisons.</a:t>
            </a:r>
            <a:endParaRPr lang="fr-FR" dirty="0"/>
          </a:p>
          <a:p>
            <a:pPr>
              <a:lnSpc>
                <a:spcPct val="110000"/>
              </a:lnSpc>
            </a:pPr>
            <a:endParaRPr lang="fr-FR" dirty="0"/>
          </a:p>
        </p:txBody>
      </p:sp>
      <p:pic>
        <p:nvPicPr>
          <p:cNvPr id="4" name="Image 3" descr="Une image contenant texte, capture d’écran, affichage, Police&#10;&#10;Description générée automatiquement">
            <a:extLst>
              <a:ext uri="{FF2B5EF4-FFF2-40B4-BE49-F238E27FC236}">
                <a16:creationId xmlns:a16="http://schemas.microsoft.com/office/drawing/2014/main" id="{260422B9-96D3-9633-D295-39577B123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07" y="1714866"/>
            <a:ext cx="5456279" cy="225071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166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6" name="Group 196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0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9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0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1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22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3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4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5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6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7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8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9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0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1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2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3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4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5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6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0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4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5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B1262D9-3FD2-0F2A-8578-5DA4F8F4A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336" y="-200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/>
              <a:t>Exploration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8CF231-45B4-D7C2-2901-06DFB385D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0633" y="3819076"/>
            <a:ext cx="5743291" cy="25713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>
              <a:lnSpc>
                <a:spcPct val="110000"/>
              </a:lnSpc>
            </a:pPr>
            <a:r>
              <a:rPr lang="en-US" b="1" u="sng" err="1">
                <a:solidFill>
                  <a:schemeClr val="bg1"/>
                </a:solidFill>
              </a:rPr>
              <a:t>Interprétation</a:t>
            </a:r>
            <a:r>
              <a:rPr lang="en-US" b="1" u="sng" dirty="0">
                <a:solidFill>
                  <a:schemeClr val="bg1"/>
                </a:solidFill>
              </a:rPr>
              <a:t> possible</a:t>
            </a:r>
            <a:r>
              <a:rPr lang="en-US" u="sng" dirty="0">
                <a:solidFill>
                  <a:schemeClr val="bg1"/>
                </a:solidFill>
              </a:rPr>
              <a:t> :</a:t>
            </a:r>
            <a:endParaRPr lang="en-US">
              <a:solidFill>
                <a:schemeClr val="bg1"/>
              </a:solidFill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tx1"/>
                </a:solidFill>
              </a:rPr>
              <a:t>Repérer</a:t>
            </a:r>
            <a:r>
              <a:rPr lang="en-US">
                <a:solidFill>
                  <a:schemeClr val="tx1"/>
                </a:solidFill>
              </a:rPr>
              <a:t> les équipes qui </a:t>
            </a:r>
            <a:r>
              <a:rPr lang="en-US" err="1">
                <a:solidFill>
                  <a:schemeClr val="tx1"/>
                </a:solidFill>
              </a:rPr>
              <a:t>marquent</a:t>
            </a:r>
            <a:r>
              <a:rPr lang="en-US">
                <a:solidFill>
                  <a:schemeClr val="tx1"/>
                </a:solidFill>
              </a:rPr>
              <a:t> le plus à domicile.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Comparer les </a:t>
            </a:r>
            <a:r>
              <a:rPr lang="en-US" err="1">
                <a:solidFill>
                  <a:schemeClr val="tx1"/>
                </a:solidFill>
              </a:rPr>
              <a:t>ligues</a:t>
            </a:r>
            <a:r>
              <a:rPr lang="en-US">
                <a:solidFill>
                  <a:schemeClr val="tx1"/>
                </a:solidFill>
              </a:rPr>
              <a:t> : </a:t>
            </a:r>
            <a:r>
              <a:rPr lang="en-US" err="1">
                <a:solidFill>
                  <a:schemeClr val="tx1"/>
                </a:solidFill>
              </a:rPr>
              <a:t>certaines</a:t>
            </a:r>
            <a:r>
              <a:rPr lang="en-US">
                <a:solidFill>
                  <a:schemeClr val="tx1"/>
                </a:solidFill>
              </a:rPr>
              <a:t> plus offensives ?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145" name="Image 144" descr="Une image contenant texte, capture d’écran, Police, affichage&#10;&#10;Description générée automatiquement">
            <a:extLst>
              <a:ext uri="{FF2B5EF4-FFF2-40B4-BE49-F238E27FC236}">
                <a16:creationId xmlns:a16="http://schemas.microsoft.com/office/drawing/2014/main" id="{7009CC2E-6D60-D401-AB27-685DDD5E1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127" y="1772698"/>
            <a:ext cx="7932616" cy="186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7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CB5CC6F-11C1-4C07-87C0-F043993E8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3" name="Rectangle 192">
              <a:extLst>
                <a:ext uri="{FF2B5EF4-FFF2-40B4-BE49-F238E27FC236}">
                  <a16:creationId xmlns:a16="http://schemas.microsoft.com/office/drawing/2014/main" id="{FADA3C27-4EC6-4DCA-BB85-C75BAAE82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4" name="Picture 2">
              <a:extLst>
                <a:ext uri="{FF2B5EF4-FFF2-40B4-BE49-F238E27FC236}">
                  <a16:creationId xmlns:a16="http://schemas.microsoft.com/office/drawing/2014/main" id="{2D8216BF-F79F-406D-A3B4-46744068A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6C16BE5-8A9A-432D-8A61-230FA0381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81779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7" name="Rectangle 5">
              <a:extLst>
                <a:ext uri="{FF2B5EF4-FFF2-40B4-BE49-F238E27FC236}">
                  <a16:creationId xmlns:a16="http://schemas.microsoft.com/office/drawing/2014/main" id="{2E852AB2-2672-41DF-9CF6-FCDEF1805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8" name="Freeform 6">
              <a:extLst>
                <a:ext uri="{FF2B5EF4-FFF2-40B4-BE49-F238E27FC236}">
                  <a16:creationId xmlns:a16="http://schemas.microsoft.com/office/drawing/2014/main" id="{90283F1A-A49E-441D-BDF5-35B8BEE42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7">
              <a:extLst>
                <a:ext uri="{FF2B5EF4-FFF2-40B4-BE49-F238E27FC236}">
                  <a16:creationId xmlns:a16="http://schemas.microsoft.com/office/drawing/2014/main" id="{B0BC41A4-F3F1-4CD4-B266-D9DAA2171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Rectangle 8">
              <a:extLst>
                <a:ext uri="{FF2B5EF4-FFF2-40B4-BE49-F238E27FC236}">
                  <a16:creationId xmlns:a16="http://schemas.microsoft.com/office/drawing/2014/main" id="{6E29DA39-130F-41A1-A21E-4FB453948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1" name="Freeform 9">
              <a:extLst>
                <a:ext uri="{FF2B5EF4-FFF2-40B4-BE49-F238E27FC236}">
                  <a16:creationId xmlns:a16="http://schemas.microsoft.com/office/drawing/2014/main" id="{39995AD4-F8DE-4CEB-B958-1DBF7EAC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0">
              <a:extLst>
                <a:ext uri="{FF2B5EF4-FFF2-40B4-BE49-F238E27FC236}">
                  <a16:creationId xmlns:a16="http://schemas.microsoft.com/office/drawing/2014/main" id="{D1F7DCE1-6887-4FE0-A7D7-3652030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11">
              <a:extLst>
                <a:ext uri="{FF2B5EF4-FFF2-40B4-BE49-F238E27FC236}">
                  <a16:creationId xmlns:a16="http://schemas.microsoft.com/office/drawing/2014/main" id="{4E46B0E1-9543-441D-AD1D-1308AF88C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12">
              <a:extLst>
                <a:ext uri="{FF2B5EF4-FFF2-40B4-BE49-F238E27FC236}">
                  <a16:creationId xmlns:a16="http://schemas.microsoft.com/office/drawing/2014/main" id="{E8C112C9-8D48-4612-AE0B-CF59EC743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13">
              <a:extLst>
                <a:ext uri="{FF2B5EF4-FFF2-40B4-BE49-F238E27FC236}">
                  <a16:creationId xmlns:a16="http://schemas.microsoft.com/office/drawing/2014/main" id="{2D16C38C-4A3B-4060-9A3B-C47DD6DE7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14">
              <a:extLst>
                <a:ext uri="{FF2B5EF4-FFF2-40B4-BE49-F238E27FC236}">
                  <a16:creationId xmlns:a16="http://schemas.microsoft.com/office/drawing/2014/main" id="{0A9B4CAA-8439-44B3-B738-2123169FA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15">
              <a:extLst>
                <a:ext uri="{FF2B5EF4-FFF2-40B4-BE49-F238E27FC236}">
                  <a16:creationId xmlns:a16="http://schemas.microsoft.com/office/drawing/2014/main" id="{8C6EF933-69B7-48C8-9337-4E0DEF6E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6">
              <a:extLst>
                <a:ext uri="{FF2B5EF4-FFF2-40B4-BE49-F238E27FC236}">
                  <a16:creationId xmlns:a16="http://schemas.microsoft.com/office/drawing/2014/main" id="{B428AEFA-3C03-48AA-AEA5-8E3F58904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7">
              <a:extLst>
                <a:ext uri="{FF2B5EF4-FFF2-40B4-BE49-F238E27FC236}">
                  <a16:creationId xmlns:a16="http://schemas.microsoft.com/office/drawing/2014/main" id="{041D2508-FE53-47C0-887F-38BD1FB73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8">
              <a:extLst>
                <a:ext uri="{FF2B5EF4-FFF2-40B4-BE49-F238E27FC236}">
                  <a16:creationId xmlns:a16="http://schemas.microsoft.com/office/drawing/2014/main" id="{2C0392BD-D896-4A41-B18B-1389FE1F0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9">
              <a:extLst>
                <a:ext uri="{FF2B5EF4-FFF2-40B4-BE49-F238E27FC236}">
                  <a16:creationId xmlns:a16="http://schemas.microsoft.com/office/drawing/2014/main" id="{B3272EA3-C600-441C-BFC9-ACFF90CD4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0">
              <a:extLst>
                <a:ext uri="{FF2B5EF4-FFF2-40B4-BE49-F238E27FC236}">
                  <a16:creationId xmlns:a16="http://schemas.microsoft.com/office/drawing/2014/main" id="{D8731AA3-BC2D-408B-9D72-C804B8B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21">
              <a:extLst>
                <a:ext uri="{FF2B5EF4-FFF2-40B4-BE49-F238E27FC236}">
                  <a16:creationId xmlns:a16="http://schemas.microsoft.com/office/drawing/2014/main" id="{BE934A31-790A-459C-A997-670583ADC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22">
              <a:extLst>
                <a:ext uri="{FF2B5EF4-FFF2-40B4-BE49-F238E27FC236}">
                  <a16:creationId xmlns:a16="http://schemas.microsoft.com/office/drawing/2014/main" id="{241F679B-BBF0-49DA-A9F3-D623BA752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23">
              <a:extLst>
                <a:ext uri="{FF2B5EF4-FFF2-40B4-BE49-F238E27FC236}">
                  <a16:creationId xmlns:a16="http://schemas.microsoft.com/office/drawing/2014/main" id="{0BDC4BE0-E1FF-48B5-A064-70F561454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24">
              <a:extLst>
                <a:ext uri="{FF2B5EF4-FFF2-40B4-BE49-F238E27FC236}">
                  <a16:creationId xmlns:a16="http://schemas.microsoft.com/office/drawing/2014/main" id="{245FC7BA-96DB-41CB-B43A-8EEE482C3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25">
              <a:extLst>
                <a:ext uri="{FF2B5EF4-FFF2-40B4-BE49-F238E27FC236}">
                  <a16:creationId xmlns:a16="http://schemas.microsoft.com/office/drawing/2014/main" id="{3BBD03A9-646B-40EE-9A27-15297EC93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6">
              <a:extLst>
                <a:ext uri="{FF2B5EF4-FFF2-40B4-BE49-F238E27FC236}">
                  <a16:creationId xmlns:a16="http://schemas.microsoft.com/office/drawing/2014/main" id="{4D738FC2-47B4-4BC9-B109-05C56DC00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7">
              <a:extLst>
                <a:ext uri="{FF2B5EF4-FFF2-40B4-BE49-F238E27FC236}">
                  <a16:creationId xmlns:a16="http://schemas.microsoft.com/office/drawing/2014/main" id="{148BE0A7-2537-452C-BA13-B78D302CB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8">
              <a:extLst>
                <a:ext uri="{FF2B5EF4-FFF2-40B4-BE49-F238E27FC236}">
                  <a16:creationId xmlns:a16="http://schemas.microsoft.com/office/drawing/2014/main" id="{CF6A9D45-D849-4BF5-BBA0-D7BE29B88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9">
              <a:extLst>
                <a:ext uri="{FF2B5EF4-FFF2-40B4-BE49-F238E27FC236}">
                  <a16:creationId xmlns:a16="http://schemas.microsoft.com/office/drawing/2014/main" id="{13F44E41-B5E8-472D-80F2-4539AD3D4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30">
              <a:extLst>
                <a:ext uri="{FF2B5EF4-FFF2-40B4-BE49-F238E27FC236}">
                  <a16:creationId xmlns:a16="http://schemas.microsoft.com/office/drawing/2014/main" id="{CE052494-AAF2-4C3C-A072-317B7F987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31">
              <a:extLst>
                <a:ext uri="{FF2B5EF4-FFF2-40B4-BE49-F238E27FC236}">
                  <a16:creationId xmlns:a16="http://schemas.microsoft.com/office/drawing/2014/main" id="{90345C3D-13FE-4815-9563-58A52B457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32">
              <a:extLst>
                <a:ext uri="{FF2B5EF4-FFF2-40B4-BE49-F238E27FC236}">
                  <a16:creationId xmlns:a16="http://schemas.microsoft.com/office/drawing/2014/main" id="{37908D29-2BB3-4D6C-92DB-864F63057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Rectangle 33">
              <a:extLst>
                <a:ext uri="{FF2B5EF4-FFF2-40B4-BE49-F238E27FC236}">
                  <a16:creationId xmlns:a16="http://schemas.microsoft.com/office/drawing/2014/main" id="{174B5792-73C4-4FBF-BAD9-F9A5BBC59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6" name="Freeform 34">
              <a:extLst>
                <a:ext uri="{FF2B5EF4-FFF2-40B4-BE49-F238E27FC236}">
                  <a16:creationId xmlns:a16="http://schemas.microsoft.com/office/drawing/2014/main" id="{D4741BB8-0638-4A06-85A7-69FE81BC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35">
              <a:extLst>
                <a:ext uri="{FF2B5EF4-FFF2-40B4-BE49-F238E27FC236}">
                  <a16:creationId xmlns:a16="http://schemas.microsoft.com/office/drawing/2014/main" id="{FBDB982D-6E9A-426E-86B1-69031E104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36">
              <a:extLst>
                <a:ext uri="{FF2B5EF4-FFF2-40B4-BE49-F238E27FC236}">
                  <a16:creationId xmlns:a16="http://schemas.microsoft.com/office/drawing/2014/main" id="{400B8260-9575-48DB-9175-B1C853024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7">
              <a:extLst>
                <a:ext uri="{FF2B5EF4-FFF2-40B4-BE49-F238E27FC236}">
                  <a16:creationId xmlns:a16="http://schemas.microsoft.com/office/drawing/2014/main" id="{52FB1DD3-BAEC-4974-89F5-36B695945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8">
              <a:extLst>
                <a:ext uri="{FF2B5EF4-FFF2-40B4-BE49-F238E27FC236}">
                  <a16:creationId xmlns:a16="http://schemas.microsoft.com/office/drawing/2014/main" id="{E51161AB-FDC1-4703-9C29-C410366B9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9">
              <a:extLst>
                <a:ext uri="{FF2B5EF4-FFF2-40B4-BE49-F238E27FC236}">
                  <a16:creationId xmlns:a16="http://schemas.microsoft.com/office/drawing/2014/main" id="{DE6123AD-33B5-429C-B8F7-DB1A8FDAB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40">
              <a:extLst>
                <a:ext uri="{FF2B5EF4-FFF2-40B4-BE49-F238E27FC236}">
                  <a16:creationId xmlns:a16="http://schemas.microsoft.com/office/drawing/2014/main" id="{8C454A1D-B20A-4994-8C14-EE5DD3B99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41">
              <a:extLst>
                <a:ext uri="{FF2B5EF4-FFF2-40B4-BE49-F238E27FC236}">
                  <a16:creationId xmlns:a16="http://schemas.microsoft.com/office/drawing/2014/main" id="{CFA7BB74-790B-45D7-B94B-DD4D83ED8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42">
              <a:extLst>
                <a:ext uri="{FF2B5EF4-FFF2-40B4-BE49-F238E27FC236}">
                  <a16:creationId xmlns:a16="http://schemas.microsoft.com/office/drawing/2014/main" id="{19BBC3FC-0052-4BDB-8D6A-421E07EE2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43">
              <a:extLst>
                <a:ext uri="{FF2B5EF4-FFF2-40B4-BE49-F238E27FC236}">
                  <a16:creationId xmlns:a16="http://schemas.microsoft.com/office/drawing/2014/main" id="{42A3E4B3-707A-4D0A-BEED-61A77E96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44">
              <a:extLst>
                <a:ext uri="{FF2B5EF4-FFF2-40B4-BE49-F238E27FC236}">
                  <a16:creationId xmlns:a16="http://schemas.microsoft.com/office/drawing/2014/main" id="{089BBE83-D985-45E9-B442-1326F6FBA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Rectangle 45">
              <a:extLst>
                <a:ext uri="{FF2B5EF4-FFF2-40B4-BE49-F238E27FC236}">
                  <a16:creationId xmlns:a16="http://schemas.microsoft.com/office/drawing/2014/main" id="{FE1B194F-F703-4020-92ED-DBDB5C234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8" name="Freeform 46">
              <a:extLst>
                <a:ext uri="{FF2B5EF4-FFF2-40B4-BE49-F238E27FC236}">
                  <a16:creationId xmlns:a16="http://schemas.microsoft.com/office/drawing/2014/main" id="{D7A22662-B7AF-4857-AD78-716690A26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7">
              <a:extLst>
                <a:ext uri="{FF2B5EF4-FFF2-40B4-BE49-F238E27FC236}">
                  <a16:creationId xmlns:a16="http://schemas.microsoft.com/office/drawing/2014/main" id="{62C16BE5-0C4B-48FC-ABA4-36A8F2DFE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8">
              <a:extLst>
                <a:ext uri="{FF2B5EF4-FFF2-40B4-BE49-F238E27FC236}">
                  <a16:creationId xmlns:a16="http://schemas.microsoft.com/office/drawing/2014/main" id="{C2327DB7-B7F2-4829-909E-A03D62252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9">
              <a:extLst>
                <a:ext uri="{FF2B5EF4-FFF2-40B4-BE49-F238E27FC236}">
                  <a16:creationId xmlns:a16="http://schemas.microsoft.com/office/drawing/2014/main" id="{167918EB-9EB1-413F-8C39-F018CCDCC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50">
              <a:extLst>
                <a:ext uri="{FF2B5EF4-FFF2-40B4-BE49-F238E27FC236}">
                  <a16:creationId xmlns:a16="http://schemas.microsoft.com/office/drawing/2014/main" id="{B971E245-631A-4364-A177-C1D1B6B4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51">
              <a:extLst>
                <a:ext uri="{FF2B5EF4-FFF2-40B4-BE49-F238E27FC236}">
                  <a16:creationId xmlns:a16="http://schemas.microsoft.com/office/drawing/2014/main" id="{1D4C1872-66E3-45EB-BDE7-26C02A17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52">
              <a:extLst>
                <a:ext uri="{FF2B5EF4-FFF2-40B4-BE49-F238E27FC236}">
                  <a16:creationId xmlns:a16="http://schemas.microsoft.com/office/drawing/2014/main" id="{D2BC0771-493C-4FEF-958F-859C53924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53">
              <a:extLst>
                <a:ext uri="{FF2B5EF4-FFF2-40B4-BE49-F238E27FC236}">
                  <a16:creationId xmlns:a16="http://schemas.microsoft.com/office/drawing/2014/main" id="{E339169B-1EE1-4E4F-BA0C-BD3AD57FD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54">
              <a:extLst>
                <a:ext uri="{FF2B5EF4-FFF2-40B4-BE49-F238E27FC236}">
                  <a16:creationId xmlns:a16="http://schemas.microsoft.com/office/drawing/2014/main" id="{BBC80538-8C59-46A3-B187-66C9A6D3F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55">
              <a:extLst>
                <a:ext uri="{FF2B5EF4-FFF2-40B4-BE49-F238E27FC236}">
                  <a16:creationId xmlns:a16="http://schemas.microsoft.com/office/drawing/2014/main" id="{C5F9090C-11D8-4272-815D-11B1911DA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56">
              <a:extLst>
                <a:ext uri="{FF2B5EF4-FFF2-40B4-BE49-F238E27FC236}">
                  <a16:creationId xmlns:a16="http://schemas.microsoft.com/office/drawing/2014/main" id="{A361F786-6FA9-4EAD-81EF-BF4734D46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7">
              <a:extLst>
                <a:ext uri="{FF2B5EF4-FFF2-40B4-BE49-F238E27FC236}">
                  <a16:creationId xmlns:a16="http://schemas.microsoft.com/office/drawing/2014/main" id="{63B2A436-CEC8-477C-ACDD-6E5D2ABB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8">
              <a:extLst>
                <a:ext uri="{FF2B5EF4-FFF2-40B4-BE49-F238E27FC236}">
                  <a16:creationId xmlns:a16="http://schemas.microsoft.com/office/drawing/2014/main" id="{7FAE92CD-EBFF-4DB4-9F5D-00D33E902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58828AD-CEF5-445E-5843-84DDD517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09" y="618518"/>
            <a:ext cx="5877676" cy="1478570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ea typeface="+mj-lt"/>
                <a:cs typeface="+mj-lt"/>
              </a:rPr>
              <a:t>Visualisation avec Matplotlib</a:t>
            </a:r>
            <a:r>
              <a:rPr lang="fr-FR" dirty="0">
                <a:ea typeface="+mj-lt"/>
                <a:cs typeface="+mj-lt"/>
              </a:rPr>
              <a:t> :</a:t>
            </a:r>
            <a:endParaRPr lang="fr-FR"/>
          </a:p>
        </p:txBody>
      </p:sp>
      <p:pic>
        <p:nvPicPr>
          <p:cNvPr id="7" name="Espace réservé du contenu 6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32B076B8-BF11-12CD-34C6-7AB3FEBF2A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18"/>
          <a:stretch/>
        </p:blipFill>
        <p:spPr>
          <a:xfrm>
            <a:off x="333069" y="215515"/>
            <a:ext cx="4296917" cy="3211899"/>
          </a:xfrm>
          <a:custGeom>
            <a:avLst/>
            <a:gdLst/>
            <a:ahLst/>
            <a:cxnLst/>
            <a:rect l="l" t="t" r="r" b="b"/>
            <a:pathLst>
              <a:path w="4635583" h="3427413">
                <a:moveTo>
                  <a:pt x="0" y="0"/>
                </a:moveTo>
                <a:lnTo>
                  <a:pt x="4635583" y="0"/>
                </a:lnTo>
                <a:lnTo>
                  <a:pt x="4635583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8" name="Espace réservé du contenu 7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06C33D5A-EC48-FB82-594D-3753B3C6E00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26"/>
          <a:stretch/>
        </p:blipFill>
        <p:spPr>
          <a:xfrm>
            <a:off x="333068" y="3504384"/>
            <a:ext cx="4235342" cy="3184285"/>
          </a:xfrm>
          <a:custGeom>
            <a:avLst/>
            <a:gdLst/>
            <a:ahLst/>
            <a:cxnLst/>
            <a:rect l="l" t="t" r="r" b="b"/>
            <a:pathLst>
              <a:path w="4635583" h="3430587">
                <a:moveTo>
                  <a:pt x="0" y="0"/>
                </a:moveTo>
                <a:lnTo>
                  <a:pt x="4635583" y="0"/>
                </a:lnTo>
                <a:lnTo>
                  <a:pt x="4635583" y="3430587"/>
                </a:lnTo>
                <a:lnTo>
                  <a:pt x="0" y="3430587"/>
                </a:lnTo>
                <a:close/>
              </a:path>
            </a:pathLst>
          </a:custGeom>
        </p:spPr>
      </p:pic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104AA93-67FD-43AC-92F9-5840A89E4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2483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5AE1CAD-A877-4C0B-91F7-CA9C684C9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4635583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pic>
        <p:nvPicPr>
          <p:cNvPr id="9" name="Espace réservé du contenu 8" descr="Une image contenant texte, capture d’écran, Police, Parallèle&#10;&#10;Description générée automatiquement">
            <a:extLst>
              <a:ext uri="{FF2B5EF4-FFF2-40B4-BE49-F238E27FC236}">
                <a16:creationId xmlns:a16="http://schemas.microsoft.com/office/drawing/2014/main" id="{2BD2AA4E-086F-1FEF-DAE6-8D28E21FE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491163" y="3149638"/>
            <a:ext cx="5878512" cy="3527107"/>
          </a:xfrm>
        </p:spPr>
      </p:pic>
    </p:spTree>
    <p:extLst>
      <p:ext uri="{BB962C8B-B14F-4D97-AF65-F5344CB8AC3E}">
        <p14:creationId xmlns:p14="http://schemas.microsoft.com/office/powerpoint/2010/main" val="369089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E0B67-A1D4-AB12-3450-87E8DAAD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fr-FR" sz="3100" dirty="0">
                <a:ea typeface="+mj-lt"/>
                <a:cs typeface="+mj-lt"/>
              </a:rPr>
              <a:t>Construction du modèle de prédiction</a:t>
            </a:r>
            <a:endParaRPr lang="fr-FR" sz="31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747A66-1955-BEFE-133E-44A62D458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sz="2000" b="1" u="sng" err="1">
                <a:solidFill>
                  <a:schemeClr val="bg1"/>
                </a:solidFill>
                <a:ea typeface="+mn-lt"/>
                <a:cs typeface="+mn-lt"/>
              </a:rPr>
              <a:t>Features</a:t>
            </a:r>
            <a:r>
              <a:rPr lang="fr-FR" sz="2000" b="1" u="sng" dirty="0">
                <a:solidFill>
                  <a:schemeClr val="bg1"/>
                </a:solidFill>
                <a:ea typeface="+mn-lt"/>
                <a:cs typeface="+mn-lt"/>
              </a:rPr>
              <a:t> créées</a:t>
            </a:r>
            <a:r>
              <a:rPr lang="fr-FR" sz="2000" u="sng" dirty="0">
                <a:solidFill>
                  <a:schemeClr val="bg1"/>
                </a:solidFill>
                <a:ea typeface="+mn-lt"/>
                <a:cs typeface="+mn-lt"/>
              </a:rPr>
              <a:t> :</a:t>
            </a:r>
            <a:endParaRPr lang="fr-FR" sz="2000" u="sng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fr-FR" sz="2000" err="1">
                <a:latin typeface="Consolas"/>
              </a:rPr>
              <a:t>moyenne_buts_domicile</a:t>
            </a:r>
            <a:endParaRPr lang="fr-FR" sz="2000" err="1"/>
          </a:p>
          <a:p>
            <a:pPr>
              <a:lnSpc>
                <a:spcPct val="110000"/>
              </a:lnSpc>
            </a:pPr>
            <a:r>
              <a:rPr lang="fr-FR" sz="2000" err="1">
                <a:latin typeface="Consolas"/>
              </a:rPr>
              <a:t>moyenne_buts_contre_domicile</a:t>
            </a:r>
            <a:endParaRPr lang="fr-FR" sz="2000" err="1"/>
          </a:p>
          <a:p>
            <a:pPr>
              <a:lnSpc>
                <a:spcPct val="110000"/>
              </a:lnSpc>
            </a:pPr>
            <a:r>
              <a:rPr lang="fr-FR" sz="2000" err="1">
                <a:latin typeface="Consolas"/>
              </a:rPr>
              <a:t>moyenne_buts_exterieur</a:t>
            </a:r>
            <a:endParaRPr lang="fr-FR" sz="2000" err="1"/>
          </a:p>
          <a:p>
            <a:pPr>
              <a:lnSpc>
                <a:spcPct val="110000"/>
              </a:lnSpc>
            </a:pPr>
            <a:r>
              <a:rPr lang="fr-FR" sz="2000" err="1">
                <a:latin typeface="Consolas"/>
              </a:rPr>
              <a:t>moyenne_buts_contre_exterieur</a:t>
            </a:r>
            <a:endParaRPr lang="fr-FR" sz="2000" err="1"/>
          </a:p>
          <a:p>
            <a:pPr marL="0" indent="0">
              <a:lnSpc>
                <a:spcPct val="110000"/>
              </a:lnSpc>
              <a:buNone/>
            </a:pPr>
            <a:r>
              <a:rPr lang="fr-FR" sz="2000" b="1" u="sng" dirty="0">
                <a:solidFill>
                  <a:schemeClr val="bg1"/>
                </a:solidFill>
              </a:rPr>
              <a:t>Modèles utilisés</a:t>
            </a:r>
            <a:r>
              <a:rPr lang="fr-FR" sz="2000" u="sng" dirty="0">
                <a:solidFill>
                  <a:schemeClr val="bg1"/>
                </a:solidFill>
              </a:rPr>
              <a:t> :</a:t>
            </a:r>
          </a:p>
          <a:p>
            <a:pPr>
              <a:lnSpc>
                <a:spcPct val="110000"/>
              </a:lnSpc>
            </a:pPr>
            <a:r>
              <a:rPr lang="fr-FR" sz="2000" b="1" dirty="0" err="1">
                <a:ea typeface="+mn-lt"/>
                <a:cs typeface="+mn-lt"/>
              </a:rPr>
              <a:t>RandomForestRegressor</a:t>
            </a:r>
            <a:r>
              <a:rPr lang="fr-FR" sz="2000" dirty="0">
                <a:ea typeface="+mn-lt"/>
                <a:cs typeface="+mn-lt"/>
              </a:rPr>
              <a:t> (un pour score domicile, un pour score extérieur).</a:t>
            </a:r>
            <a:endParaRPr lang="fr-FR" sz="2000" dirty="0"/>
          </a:p>
          <a:p>
            <a:pPr>
              <a:lnSpc>
                <a:spcPct val="110000"/>
              </a:lnSpc>
            </a:pPr>
            <a:endParaRPr lang="fr-FR" sz="2000"/>
          </a:p>
        </p:txBody>
      </p:sp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4EFF5451-F8D3-EE1B-5CEB-2BF918A1D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648" y="4604942"/>
            <a:ext cx="5685620" cy="152090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354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E60DA5-D322-394E-6067-3855A59E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>
                <a:ea typeface="+mj-lt"/>
                <a:cs typeface="+mj-lt"/>
              </a:rPr>
              <a:t>Évaluation (Métriques)</a:t>
            </a:r>
            <a:endParaRPr lang="fr-FR"/>
          </a:p>
        </p:txBody>
      </p:sp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962085CB-023A-0732-7355-CD606EF74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3567112"/>
            <a:ext cx="4689234" cy="91440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B90EEB-4B3A-1968-4B6D-EB6B060B4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sz="1700" b="1" u="sng" dirty="0">
                <a:solidFill>
                  <a:schemeClr val="bg1"/>
                </a:solidFill>
                <a:ea typeface="+mn-lt"/>
                <a:cs typeface="+mn-lt"/>
              </a:rPr>
              <a:t>Métrique principale</a:t>
            </a:r>
            <a:r>
              <a:rPr lang="fr-FR" sz="1700" u="sng" dirty="0">
                <a:solidFill>
                  <a:schemeClr val="bg1"/>
                </a:solidFill>
                <a:ea typeface="+mn-lt"/>
                <a:cs typeface="+mn-lt"/>
              </a:rPr>
              <a:t> :</a:t>
            </a:r>
            <a:endParaRPr lang="fr-FR" sz="1700" u="sng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fr-FR" sz="1700" b="1" dirty="0">
                <a:ea typeface="+mn-lt"/>
                <a:cs typeface="+mn-lt"/>
              </a:rPr>
              <a:t>Erreur quadratique moyenne (MSE)</a:t>
            </a:r>
            <a:r>
              <a:rPr lang="fr-FR" sz="1700" dirty="0">
                <a:ea typeface="+mn-lt"/>
                <a:cs typeface="+mn-lt"/>
              </a:rPr>
              <a:t> =</a:t>
            </a:r>
            <a:endParaRPr lang="fr-FR" sz="1700" dirty="0"/>
          </a:p>
          <a:p>
            <a:pPr>
              <a:lnSpc>
                <a:spcPct val="110000"/>
              </a:lnSpc>
            </a:pPr>
            <a:r>
              <a:rPr lang="fr-FR" sz="1700" dirty="0">
                <a:ea typeface="+mn-lt"/>
                <a:cs typeface="+mn-lt"/>
              </a:rPr>
              <a:t>1n∑i=1n(</a:t>
            </a:r>
            <a:r>
              <a:rPr lang="fr-FR" sz="1700" dirty="0" err="1">
                <a:ea typeface="+mn-lt"/>
                <a:cs typeface="+mn-lt"/>
              </a:rPr>
              <a:t>yi−y^i</a:t>
            </a:r>
            <a:r>
              <a:rPr lang="fr-FR" sz="1700" dirty="0">
                <a:ea typeface="+mn-lt"/>
                <a:cs typeface="+mn-lt"/>
              </a:rPr>
              <a:t>)2\</a:t>
            </a:r>
            <a:r>
              <a:rPr lang="fr-FR" sz="1700" dirty="0" err="1">
                <a:ea typeface="+mn-lt"/>
                <a:cs typeface="+mn-lt"/>
              </a:rPr>
              <a:t>displaystyle</a:t>
            </a:r>
            <a:r>
              <a:rPr lang="fr-FR" sz="1700" dirty="0">
                <a:ea typeface="+mn-lt"/>
                <a:cs typeface="+mn-lt"/>
              </a:rPr>
              <a:t> \frac{1}{n}\</a:t>
            </a:r>
            <a:r>
              <a:rPr lang="fr-FR" sz="1700" dirty="0" err="1">
                <a:ea typeface="+mn-lt"/>
                <a:cs typeface="+mn-lt"/>
              </a:rPr>
              <a:t>sum</a:t>
            </a:r>
            <a:r>
              <a:rPr lang="fr-FR" sz="1700" dirty="0">
                <a:ea typeface="+mn-lt"/>
                <a:cs typeface="+mn-lt"/>
              </a:rPr>
              <a:t>_{i=1}^{n}(</a:t>
            </a:r>
            <a:r>
              <a:rPr lang="fr-FR" sz="1700" dirty="0" err="1">
                <a:ea typeface="+mn-lt"/>
                <a:cs typeface="+mn-lt"/>
              </a:rPr>
              <a:t>y_i</a:t>
            </a:r>
            <a:r>
              <a:rPr lang="fr-FR" sz="1700" dirty="0">
                <a:ea typeface="+mn-lt"/>
                <a:cs typeface="+mn-lt"/>
              </a:rPr>
              <a:t> - \</a:t>
            </a:r>
            <a:r>
              <a:rPr lang="fr-FR" sz="1700" dirty="0" err="1">
                <a:ea typeface="+mn-lt"/>
                <a:cs typeface="+mn-lt"/>
              </a:rPr>
              <a:t>hat</a:t>
            </a:r>
            <a:r>
              <a:rPr lang="fr-FR" sz="1700" dirty="0">
                <a:ea typeface="+mn-lt"/>
                <a:cs typeface="+mn-lt"/>
              </a:rPr>
              <a:t>{y}_i)^2n1 i=1∑n (yi −y^ i )2</a:t>
            </a:r>
            <a:endParaRPr lang="fr-FR" sz="1700" dirty="0"/>
          </a:p>
          <a:p>
            <a:pPr marL="0" indent="0">
              <a:lnSpc>
                <a:spcPct val="110000"/>
              </a:lnSpc>
              <a:buNone/>
            </a:pPr>
            <a:endParaRPr lang="fr-FR" sz="1700"/>
          </a:p>
          <a:p>
            <a:pPr marL="0" indent="0">
              <a:lnSpc>
                <a:spcPct val="110000"/>
              </a:lnSpc>
              <a:buNone/>
            </a:pPr>
            <a:r>
              <a:rPr lang="fr-FR" sz="1700" b="1" u="sng" dirty="0">
                <a:solidFill>
                  <a:schemeClr val="bg1"/>
                </a:solidFill>
                <a:ea typeface="+mn-lt"/>
                <a:cs typeface="+mn-lt"/>
              </a:rPr>
              <a:t>Analyse :</a:t>
            </a:r>
            <a:endParaRPr lang="fr-FR" sz="17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fr-FR" sz="1700" dirty="0">
                <a:ea typeface="+mn-lt"/>
                <a:cs typeface="+mn-lt"/>
              </a:rPr>
              <a:t>Plus la MSE est faible, plus le modèle est précis.</a:t>
            </a:r>
            <a:endParaRPr lang="fr-FR" sz="1700" dirty="0"/>
          </a:p>
          <a:p>
            <a:pPr>
              <a:lnSpc>
                <a:spcPct val="110000"/>
              </a:lnSpc>
            </a:pPr>
            <a:r>
              <a:rPr lang="fr-FR" sz="1700" dirty="0">
                <a:ea typeface="+mn-lt"/>
                <a:cs typeface="+mn-lt"/>
              </a:rPr>
              <a:t>Comparer MSE domicile vs MSE extérieur.</a:t>
            </a:r>
            <a:endParaRPr lang="fr-FR" sz="1700" dirty="0"/>
          </a:p>
          <a:p>
            <a:pPr>
              <a:lnSpc>
                <a:spcPct val="110000"/>
              </a:lnSpc>
            </a:pPr>
            <a:endParaRPr lang="fr-FR" sz="1700"/>
          </a:p>
        </p:txBody>
      </p:sp>
    </p:spTree>
    <p:extLst>
      <p:ext uri="{BB962C8B-B14F-4D97-AF65-F5344CB8AC3E}">
        <p14:creationId xmlns:p14="http://schemas.microsoft.com/office/powerpoint/2010/main" val="3924725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Grand écran</PresentationFormat>
  <Paragraphs>1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Circuit</vt:lpstr>
      <vt:lpstr>PROJET DATA MINING</vt:lpstr>
      <vt:lpstr>Contexte et objectifs</vt:lpstr>
      <vt:lpstr>Méthodologie globale</vt:lpstr>
      <vt:lpstr>Récupération et préparation des données (Code)</vt:lpstr>
      <vt:lpstr>Préparation et transformation</vt:lpstr>
      <vt:lpstr>Exploration des données</vt:lpstr>
      <vt:lpstr>Visualisation avec Matplotlib :</vt:lpstr>
      <vt:lpstr>Construction du modèle de prédiction</vt:lpstr>
      <vt:lpstr>Évaluation (Métriques)</vt:lpstr>
      <vt:lpstr>Résultats et analyse</vt:lpstr>
      <vt:lpstr>Fonction de prédiction &amp; démonstration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309</cp:revision>
  <dcterms:created xsi:type="dcterms:W3CDTF">2025-01-09T21:19:36Z</dcterms:created>
  <dcterms:modified xsi:type="dcterms:W3CDTF">2025-01-09T22:24:54Z</dcterms:modified>
</cp:coreProperties>
</file>